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6858000" cx="9144000"/>
  <p:notesSz cx="6858000" cy="9144000"/>
  <p:embeddedFontLst>
    <p:embeddedFont>
      <p:font typeface="Tahoma"/>
      <p:regular r:id="rId57"/>
      <p:bold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9" roundtripDataSignature="AMtx7mgUdGxIuXsPlIt90vQj1XqvwRZ6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5328245-DE44-4705-B942-CC3105F486BB}">
  <a:tblStyle styleId="{35328245-DE44-4705-B942-CC3105F486BB}"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3F9FA"/>
          </a:solidFill>
        </a:fill>
      </a:tcStyle>
    </a:wholeTbl>
    <a:band1H>
      <a:tcTxStyle/>
      <a:tcStyle>
        <a:fill>
          <a:solidFill>
            <a:srgbClr val="E7F3F4"/>
          </a:solidFill>
        </a:fill>
      </a:tcStyle>
    </a:band1H>
    <a:band2H>
      <a:tcTxStyle/>
    </a:band2H>
    <a:band1V>
      <a:tcTxStyle/>
      <a:tcStyle>
        <a:fill>
          <a:solidFill>
            <a:srgbClr val="E7F3F4"/>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Tahoma-regular.fntdata"/><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customschemas.google.com/relationships/presentationmetadata" Target="metadata"/><Relationship Id="rId14" Type="http://schemas.openxmlformats.org/officeDocument/2006/relationships/slide" Target="slides/slide8.xml"/><Relationship Id="rId58" Type="http://schemas.openxmlformats.org/officeDocument/2006/relationships/font" Target="fonts/Tahoma-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Mô tả nội dung mà học viên phải đạt được khi kết thúc môn học này</a:t>
            </a:r>
            <a:endParaRPr/>
          </a:p>
        </p:txBody>
      </p:sp>
      <p:sp>
        <p:nvSpPr>
          <p:cNvPr id="94" name="Google Shape;9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Mô tả nội dung chi  tiết từng chuyên đề</a:t>
            </a:r>
            <a:endParaRPr/>
          </a:p>
        </p:txBody>
      </p:sp>
      <p:sp>
        <p:nvSpPr>
          <p:cNvPr id="101" name="Google Shape;10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Google Shape;391;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Tóm tắt lại nội dung đã học</a:t>
            </a:r>
            <a:endParaRPr/>
          </a:p>
        </p:txBody>
      </p:sp>
      <p:sp>
        <p:nvSpPr>
          <p:cNvPr id="392" name="Google Shape;392;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1" name="Google Shape;121;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5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5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5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6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6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6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6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6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5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5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0" name="Google Shape;30;p5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6" name="Google Shape;36;p5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7" name="Google Shape;37;p5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5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3" name="Google Shape;43;p5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4" name="Google Shape;44;p5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5" name="Google Shape;45;p5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6" name="Google Shape;46;p5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5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5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5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5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5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5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6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6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6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6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5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5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5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7.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3.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0.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
          <p:cNvSpPr txBox="1"/>
          <p:nvPr>
            <p:ph type="ctrTitle"/>
          </p:nvPr>
        </p:nvSpPr>
        <p:spPr>
          <a:xfrm>
            <a:off x="457200" y="1143000"/>
            <a:ext cx="7772400" cy="14700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Session 1</a:t>
            </a:r>
            <a:endParaRPr/>
          </a:p>
        </p:txBody>
      </p:sp>
      <p:sp>
        <p:nvSpPr>
          <p:cNvPr id="90" name="Google Shape;90;p1"/>
          <p:cNvSpPr txBox="1"/>
          <p:nvPr>
            <p:ph idx="1" type="subTitle"/>
          </p:nvPr>
        </p:nvSpPr>
        <p:spPr>
          <a:xfrm>
            <a:off x="1219200" y="2819400"/>
            <a:ext cx="73152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Impact"/>
              <a:buNone/>
            </a:pPr>
            <a:r>
              <a:rPr lang="en-US" sz="4000">
                <a:latin typeface="Impact"/>
                <a:ea typeface="Impact"/>
                <a:cs typeface="Impact"/>
                <a:sym typeface="Impact"/>
              </a:rPr>
              <a:t>Introduction to web development with PHP</a:t>
            </a:r>
            <a:endParaRPr sz="4000">
              <a:latin typeface="Impact"/>
              <a:ea typeface="Impact"/>
              <a:cs typeface="Impact"/>
              <a:sym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static web pages are processed (cont.)</a:t>
            </a:r>
            <a:endParaRPr/>
          </a:p>
        </p:txBody>
      </p:sp>
      <p:sp>
        <p:nvSpPr>
          <p:cNvPr id="150" name="Google Shape;150;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A simple HTTP response</a:t>
            </a:r>
            <a:endParaRPr sz="2800">
              <a:latin typeface="Tahoma"/>
              <a:ea typeface="Tahoma"/>
              <a:cs typeface="Tahoma"/>
              <a:sym typeface="Tahoma"/>
            </a:endParaRPr>
          </a:p>
        </p:txBody>
      </p:sp>
      <p:pic>
        <p:nvPicPr>
          <p:cNvPr id="151" name="Google Shape;151;p10"/>
          <p:cNvPicPr preferRelativeResize="0"/>
          <p:nvPr/>
        </p:nvPicPr>
        <p:blipFill rotWithShape="1">
          <a:blip r:embed="rId3">
            <a:alphaModFix/>
          </a:blip>
          <a:srcRect b="0" l="0" r="0" t="0"/>
          <a:stretch/>
        </p:blipFill>
        <p:spPr>
          <a:xfrm>
            <a:off x="1295400" y="2133600"/>
            <a:ext cx="6172200" cy="39724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static web pages are processed (cont.)</a:t>
            </a:r>
            <a:endParaRPr/>
          </a:p>
        </p:txBody>
      </p:sp>
      <p:sp>
        <p:nvSpPr>
          <p:cNvPr id="157" name="Google Shape;15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Two protocols that web applications depend upon</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HyperText Transfer Protocol (HTTP) is the protocol that web browsers and web servers use to communicate. It sets the specifications for HTTP requests and responses.</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Transmission Control Protocol/Internet Protocol (TCP/IP) is a suite of protocols that let two computers communicate over a network.</a:t>
            </a:r>
            <a:endParaRPr sz="2400">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dynamic web pages are processed</a:t>
            </a:r>
            <a:endParaRPr/>
          </a:p>
        </p:txBody>
      </p:sp>
      <p:sp>
        <p:nvSpPr>
          <p:cNvPr id="163" name="Google Shape;163;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A dynamic web page is a web page that’s generated by server-side program or script. The web page changes according to the information that is submitted by the web browser to the server.</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A web server processes a dynamic web page with PHP</a:t>
            </a:r>
            <a:endParaRPr sz="2800">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dynamic web pages are processed (cont.)</a:t>
            </a:r>
            <a:endParaRPr/>
          </a:p>
        </p:txBody>
      </p:sp>
      <p:pic>
        <p:nvPicPr>
          <p:cNvPr id="169" name="Google Shape;169;p13"/>
          <p:cNvPicPr preferRelativeResize="0"/>
          <p:nvPr/>
        </p:nvPicPr>
        <p:blipFill rotWithShape="1">
          <a:blip r:embed="rId3">
            <a:alphaModFix/>
          </a:blip>
          <a:srcRect b="0" l="0" r="0" t="0"/>
          <a:stretch/>
        </p:blipFill>
        <p:spPr>
          <a:xfrm>
            <a:off x="1143000" y="1828800"/>
            <a:ext cx="7367256" cy="342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4"/>
          <p:cNvSpPr txBox="1"/>
          <p:nvPr>
            <p:ph type="title"/>
          </p:nvPr>
        </p:nvSpPr>
        <p:spPr>
          <a:xfrm>
            <a:off x="381000" y="274638"/>
            <a:ext cx="8763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A survey of web application software</a:t>
            </a:r>
            <a:endParaRPr sz="4000"/>
          </a:p>
        </p:txBody>
      </p:sp>
      <p:sp>
        <p:nvSpPr>
          <p:cNvPr id="175" name="Google Shape;175;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Web browser</a:t>
            </a:r>
            <a:endParaRPr/>
          </a:p>
          <a:p>
            <a:pPr indent="-165100" lvl="0" marL="34290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165100" lvl="0" marL="34290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165100" lvl="0" marL="34290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Web servers</a:t>
            </a:r>
            <a:endParaRPr/>
          </a:p>
        </p:txBody>
      </p:sp>
      <p:pic>
        <p:nvPicPr>
          <p:cNvPr id="176" name="Google Shape;176;p14"/>
          <p:cNvPicPr preferRelativeResize="0"/>
          <p:nvPr/>
        </p:nvPicPr>
        <p:blipFill rotWithShape="1">
          <a:blip r:embed="rId3">
            <a:alphaModFix/>
          </a:blip>
          <a:srcRect b="0" l="0" r="0" t="0"/>
          <a:stretch/>
        </p:blipFill>
        <p:spPr>
          <a:xfrm>
            <a:off x="1143000" y="2057207"/>
            <a:ext cx="6324600" cy="1668027"/>
          </a:xfrm>
          <a:prstGeom prst="rect">
            <a:avLst/>
          </a:prstGeom>
          <a:noFill/>
          <a:ln>
            <a:noFill/>
          </a:ln>
        </p:spPr>
      </p:pic>
      <p:pic>
        <p:nvPicPr>
          <p:cNvPr id="177" name="Google Shape;177;p14"/>
          <p:cNvPicPr preferRelativeResize="0"/>
          <p:nvPr/>
        </p:nvPicPr>
        <p:blipFill rotWithShape="1">
          <a:blip r:embed="rId4">
            <a:alphaModFix/>
          </a:blip>
          <a:srcRect b="0" l="0" r="0" t="0"/>
          <a:stretch/>
        </p:blipFill>
        <p:spPr>
          <a:xfrm>
            <a:off x="1143000" y="4191000"/>
            <a:ext cx="7247593" cy="1905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15"/>
          <p:cNvSpPr txBox="1"/>
          <p:nvPr>
            <p:ph type="title"/>
          </p:nvPr>
        </p:nvSpPr>
        <p:spPr>
          <a:xfrm>
            <a:off x="457200" y="274638"/>
            <a:ext cx="84582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 survey of web application software(cont.)</a:t>
            </a:r>
            <a:endParaRPr/>
          </a:p>
        </p:txBody>
      </p:sp>
      <p:sp>
        <p:nvSpPr>
          <p:cNvPr id="183" name="Google Shape;183;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Server-side languages</a:t>
            </a:r>
            <a:endParaRPr sz="2800">
              <a:latin typeface="Tahoma"/>
              <a:ea typeface="Tahoma"/>
              <a:cs typeface="Tahoma"/>
              <a:sym typeface="Tahoma"/>
            </a:endParaRPr>
          </a:p>
        </p:txBody>
      </p:sp>
      <p:pic>
        <p:nvPicPr>
          <p:cNvPr id="184" name="Google Shape;184;p15"/>
          <p:cNvPicPr preferRelativeResize="0"/>
          <p:nvPr/>
        </p:nvPicPr>
        <p:blipFill rotWithShape="1">
          <a:blip r:embed="rId3">
            <a:alphaModFix/>
          </a:blip>
          <a:srcRect b="0" l="0" r="0" t="0"/>
          <a:stretch/>
        </p:blipFill>
        <p:spPr>
          <a:xfrm>
            <a:off x="1066800" y="2303585"/>
            <a:ext cx="7391400" cy="341141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 survey of web application software (cont.)</a:t>
            </a:r>
            <a:endParaRPr/>
          </a:p>
        </p:txBody>
      </p:sp>
      <p:sp>
        <p:nvSpPr>
          <p:cNvPr id="190" name="Google Shape;190;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Database servers</a:t>
            </a:r>
            <a:endParaRPr sz="2800">
              <a:latin typeface="Tahoma"/>
              <a:ea typeface="Tahoma"/>
              <a:cs typeface="Tahoma"/>
              <a:sym typeface="Tahoma"/>
            </a:endParaRPr>
          </a:p>
        </p:txBody>
      </p:sp>
      <p:pic>
        <p:nvPicPr>
          <p:cNvPr id="191" name="Google Shape;191;p16"/>
          <p:cNvPicPr preferRelativeResize="0"/>
          <p:nvPr/>
        </p:nvPicPr>
        <p:blipFill rotWithShape="1">
          <a:blip r:embed="rId3">
            <a:alphaModFix/>
          </a:blip>
          <a:srcRect b="0" l="0" r="0" t="0"/>
          <a:stretch/>
        </p:blipFill>
        <p:spPr>
          <a:xfrm>
            <a:off x="838200" y="2209800"/>
            <a:ext cx="7704664" cy="1524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Highlights in the history of PHP</a:t>
            </a:r>
            <a:endParaRPr/>
          </a:p>
        </p:txBody>
      </p:sp>
      <p:graphicFrame>
        <p:nvGraphicFramePr>
          <p:cNvPr id="197" name="Google Shape;197;p17"/>
          <p:cNvGraphicFramePr/>
          <p:nvPr/>
        </p:nvGraphicFramePr>
        <p:xfrm>
          <a:off x="457200" y="1600200"/>
          <a:ext cx="3000000" cy="3000000"/>
        </p:xfrm>
        <a:graphic>
          <a:graphicData uri="http://schemas.openxmlformats.org/drawingml/2006/table">
            <a:tbl>
              <a:tblPr bandRow="1" firstRow="1">
                <a:noFill/>
                <a:tableStyleId>{35328245-DE44-4705-B942-CC3105F486BB}</a:tableStyleId>
              </a:tblPr>
              <a:tblGrid>
                <a:gridCol w="1143000"/>
                <a:gridCol w="990600"/>
                <a:gridCol w="6096000"/>
              </a:tblGrid>
              <a:tr h="370850">
                <a:tc>
                  <a:txBody>
                    <a:bodyPr/>
                    <a:lstStyle/>
                    <a:p>
                      <a:pPr indent="0" lvl="0" marL="0" marR="0" rtl="0" algn="l">
                        <a:spcBef>
                          <a:spcPts val="0"/>
                        </a:spcBef>
                        <a:spcAft>
                          <a:spcPts val="0"/>
                        </a:spcAft>
                        <a:buNone/>
                      </a:pPr>
                      <a:r>
                        <a:rPr lang="en-US" sz="1800" u="none" cap="none" strike="noStrike"/>
                        <a:t>Version</a:t>
                      </a:r>
                      <a:endParaRPr sz="1800"/>
                    </a:p>
                  </a:txBody>
                  <a:tcPr marT="45725" marB="45725" marR="91450" marL="91450"/>
                </a:tc>
                <a:tc>
                  <a:txBody>
                    <a:bodyPr/>
                    <a:lstStyle/>
                    <a:p>
                      <a:pPr indent="0" lvl="0" marL="0" marR="0" rtl="0" algn="l">
                        <a:spcBef>
                          <a:spcPts val="0"/>
                        </a:spcBef>
                        <a:spcAft>
                          <a:spcPts val="0"/>
                        </a:spcAft>
                        <a:buNone/>
                      </a:pPr>
                      <a:r>
                        <a:rPr lang="en-US" sz="1800"/>
                        <a:t>Year</a:t>
                      </a:r>
                      <a:endParaRPr sz="1800"/>
                    </a:p>
                  </a:txBody>
                  <a:tcPr marT="45725" marB="45725" marR="91450" marL="91450"/>
                </a:tc>
                <a:tc>
                  <a:txBody>
                    <a:bodyPr/>
                    <a:lstStyle/>
                    <a:p>
                      <a:pPr indent="0" lvl="0" marL="0" marR="0" rtl="0" algn="l">
                        <a:spcBef>
                          <a:spcPts val="0"/>
                        </a:spcBef>
                        <a:spcAft>
                          <a:spcPts val="0"/>
                        </a:spcAft>
                        <a:buNone/>
                      </a:pPr>
                      <a:r>
                        <a:rPr lang="en-US" sz="1800"/>
                        <a:t>Description</a:t>
                      </a:r>
                      <a:endParaRPr sz="1800"/>
                    </a:p>
                  </a:txBody>
                  <a:tcPr marT="45725" marB="45725" marR="91450" marL="91450"/>
                </a:tc>
              </a:tr>
              <a:tr h="370850">
                <a:tc>
                  <a:txBody>
                    <a:bodyPr/>
                    <a:lstStyle/>
                    <a:p>
                      <a:pPr indent="0" lvl="0" marL="0" marR="0" rtl="0" algn="l">
                        <a:spcBef>
                          <a:spcPts val="0"/>
                        </a:spcBef>
                        <a:spcAft>
                          <a:spcPts val="0"/>
                        </a:spcAft>
                        <a:buNone/>
                      </a:pPr>
                      <a:r>
                        <a:rPr lang="en-US" sz="1800"/>
                        <a:t>2</a:t>
                      </a:r>
                      <a:endParaRPr/>
                    </a:p>
                    <a:p>
                      <a:pPr indent="0" lvl="0" marL="0" marR="0" rtl="0" algn="l">
                        <a:spcBef>
                          <a:spcPts val="1200"/>
                        </a:spcBef>
                        <a:spcAft>
                          <a:spcPts val="0"/>
                        </a:spcAft>
                        <a:buNone/>
                      </a:pPr>
                      <a:r>
                        <a:rPr lang="en-US" sz="1800"/>
                        <a:t>3</a:t>
                      </a:r>
                      <a:endParaRPr/>
                    </a:p>
                    <a:p>
                      <a:pPr indent="0" lvl="0" marL="0" marR="0" rtl="0" algn="l">
                        <a:spcBef>
                          <a:spcPts val="1200"/>
                        </a:spcBef>
                        <a:spcAft>
                          <a:spcPts val="0"/>
                        </a:spcAft>
                        <a:buNone/>
                      </a:pPr>
                      <a:r>
                        <a:rPr lang="en-US" sz="1800"/>
                        <a:t>4</a:t>
                      </a:r>
                      <a:endParaRPr/>
                    </a:p>
                    <a:p>
                      <a:pPr indent="0" lvl="0" marL="0" marR="0" rtl="0" algn="l">
                        <a:spcBef>
                          <a:spcPts val="1200"/>
                        </a:spcBef>
                        <a:spcAft>
                          <a:spcPts val="0"/>
                        </a:spcAft>
                        <a:buNone/>
                      </a:pPr>
                      <a:r>
                        <a:rPr lang="en-US" sz="1800"/>
                        <a:t>5</a:t>
                      </a:r>
                      <a:endParaRPr/>
                    </a:p>
                    <a:p>
                      <a:pPr indent="0" lvl="0" marL="0" marR="0" rtl="0" algn="l">
                        <a:spcBef>
                          <a:spcPts val="1200"/>
                        </a:spcBef>
                        <a:spcAft>
                          <a:spcPts val="0"/>
                        </a:spcAft>
                        <a:buNone/>
                      </a:pPr>
                      <a:r>
                        <a:t/>
                      </a:r>
                      <a:endParaRPr sz="1800"/>
                    </a:p>
                    <a:p>
                      <a:pPr indent="0" lvl="0" marL="0" marR="0" rtl="0" algn="l">
                        <a:spcBef>
                          <a:spcPts val="1200"/>
                        </a:spcBef>
                        <a:spcAft>
                          <a:spcPts val="0"/>
                        </a:spcAft>
                        <a:buNone/>
                      </a:pPr>
                      <a:r>
                        <a:rPr lang="en-US" sz="1800"/>
                        <a:t>6</a:t>
                      </a:r>
                      <a:endParaRPr/>
                    </a:p>
                    <a:p>
                      <a:pPr indent="0" lvl="0" marL="0" marR="0" rtl="0" algn="l">
                        <a:spcBef>
                          <a:spcPts val="1200"/>
                        </a:spcBef>
                        <a:spcAft>
                          <a:spcPts val="0"/>
                        </a:spcAft>
                        <a:buNone/>
                      </a:pPr>
                      <a:r>
                        <a:rPr lang="en-US" sz="1800"/>
                        <a:t>7</a:t>
                      </a:r>
                      <a:endParaRPr sz="1800"/>
                    </a:p>
                  </a:txBody>
                  <a:tcPr marT="45725" marB="45725" marR="91450" marL="91450"/>
                </a:tc>
                <a:tc>
                  <a:txBody>
                    <a:bodyPr/>
                    <a:lstStyle/>
                    <a:p>
                      <a:pPr indent="0" lvl="0" marL="0" marR="0" rtl="0" algn="l">
                        <a:spcBef>
                          <a:spcPts val="0"/>
                        </a:spcBef>
                        <a:spcAft>
                          <a:spcPts val="0"/>
                        </a:spcAft>
                        <a:buNone/>
                      </a:pPr>
                      <a:r>
                        <a:rPr lang="en-US" sz="1800"/>
                        <a:t>1995</a:t>
                      </a:r>
                      <a:endParaRPr/>
                    </a:p>
                    <a:p>
                      <a:pPr indent="0" lvl="0" marL="0" marR="0" rtl="0" algn="l">
                        <a:spcBef>
                          <a:spcPts val="1200"/>
                        </a:spcBef>
                        <a:spcAft>
                          <a:spcPts val="0"/>
                        </a:spcAft>
                        <a:buNone/>
                      </a:pPr>
                      <a:r>
                        <a:rPr lang="en-US" sz="1800"/>
                        <a:t>1998</a:t>
                      </a:r>
                      <a:endParaRPr/>
                    </a:p>
                    <a:p>
                      <a:pPr indent="0" lvl="0" marL="0" marR="0" rtl="0" algn="l">
                        <a:spcBef>
                          <a:spcPts val="1200"/>
                        </a:spcBef>
                        <a:spcAft>
                          <a:spcPts val="0"/>
                        </a:spcAft>
                        <a:buNone/>
                      </a:pPr>
                      <a:r>
                        <a:rPr lang="en-US" sz="1800"/>
                        <a:t>2000</a:t>
                      </a:r>
                      <a:endParaRPr/>
                    </a:p>
                    <a:p>
                      <a:pPr indent="0" lvl="0" marL="0" marR="0" rtl="0" algn="l">
                        <a:spcBef>
                          <a:spcPts val="1200"/>
                        </a:spcBef>
                        <a:spcAft>
                          <a:spcPts val="0"/>
                        </a:spcAft>
                        <a:buNone/>
                      </a:pPr>
                      <a:r>
                        <a:rPr lang="en-US" sz="1800"/>
                        <a:t>2004</a:t>
                      </a:r>
                      <a:endParaRPr/>
                    </a:p>
                    <a:p>
                      <a:pPr indent="0" lvl="0" marL="0" marR="0" rtl="0" algn="l">
                        <a:spcBef>
                          <a:spcPts val="1200"/>
                        </a:spcBef>
                        <a:spcAft>
                          <a:spcPts val="0"/>
                        </a:spcAft>
                        <a:buNone/>
                      </a:pPr>
                      <a:r>
                        <a:t/>
                      </a:r>
                      <a:endParaRPr sz="1800"/>
                    </a:p>
                    <a:p>
                      <a:pPr indent="0" lvl="0" marL="0" marR="0" rtl="0" algn="l">
                        <a:spcBef>
                          <a:spcPts val="1200"/>
                        </a:spcBef>
                        <a:spcAft>
                          <a:spcPts val="0"/>
                        </a:spcAft>
                        <a:buNone/>
                      </a:pPr>
                      <a:r>
                        <a:rPr lang="en-US" sz="1800"/>
                        <a:t>N/A</a:t>
                      </a:r>
                      <a:endParaRPr/>
                    </a:p>
                    <a:p>
                      <a:pPr indent="0" lvl="0" marL="0" marR="0" rtl="0" algn="l">
                        <a:spcBef>
                          <a:spcPts val="1200"/>
                        </a:spcBef>
                        <a:spcAft>
                          <a:spcPts val="0"/>
                        </a:spcAft>
                        <a:buNone/>
                      </a:pPr>
                      <a:r>
                        <a:rPr lang="en-US" sz="1800"/>
                        <a:t>2015</a:t>
                      </a:r>
                      <a:endParaRPr sz="1800"/>
                    </a:p>
                  </a:txBody>
                  <a:tcPr marT="45725" marB="45725" marR="91450" marL="91450"/>
                </a:tc>
                <a:tc>
                  <a:txBody>
                    <a:bodyPr/>
                    <a:lstStyle/>
                    <a:p>
                      <a:pPr indent="0" lvl="0" marL="0" marR="0" rtl="0" algn="l">
                        <a:spcBef>
                          <a:spcPts val="0"/>
                        </a:spcBef>
                        <a:spcAft>
                          <a:spcPts val="0"/>
                        </a:spcAft>
                        <a:buNone/>
                      </a:pPr>
                      <a:r>
                        <a:rPr lang="en-US" sz="1800"/>
                        <a:t>This</a:t>
                      </a:r>
                      <a:r>
                        <a:rPr lang="en-US" sz="1800"/>
                        <a:t> version was named Personal Home Page.</a:t>
                      </a:r>
                      <a:endParaRPr/>
                    </a:p>
                    <a:p>
                      <a:pPr indent="0" lvl="0" marL="0" marR="0" rtl="0" algn="l">
                        <a:lnSpc>
                          <a:spcPct val="100000"/>
                        </a:lnSpc>
                        <a:spcBef>
                          <a:spcPts val="1200"/>
                        </a:spcBef>
                        <a:spcAft>
                          <a:spcPts val="0"/>
                        </a:spcAft>
                        <a:buClr>
                          <a:schemeClr val="dk1"/>
                        </a:buClr>
                        <a:buSzPts val="1800"/>
                        <a:buFont typeface="Arial"/>
                        <a:buNone/>
                      </a:pPr>
                      <a:r>
                        <a:rPr lang="en-US" sz="1800"/>
                        <a:t>This</a:t>
                      </a:r>
                      <a:r>
                        <a:rPr lang="en-US" sz="1800"/>
                        <a:t> version was renamed PHP: Hypertext Processor.</a:t>
                      </a:r>
                      <a:endParaRPr/>
                    </a:p>
                    <a:p>
                      <a:pPr indent="0" lvl="0" marL="0" marR="0" rtl="0" algn="l">
                        <a:spcBef>
                          <a:spcPts val="1200"/>
                        </a:spcBef>
                        <a:spcAft>
                          <a:spcPts val="0"/>
                        </a:spcAft>
                        <a:buNone/>
                      </a:pPr>
                      <a:r>
                        <a:rPr lang="en-US" sz="1800"/>
                        <a:t>This</a:t>
                      </a:r>
                      <a:r>
                        <a:rPr lang="en-US" sz="1800"/>
                        <a:t> version introduced the Zend Engine.</a:t>
                      </a:r>
                      <a:endParaRPr/>
                    </a:p>
                    <a:p>
                      <a:pPr indent="0" lvl="0" marL="0" marR="0" rtl="0" algn="l">
                        <a:lnSpc>
                          <a:spcPct val="100000"/>
                        </a:lnSpc>
                        <a:spcBef>
                          <a:spcPts val="1200"/>
                        </a:spcBef>
                        <a:spcAft>
                          <a:spcPts val="0"/>
                        </a:spcAft>
                        <a:buClr>
                          <a:schemeClr val="dk1"/>
                        </a:buClr>
                        <a:buSzPts val="1800"/>
                        <a:buFont typeface="Arial"/>
                        <a:buNone/>
                      </a:pPr>
                      <a:r>
                        <a:rPr lang="en-US" sz="1800"/>
                        <a:t>This</a:t>
                      </a:r>
                      <a:r>
                        <a:rPr lang="en-US" sz="1800"/>
                        <a:t> version introduced the Zend Engine 2. Support OOP, PHP Data Object extensions and other.</a:t>
                      </a:r>
                      <a:endParaRPr/>
                    </a:p>
                    <a:p>
                      <a:pPr indent="0" lvl="0" marL="0" marR="0" rtl="0" algn="l">
                        <a:spcBef>
                          <a:spcPts val="1200"/>
                        </a:spcBef>
                        <a:spcAft>
                          <a:spcPts val="0"/>
                        </a:spcAft>
                        <a:buNone/>
                      </a:pPr>
                      <a:r>
                        <a:t/>
                      </a:r>
                      <a:endParaRPr sz="100"/>
                    </a:p>
                    <a:p>
                      <a:pPr indent="0" lvl="0" marL="0" marR="0" rtl="0" algn="l">
                        <a:spcBef>
                          <a:spcPts val="1200"/>
                        </a:spcBef>
                        <a:spcAft>
                          <a:spcPts val="0"/>
                        </a:spcAft>
                        <a:buNone/>
                      </a:pPr>
                      <a:r>
                        <a:rPr lang="en-US" sz="1800"/>
                        <a:t>This version was never</a:t>
                      </a:r>
                      <a:r>
                        <a:rPr lang="en-US" sz="1800"/>
                        <a:t> release.</a:t>
                      </a:r>
                      <a:endParaRPr/>
                    </a:p>
                    <a:p>
                      <a:pPr indent="0" lvl="0" marL="0" marR="0" rtl="0" algn="l">
                        <a:spcBef>
                          <a:spcPts val="1200"/>
                        </a:spcBef>
                        <a:spcAft>
                          <a:spcPts val="0"/>
                        </a:spcAft>
                        <a:buNone/>
                      </a:pPr>
                      <a:r>
                        <a:rPr lang="en-US" sz="1800"/>
                        <a:t>This</a:t>
                      </a:r>
                      <a:r>
                        <a:rPr lang="en-US" sz="1800"/>
                        <a:t> version introduced the Zend Engine 3.</a:t>
                      </a:r>
                      <a:endParaRPr sz="1800"/>
                    </a:p>
                  </a:txBody>
                  <a:tcPr marT="45725" marB="45725" marR="91450" marL="9145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18"/>
          <p:cNvSpPr txBox="1"/>
          <p:nvPr>
            <p:ph type="title"/>
          </p:nvPr>
        </p:nvSpPr>
        <p:spPr>
          <a:xfrm>
            <a:off x="457200" y="274638"/>
            <a:ext cx="8534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Highlights in the history of MySQL</a:t>
            </a:r>
            <a:endParaRPr sz="4000"/>
          </a:p>
        </p:txBody>
      </p:sp>
      <p:graphicFrame>
        <p:nvGraphicFramePr>
          <p:cNvPr id="203" name="Google Shape;203;p18"/>
          <p:cNvGraphicFramePr/>
          <p:nvPr/>
        </p:nvGraphicFramePr>
        <p:xfrm>
          <a:off x="457200" y="1295400"/>
          <a:ext cx="3000000" cy="3000000"/>
        </p:xfrm>
        <a:graphic>
          <a:graphicData uri="http://schemas.openxmlformats.org/drawingml/2006/table">
            <a:tbl>
              <a:tblPr bandRow="1" firstRow="1">
                <a:noFill/>
                <a:tableStyleId>{35328245-DE44-4705-B942-CC3105F486BB}</a:tableStyleId>
              </a:tblPr>
              <a:tblGrid>
                <a:gridCol w="1143000"/>
                <a:gridCol w="990600"/>
                <a:gridCol w="6096000"/>
              </a:tblGrid>
              <a:tr h="370850">
                <a:tc>
                  <a:txBody>
                    <a:bodyPr/>
                    <a:lstStyle/>
                    <a:p>
                      <a:pPr indent="0" lvl="0" marL="0" marR="0" rtl="0" algn="l">
                        <a:spcBef>
                          <a:spcPts val="0"/>
                        </a:spcBef>
                        <a:spcAft>
                          <a:spcPts val="0"/>
                        </a:spcAft>
                        <a:buNone/>
                      </a:pPr>
                      <a:r>
                        <a:rPr lang="en-US" sz="1800"/>
                        <a:t>Version</a:t>
                      </a:r>
                      <a:endParaRPr sz="1800"/>
                    </a:p>
                  </a:txBody>
                  <a:tcPr marT="45725" marB="45725" marR="91450" marL="91450"/>
                </a:tc>
                <a:tc>
                  <a:txBody>
                    <a:bodyPr/>
                    <a:lstStyle/>
                    <a:p>
                      <a:pPr indent="0" lvl="0" marL="0" marR="0" rtl="0" algn="l">
                        <a:spcBef>
                          <a:spcPts val="0"/>
                        </a:spcBef>
                        <a:spcAft>
                          <a:spcPts val="0"/>
                        </a:spcAft>
                        <a:buNone/>
                      </a:pPr>
                      <a:r>
                        <a:rPr lang="en-US" sz="1800"/>
                        <a:t>Year</a:t>
                      </a:r>
                      <a:endParaRPr sz="1800"/>
                    </a:p>
                  </a:txBody>
                  <a:tcPr marT="45725" marB="45725" marR="91450" marL="91450"/>
                </a:tc>
                <a:tc>
                  <a:txBody>
                    <a:bodyPr/>
                    <a:lstStyle/>
                    <a:p>
                      <a:pPr indent="0" lvl="0" marL="0" marR="0" rtl="0" algn="l">
                        <a:spcBef>
                          <a:spcPts val="0"/>
                        </a:spcBef>
                        <a:spcAft>
                          <a:spcPts val="0"/>
                        </a:spcAft>
                        <a:buNone/>
                      </a:pPr>
                      <a:r>
                        <a:rPr lang="en-US" sz="1800"/>
                        <a:t>Description</a:t>
                      </a:r>
                      <a:endParaRPr sz="1800"/>
                    </a:p>
                  </a:txBody>
                  <a:tcPr marT="45725" marB="45725" marR="91450" marL="91450"/>
                </a:tc>
              </a:tr>
              <a:tr h="370850">
                <a:tc>
                  <a:txBody>
                    <a:bodyPr/>
                    <a:lstStyle/>
                    <a:p>
                      <a:pPr indent="0" lvl="0" marL="0" marR="0" rtl="0" algn="l">
                        <a:spcBef>
                          <a:spcPts val="0"/>
                        </a:spcBef>
                        <a:spcAft>
                          <a:spcPts val="0"/>
                        </a:spcAft>
                        <a:buNone/>
                      </a:pPr>
                      <a:r>
                        <a:rPr lang="en-US" sz="1800"/>
                        <a:t>3.23</a:t>
                      </a:r>
                      <a:endParaRPr/>
                    </a:p>
                    <a:p>
                      <a:pPr indent="0" lvl="0" marL="0" marR="0" rtl="0" algn="l">
                        <a:spcBef>
                          <a:spcPts val="1200"/>
                        </a:spcBef>
                        <a:spcAft>
                          <a:spcPts val="0"/>
                        </a:spcAft>
                        <a:buNone/>
                      </a:pPr>
                      <a:r>
                        <a:rPr lang="en-US" sz="1800"/>
                        <a:t>4.0</a:t>
                      </a:r>
                      <a:endParaRPr/>
                    </a:p>
                    <a:p>
                      <a:pPr indent="0" lvl="0" marL="0" marR="0" rtl="0" algn="l">
                        <a:spcBef>
                          <a:spcPts val="1200"/>
                        </a:spcBef>
                        <a:spcAft>
                          <a:spcPts val="0"/>
                        </a:spcAft>
                        <a:buNone/>
                      </a:pPr>
                      <a:r>
                        <a:rPr lang="en-US" sz="1800"/>
                        <a:t>4.1</a:t>
                      </a:r>
                      <a:endParaRPr/>
                    </a:p>
                    <a:p>
                      <a:pPr indent="0" lvl="0" marL="0" marR="0" rtl="0" algn="l">
                        <a:spcBef>
                          <a:spcPts val="1200"/>
                        </a:spcBef>
                        <a:spcAft>
                          <a:spcPts val="0"/>
                        </a:spcAft>
                        <a:buNone/>
                      </a:pPr>
                      <a:r>
                        <a:t/>
                      </a:r>
                      <a:endParaRPr sz="1800"/>
                    </a:p>
                    <a:p>
                      <a:pPr indent="0" lvl="0" marL="0" marR="0" rtl="0" algn="l">
                        <a:spcBef>
                          <a:spcPts val="1200"/>
                        </a:spcBef>
                        <a:spcAft>
                          <a:spcPts val="0"/>
                        </a:spcAft>
                        <a:buNone/>
                      </a:pPr>
                      <a:r>
                        <a:rPr lang="en-US" sz="1800"/>
                        <a:t>5.0</a:t>
                      </a:r>
                      <a:endParaRPr/>
                    </a:p>
                    <a:p>
                      <a:pPr indent="0" lvl="0" marL="0" marR="0" rtl="0" algn="l">
                        <a:spcBef>
                          <a:spcPts val="1200"/>
                        </a:spcBef>
                        <a:spcAft>
                          <a:spcPts val="0"/>
                        </a:spcAft>
                        <a:buNone/>
                      </a:pPr>
                      <a:r>
                        <a:t/>
                      </a:r>
                      <a:endParaRPr sz="400"/>
                    </a:p>
                    <a:p>
                      <a:pPr indent="0" lvl="0" marL="0" marR="0" rtl="0" algn="l">
                        <a:spcBef>
                          <a:spcPts val="1200"/>
                        </a:spcBef>
                        <a:spcAft>
                          <a:spcPts val="0"/>
                        </a:spcAft>
                        <a:buNone/>
                      </a:pPr>
                      <a:r>
                        <a:rPr lang="en-US" sz="1800"/>
                        <a:t>5.1</a:t>
                      </a:r>
                      <a:endParaRPr/>
                    </a:p>
                    <a:p>
                      <a:pPr indent="0" lvl="0" marL="0" marR="0" rtl="0" algn="l">
                        <a:spcBef>
                          <a:spcPts val="1200"/>
                        </a:spcBef>
                        <a:spcAft>
                          <a:spcPts val="0"/>
                        </a:spcAft>
                        <a:buNone/>
                      </a:pPr>
                      <a:r>
                        <a:t/>
                      </a:r>
                      <a:endParaRPr sz="1200"/>
                    </a:p>
                    <a:p>
                      <a:pPr indent="0" lvl="0" marL="0" marR="0" rtl="0" algn="l">
                        <a:spcBef>
                          <a:spcPts val="1200"/>
                        </a:spcBef>
                        <a:spcAft>
                          <a:spcPts val="0"/>
                        </a:spcAft>
                        <a:buNone/>
                      </a:pPr>
                      <a:r>
                        <a:rPr lang="en-US" sz="1800"/>
                        <a:t>5.5</a:t>
                      </a:r>
                      <a:endParaRPr/>
                    </a:p>
                    <a:p>
                      <a:pPr indent="0" lvl="0" marL="0" marR="0" rtl="0" algn="l">
                        <a:spcBef>
                          <a:spcPts val="1200"/>
                        </a:spcBef>
                        <a:spcAft>
                          <a:spcPts val="0"/>
                        </a:spcAft>
                        <a:buNone/>
                      </a:pPr>
                      <a:r>
                        <a:t/>
                      </a:r>
                      <a:endParaRPr sz="100"/>
                    </a:p>
                    <a:p>
                      <a:pPr indent="0" lvl="0" marL="0" marR="0" rtl="0" algn="l">
                        <a:spcBef>
                          <a:spcPts val="1200"/>
                        </a:spcBef>
                        <a:spcAft>
                          <a:spcPts val="0"/>
                        </a:spcAft>
                        <a:buNone/>
                      </a:pPr>
                      <a:r>
                        <a:rPr lang="en-US" sz="1800"/>
                        <a:t>5.6</a:t>
                      </a:r>
                      <a:endParaRPr/>
                    </a:p>
                    <a:p>
                      <a:pPr indent="0" lvl="0" marL="0" marR="0" rtl="0" algn="l">
                        <a:spcBef>
                          <a:spcPts val="1200"/>
                        </a:spcBef>
                        <a:spcAft>
                          <a:spcPts val="0"/>
                        </a:spcAft>
                        <a:buNone/>
                      </a:pPr>
                      <a:r>
                        <a:rPr lang="en-US" sz="1800"/>
                        <a:t>5.7</a:t>
                      </a:r>
                      <a:endParaRPr sz="1800"/>
                    </a:p>
                  </a:txBody>
                  <a:tcPr marT="45725" marB="45725" marR="91450" marL="91450"/>
                </a:tc>
                <a:tc>
                  <a:txBody>
                    <a:bodyPr/>
                    <a:lstStyle/>
                    <a:p>
                      <a:pPr indent="0" lvl="0" marL="0" marR="0" rtl="0" algn="l">
                        <a:spcBef>
                          <a:spcPts val="0"/>
                        </a:spcBef>
                        <a:spcAft>
                          <a:spcPts val="0"/>
                        </a:spcAft>
                        <a:buNone/>
                      </a:pPr>
                      <a:r>
                        <a:rPr lang="en-US" sz="1800"/>
                        <a:t>1995</a:t>
                      </a:r>
                      <a:endParaRPr/>
                    </a:p>
                    <a:p>
                      <a:pPr indent="0" lvl="0" marL="0" marR="0" rtl="0" algn="l">
                        <a:spcBef>
                          <a:spcPts val="1200"/>
                        </a:spcBef>
                        <a:spcAft>
                          <a:spcPts val="0"/>
                        </a:spcAft>
                        <a:buNone/>
                      </a:pPr>
                      <a:r>
                        <a:rPr lang="en-US" sz="1800"/>
                        <a:t>2003</a:t>
                      </a:r>
                      <a:endParaRPr/>
                    </a:p>
                    <a:p>
                      <a:pPr indent="0" lvl="0" marL="0" marR="0" rtl="0" algn="l">
                        <a:spcBef>
                          <a:spcPts val="1200"/>
                        </a:spcBef>
                        <a:spcAft>
                          <a:spcPts val="0"/>
                        </a:spcAft>
                        <a:buNone/>
                      </a:pPr>
                      <a:r>
                        <a:rPr lang="en-US" sz="1800"/>
                        <a:t>2004</a:t>
                      </a:r>
                      <a:endParaRPr/>
                    </a:p>
                    <a:p>
                      <a:pPr indent="0" lvl="0" marL="0" marR="0" rtl="0" algn="l">
                        <a:spcBef>
                          <a:spcPts val="1200"/>
                        </a:spcBef>
                        <a:spcAft>
                          <a:spcPts val="0"/>
                        </a:spcAft>
                        <a:buNone/>
                      </a:pPr>
                      <a:r>
                        <a:t/>
                      </a:r>
                      <a:endParaRPr sz="1800"/>
                    </a:p>
                    <a:p>
                      <a:pPr indent="0" lvl="0" marL="0" marR="0" rtl="0" algn="l">
                        <a:spcBef>
                          <a:spcPts val="1200"/>
                        </a:spcBef>
                        <a:spcAft>
                          <a:spcPts val="0"/>
                        </a:spcAft>
                        <a:buNone/>
                      </a:pPr>
                      <a:r>
                        <a:rPr lang="en-US" sz="1800"/>
                        <a:t>2005</a:t>
                      </a:r>
                      <a:endParaRPr/>
                    </a:p>
                    <a:p>
                      <a:pPr indent="0" lvl="0" marL="0" marR="0" rtl="0" algn="l">
                        <a:spcBef>
                          <a:spcPts val="1200"/>
                        </a:spcBef>
                        <a:spcAft>
                          <a:spcPts val="0"/>
                        </a:spcAft>
                        <a:buNone/>
                      </a:pPr>
                      <a:r>
                        <a:t/>
                      </a:r>
                      <a:endParaRPr sz="300"/>
                    </a:p>
                    <a:p>
                      <a:pPr indent="0" lvl="0" marL="0" marR="0" rtl="0" algn="l">
                        <a:spcBef>
                          <a:spcPts val="1200"/>
                        </a:spcBef>
                        <a:spcAft>
                          <a:spcPts val="0"/>
                        </a:spcAft>
                        <a:buNone/>
                      </a:pPr>
                      <a:r>
                        <a:rPr lang="en-US" sz="1800"/>
                        <a:t>2008</a:t>
                      </a:r>
                      <a:endParaRPr/>
                    </a:p>
                    <a:p>
                      <a:pPr indent="0" lvl="0" marL="0" marR="0" rtl="0" algn="l">
                        <a:spcBef>
                          <a:spcPts val="1200"/>
                        </a:spcBef>
                        <a:spcAft>
                          <a:spcPts val="0"/>
                        </a:spcAft>
                        <a:buNone/>
                      </a:pPr>
                      <a:r>
                        <a:t/>
                      </a:r>
                      <a:endParaRPr sz="1200"/>
                    </a:p>
                    <a:p>
                      <a:pPr indent="0" lvl="0" marL="0" marR="0" rtl="0" algn="l">
                        <a:spcBef>
                          <a:spcPts val="1200"/>
                        </a:spcBef>
                        <a:spcAft>
                          <a:spcPts val="0"/>
                        </a:spcAft>
                        <a:buNone/>
                      </a:pPr>
                      <a:r>
                        <a:rPr lang="en-US" sz="1800"/>
                        <a:t>2010</a:t>
                      </a:r>
                      <a:endParaRPr/>
                    </a:p>
                    <a:p>
                      <a:pPr indent="0" lvl="0" marL="0" marR="0" rtl="0" algn="l">
                        <a:spcBef>
                          <a:spcPts val="1200"/>
                        </a:spcBef>
                        <a:spcAft>
                          <a:spcPts val="0"/>
                        </a:spcAft>
                        <a:buNone/>
                      </a:pPr>
                      <a:r>
                        <a:t/>
                      </a:r>
                      <a:endParaRPr sz="200"/>
                    </a:p>
                    <a:p>
                      <a:pPr indent="0" lvl="0" marL="0" marR="0" rtl="0" algn="l">
                        <a:spcBef>
                          <a:spcPts val="1200"/>
                        </a:spcBef>
                        <a:spcAft>
                          <a:spcPts val="0"/>
                        </a:spcAft>
                        <a:buNone/>
                      </a:pPr>
                      <a:r>
                        <a:rPr lang="en-US" sz="1800"/>
                        <a:t>2011</a:t>
                      </a:r>
                      <a:endParaRPr/>
                    </a:p>
                    <a:p>
                      <a:pPr indent="0" lvl="0" marL="0" marR="0" rtl="0" algn="l">
                        <a:spcBef>
                          <a:spcPts val="1200"/>
                        </a:spcBef>
                        <a:spcAft>
                          <a:spcPts val="0"/>
                        </a:spcAft>
                        <a:buNone/>
                      </a:pPr>
                      <a:r>
                        <a:rPr lang="en-US" sz="1800"/>
                        <a:t>2017</a:t>
                      </a:r>
                      <a:endParaRPr sz="1800"/>
                    </a:p>
                  </a:txBody>
                  <a:tcPr marT="45725" marB="45725" marR="91450" marL="91450"/>
                </a:tc>
                <a:tc>
                  <a:txBody>
                    <a:bodyPr/>
                    <a:lstStyle/>
                    <a:p>
                      <a:pPr indent="0" lvl="0" marL="0" marR="0" rtl="0" algn="l">
                        <a:spcBef>
                          <a:spcPts val="0"/>
                        </a:spcBef>
                        <a:spcAft>
                          <a:spcPts val="0"/>
                        </a:spcAft>
                        <a:buNone/>
                      </a:pPr>
                      <a:r>
                        <a:rPr lang="en-US" sz="1800"/>
                        <a:t>The</a:t>
                      </a:r>
                      <a:r>
                        <a:rPr lang="en-US" sz="1800"/>
                        <a:t> original version of MySQL is released.</a:t>
                      </a:r>
                      <a:endParaRPr/>
                    </a:p>
                    <a:p>
                      <a:pPr indent="0" lvl="0" marL="0" marR="0" rtl="0" algn="l">
                        <a:spcBef>
                          <a:spcPts val="1200"/>
                        </a:spcBef>
                        <a:spcAft>
                          <a:spcPts val="0"/>
                        </a:spcAft>
                        <a:buNone/>
                      </a:pPr>
                      <a:r>
                        <a:rPr lang="en-US" sz="1800"/>
                        <a:t>This version introduced support for </a:t>
                      </a:r>
                      <a:r>
                        <a:rPr lang="en-US" sz="1800"/>
                        <a:t>unions</a:t>
                      </a:r>
                      <a:r>
                        <a:rPr lang="en-US" sz="1800"/>
                        <a:t>. </a:t>
                      </a:r>
                      <a:endParaRPr/>
                    </a:p>
                    <a:p>
                      <a:pPr indent="0" lvl="0" marL="0" marR="0" rtl="0" algn="l">
                        <a:lnSpc>
                          <a:spcPct val="100000"/>
                        </a:lnSpc>
                        <a:spcBef>
                          <a:spcPts val="1200"/>
                        </a:spcBef>
                        <a:spcAft>
                          <a:spcPts val="0"/>
                        </a:spcAft>
                        <a:buClr>
                          <a:schemeClr val="dk1"/>
                        </a:buClr>
                        <a:buSzPts val="1800"/>
                        <a:buFont typeface="Arial"/>
                        <a:buNone/>
                      </a:pPr>
                      <a:r>
                        <a:rPr lang="en-US" sz="1800"/>
                        <a:t>This version introduced support for subqueries and prepared statement.</a:t>
                      </a:r>
                      <a:endParaRPr/>
                    </a:p>
                    <a:p>
                      <a:pPr indent="0" lvl="0" marL="0" marR="0" rtl="0" algn="l">
                        <a:lnSpc>
                          <a:spcPct val="100000"/>
                        </a:lnSpc>
                        <a:spcBef>
                          <a:spcPts val="1200"/>
                        </a:spcBef>
                        <a:spcAft>
                          <a:spcPts val="0"/>
                        </a:spcAft>
                        <a:buClr>
                          <a:schemeClr val="dk1"/>
                        </a:buClr>
                        <a:buSzPts val="1800"/>
                        <a:buFont typeface="Arial"/>
                        <a:buNone/>
                      </a:pPr>
                      <a:r>
                        <a:rPr lang="en-US" sz="1800"/>
                        <a:t>This version introduced support for stored procedure, triggers, views and transactions.</a:t>
                      </a:r>
                      <a:endParaRPr/>
                    </a:p>
                    <a:p>
                      <a:pPr indent="0" lvl="0" marL="0" marR="0" rtl="0" algn="l">
                        <a:lnSpc>
                          <a:spcPct val="100000"/>
                        </a:lnSpc>
                        <a:spcBef>
                          <a:spcPts val="1200"/>
                        </a:spcBef>
                        <a:spcAft>
                          <a:spcPts val="0"/>
                        </a:spcAft>
                        <a:buClr>
                          <a:schemeClr val="dk1"/>
                        </a:buClr>
                        <a:buSzPts val="1800"/>
                        <a:buFont typeface="Arial"/>
                        <a:buNone/>
                      </a:pPr>
                      <a:r>
                        <a:rPr lang="en-US" sz="1800"/>
                        <a:t>This version introduced support for row-based replication and server log table.</a:t>
                      </a:r>
                      <a:endParaRPr/>
                    </a:p>
                    <a:p>
                      <a:pPr indent="0" lvl="0" marL="0" marR="0" rtl="0" algn="l">
                        <a:lnSpc>
                          <a:spcPct val="100000"/>
                        </a:lnSpc>
                        <a:spcBef>
                          <a:spcPts val="1200"/>
                        </a:spcBef>
                        <a:spcAft>
                          <a:spcPts val="0"/>
                        </a:spcAft>
                        <a:buClr>
                          <a:schemeClr val="dk1"/>
                        </a:buClr>
                        <a:buSzPts val="1800"/>
                        <a:buFont typeface="Arial"/>
                        <a:buNone/>
                      </a:pPr>
                      <a:r>
                        <a:rPr lang="en-US" sz="1800"/>
                        <a:t>This version changed the default storage engine to provide support for referential integrity by default.</a:t>
                      </a:r>
                      <a:endParaRPr/>
                    </a:p>
                    <a:p>
                      <a:pPr indent="0" lvl="0" marL="0" marR="0" rtl="0" algn="l">
                        <a:lnSpc>
                          <a:spcPct val="100000"/>
                        </a:lnSpc>
                        <a:spcBef>
                          <a:spcPts val="1200"/>
                        </a:spcBef>
                        <a:spcAft>
                          <a:spcPts val="0"/>
                        </a:spcAft>
                        <a:buClr>
                          <a:schemeClr val="dk1"/>
                        </a:buClr>
                        <a:buSzPts val="1800"/>
                        <a:buFont typeface="Arial"/>
                        <a:buNone/>
                      </a:pPr>
                      <a:r>
                        <a:rPr lang="en-US" sz="1800"/>
                        <a:t>This version introduced support for working with big data.</a:t>
                      </a:r>
                      <a:endParaRPr/>
                    </a:p>
                    <a:p>
                      <a:pPr indent="0" lvl="0" marL="0" marR="0" rtl="0" algn="l">
                        <a:lnSpc>
                          <a:spcPct val="100000"/>
                        </a:lnSpc>
                        <a:spcBef>
                          <a:spcPts val="1200"/>
                        </a:spcBef>
                        <a:spcAft>
                          <a:spcPts val="0"/>
                        </a:spcAft>
                        <a:buClr>
                          <a:schemeClr val="dk1"/>
                        </a:buClr>
                        <a:buSzPts val="1800"/>
                        <a:buFont typeface="Arial"/>
                        <a:buNone/>
                      </a:pPr>
                      <a:r>
                        <a:rPr lang="en-US" sz="1800"/>
                        <a:t>This version included security improvements and other enhancements</a:t>
                      </a:r>
                      <a:endParaRPr/>
                    </a:p>
                  </a:txBody>
                  <a:tcPr marT="45725" marB="45725" marR="91450" marL="9145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19"/>
          <p:cNvSpPr txBox="1"/>
          <p:nvPr>
            <p:ph type="title"/>
          </p:nvPr>
        </p:nvSpPr>
        <p:spPr>
          <a:xfrm>
            <a:off x="457200" y="28194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Impact"/>
                <a:ea typeface="Impact"/>
                <a:cs typeface="Impact"/>
                <a:sym typeface="Impact"/>
              </a:rPr>
              <a:t>The Product Discount application</a:t>
            </a:r>
            <a:endParaRPr sz="4000">
              <a:latin typeface="Impact"/>
              <a:ea typeface="Impact"/>
              <a:cs typeface="Impact"/>
              <a:sym typeface="Impac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Objectives</a:t>
            </a:r>
            <a:endParaRPr/>
          </a:p>
        </p:txBody>
      </p:sp>
      <p:sp>
        <p:nvSpPr>
          <p:cNvPr id="97" name="Google Shape;97;p2"/>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The architecture of a web application</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The Product Discount application</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How to edit and test a PHP application</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How to use NetBeans to develop a PHP application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user interface</a:t>
            </a:r>
            <a:endParaRPr/>
          </a:p>
        </p:txBody>
      </p:sp>
      <p:sp>
        <p:nvSpPr>
          <p:cNvPr id="214" name="Google Shape;214;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The first page (index.html)</a:t>
            </a:r>
            <a:endParaRPr sz="2800">
              <a:latin typeface="Tahoma"/>
              <a:ea typeface="Tahoma"/>
              <a:cs typeface="Tahoma"/>
              <a:sym typeface="Tahoma"/>
            </a:endParaRPr>
          </a:p>
        </p:txBody>
      </p:sp>
      <p:pic>
        <p:nvPicPr>
          <p:cNvPr id="215" name="Google Shape;215;p20"/>
          <p:cNvPicPr preferRelativeResize="0"/>
          <p:nvPr/>
        </p:nvPicPr>
        <p:blipFill rotWithShape="1">
          <a:blip r:embed="rId3">
            <a:alphaModFix/>
          </a:blip>
          <a:srcRect b="0" l="0" r="0" t="0"/>
          <a:stretch/>
        </p:blipFill>
        <p:spPr>
          <a:xfrm>
            <a:off x="990600" y="2209800"/>
            <a:ext cx="6781800" cy="415950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user interface (cont.)</a:t>
            </a:r>
            <a:endParaRPr/>
          </a:p>
        </p:txBody>
      </p:sp>
      <p:sp>
        <p:nvSpPr>
          <p:cNvPr id="221" name="Google Shape;221;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The second page (the response)</a:t>
            </a:r>
            <a:endParaRPr sz="2800">
              <a:latin typeface="Tahoma"/>
              <a:ea typeface="Tahoma"/>
              <a:cs typeface="Tahoma"/>
              <a:sym typeface="Tahoma"/>
            </a:endParaRPr>
          </a:p>
        </p:txBody>
      </p:sp>
      <p:pic>
        <p:nvPicPr>
          <p:cNvPr id="222" name="Google Shape;222;p21"/>
          <p:cNvPicPr preferRelativeResize="0"/>
          <p:nvPr/>
        </p:nvPicPr>
        <p:blipFill rotWithShape="1">
          <a:blip r:embed="rId3">
            <a:alphaModFix/>
          </a:blip>
          <a:srcRect b="0" l="0" r="0" t="0"/>
          <a:stretch/>
        </p:blipFill>
        <p:spPr>
          <a:xfrm>
            <a:off x="914400" y="2133600"/>
            <a:ext cx="6781800" cy="413026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HTML</a:t>
            </a:r>
            <a:endParaRPr/>
          </a:p>
        </p:txBody>
      </p:sp>
      <p:pic>
        <p:nvPicPr>
          <p:cNvPr id="228" name="Google Shape;228;p22"/>
          <p:cNvPicPr preferRelativeResize="0"/>
          <p:nvPr/>
        </p:nvPicPr>
        <p:blipFill rotWithShape="1">
          <a:blip r:embed="rId3">
            <a:alphaModFix/>
          </a:blip>
          <a:srcRect b="0" l="0" r="0" t="0"/>
          <a:stretch/>
        </p:blipFill>
        <p:spPr>
          <a:xfrm>
            <a:off x="1676400" y="1143000"/>
            <a:ext cx="6019800" cy="530468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CSS file</a:t>
            </a:r>
            <a:endParaRPr/>
          </a:p>
        </p:txBody>
      </p:sp>
      <p:pic>
        <p:nvPicPr>
          <p:cNvPr id="234" name="Google Shape;234;p23"/>
          <p:cNvPicPr preferRelativeResize="0"/>
          <p:nvPr/>
        </p:nvPicPr>
        <p:blipFill rotWithShape="1">
          <a:blip r:embed="rId3">
            <a:alphaModFix/>
          </a:blip>
          <a:srcRect b="0" l="0" r="0" t="0"/>
          <a:stretch/>
        </p:blipFill>
        <p:spPr>
          <a:xfrm>
            <a:off x="1600200" y="1295400"/>
            <a:ext cx="6096000" cy="493932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PHP file</a:t>
            </a:r>
            <a:endParaRPr/>
          </a:p>
        </p:txBody>
      </p:sp>
      <p:pic>
        <p:nvPicPr>
          <p:cNvPr id="240" name="Google Shape;240;p24"/>
          <p:cNvPicPr preferRelativeResize="0"/>
          <p:nvPr/>
        </p:nvPicPr>
        <p:blipFill rotWithShape="1">
          <a:blip r:embed="rId3">
            <a:alphaModFix/>
          </a:blip>
          <a:srcRect b="0" l="0" r="0" t="0"/>
          <a:stretch/>
        </p:blipFill>
        <p:spPr>
          <a:xfrm>
            <a:off x="1066800" y="1219200"/>
            <a:ext cx="7419108" cy="4800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PHP file (cont.)</a:t>
            </a:r>
            <a:endParaRPr/>
          </a:p>
        </p:txBody>
      </p:sp>
      <p:pic>
        <p:nvPicPr>
          <p:cNvPr id="246" name="Google Shape;246;p25"/>
          <p:cNvPicPr preferRelativeResize="0"/>
          <p:nvPr/>
        </p:nvPicPr>
        <p:blipFill rotWithShape="1">
          <a:blip r:embed="rId3">
            <a:alphaModFix/>
          </a:blip>
          <a:srcRect b="0" l="0" r="0" t="0"/>
          <a:stretch/>
        </p:blipFill>
        <p:spPr>
          <a:xfrm>
            <a:off x="762000" y="1676400"/>
            <a:ext cx="7772400" cy="45885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6"/>
          <p:cNvSpPr txBox="1"/>
          <p:nvPr>
            <p:ph type="title"/>
          </p:nvPr>
        </p:nvSpPr>
        <p:spPr>
          <a:xfrm>
            <a:off x="457200" y="27432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Impact"/>
                <a:ea typeface="Impact"/>
                <a:cs typeface="Impact"/>
                <a:sym typeface="Impact"/>
              </a:rPr>
              <a:t>How to edit and test a PHP application</a:t>
            </a:r>
            <a:endParaRPr sz="4000">
              <a:latin typeface="Impact"/>
              <a:ea typeface="Impact"/>
              <a:cs typeface="Impact"/>
              <a:sym typeface="Impac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edit a PHP page with a text editor</a:t>
            </a:r>
            <a:endParaRPr/>
          </a:p>
        </p:txBody>
      </p:sp>
      <p:sp>
        <p:nvSpPr>
          <p:cNvPr id="257" name="Google Shape;257;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Use many different text editors for editing HTML, CSS, and PHP code. For window Notepad++. For Mac TextWrangler.</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Open, save. Close, and start files</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Change the style for comments</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Notepad ++ </a:t>
            </a:r>
            <a:endParaRPr/>
          </a:p>
          <a:p>
            <a:pPr indent="-165100" lvl="0" marL="34290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edit a PHP page with a text editor (cont.)</a:t>
            </a:r>
            <a:endParaRPr/>
          </a:p>
        </p:txBody>
      </p:sp>
      <p:pic>
        <p:nvPicPr>
          <p:cNvPr id="263" name="Google Shape;263;p28"/>
          <p:cNvPicPr preferRelativeResize="0"/>
          <p:nvPr/>
        </p:nvPicPr>
        <p:blipFill rotWithShape="1">
          <a:blip r:embed="rId3">
            <a:alphaModFix/>
          </a:blip>
          <a:srcRect b="0" l="0" r="0" t="0"/>
          <a:stretch/>
        </p:blipFill>
        <p:spPr>
          <a:xfrm>
            <a:off x="685800" y="1676400"/>
            <a:ext cx="7772400" cy="473437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29"/>
          <p:cNvSpPr txBox="1"/>
          <p:nvPr>
            <p:ph type="title"/>
          </p:nvPr>
        </p:nvSpPr>
        <p:spPr>
          <a:xfrm>
            <a:off x="457200" y="4572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How to start and stop Apache and MySQL on your own computer</a:t>
            </a:r>
            <a:endParaRPr sz="4000"/>
          </a:p>
        </p:txBody>
      </p:sp>
      <p:sp>
        <p:nvSpPr>
          <p:cNvPr id="269" name="Google Shape;269;p29"/>
          <p:cNvSpPr txBox="1"/>
          <p:nvPr>
            <p:ph idx="1" type="body"/>
          </p:nvPr>
        </p:nvSpPr>
        <p:spPr>
          <a:xfrm>
            <a:off x="457200" y="2027237"/>
            <a:ext cx="8229600" cy="42211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XAMPP is a free, open-source web server package that consists of Apache, MySQL, and interpreters for PHP and Perl.</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XAMPP can be easily installed by downloading and installing one exe file.</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XAMPP is available for Windows, Linux, Solaris, and Mac OS X systems (the X is XAMPP stands for cross-platform).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3"/>
          <p:cNvSpPr txBox="1"/>
          <p:nvPr>
            <p:ph type="title"/>
          </p:nvPr>
        </p:nvSpPr>
        <p:spPr>
          <a:xfrm>
            <a:off x="457200" y="26670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Impact"/>
                <a:ea typeface="Impact"/>
                <a:cs typeface="Impact"/>
                <a:sym typeface="Impact"/>
              </a:rPr>
              <a:t>The architecture of a web application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0"/>
          <p:cNvSpPr txBox="1"/>
          <p:nvPr>
            <p:ph type="title"/>
          </p:nvPr>
        </p:nvSpPr>
        <p:spPr>
          <a:xfrm>
            <a:off x="304800" y="533400"/>
            <a:ext cx="8686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How to start and stop Apache and MySQL on your own computer (cont.)</a:t>
            </a:r>
            <a:endParaRPr sz="4000"/>
          </a:p>
        </p:txBody>
      </p:sp>
      <p:pic>
        <p:nvPicPr>
          <p:cNvPr id="275" name="Google Shape;275;p30"/>
          <p:cNvPicPr preferRelativeResize="0"/>
          <p:nvPr/>
        </p:nvPicPr>
        <p:blipFill rotWithShape="1">
          <a:blip r:embed="rId3">
            <a:alphaModFix/>
          </a:blip>
          <a:srcRect b="0" l="0" r="0" t="0"/>
          <a:stretch/>
        </p:blipFill>
        <p:spPr>
          <a:xfrm>
            <a:off x="2438400" y="1981200"/>
            <a:ext cx="5170714" cy="443607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1"/>
          <p:cNvSpPr txBox="1"/>
          <p:nvPr>
            <p:ph type="title"/>
          </p:nvPr>
        </p:nvSpPr>
        <p:spPr>
          <a:xfrm>
            <a:off x="457200" y="274638"/>
            <a:ext cx="8534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deploy a PHP application</a:t>
            </a:r>
            <a:endParaRPr/>
          </a:p>
        </p:txBody>
      </p:sp>
      <p:sp>
        <p:nvSpPr>
          <p:cNvPr id="281" name="Google Shape;281;p31"/>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The deploy a PHP application so you can run it, you need to store the directories and files for the application in the htdocs directory of an Apache server that’s on your own PC, a local server, or an Internet server</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The files for a PHP application usually include HTML, CSS, PHP, and image files. These files are stored in appropriate directories</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The directories and files on the local server will mirror the directories and files that get uploaded to the Internet server.</a:t>
            </a:r>
            <a:endParaRPr sz="2800">
              <a:latin typeface="Tahoma"/>
              <a:ea typeface="Tahoma"/>
              <a:cs typeface="Tahoma"/>
              <a:sym typeface="Tahom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2"/>
          <p:cNvSpPr txBox="1"/>
          <p:nvPr>
            <p:ph type="title"/>
          </p:nvPr>
        </p:nvSpPr>
        <p:spPr>
          <a:xfrm>
            <a:off x="304800" y="274638"/>
            <a:ext cx="8686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deploy a PHP application(cont.)</a:t>
            </a:r>
            <a:endParaRPr/>
          </a:p>
        </p:txBody>
      </p:sp>
      <p:sp>
        <p:nvSpPr>
          <p:cNvPr id="287" name="Google Shape;287;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The file structure for a PHP application on a local server</a:t>
            </a:r>
            <a:endParaRPr/>
          </a:p>
          <a:p>
            <a:pPr indent="-165100" lvl="0" marL="34290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The file structure for the book applications and exercise starts</a:t>
            </a:r>
            <a:endParaRPr sz="2800">
              <a:latin typeface="Tahoma"/>
              <a:ea typeface="Tahoma"/>
              <a:cs typeface="Tahoma"/>
              <a:sym typeface="Tahoma"/>
            </a:endParaRPr>
          </a:p>
        </p:txBody>
      </p:sp>
      <p:pic>
        <p:nvPicPr>
          <p:cNvPr id="288" name="Google Shape;288;p32"/>
          <p:cNvPicPr preferRelativeResize="0"/>
          <p:nvPr/>
        </p:nvPicPr>
        <p:blipFill rotWithShape="1">
          <a:blip r:embed="rId3">
            <a:alphaModFix/>
          </a:blip>
          <a:srcRect b="0" l="0" r="0" t="0"/>
          <a:stretch/>
        </p:blipFill>
        <p:spPr>
          <a:xfrm>
            <a:off x="3276600" y="2073729"/>
            <a:ext cx="4191000" cy="1624819"/>
          </a:xfrm>
          <a:prstGeom prst="rect">
            <a:avLst/>
          </a:prstGeom>
          <a:noFill/>
          <a:ln>
            <a:noFill/>
          </a:ln>
        </p:spPr>
      </p:pic>
      <p:pic>
        <p:nvPicPr>
          <p:cNvPr id="289" name="Google Shape;289;p32"/>
          <p:cNvPicPr preferRelativeResize="0"/>
          <p:nvPr/>
        </p:nvPicPr>
        <p:blipFill rotWithShape="1">
          <a:blip r:embed="rId4">
            <a:alphaModFix/>
          </a:blip>
          <a:srcRect b="0" l="0" r="0" t="0"/>
          <a:stretch/>
        </p:blipFill>
        <p:spPr>
          <a:xfrm>
            <a:off x="3385982" y="4114799"/>
            <a:ext cx="2557618" cy="232710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deploy a PHP application (cont.)</a:t>
            </a:r>
            <a:endParaRPr/>
          </a:p>
        </p:txBody>
      </p:sp>
      <p:sp>
        <p:nvSpPr>
          <p:cNvPr id="295" name="Google Shape;295;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Deploy a PHP application on a local server</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Deploy the downloadable applications on a local server</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Deploy an application on an Internet server</a:t>
            </a:r>
            <a:endParaRPr sz="2800">
              <a:latin typeface="Tahoma"/>
              <a:ea typeface="Tahoma"/>
              <a:cs typeface="Tahoma"/>
              <a:sym typeface="Tahom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run a PHP application</a:t>
            </a:r>
            <a:endParaRPr/>
          </a:p>
        </p:txBody>
      </p:sp>
      <p:sp>
        <p:nvSpPr>
          <p:cNvPr id="301" name="Google Shape;301;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To access a web page on the Internet, you can enter a Uniform Resource Locator (URL) into the address bar of your browser.</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The components of an HTTP URL</a:t>
            </a:r>
            <a:endParaRPr/>
          </a:p>
          <a:p>
            <a:pPr indent="-165100" lvl="0" marL="34290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165100" lvl="0" marL="34290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URLs for requesting pages from an Internet web server</a:t>
            </a:r>
            <a:endParaRPr/>
          </a:p>
        </p:txBody>
      </p:sp>
      <p:pic>
        <p:nvPicPr>
          <p:cNvPr id="302" name="Google Shape;302;p34"/>
          <p:cNvPicPr preferRelativeResize="0"/>
          <p:nvPr/>
        </p:nvPicPr>
        <p:blipFill rotWithShape="1">
          <a:blip r:embed="rId3">
            <a:alphaModFix/>
          </a:blip>
          <a:srcRect b="0" l="0" r="0" t="0"/>
          <a:stretch/>
        </p:blipFill>
        <p:spPr>
          <a:xfrm>
            <a:off x="1447800" y="3597766"/>
            <a:ext cx="5638800" cy="862766"/>
          </a:xfrm>
          <a:prstGeom prst="rect">
            <a:avLst/>
          </a:prstGeom>
          <a:noFill/>
          <a:ln>
            <a:noFill/>
          </a:ln>
        </p:spPr>
      </p:pic>
      <p:pic>
        <p:nvPicPr>
          <p:cNvPr id="303" name="Google Shape;303;p34"/>
          <p:cNvPicPr preferRelativeResize="0"/>
          <p:nvPr/>
        </p:nvPicPr>
        <p:blipFill rotWithShape="1">
          <a:blip r:embed="rId4">
            <a:alphaModFix/>
          </a:blip>
          <a:srcRect b="0" l="0" r="0" t="0"/>
          <a:stretch/>
        </p:blipFill>
        <p:spPr>
          <a:xfrm>
            <a:off x="2209800" y="5182263"/>
            <a:ext cx="5410200" cy="123159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run a PHP application (cont.)</a:t>
            </a:r>
            <a:endParaRPr/>
          </a:p>
        </p:txBody>
      </p:sp>
      <p:sp>
        <p:nvSpPr>
          <p:cNvPr id="309" name="Google Shape;309;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URLs for requesting applications from a local web server</a:t>
            </a:r>
            <a:endParaRPr/>
          </a:p>
          <a:p>
            <a:pPr indent="-165100" lvl="0" marL="34290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165100" lvl="0" marL="34290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An index of the applications in the book_apps directory</a:t>
            </a:r>
            <a:endParaRPr/>
          </a:p>
          <a:p>
            <a:pPr indent="-165100" lvl="0" marL="34290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p:txBody>
      </p:sp>
      <p:pic>
        <p:nvPicPr>
          <p:cNvPr id="310" name="Google Shape;310;p35"/>
          <p:cNvPicPr preferRelativeResize="0"/>
          <p:nvPr/>
        </p:nvPicPr>
        <p:blipFill rotWithShape="1">
          <a:blip r:embed="rId3">
            <a:alphaModFix/>
          </a:blip>
          <a:srcRect b="0" l="0" r="0" t="0"/>
          <a:stretch/>
        </p:blipFill>
        <p:spPr>
          <a:xfrm>
            <a:off x="1219200" y="2560695"/>
            <a:ext cx="4953000" cy="1127513"/>
          </a:xfrm>
          <a:prstGeom prst="rect">
            <a:avLst/>
          </a:prstGeom>
          <a:noFill/>
          <a:ln>
            <a:noFill/>
          </a:ln>
        </p:spPr>
      </p:pic>
      <p:pic>
        <p:nvPicPr>
          <p:cNvPr id="311" name="Google Shape;311;p35"/>
          <p:cNvPicPr preferRelativeResize="0"/>
          <p:nvPr/>
        </p:nvPicPr>
        <p:blipFill rotWithShape="1">
          <a:blip r:embed="rId4">
            <a:alphaModFix/>
          </a:blip>
          <a:srcRect b="0" l="0" r="0" t="0"/>
          <a:stretch/>
        </p:blipFill>
        <p:spPr>
          <a:xfrm>
            <a:off x="2286000" y="4389794"/>
            <a:ext cx="3886200" cy="205308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test and debug a PHP page</a:t>
            </a:r>
            <a:endParaRPr/>
          </a:p>
        </p:txBody>
      </p:sp>
      <p:sp>
        <p:nvSpPr>
          <p:cNvPr id="317" name="Google Shape;317;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If you get an error message, read the message to help determine the cause of the error. Then, modify the PHP code and retest the page.</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The Product Discount application in the Firefox browser</a:t>
            </a:r>
            <a:endParaRPr sz="2800">
              <a:latin typeface="Tahoma"/>
              <a:ea typeface="Tahoma"/>
              <a:cs typeface="Tahoma"/>
              <a:sym typeface="Tahoma"/>
            </a:endParaRPr>
          </a:p>
        </p:txBody>
      </p:sp>
      <p:pic>
        <p:nvPicPr>
          <p:cNvPr id="318" name="Google Shape;318;p36"/>
          <p:cNvPicPr preferRelativeResize="0"/>
          <p:nvPr/>
        </p:nvPicPr>
        <p:blipFill rotWithShape="1">
          <a:blip r:embed="rId3">
            <a:alphaModFix/>
          </a:blip>
          <a:srcRect b="0" l="0" r="0" t="0"/>
          <a:stretch/>
        </p:blipFill>
        <p:spPr>
          <a:xfrm>
            <a:off x="2438400" y="3733800"/>
            <a:ext cx="4724400" cy="270135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test and debug a PHP page (cont.)</a:t>
            </a:r>
            <a:endParaRPr/>
          </a:p>
        </p:txBody>
      </p:sp>
      <p:sp>
        <p:nvSpPr>
          <p:cNvPr id="324" name="Google Shape;324;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An error displayed in the Firefox browser</a:t>
            </a:r>
            <a:endParaRPr sz="2800">
              <a:latin typeface="Tahoma"/>
              <a:ea typeface="Tahoma"/>
              <a:cs typeface="Tahoma"/>
              <a:sym typeface="Tahoma"/>
            </a:endParaRPr>
          </a:p>
        </p:txBody>
      </p:sp>
      <p:pic>
        <p:nvPicPr>
          <p:cNvPr id="325" name="Google Shape;325;p37"/>
          <p:cNvPicPr preferRelativeResize="0"/>
          <p:nvPr/>
        </p:nvPicPr>
        <p:blipFill rotWithShape="1">
          <a:blip r:embed="rId3">
            <a:alphaModFix/>
          </a:blip>
          <a:srcRect b="0" l="0" r="0" t="0"/>
          <a:stretch/>
        </p:blipFill>
        <p:spPr>
          <a:xfrm>
            <a:off x="1524000" y="2133600"/>
            <a:ext cx="6133918" cy="3276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test and debug a PHP page (cont.)</a:t>
            </a:r>
            <a:endParaRPr/>
          </a:p>
        </p:txBody>
      </p:sp>
      <p:sp>
        <p:nvSpPr>
          <p:cNvPr id="331" name="Google Shape;331;p38"/>
          <p:cNvSpPr txBox="1"/>
          <p:nvPr>
            <p:ph idx="1" type="body"/>
          </p:nvPr>
        </p:nvSpPr>
        <p:spPr>
          <a:xfrm>
            <a:off x="457200" y="1600200"/>
            <a:ext cx="8229600" cy="464819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Test a PHP page for the first time</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Make sure the Apache and MySQL servers are running</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Start a web browser and enter the URL </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Test the page by entering both valid and invalid data, clicking on all links, and so on</a:t>
            </a:r>
            <a:endParaRPr/>
          </a:p>
          <a:p>
            <a:pPr indent="-342900" lvl="0" marL="342900" rtl="0" algn="l">
              <a:spcBef>
                <a:spcPts val="640"/>
              </a:spcBef>
              <a:spcAft>
                <a:spcPts val="0"/>
              </a:spcAft>
              <a:buClr>
                <a:schemeClr val="dk1"/>
              </a:buClr>
              <a:buSzPts val="3200"/>
              <a:buFont typeface="Tahoma"/>
              <a:buChar char="•"/>
            </a:pPr>
            <a:r>
              <a:rPr lang="en-US">
                <a:latin typeface="Tahoma"/>
                <a:ea typeface="Tahoma"/>
                <a:cs typeface="Tahoma"/>
                <a:sym typeface="Tahoma"/>
              </a:rPr>
              <a:t>Retest a PHP page after you change the source code.</a:t>
            </a:r>
            <a:endParaRPr/>
          </a:p>
          <a:p>
            <a:pPr indent="-285750" lvl="1" marL="742950" rtl="0" algn="l">
              <a:spcBef>
                <a:spcPts val="560"/>
              </a:spcBef>
              <a:spcAft>
                <a:spcPts val="0"/>
              </a:spcAft>
              <a:buClr>
                <a:schemeClr val="dk1"/>
              </a:buClr>
              <a:buSzPts val="2400"/>
              <a:buFont typeface="Tahoma"/>
              <a:buChar char="–"/>
            </a:pPr>
            <a:r>
              <a:rPr lang="en-US" sz="2400">
                <a:latin typeface="Tahoma"/>
                <a:ea typeface="Tahoma"/>
                <a:cs typeface="Tahoma"/>
                <a:sym typeface="Tahoma"/>
              </a:rPr>
              <a:t>Click the Reload or Refresh button in browser. Then, test the page again</a:t>
            </a:r>
            <a:r>
              <a:rPr lang="en-US">
                <a:latin typeface="Tahoma"/>
                <a:ea typeface="Tahoma"/>
                <a:cs typeface="Tahoma"/>
                <a:sym typeface="Tahoma"/>
              </a:rPr>
              <a:t>.</a:t>
            </a:r>
            <a:endParaRPr>
              <a:latin typeface="Tahoma"/>
              <a:ea typeface="Tahoma"/>
              <a:cs typeface="Tahoma"/>
              <a:sym typeface="Tahom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view the source code for a web page</a:t>
            </a:r>
            <a:endParaRPr/>
          </a:p>
        </p:txBody>
      </p:sp>
      <p:sp>
        <p:nvSpPr>
          <p:cNvPr id="337" name="Google Shape;337;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How to view the source code for a page in Firefox</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Use the view -&gt; page Source command</a:t>
            </a:r>
            <a:endParaRPr/>
          </a:p>
          <a:p>
            <a:pPr indent="-342900" lvl="0" marL="342900" rtl="0" algn="l">
              <a:spcBef>
                <a:spcPts val="640"/>
              </a:spcBef>
              <a:spcAft>
                <a:spcPts val="0"/>
              </a:spcAft>
              <a:buClr>
                <a:schemeClr val="dk1"/>
              </a:buClr>
              <a:buSzPts val="3200"/>
              <a:buFont typeface="Tahoma"/>
              <a:buChar char="•"/>
            </a:pPr>
            <a:r>
              <a:rPr lang="en-US">
                <a:latin typeface="Tahoma"/>
                <a:ea typeface="Tahoma"/>
                <a:cs typeface="Tahoma"/>
                <a:sym typeface="Tahoma"/>
              </a:rPr>
              <a:t>How to view the source code for a page in Internet Explorer</a:t>
            </a:r>
            <a:endParaRPr/>
          </a:p>
          <a:p>
            <a:pPr indent="-285750" lvl="1" marL="742950" rtl="0" algn="l">
              <a:spcBef>
                <a:spcPts val="560"/>
              </a:spcBef>
              <a:spcAft>
                <a:spcPts val="0"/>
              </a:spcAft>
              <a:buClr>
                <a:schemeClr val="dk1"/>
              </a:buClr>
              <a:buSzPts val="2800"/>
              <a:buFont typeface="Tahoma"/>
              <a:buChar char="–"/>
            </a:pPr>
            <a:r>
              <a:rPr lang="en-US">
                <a:latin typeface="Tahoma"/>
                <a:ea typeface="Tahoma"/>
                <a:cs typeface="Tahoma"/>
                <a:sym typeface="Tahoma"/>
              </a:rPr>
              <a:t>Use the View -&gt; Source command</a:t>
            </a:r>
            <a:endParaRPr/>
          </a:p>
          <a:p>
            <a:pPr indent="-342900" lvl="0" marL="342900" rtl="0" algn="l">
              <a:spcBef>
                <a:spcPts val="640"/>
              </a:spcBef>
              <a:spcAft>
                <a:spcPts val="0"/>
              </a:spcAft>
              <a:buClr>
                <a:schemeClr val="dk1"/>
              </a:buClr>
              <a:buSzPts val="3200"/>
              <a:buFont typeface="Tahoma"/>
              <a:buChar char="•"/>
            </a:pPr>
            <a:r>
              <a:rPr lang="en-US">
                <a:latin typeface="Tahoma"/>
                <a:ea typeface="Tahoma"/>
                <a:cs typeface="Tahoma"/>
                <a:sym typeface="Tahoma"/>
              </a:rPr>
              <a:t>When you view the source for a web page in a web browser, the HTML code is opened in a separate window.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4"/>
          <p:cNvSpPr txBox="1"/>
          <p:nvPr>
            <p:ph type="title"/>
          </p:nvPr>
        </p:nvSpPr>
        <p:spPr>
          <a:xfrm>
            <a:off x="152400" y="274638"/>
            <a:ext cx="8991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How a client–server architecture works</a:t>
            </a:r>
            <a:endParaRPr sz="4000"/>
          </a:p>
        </p:txBody>
      </p:sp>
      <p:sp>
        <p:nvSpPr>
          <p:cNvPr id="109" name="Google Shape;109;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The architecture of a web application</a:t>
            </a:r>
            <a:endParaRPr sz="2800">
              <a:latin typeface="Tahoma"/>
              <a:ea typeface="Tahoma"/>
              <a:cs typeface="Tahoma"/>
              <a:sym typeface="Tahoma"/>
            </a:endParaRPr>
          </a:p>
        </p:txBody>
      </p:sp>
      <p:pic>
        <p:nvPicPr>
          <p:cNvPr id="110" name="Google Shape;110;p4"/>
          <p:cNvPicPr preferRelativeResize="0"/>
          <p:nvPr/>
        </p:nvPicPr>
        <p:blipFill rotWithShape="1">
          <a:blip r:embed="rId3">
            <a:alphaModFix/>
          </a:blip>
          <a:srcRect b="0" l="0" r="0" t="0"/>
          <a:stretch/>
        </p:blipFill>
        <p:spPr>
          <a:xfrm>
            <a:off x="1066800" y="2399470"/>
            <a:ext cx="7151432" cy="331552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view the source code for a web page (cont.)</a:t>
            </a:r>
            <a:endParaRPr/>
          </a:p>
        </p:txBody>
      </p:sp>
      <p:sp>
        <p:nvSpPr>
          <p:cNvPr id="343" name="Google Shape;343;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The source code for a PHP page</a:t>
            </a:r>
            <a:endParaRPr sz="2800">
              <a:latin typeface="Tahoma"/>
              <a:ea typeface="Tahoma"/>
              <a:cs typeface="Tahoma"/>
              <a:sym typeface="Tahoma"/>
            </a:endParaRPr>
          </a:p>
        </p:txBody>
      </p:sp>
      <p:pic>
        <p:nvPicPr>
          <p:cNvPr descr="Screen Shot 2014-07-12 at 2.59.55 PM.png" id="344" name="Google Shape;344;p40"/>
          <p:cNvPicPr preferRelativeResize="0"/>
          <p:nvPr/>
        </p:nvPicPr>
        <p:blipFill rotWithShape="1">
          <a:blip r:embed="rId3">
            <a:alphaModFix/>
          </a:blip>
          <a:srcRect b="0" l="0" r="0" t="0"/>
          <a:stretch/>
        </p:blipFill>
        <p:spPr>
          <a:xfrm>
            <a:off x="1371600" y="2133600"/>
            <a:ext cx="5715000" cy="434038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1"/>
          <p:cNvSpPr txBox="1"/>
          <p:nvPr>
            <p:ph type="title"/>
          </p:nvPr>
        </p:nvSpPr>
        <p:spPr>
          <a:xfrm>
            <a:off x="457200" y="2895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Impact"/>
                <a:ea typeface="Impact"/>
                <a:cs typeface="Impact"/>
                <a:sym typeface="Impact"/>
              </a:rPr>
              <a:t>How to use NetBeans to develop a PHP application</a:t>
            </a:r>
            <a:endParaRPr sz="4000">
              <a:latin typeface="Impact"/>
              <a:ea typeface="Impact"/>
              <a:cs typeface="Impact"/>
              <a:sym typeface="Impac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work with PHP projects and files</a:t>
            </a:r>
            <a:endParaRPr/>
          </a:p>
        </p:txBody>
      </p:sp>
      <p:sp>
        <p:nvSpPr>
          <p:cNvPr id="355" name="Google Shape;355;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NetBeans is an Integrated Development Environment (IDE) for developing PHP applications that makes it easier to create, edit, and test all of the HTML, CSS, and PHP files that you need for a web application</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How to work with projects</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How to work with files</a:t>
            </a:r>
            <a:endParaRPr sz="2800">
              <a:latin typeface="Tahoma"/>
              <a:ea typeface="Tahoma"/>
              <a:cs typeface="Tahoma"/>
              <a:sym typeface="Tahom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edit and test a PHP application</a:t>
            </a:r>
            <a:endParaRPr/>
          </a:p>
        </p:txBody>
      </p:sp>
      <p:sp>
        <p:nvSpPr>
          <p:cNvPr id="361" name="Google Shape;361;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NetBeans with an auto-completion list and an error marker displayed</a:t>
            </a:r>
            <a:endParaRPr sz="2800">
              <a:latin typeface="Tahoma"/>
              <a:ea typeface="Tahoma"/>
              <a:cs typeface="Tahoma"/>
              <a:sym typeface="Tahoma"/>
            </a:endParaRPr>
          </a:p>
        </p:txBody>
      </p:sp>
      <p:pic>
        <p:nvPicPr>
          <p:cNvPr descr="Screen Shot 2014-07-12 at 3.11.13 PM.png" id="362" name="Google Shape;362;p43"/>
          <p:cNvPicPr preferRelativeResize="0"/>
          <p:nvPr/>
        </p:nvPicPr>
        <p:blipFill rotWithShape="1">
          <a:blip r:embed="rId3">
            <a:alphaModFix/>
          </a:blip>
          <a:srcRect b="0" l="0" r="0" t="0"/>
          <a:stretch/>
        </p:blipFill>
        <p:spPr>
          <a:xfrm>
            <a:off x="1536700" y="2590800"/>
            <a:ext cx="6083300" cy="384883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edit and test a PHP application (cont.)</a:t>
            </a:r>
            <a:endParaRPr/>
          </a:p>
        </p:txBody>
      </p:sp>
      <p:sp>
        <p:nvSpPr>
          <p:cNvPr id="368" name="Google Shape;368;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How to edit a PHP file</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How to test a PHP application</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NetBeans</a:t>
            </a:r>
            <a:endParaRPr sz="2800">
              <a:latin typeface="Tahoma"/>
              <a:ea typeface="Tahoma"/>
              <a:cs typeface="Tahoma"/>
              <a:sym typeface="Tahoma"/>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The auto-completion feature of NetBeans provides lists of possible entries after you enter the starting characters for an entry</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Netbeans</a:t>
            </a:r>
            <a:r>
              <a:rPr lang="en-US" sz="2400">
                <a:latin typeface="Tahoma"/>
                <a:ea typeface="Tahoma"/>
                <a:cs typeface="Tahoma"/>
                <a:sym typeface="Tahoma"/>
              </a:rPr>
              <a:t> does some error checking as you enter code. Then, if you enter a statement that contains an error,  NetBeans puts a red error icon at the start of the line</a:t>
            </a:r>
            <a:endParaRPr sz="2400">
              <a:latin typeface="Tahoma"/>
              <a:ea typeface="Tahoma"/>
              <a:cs typeface="Tahoma"/>
              <a:sym typeface="Tahom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import and configure a PHP project</a:t>
            </a:r>
            <a:endParaRPr/>
          </a:p>
        </p:txBody>
      </p:sp>
      <p:sp>
        <p:nvSpPr>
          <p:cNvPr id="374" name="Google Shape;374;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The dialog box for starting a new project</a:t>
            </a:r>
            <a:endParaRPr sz="2800">
              <a:latin typeface="Tahoma"/>
              <a:ea typeface="Tahoma"/>
              <a:cs typeface="Tahoma"/>
              <a:sym typeface="Tahoma"/>
            </a:endParaRPr>
          </a:p>
        </p:txBody>
      </p:sp>
      <p:pic>
        <p:nvPicPr>
          <p:cNvPr descr="Screen Shot 2014-07-12 at 3.20.29 PM.png" id="375" name="Google Shape;375;p45"/>
          <p:cNvPicPr preferRelativeResize="0"/>
          <p:nvPr/>
        </p:nvPicPr>
        <p:blipFill rotWithShape="1">
          <a:blip r:embed="rId3">
            <a:alphaModFix/>
          </a:blip>
          <a:srcRect b="0" l="0" r="0" t="0"/>
          <a:stretch/>
        </p:blipFill>
        <p:spPr>
          <a:xfrm>
            <a:off x="762000" y="2438399"/>
            <a:ext cx="7924800" cy="3879693"/>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import and configure a PHP project (cont.)</a:t>
            </a:r>
            <a:endParaRPr/>
          </a:p>
        </p:txBody>
      </p:sp>
      <p:sp>
        <p:nvSpPr>
          <p:cNvPr id="381" name="Google Shape;381;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The dialog box for configuring a project</a:t>
            </a:r>
            <a:endParaRPr/>
          </a:p>
        </p:txBody>
      </p:sp>
      <p:pic>
        <p:nvPicPr>
          <p:cNvPr descr="Screen Shot 2014-07-12 at 3.20.35 PM.png" id="382" name="Google Shape;382;p46"/>
          <p:cNvPicPr preferRelativeResize="0"/>
          <p:nvPr/>
        </p:nvPicPr>
        <p:blipFill rotWithShape="1">
          <a:blip r:embed="rId3">
            <a:alphaModFix/>
          </a:blip>
          <a:srcRect b="0" l="0" r="0" t="0"/>
          <a:stretch/>
        </p:blipFill>
        <p:spPr>
          <a:xfrm>
            <a:off x="761999" y="2286000"/>
            <a:ext cx="8224539" cy="3810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import and configure a PHP project (cont.)</a:t>
            </a:r>
            <a:endParaRPr/>
          </a:p>
        </p:txBody>
      </p:sp>
      <p:sp>
        <p:nvSpPr>
          <p:cNvPr id="388" name="Google Shape;388;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How to check the run configuration for an existing project</a:t>
            </a:r>
            <a:endParaRPr/>
          </a:p>
          <a:p>
            <a:pPr indent="-342900" lvl="0" marL="342900" rtl="0" algn="l">
              <a:spcBef>
                <a:spcPts val="640"/>
              </a:spcBef>
              <a:spcAft>
                <a:spcPts val="0"/>
              </a:spcAft>
              <a:buClr>
                <a:schemeClr val="dk1"/>
              </a:buClr>
              <a:buSzPts val="3200"/>
              <a:buFont typeface="Arial"/>
              <a:buChar char="•"/>
            </a:pPr>
            <a:r>
              <a:rPr lang="en-US"/>
              <a:t>How to import a project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Summary</a:t>
            </a:r>
            <a:endParaRPr/>
          </a:p>
        </p:txBody>
      </p:sp>
      <p:sp>
        <p:nvSpPr>
          <p:cNvPr id="395" name="Google Shape;395;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A web application uses an architecture that consists of clients, a web server, and a network</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A Local Area Network (LAN) connects computers that are near to each other</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To request a web page, the web browser sends an HTTP request</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A static web page is a page that is the same each time it’s retrieved.</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The HTML for a dynamic web page is generated by a server-side program or script</a:t>
            </a:r>
            <a:endParaRPr sz="2800">
              <a:latin typeface="Tahoma"/>
              <a:ea typeface="Tahoma"/>
              <a:cs typeface="Tahoma"/>
              <a:sym typeface="Tahom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Summary (2)</a:t>
            </a:r>
            <a:endParaRPr/>
          </a:p>
        </p:txBody>
      </p:sp>
      <p:sp>
        <p:nvSpPr>
          <p:cNvPr id="401" name="Google Shape;401;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HTML (HyperText Markup Language) is the language that defines the structure and contents of a web page. CSS (Cascading Style Sheets) is used to control how the web pages are formatted</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XAMPP is a free, open-source, cross-platform web server package that consists of Apache, MySQL, and PHP and Perl interpreters</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To deploy a PHP application on your own computer or a local server.</a:t>
            </a:r>
            <a:endParaRPr sz="2800">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a client–server architecture works (cont.)</a:t>
            </a:r>
            <a:endParaRPr/>
          </a:p>
        </p:txBody>
      </p:sp>
      <p:sp>
        <p:nvSpPr>
          <p:cNvPr id="116" name="Google Shape;116;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The architecture of the Internet</a:t>
            </a:r>
            <a:endParaRPr sz="2800">
              <a:latin typeface="Tahoma"/>
              <a:ea typeface="Tahoma"/>
              <a:cs typeface="Tahoma"/>
              <a:sym typeface="Tahoma"/>
            </a:endParaRPr>
          </a:p>
        </p:txBody>
      </p:sp>
      <p:pic>
        <p:nvPicPr>
          <p:cNvPr id="117" name="Google Shape;117;p5"/>
          <p:cNvPicPr preferRelativeResize="0"/>
          <p:nvPr/>
        </p:nvPicPr>
        <p:blipFill rotWithShape="1">
          <a:blip r:embed="rId3">
            <a:alphaModFix/>
          </a:blip>
          <a:srcRect b="0" l="0" r="0" t="0"/>
          <a:stretch/>
        </p:blipFill>
        <p:spPr>
          <a:xfrm>
            <a:off x="838200" y="2236164"/>
            <a:ext cx="7162800" cy="3996748"/>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Summary (3)</a:t>
            </a:r>
            <a:endParaRPr/>
          </a:p>
        </p:txBody>
      </p:sp>
      <p:sp>
        <p:nvSpPr>
          <p:cNvPr id="407" name="Google Shape;407;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To run a web application, you can enter the URL (Uniform resource Locator) of the application’s directory into a browser’s address bar.</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To view the HTML for a web page.</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To develop web page.</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NetBeans is an IDE that makes it easier to edit and test PHP applications.</a:t>
            </a:r>
            <a:endParaRPr sz="2800">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6"/>
          <p:cNvSpPr txBox="1"/>
          <p:nvPr>
            <p:ph type="title"/>
          </p:nvPr>
        </p:nvSpPr>
        <p:spPr>
          <a:xfrm>
            <a:off x="152400" y="274638"/>
            <a:ext cx="8991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How a client–server architecture works (cont.)</a:t>
            </a:r>
            <a:endParaRPr sz="4000"/>
          </a:p>
        </p:txBody>
      </p:sp>
      <p:sp>
        <p:nvSpPr>
          <p:cNvPr id="124" name="Google Shape;124;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Web application use a client-server architecture. This architecture consists of servers that share resource with clients over a network.</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A server makes resources available to other computers called clients over a network. A server can share files, printers, web sites, databases, or email.</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A network uses routers to get information from the sender to its destination.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7"/>
          <p:cNvSpPr txBox="1"/>
          <p:nvPr>
            <p:ph type="title"/>
          </p:nvPr>
        </p:nvSpPr>
        <p:spPr>
          <a:xfrm>
            <a:off x="457200" y="274638"/>
            <a:ext cx="8686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Terms</a:t>
            </a:r>
            <a:endParaRPr/>
          </a:p>
        </p:txBody>
      </p:sp>
      <p:sp>
        <p:nvSpPr>
          <p:cNvPr id="130" name="Google Shape;130;p7"/>
          <p:cNvSpPr txBox="1"/>
          <p:nvPr>
            <p:ph idx="1" type="body"/>
          </p:nvPr>
        </p:nvSpPr>
        <p:spPr>
          <a:xfrm>
            <a:off x="457200" y="14478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LAN - Local Area Network</a:t>
            </a:r>
            <a:endParaRPr sz="2800">
              <a:latin typeface="Tahoma"/>
              <a:ea typeface="Tahoma"/>
              <a:cs typeface="Tahoma"/>
              <a:sym typeface="Tahoma"/>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WAN - Wide Area Network </a:t>
            </a:r>
            <a:endParaRPr sz="2800">
              <a:latin typeface="Tahoma"/>
              <a:ea typeface="Tahoma"/>
              <a:cs typeface="Tahoma"/>
              <a:sym typeface="Tahoma"/>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IXP – Internet Exchange Point</a:t>
            </a:r>
            <a:endParaRPr sz="2800">
              <a:latin typeface="Tahoma"/>
              <a:ea typeface="Tahoma"/>
              <a:cs typeface="Tahoma"/>
              <a:sym typeface="Tahoma"/>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ISP - Internet Services Provider</a:t>
            </a:r>
            <a:endParaRPr sz="2800">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static web pages are processed</a:t>
            </a:r>
            <a:endParaRPr/>
          </a:p>
        </p:txBody>
      </p:sp>
      <p:sp>
        <p:nvSpPr>
          <p:cNvPr id="136" name="Google Shape;136;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Hypertext Transfer Language (HTML) is the language used to design the web pages of an application.</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A static web page is an HTML document that’s stored on the web server and doesn’t change in response to user input. Static web pages have a filename with an extension of .htm or .html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static web pages are processed (cont.)</a:t>
            </a:r>
            <a:endParaRPr/>
          </a:p>
        </p:txBody>
      </p:sp>
      <p:sp>
        <p:nvSpPr>
          <p:cNvPr id="142" name="Google Shape;142;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How a web server processes a static web page</a:t>
            </a:r>
            <a:endParaRPr/>
          </a:p>
          <a:p>
            <a:pPr indent="-165100" lvl="0" marL="34290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165100" lvl="0" marL="34290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165100" lvl="0" marL="34290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A simple HTTP request</a:t>
            </a:r>
            <a:endParaRPr sz="2800">
              <a:latin typeface="Tahoma"/>
              <a:ea typeface="Tahoma"/>
              <a:cs typeface="Tahoma"/>
              <a:sym typeface="Tahoma"/>
            </a:endParaRPr>
          </a:p>
        </p:txBody>
      </p:sp>
      <p:pic>
        <p:nvPicPr>
          <p:cNvPr id="143" name="Google Shape;143;p9"/>
          <p:cNvPicPr preferRelativeResize="0"/>
          <p:nvPr/>
        </p:nvPicPr>
        <p:blipFill rotWithShape="1">
          <a:blip r:embed="rId3">
            <a:alphaModFix/>
          </a:blip>
          <a:srcRect b="0" l="0" r="0" t="0"/>
          <a:stretch/>
        </p:blipFill>
        <p:spPr>
          <a:xfrm>
            <a:off x="1295400" y="2133600"/>
            <a:ext cx="5257800" cy="1506289"/>
          </a:xfrm>
          <a:prstGeom prst="rect">
            <a:avLst/>
          </a:prstGeom>
          <a:noFill/>
          <a:ln>
            <a:noFill/>
          </a:ln>
        </p:spPr>
      </p:pic>
      <p:pic>
        <p:nvPicPr>
          <p:cNvPr id="144" name="Google Shape;144;p9"/>
          <p:cNvPicPr preferRelativeResize="0"/>
          <p:nvPr/>
        </p:nvPicPr>
        <p:blipFill rotWithShape="1">
          <a:blip r:embed="rId4">
            <a:alphaModFix/>
          </a:blip>
          <a:srcRect b="0" l="0" r="0" t="0"/>
          <a:stretch/>
        </p:blipFill>
        <p:spPr>
          <a:xfrm>
            <a:off x="1268186" y="4495800"/>
            <a:ext cx="3227614" cy="6228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2014-02-09T07:44:29Z</dcterms:created>
  <dc:creator>Thanh An</dc:creator>
</cp:coreProperties>
</file>