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6858000" cx="9144000"/>
  <p:notesSz cx="6858000" cy="9144000"/>
  <p:embeddedFontLst>
    <p:embeddedFont>
      <p:font typeface="Tahoma"/>
      <p:regular r:id="rId55"/>
      <p:bold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7" roundtripDataSignature="AMtx7mgCaR4EjcPzKApJQJ/ucDd1aGoz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759F469-782F-45C7-8141-0CB837BBCC32}">
  <a:tblStyle styleId="{5759F469-782F-45C7-8141-0CB837BBCC3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fill>
          <a:solidFill>
            <a:srgbClr val="E7F3F4"/>
          </a:solidFill>
        </a:fill>
      </a:tcStyle>
    </a:band1H>
    <a:band2H>
      <a:tcTxStyle/>
    </a:band2H>
    <a:band1V>
      <a:tcTxStyle/>
      <a:tcStyle>
        <a:fill>
          <a:solidFill>
            <a:srgbClr val="E7F3F4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Tahoma-regular.fnt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customschemas.google.com/relationships/presentationmetadata" Target="metadata"/><Relationship Id="rId12" Type="http://schemas.openxmlformats.org/officeDocument/2006/relationships/slide" Target="slides/slide6.xml"/><Relationship Id="rId56" Type="http://schemas.openxmlformats.org/officeDocument/2006/relationships/font" Target="fonts/Tahoma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429" name="Google Shape;429;p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5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5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6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5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5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5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5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5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5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5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5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5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5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5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33.png"/><Relationship Id="rId5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32.png"/><Relationship Id="rId5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1.png"/><Relationship Id="rId4" Type="http://schemas.openxmlformats.org/officeDocument/2006/relationships/image" Target="../media/image46.png"/><Relationship Id="rId5" Type="http://schemas.openxmlformats.org/officeDocument/2006/relationships/image" Target="../media/image4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1.png"/><Relationship Id="rId4" Type="http://schemas.openxmlformats.org/officeDocument/2006/relationships/image" Target="../media/image43.png"/><Relationship Id="rId5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7.png"/><Relationship Id="rId4" Type="http://schemas.openxmlformats.org/officeDocument/2006/relationships/image" Target="../media/image4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6.png"/><Relationship Id="rId4" Type="http://schemas.openxmlformats.org/officeDocument/2006/relationships/image" Target="../media/image52.png"/><Relationship Id="rId5" Type="http://schemas.openxmlformats.org/officeDocument/2006/relationships/image" Target="../media/image6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5.png"/><Relationship Id="rId4" Type="http://schemas.openxmlformats.org/officeDocument/2006/relationships/image" Target="../media/image38.png"/><Relationship Id="rId5" Type="http://schemas.openxmlformats.org/officeDocument/2006/relationships/image" Target="../media/image4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2.png"/><Relationship Id="rId4" Type="http://schemas.openxmlformats.org/officeDocument/2006/relationships/image" Target="../media/image5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8.png"/><Relationship Id="rId4" Type="http://schemas.openxmlformats.org/officeDocument/2006/relationships/image" Target="../media/image4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1.png"/><Relationship Id="rId4" Type="http://schemas.openxmlformats.org/officeDocument/2006/relationships/image" Target="../media/image5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6.png"/><Relationship Id="rId4" Type="http://schemas.openxmlformats.org/officeDocument/2006/relationships/image" Target="../media/image4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7.png"/><Relationship Id="rId4" Type="http://schemas.openxmlformats.org/officeDocument/2006/relationships/image" Target="../media/image6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5.png"/><Relationship Id="rId4" Type="http://schemas.openxmlformats.org/officeDocument/2006/relationships/image" Target="../media/image60.png"/><Relationship Id="rId5" Type="http://schemas.openxmlformats.org/officeDocument/2006/relationships/image" Target="../media/image5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3.png"/><Relationship Id="rId4" Type="http://schemas.openxmlformats.org/officeDocument/2006/relationships/image" Target="../media/image6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9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2192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work with 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strings and numbers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work with string length and substrings</a:t>
            </a:r>
            <a:endParaRPr/>
          </a:p>
        </p:txBody>
      </p:sp>
      <p:sp>
        <p:nvSpPr>
          <p:cNvPr id="154" name="Google Shape;154;p10"/>
          <p:cNvSpPr txBox="1"/>
          <p:nvPr>
            <p:ph idx="1" type="body"/>
          </p:nvPr>
        </p:nvSpPr>
        <p:spPr>
          <a:xfrm>
            <a:off x="457200" y="17224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length of a string is the number of characters in the string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substring is a part of another string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To specify the position of a character from the left side of a string, use a positive integer value where 0 is the first character, 1 is the second character, and so on. To specify a position from the right side, use a negative integer value.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work with string length and substrings (cont.)</a:t>
            </a:r>
            <a:endParaRPr/>
          </a:p>
        </p:txBody>
      </p:sp>
      <p:sp>
        <p:nvSpPr>
          <p:cNvPr id="160" name="Google Shape;160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Functions for working with string length a substrings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1" name="Google Shape;16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684701"/>
            <a:ext cx="7620000" cy="211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work with string length and substrings (cont.)</a:t>
            </a:r>
            <a:endParaRPr/>
          </a:p>
        </p:txBody>
      </p:sp>
      <p:sp>
        <p:nvSpPr>
          <p:cNvPr id="167" name="Google Shape;16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Code that checks a string to determine if a string is empty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Code that gets the length of a string and two substrings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10.24.50 AM.png" id="168" name="Google Shape;1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939" y="2590800"/>
            <a:ext cx="7838661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27 at 10.24.58 AM.png" id="169" name="Google Shape;16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0997" y="4648200"/>
            <a:ext cx="7348603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work with string length and substrings (cont.)</a:t>
            </a:r>
            <a:endParaRPr/>
          </a:p>
        </p:txBody>
      </p:sp>
      <p:sp>
        <p:nvSpPr>
          <p:cNvPr id="175" name="Google Shape;175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Code that formats a phone number in two ways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Code that displays each letter in a string on a separate line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10.25.04 AM.png" id="176" name="Google Shape;1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209800"/>
            <a:ext cx="8229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27 at 10.25.10 AM.png" id="177" name="Google Shape;17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4700402"/>
            <a:ext cx="5105400" cy="1243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search a string</a:t>
            </a:r>
            <a:endParaRPr/>
          </a:p>
        </p:txBody>
      </p:sp>
      <p:sp>
        <p:nvSpPr>
          <p:cNvPr id="183" name="Google Shape;18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You can use functions find the search string and return an integer that indicates the position where the string was found.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You must use the identity operator (===) or (==).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replace part of a string</a:t>
            </a:r>
            <a:endParaRPr/>
          </a:p>
        </p:txBody>
      </p:sp>
      <p:sp>
        <p:nvSpPr>
          <p:cNvPr id="189" name="Google Shape;189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Functions that search a string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Code that searches a string for spaces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10.38.44 AM.png" id="190" name="Google Shape;19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" y="2133600"/>
            <a:ext cx="8030633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27 at 10.39.27 AM.png" id="191" name="Google Shape;19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5257800"/>
            <a:ext cx="79248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replace part of a string (cont.)</a:t>
            </a:r>
            <a:endParaRPr/>
          </a:p>
        </p:txBody>
      </p:sp>
      <p:sp>
        <p:nvSpPr>
          <p:cNvPr id="197" name="Google Shape;19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Code that searches a string for a substring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Code that splits a string into two substrings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10.39.36 AM.png" id="198" name="Google Shape;19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209800"/>
            <a:ext cx="81534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27 at 10.39.41 AM.png" id="199" name="Google Shape;19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4267200"/>
            <a:ext cx="80010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replace part of a string (cont.)</a:t>
            </a:r>
            <a:endParaRPr/>
          </a:p>
        </p:txBody>
      </p:sp>
      <p:sp>
        <p:nvSpPr>
          <p:cNvPr id="205" name="Google Shape;205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Functions that replace part of a string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Code that replaces periods with dashes in a phone number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Code that replaces one string with another string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10.39.48 AM.png" id="206" name="Google Shape;20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161363"/>
            <a:ext cx="7620000" cy="13438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27 at 10.39.56 AM.png" id="207" name="Google Shape;20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4572000"/>
            <a:ext cx="77724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27 at 10.40.01 AM.png" id="208" name="Google Shape;20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800" y="5715000"/>
            <a:ext cx="77724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modify strings</a:t>
            </a:r>
            <a:endParaRPr/>
          </a:p>
        </p:txBody>
      </p:sp>
      <p:sp>
        <p:nvSpPr>
          <p:cNvPr id="214" name="Google Shape;214;p18"/>
          <p:cNvSpPr txBox="1"/>
          <p:nvPr>
            <p:ph idx="1" type="body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Functions that modify strings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11.21.01 AM.png" id="215" name="Google Shape;2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828800"/>
            <a:ext cx="7239000" cy="4638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modify strings (cont.)</a:t>
            </a:r>
            <a:endParaRPr/>
          </a:p>
        </p:txBody>
      </p:sp>
      <p:sp>
        <p:nvSpPr>
          <p:cNvPr id="221" name="Google Shape;22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Code that trims and pads s string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Code that works with capitalization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11.21.08 AM.png" id="222" name="Google Shape;2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133599"/>
            <a:ext cx="7467600" cy="21554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27 at 11.21.13 AM.png" id="223" name="Google Shape;22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186" y="4800600"/>
            <a:ext cx="6697014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work with strings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work with numbers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Other skills for working with strings and numbers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modify strings (cont.)</a:t>
            </a:r>
            <a:endParaRPr/>
          </a:p>
        </p:txBody>
      </p:sp>
      <p:sp>
        <p:nvSpPr>
          <p:cNvPr id="229" name="Google Shape;229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Code that changes the sequence of the characters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Code that repeats a string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11.21.18 AM.png" id="230" name="Google Shape;2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514600"/>
            <a:ext cx="74676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27 at 11.21.23 AM.png" id="231" name="Google Shape;23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7473" y="4267200"/>
            <a:ext cx="6788727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/>
          <p:nvPr>
            <p:ph type="ctrTitle"/>
          </p:nvPr>
        </p:nvSpPr>
        <p:spPr>
          <a:xfrm>
            <a:off x="685800" y="2130425"/>
            <a:ext cx="8077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convert </a:t>
            </a:r>
            <a:br>
              <a:rPr lang="en-US"/>
            </a:br>
            <a:r>
              <a:rPr lang="en-US"/>
              <a:t>strings to and from arrays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convert strings to and from ASCII values </a:t>
            </a:r>
            <a:endParaRPr/>
          </a:p>
        </p:txBody>
      </p:sp>
      <p:sp>
        <p:nvSpPr>
          <p:cNvPr id="242" name="Google Shape;242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ASCII character set is a set of characters that provides for most characters, numbers, and symbols in the English language.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This characters set has an integer value that corresponds with each character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Functions that convert between strings and arrays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3.38.17 PM.png" id="243" name="Google Shape;2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4800600"/>
            <a:ext cx="6565900" cy="16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convert strings to and from ASCII values  (cont.)</a:t>
            </a:r>
            <a:endParaRPr/>
          </a:p>
        </p:txBody>
      </p:sp>
      <p:sp>
        <p:nvSpPr>
          <p:cNvPr id="249" name="Google Shape;249;p23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How to convert a string to an array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How to convert an array to a string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How to convert an array to a tab-delimited string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3.38.23 PM.png" id="250" name="Google Shape;2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60095"/>
            <a:ext cx="5562600" cy="11447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27 at 3.38.30 PM.png" id="251" name="Google Shape;25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733800"/>
            <a:ext cx="79248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27 at 3.38.35 PM.png" id="252" name="Google Shape;25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5410200"/>
            <a:ext cx="41148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convert strings to and from ASCII values  (cont.)</a:t>
            </a:r>
            <a:endParaRPr/>
          </a:p>
        </p:txBody>
      </p:sp>
      <p:sp>
        <p:nvSpPr>
          <p:cNvPr id="258" name="Google Shape;258;p24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Functions that convert between strings and ASCII integer values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convert an integer value to a character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convert a character to an integer value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3.38.40 PM.png" id="259" name="Google Shape;25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286000"/>
            <a:ext cx="797052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27 at 3.38.45 PM.png" id="260" name="Google Shape;26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993485"/>
            <a:ext cx="5334000" cy="6547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27 at 3.38.49 PM.png" id="261" name="Google Shape;261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5503113"/>
            <a:ext cx="4419600" cy="821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compare strings</a:t>
            </a:r>
            <a:endParaRPr/>
          </a:p>
        </p:txBody>
      </p:sp>
      <p:sp>
        <p:nvSpPr>
          <p:cNvPr id="267" name="Google Shape;267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You can use the compare function to determine the sequence of two strings.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Functions that compare two strings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4.16.59 PM.png" id="268" name="Google Shape;26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124200"/>
            <a:ext cx="809625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compare strings (cont.)</a:t>
            </a:r>
            <a:endParaRPr/>
          </a:p>
        </p:txBody>
      </p:sp>
      <p:sp>
        <p:nvSpPr>
          <p:cNvPr id="274" name="Google Shape;274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a case-sensitive comparison works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a “natural” number comparison works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compare two strings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4.17.06 PM.png" id="275" name="Google Shape;27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133600"/>
            <a:ext cx="8197702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27 at 4.17.10 PM.png" id="276" name="Google Shape;27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9300" y="3657600"/>
            <a:ext cx="6489700" cy="596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27 at 4.17.15 PM.png" id="277" name="Google Shape;27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4648200"/>
            <a:ext cx="4267200" cy="182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 txBox="1"/>
          <p:nvPr>
            <p:ph type="title"/>
          </p:nvPr>
        </p:nvSpPr>
        <p:spPr>
          <a:xfrm>
            <a:off x="381000" y="2895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work with numbers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assign integers</a:t>
            </a:r>
            <a:endParaRPr/>
          </a:p>
        </p:txBody>
      </p:sp>
      <p:sp>
        <p:nvSpPr>
          <p:cNvPr id="288" name="Google Shape;288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An integer is a number without a fractional part. Integer are also called whole numbers.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An integer may be positive, negative, or zero.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To assign an integer value, you can use decimal (base 10), octal (base 8), or hexadecimal (base 16) values.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assign a decimal value (base 10)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4.29.13 PM.png" id="289" name="Google Shape;28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560" y="4953000"/>
            <a:ext cx="816864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assign integers (cont.)</a:t>
            </a:r>
            <a:endParaRPr/>
          </a:p>
        </p:txBody>
      </p:sp>
      <p:sp>
        <p:nvSpPr>
          <p:cNvPr id="295" name="Google Shape;295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find the maximum and minimum integer values (base 10)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assign an octal value (base 8)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assign a hexadecimal value (base 16)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4.29.19 PM.png" id="296" name="Google Shape;29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590800"/>
            <a:ext cx="45339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27 at 4.29.25 PM.png" id="297" name="Google Shape;29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553425"/>
            <a:ext cx="73152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27 at 4.29.32 PM.png" id="298" name="Google Shape;29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4572000"/>
            <a:ext cx="75438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381000" y="2743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work with strings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"/>
          <p:cNvSpPr txBox="1"/>
          <p:nvPr>
            <p:ph type="title"/>
          </p:nvPr>
        </p:nvSpPr>
        <p:spPr>
          <a:xfrm>
            <a:off x="76200" y="152400"/>
            <a:ext cx="9067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assign floating-point values</a:t>
            </a:r>
            <a:endParaRPr/>
          </a:p>
        </p:txBody>
      </p:sp>
      <p:sp>
        <p:nvSpPr>
          <p:cNvPr id="304" name="Google Shape;304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floating-point number is a number with fractional part. Floating point numbers are also called floats, doubles, or real numbers.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floating-point number has a bout 14 digits of precision and the exponent can typically range from -307 to 308.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constants named INF and –INF represent infinite values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assign floating-point values (cont.)</a:t>
            </a:r>
            <a:endParaRPr/>
          </a:p>
        </p:txBody>
      </p:sp>
      <p:sp>
        <p:nvSpPr>
          <p:cNvPr id="310" name="Google Shape;310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assign floating-point values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Using normal notation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Using exponential notation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4.37.04 PM.png" id="311" name="Google Shape;31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526500"/>
            <a:ext cx="6862156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27 at 4.37.11 PM.png" id="312" name="Google Shape;31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3886200"/>
            <a:ext cx="7723414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assign floating-point values (cont.) </a:t>
            </a:r>
            <a:endParaRPr/>
          </a:p>
        </p:txBody>
      </p:sp>
      <p:sp>
        <p:nvSpPr>
          <p:cNvPr id="318" name="Google Shape;318;p32"/>
          <p:cNvSpPr txBox="1"/>
          <p:nvPr>
            <p:ph idx="1" type="body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Two functions for working with infinity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Working with infinity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Getting an infinite value</a:t>
            </a:r>
            <a:endParaRPr/>
          </a:p>
          <a:p>
            <a:pPr indent="-1333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333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333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Testing for an infinite value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4.37.20 PM.png" id="319" name="Google Shape;31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" y="1701800"/>
            <a:ext cx="7230291" cy="1041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27 at 4.37.26 PM.png" id="320" name="Google Shape;32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3505200"/>
            <a:ext cx="6477000" cy="1260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27 at 4.37.33 PM.png" id="321" name="Google Shape;321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6800" y="5073250"/>
            <a:ext cx="4338084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math functions</a:t>
            </a:r>
            <a:endParaRPr/>
          </a:p>
        </p:txBody>
      </p:sp>
      <p:sp>
        <p:nvSpPr>
          <p:cNvPr id="327" name="Google Shape;327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Common mathematical functions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4.49.26 PM.png" id="328" name="Google Shape;32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133600"/>
            <a:ext cx="7924800" cy="4245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math functions (cont.)</a:t>
            </a:r>
            <a:endParaRPr/>
          </a:p>
        </p:txBody>
      </p:sp>
      <p:sp>
        <p:nvSpPr>
          <p:cNvPr id="334" name="Google Shape;334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round a number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get the square root of a number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work with exponents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4.49.35 PM.png" id="335" name="Google Shape;33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133600"/>
            <a:ext cx="8128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27 at 4.49.41 PM.png" id="336" name="Google Shape;33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3733800"/>
            <a:ext cx="3895436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27 at 4.49.46 PM.png" id="337" name="Google Shape;337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599" y="5257800"/>
            <a:ext cx="7653867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math functions (cont.)</a:t>
            </a:r>
            <a:endParaRPr/>
          </a:p>
        </p:txBody>
      </p:sp>
      <p:sp>
        <p:nvSpPr>
          <p:cNvPr id="343" name="Google Shape;343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calculate the distance between two points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place a maximum bound on a number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4.49.52 PM.png" id="344" name="Google Shape;34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590800"/>
            <a:ext cx="7315200" cy="7775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27 at 4.49.59 PM.png" id="345" name="Google Shape;34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4339" y="4114800"/>
            <a:ext cx="5019261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/>
          <p:nvPr>
            <p:ph type="title"/>
          </p:nvPr>
        </p:nvSpPr>
        <p:spPr>
          <a:xfrm>
            <a:off x="457200" y="274638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generate random numbers</a:t>
            </a:r>
            <a:endParaRPr sz="4000"/>
          </a:p>
        </p:txBody>
      </p:sp>
      <p:sp>
        <p:nvSpPr>
          <p:cNvPr id="351" name="Google Shape;351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Functions that generate random numbers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352" name="Google Shape;352;p36"/>
          <p:cNvGraphicFramePr/>
          <p:nvPr/>
        </p:nvGraphicFramePr>
        <p:xfrm>
          <a:off x="609600" y="2362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{5759F469-782F-45C7-8141-0CB837BBCC32}</a:tableStyleId>
              </a:tblPr>
              <a:tblGrid>
                <a:gridCol w="2743200"/>
                <a:gridCol w="5638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Function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rand( $min, $max )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Return</a:t>
                      </a:r>
                      <a:r>
                        <a:rPr lang="en-US" sz="2000"/>
                        <a:t> a random integer between $min and $max.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94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mt_rand( $min, $max)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Work</a:t>
                      </a:r>
                      <a:r>
                        <a:rPr lang="en-US" sz="2000"/>
                        <a:t> like rand() function, except that is uses the Mersenne Twister </a:t>
                      </a:r>
                      <a:r>
                        <a:rPr lang="en-US" sz="2000"/>
                        <a:t>algorithm</a:t>
                      </a:r>
                      <a:r>
                        <a:rPr lang="en-US" sz="2000"/>
                        <a:t> which is faster and more </a:t>
                      </a:r>
                      <a:r>
                        <a:rPr lang="en-US" sz="2000"/>
                        <a:t>random</a:t>
                      </a:r>
                      <a:r>
                        <a:rPr lang="en-US" sz="2000"/>
                        <a:t> than rand() function.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948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random_int( $min, $max</a:t>
                      </a:r>
                      <a:r>
                        <a:rPr lang="en-US" sz="2000"/>
                        <a:t> </a:t>
                      </a:r>
                      <a:r>
                        <a:rPr lang="en-US" sz="2000"/>
                        <a:t>)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Work</a:t>
                      </a:r>
                      <a:r>
                        <a:rPr lang="en-US" sz="2000"/>
                        <a:t> like rand() function, except that it </a:t>
                      </a:r>
                      <a:r>
                        <a:rPr lang="en-US" sz="2000"/>
                        <a:t>return</a:t>
                      </a:r>
                      <a:r>
                        <a:rPr lang="en-US" sz="2000"/>
                        <a:t> a random integer that’s cryptographically secure.</a:t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generate random numbers (cont.)</a:t>
            </a:r>
            <a:endParaRPr/>
          </a:p>
        </p:txBody>
      </p:sp>
      <p:sp>
        <p:nvSpPr>
          <p:cNvPr id="358" name="Google Shape;358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simulate a random dice roll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generate a random value between 0 and 1 with 5 decimal places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4.52.35 PM.png" id="359" name="Google Shape;35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09800"/>
            <a:ext cx="3124200" cy="3533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27 at 4.52.41 PM.png" id="360" name="Google Shape;36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657600"/>
            <a:ext cx="8094216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 txBox="1"/>
          <p:nvPr>
            <p:ph type="title"/>
          </p:nvPr>
        </p:nvSpPr>
        <p:spPr>
          <a:xfrm>
            <a:off x="457200" y="2743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Other skills for working with </a:t>
            </a:r>
            <a:br>
              <a:rPr lang="en-US" sz="4000">
                <a:latin typeface="Impact"/>
                <a:ea typeface="Impact"/>
                <a:cs typeface="Impact"/>
                <a:sym typeface="Impact"/>
              </a:rPr>
            </a:b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strings and numbers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sprintf function to format strings and numbers</a:t>
            </a:r>
            <a:endParaRPr/>
          </a:p>
        </p:txBody>
      </p:sp>
      <p:sp>
        <p:nvSpPr>
          <p:cNvPr id="371" name="Google Shape;371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Within a sprintf function, the format string can contain one or more format codes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format code always begins with the % sign and ends with a character that specifies the data type for the value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To code a percent sign (%) within a format string, code two percent signs.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strings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There are four ways to create strings.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Assign strings with single quotes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Assign strings with double quotes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6 at 4.00.41 PM.png"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604824"/>
            <a:ext cx="7086600" cy="10527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26 at 4.00.47 PM.png" id="110" name="Google Shape;11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4419600"/>
            <a:ext cx="719328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use the sprintf function to format strings and numbers (cont.)</a:t>
            </a:r>
            <a:endParaRPr sz="4000"/>
          </a:p>
        </p:txBody>
      </p:sp>
      <p:sp>
        <p:nvSpPr>
          <p:cNvPr id="377" name="Google Shape;377;p40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sprintf function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Data type code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5.00.37 PM.png" id="378" name="Google Shape;37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872850"/>
            <a:ext cx="7467600" cy="11702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27 at 5.00.43 PM.png" id="379" name="Google Shape;37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3429000"/>
            <a:ext cx="6248400" cy="3007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use the sprintf function to format strings and numbers (cont.)</a:t>
            </a:r>
            <a:endParaRPr sz="4000"/>
          </a:p>
        </p:txBody>
      </p:sp>
      <p:sp>
        <p:nvSpPr>
          <p:cNvPr id="385" name="Google Shape;385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sprintf function that formats two values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use sprintf to convert numbers to strings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5.00.49 PM.png" id="386" name="Google Shape;38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209800"/>
            <a:ext cx="7620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27 at 5.00.53 PM.png" id="387" name="Google Shape;38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3200399"/>
            <a:ext cx="7772400" cy="21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use the sprintf function to format strings and numbers (cont.)</a:t>
            </a:r>
            <a:endParaRPr sz="4000"/>
          </a:p>
        </p:txBody>
      </p:sp>
      <p:sp>
        <p:nvSpPr>
          <p:cNvPr id="393" name="Google Shape;393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parts of a format code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5.05.00 PM.png" id="394" name="Google Shape;39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057400"/>
            <a:ext cx="7696200" cy="43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use the sprintf function to format strings and numbers (cont.)</a:t>
            </a:r>
            <a:endParaRPr sz="4000"/>
          </a:p>
        </p:txBody>
      </p:sp>
      <p:sp>
        <p:nvSpPr>
          <p:cNvPr id="400" name="Google Shape;400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use the optional specifies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generate a random HTML color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5.05.06 PM.png" id="401" name="Google Shape;40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133600"/>
            <a:ext cx="775716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27 at 5.05.11 PM.png" id="402" name="Google Shape;402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1999" y="4711700"/>
            <a:ext cx="5729951" cy="13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convert strings to numbers</a:t>
            </a:r>
            <a:endParaRPr/>
          </a:p>
        </p:txBody>
      </p:sp>
      <p:sp>
        <p:nvSpPr>
          <p:cNvPr id="408" name="Google Shape;408;p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type casting to convert, or cast, a value from one type to another.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the intval and floatval functions to convert a value from one type to another.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Converting strings to numbers, any text after the number is ignored.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Converting strings to float-point values, the string can use exponential notation.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convert strings to numbers (cont.)</a:t>
            </a:r>
            <a:endParaRPr/>
          </a:p>
        </p:txBody>
      </p:sp>
      <p:sp>
        <p:nvSpPr>
          <p:cNvPr id="414" name="Google Shape;414;p45"/>
          <p:cNvSpPr txBox="1"/>
          <p:nvPr>
            <p:ph idx="1" type="body"/>
          </p:nvPr>
        </p:nvSpPr>
        <p:spPr>
          <a:xfrm>
            <a:off x="457200" y="13716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Two functions for converting strings to numbers</a:t>
            </a:r>
            <a:endParaRPr/>
          </a:p>
          <a:p>
            <a:pPr indent="-1651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convert a string to an integer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Using type casting</a:t>
            </a:r>
            <a:endParaRPr/>
          </a:p>
          <a:p>
            <a:pPr indent="-1333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333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333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333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333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Using the intval function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5.10.08 PM.png" id="415" name="Google Shape;41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924" y="1860951"/>
            <a:ext cx="6172200" cy="11507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27 at 5.10.13 PM.png" id="416" name="Google Shape;41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599" y="3843671"/>
            <a:ext cx="6553201" cy="1903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27 at 5.10.23 PM.png" id="417" name="Google Shape;417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8831" y="6071575"/>
            <a:ext cx="5701578" cy="3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convert strings to numbers (cont.)</a:t>
            </a:r>
            <a:endParaRPr/>
          </a:p>
        </p:txBody>
      </p:sp>
      <p:sp>
        <p:nvSpPr>
          <p:cNvPr id="423" name="Google Shape;423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How to convert a string to a floating-point number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Using type casting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Using the floatval function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5.10.30 PM.png" id="424" name="Google Shape;42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999" y="3200400"/>
            <a:ext cx="6954253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27 at 5.10.36 PM.png" id="425" name="Google Shape;42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2999" y="5257800"/>
            <a:ext cx="6688667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32" name="Google Shape;432;p47"/>
          <p:cNvSpPr txBox="1"/>
          <p:nvPr>
            <p:ph idx="1" type="body"/>
          </p:nvPr>
        </p:nvSpPr>
        <p:spPr>
          <a:xfrm>
            <a:off x="457200" y="1371600"/>
            <a:ext cx="8382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When you use PHP, you can create strings by using single quotes, double quotes with variable substitution, heredoc syntax, and nowdoc syntax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Escape sequences provide a way to insert special characters into text string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PHP provides many function for working with strings, including for getting the length and substrings of a string; for searching and replacing strings; for trimming, padding, and modifying strings; for converting strings to and from arrays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Summary(2)</a:t>
            </a:r>
            <a:endParaRPr/>
          </a:p>
        </p:txBody>
      </p:sp>
      <p:sp>
        <p:nvSpPr>
          <p:cNvPr id="438" name="Google Shape;438;p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And formatting strings based on format codes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PHP provides functions for working with both integer and floating-point number; function for generating random numbers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type casting to convert a string to an integer or floating-point number.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strings (cont)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Assign a string with a heredoc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Assign a string with a nowdoc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6 at 4.00.54 PM.png"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057400"/>
            <a:ext cx="72771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26 at 4.01.00 PM.png" id="118" name="Google Shape;11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4343400"/>
            <a:ext cx="7128164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escape sequences</a:t>
            </a:r>
            <a:endParaRPr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Escape sequences provide a way to insert special characters into text strings. These escape sequences work differently depending on the type of the string.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Escape sequences only used in some strings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9.49.26 AM.png" id="125" name="Google Shape;12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3962400"/>
            <a:ext cx="7090913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escape sequences (cont.)</a:t>
            </a:r>
            <a:endParaRPr/>
          </a:p>
        </p:txBody>
      </p: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Escape sequences used in double-quoted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9.49.33 AM.png" id="132" name="Google Shape;1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09799"/>
            <a:ext cx="7467600" cy="3931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escape sequences (cont.)</a:t>
            </a:r>
            <a:endParaRPr/>
          </a:p>
        </p:txBody>
      </p:sp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457200" y="16002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Examples of escape sequences with single quotes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htmlentities function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9.49.41 AM.png" id="139" name="Google Shape;1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209800"/>
            <a:ext cx="8153400" cy="128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27 at 9.49.47 AM.png" id="140" name="Google Shape;14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4648200"/>
            <a:ext cx="80137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escape sequences (cont.)</a:t>
            </a:r>
            <a:endParaRPr/>
          </a:p>
        </p:txBody>
      </p:sp>
      <p:sp>
        <p:nvSpPr>
          <p:cNvPr id="146" name="Google Shape;146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Examples of the htmlentities function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An example that doesn’t use the htmlentities function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An example that uses the htmlentities function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7-27 at 9.51.22 AM.png" id="147" name="Google Shape;14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933" y="2743200"/>
            <a:ext cx="8060267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7-27 at 9.51.28 AM.png" id="148" name="Google Shape;14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4495800"/>
            <a:ext cx="8197516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