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6858000" cy="9144000"/>
  <p:embeddedFontLst>
    <p:embeddedFont>
      <p:font typeface="Tahoma"/>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3" roundtripDataSignature="AMtx7mhUPfzeBjobIfU5ko7c9z0EW10C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Tahoma-regular.fntdata"/><Relationship Id="rId50" Type="http://schemas.openxmlformats.org/officeDocument/2006/relationships/slide" Target="slides/slide45.xml"/><Relationship Id="rId53" Type="http://customschemas.google.com/relationships/presentationmetadata" Target="metadata"/><Relationship Id="rId52"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mà học viên phải đạt được khi kết thúc môn học này</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chi  tiết từng chuyên đề</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chi  tiết từng chuyên đề</a:t>
            </a:r>
            <a:endParaRPr/>
          </a:p>
        </p:txBody>
      </p:sp>
      <p:sp>
        <p:nvSpPr>
          <p:cNvPr id="107" name="Google Shape;10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381" name="Google Shape;381;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Trả lời câu hỏi WHY?</a:t>
            </a:r>
            <a:endParaRPr/>
          </a:p>
        </p:txBody>
      </p:sp>
      <p:sp>
        <p:nvSpPr>
          <p:cNvPr id="388" name="Google Shape;388;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4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5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5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5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5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5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5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5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5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5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5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5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5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7.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8.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4.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9.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1.png"/><Relationship Id="rId4" Type="http://schemas.openxmlformats.org/officeDocument/2006/relationships/image" Target="../media/image45.png"/><Relationship Id="rId5"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3.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2.png"/><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7</a:t>
            </a:r>
            <a:endParaRPr/>
          </a:p>
        </p:txBody>
      </p:sp>
      <p:sp>
        <p:nvSpPr>
          <p:cNvPr id="90" name="Google Shape;90;p1"/>
          <p:cNvSpPr txBox="1"/>
          <p:nvPr>
            <p:ph idx="1" type="subTitle"/>
          </p:nvPr>
        </p:nvSpPr>
        <p:spPr>
          <a:xfrm>
            <a:off x="1219200" y="2819400"/>
            <a:ext cx="76200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work with lists and links, and navigation menus </a:t>
            </a:r>
            <a:endParaRPr sz="400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code nested lists</a:t>
            </a:r>
            <a:endParaRPr/>
          </a:p>
        </p:txBody>
      </p:sp>
      <p:sp>
        <p:nvSpPr>
          <p:cNvPr id="150" name="Google Shape;15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You can nest list by coding one list as an item for another list</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6.01.33 PM.png" id="151" name="Google Shape;151;p10"/>
          <p:cNvPicPr preferRelativeResize="0"/>
          <p:nvPr/>
        </p:nvPicPr>
        <p:blipFill rotWithShape="1">
          <a:blip r:embed="rId3">
            <a:alphaModFix/>
          </a:blip>
          <a:srcRect b="0" l="0" r="0" t="0"/>
          <a:stretch/>
        </p:blipFill>
        <p:spPr>
          <a:xfrm>
            <a:off x="762000" y="3124200"/>
            <a:ext cx="7391400" cy="330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nested lists(cont.)</a:t>
            </a:r>
            <a:endParaRPr/>
          </a:p>
        </p:txBody>
      </p:sp>
      <p:pic>
        <p:nvPicPr>
          <p:cNvPr id="157" name="Google Shape;157;p11"/>
          <p:cNvPicPr preferRelativeResize="0"/>
          <p:nvPr/>
        </p:nvPicPr>
        <p:blipFill rotWithShape="1">
          <a:blip r:embed="rId3">
            <a:alphaModFix/>
          </a:blip>
          <a:srcRect b="0" l="0" r="0" t="0"/>
          <a:stretch/>
        </p:blipFill>
        <p:spPr>
          <a:xfrm>
            <a:off x="1219200" y="1432878"/>
            <a:ext cx="6438900" cy="427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code description lists</a:t>
            </a:r>
            <a:endParaRPr/>
          </a:p>
        </p:txBody>
      </p:sp>
      <p:sp>
        <p:nvSpPr>
          <p:cNvPr id="163" name="Google Shape;16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A description list consists of terms and descriptions for those terms. In HTML4, this type of list was called a definition list</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Elements that create description lists</a:t>
            </a:r>
            <a:endParaRPr sz="2800">
              <a:latin typeface="Tahoma"/>
              <a:ea typeface="Tahoma"/>
              <a:cs typeface="Tahoma"/>
              <a:sym typeface="Tahoma"/>
            </a:endParaRPr>
          </a:p>
        </p:txBody>
      </p:sp>
      <p:pic>
        <p:nvPicPr>
          <p:cNvPr descr="Screen Shot 2014-04-19 at 6.02.36 PM.png" id="164" name="Google Shape;164;p12"/>
          <p:cNvPicPr preferRelativeResize="0"/>
          <p:nvPr/>
        </p:nvPicPr>
        <p:blipFill rotWithShape="1">
          <a:blip r:embed="rId3">
            <a:alphaModFix/>
          </a:blip>
          <a:srcRect b="0" l="0" r="0" t="0"/>
          <a:stretch/>
        </p:blipFill>
        <p:spPr>
          <a:xfrm>
            <a:off x="685800" y="3657600"/>
            <a:ext cx="7721600" cy="161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description lists (cont.)</a:t>
            </a:r>
            <a:endParaRPr/>
          </a:p>
        </p:txBody>
      </p:sp>
      <p:sp>
        <p:nvSpPr>
          <p:cNvPr id="170" name="Google Shape;170;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6.02.41 PM.png" id="171" name="Google Shape;171;p13"/>
          <p:cNvPicPr preferRelativeResize="0"/>
          <p:nvPr/>
        </p:nvPicPr>
        <p:blipFill rotWithShape="1">
          <a:blip r:embed="rId3">
            <a:alphaModFix/>
          </a:blip>
          <a:srcRect b="0" l="0" r="0" t="0"/>
          <a:stretch/>
        </p:blipFill>
        <p:spPr>
          <a:xfrm>
            <a:off x="914400" y="2209800"/>
            <a:ext cx="6819900" cy="377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177" name="Google Shape;177;p14"/>
          <p:cNvPicPr preferRelativeResize="0"/>
          <p:nvPr/>
        </p:nvPicPr>
        <p:blipFill rotWithShape="1">
          <a:blip r:embed="rId3">
            <a:alphaModFix/>
          </a:blip>
          <a:srcRect b="0" l="0" r="0" t="0"/>
          <a:stretch/>
        </p:blipFill>
        <p:spPr>
          <a:xfrm>
            <a:off x="0" y="1728787"/>
            <a:ext cx="9133916" cy="33004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381000" y="2819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format lists</a:t>
            </a:r>
            <a:endParaRPr sz="4000">
              <a:latin typeface="Impact"/>
              <a:ea typeface="Impact"/>
              <a:cs typeface="Impact"/>
              <a:sym typeface="Impac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change the bullets for an unordered list</a:t>
            </a:r>
            <a:endParaRPr/>
          </a:p>
        </p:txBody>
      </p:sp>
      <p:sp>
        <p:nvSpPr>
          <p:cNvPr id="188" name="Google Shape;188;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Properties for formatting unordered lists</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Value for the list-style-type property of an unordered list</a:t>
            </a:r>
            <a:endParaRPr sz="2800">
              <a:latin typeface="Tahoma"/>
              <a:ea typeface="Tahoma"/>
              <a:cs typeface="Tahoma"/>
              <a:sym typeface="Tahoma"/>
            </a:endParaRPr>
          </a:p>
        </p:txBody>
      </p:sp>
      <p:pic>
        <p:nvPicPr>
          <p:cNvPr descr="Screen Shot 2014-04-19 at 6.06.32 PM.png" id="189" name="Google Shape;189;p16"/>
          <p:cNvPicPr preferRelativeResize="0"/>
          <p:nvPr/>
        </p:nvPicPr>
        <p:blipFill rotWithShape="1">
          <a:blip r:embed="rId3">
            <a:alphaModFix/>
          </a:blip>
          <a:srcRect b="0" l="0" r="0" t="0"/>
          <a:stretch/>
        </p:blipFill>
        <p:spPr>
          <a:xfrm>
            <a:off x="533400" y="2133600"/>
            <a:ext cx="8039100" cy="1485900"/>
          </a:xfrm>
          <a:prstGeom prst="rect">
            <a:avLst/>
          </a:prstGeom>
          <a:noFill/>
          <a:ln>
            <a:noFill/>
          </a:ln>
        </p:spPr>
      </p:pic>
      <p:pic>
        <p:nvPicPr>
          <p:cNvPr descr="Screen Shot 2014-04-19 at 6.06.36 PM.png" id="190" name="Google Shape;190;p16"/>
          <p:cNvPicPr preferRelativeResize="0"/>
          <p:nvPr/>
        </p:nvPicPr>
        <p:blipFill rotWithShape="1">
          <a:blip r:embed="rId4">
            <a:alphaModFix/>
          </a:blip>
          <a:srcRect b="0" l="0" r="0" t="0"/>
          <a:stretch/>
        </p:blipFill>
        <p:spPr>
          <a:xfrm>
            <a:off x="2286000" y="4572000"/>
            <a:ext cx="4140200" cy="180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96" name="Google Shape;19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lists in a web browser</a:t>
            </a:r>
            <a:endParaRPr sz="2800">
              <a:latin typeface="Tahoma"/>
              <a:ea typeface="Tahoma"/>
              <a:cs typeface="Tahoma"/>
              <a:sym typeface="Tahoma"/>
            </a:endParaRPr>
          </a:p>
        </p:txBody>
      </p:sp>
      <p:pic>
        <p:nvPicPr>
          <p:cNvPr descr="Screen Shot 2014-04-19 at 6.06.41 PM.png" id="197" name="Google Shape;197;p17"/>
          <p:cNvPicPr preferRelativeResize="0"/>
          <p:nvPr/>
        </p:nvPicPr>
        <p:blipFill rotWithShape="1">
          <a:blip r:embed="rId3">
            <a:alphaModFix/>
          </a:blip>
          <a:srcRect b="0" l="0" r="0" t="0"/>
          <a:stretch/>
        </p:blipFill>
        <p:spPr>
          <a:xfrm>
            <a:off x="990600" y="2209800"/>
            <a:ext cx="6934200" cy="39282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203" name="Google Shape;203;p18"/>
          <p:cNvPicPr preferRelativeResize="0"/>
          <p:nvPr/>
        </p:nvPicPr>
        <p:blipFill rotWithShape="1">
          <a:blip r:embed="rId3">
            <a:alphaModFix/>
          </a:blip>
          <a:srcRect b="0" l="0" r="0" t="0"/>
          <a:stretch/>
        </p:blipFill>
        <p:spPr>
          <a:xfrm>
            <a:off x="838200" y="1590675"/>
            <a:ext cx="6400800" cy="48475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change the numbering system for an ordered list</a:t>
            </a:r>
            <a:endParaRPr/>
          </a:p>
        </p:txBody>
      </p:sp>
      <p:sp>
        <p:nvSpPr>
          <p:cNvPr id="209" name="Google Shape;209;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Common values for the list-style-type property of an ordered list</a:t>
            </a:r>
            <a:endParaRPr sz="2800">
              <a:latin typeface="Tahoma"/>
              <a:ea typeface="Tahoma"/>
              <a:cs typeface="Tahoma"/>
              <a:sym typeface="Tahoma"/>
            </a:endParaRPr>
          </a:p>
        </p:txBody>
      </p:sp>
      <p:pic>
        <p:nvPicPr>
          <p:cNvPr descr="Screen Shot 2014-04-19 at 6.09.05 PM.png" id="210" name="Google Shape;210;p19"/>
          <p:cNvPicPr preferRelativeResize="0"/>
          <p:nvPr/>
        </p:nvPicPr>
        <p:blipFill rotWithShape="1">
          <a:blip r:embed="rId3">
            <a:alphaModFix/>
          </a:blip>
          <a:srcRect b="0" l="0" r="0" t="0"/>
          <a:stretch/>
        </p:blipFill>
        <p:spPr>
          <a:xfrm>
            <a:off x="990600" y="2666999"/>
            <a:ext cx="6781800" cy="28750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Objectives</a:t>
            </a:r>
            <a:endParaRPr/>
          </a:p>
        </p:txBody>
      </p:sp>
      <p:sp>
        <p:nvSpPr>
          <p:cNvPr id="97" name="Google Shape;9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How to code lists</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format lists</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code links </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create navigation menus</a:t>
            </a:r>
            <a:endParaRPr sz="2800">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change the numbering system for an ordered list(cont.)</a:t>
            </a:r>
            <a:endParaRPr/>
          </a:p>
        </p:txBody>
      </p:sp>
      <p:pic>
        <p:nvPicPr>
          <p:cNvPr id="216" name="Google Shape;216;p20"/>
          <p:cNvPicPr preferRelativeResize="0"/>
          <p:nvPr/>
        </p:nvPicPr>
        <p:blipFill rotWithShape="1">
          <a:blip r:embed="rId3">
            <a:alphaModFix/>
          </a:blip>
          <a:srcRect b="0" l="0" r="0" t="0"/>
          <a:stretch/>
        </p:blipFill>
        <p:spPr>
          <a:xfrm>
            <a:off x="0" y="2624137"/>
            <a:ext cx="9144000" cy="1609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change the numbering system for an ordered list(cont.)</a:t>
            </a:r>
            <a:endParaRPr/>
          </a:p>
        </p:txBody>
      </p:sp>
      <p:sp>
        <p:nvSpPr>
          <p:cNvPr id="222" name="Google Shape;22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6.09.10 PM.png" id="223" name="Google Shape;223;p21"/>
          <p:cNvPicPr preferRelativeResize="0"/>
          <p:nvPr/>
        </p:nvPicPr>
        <p:blipFill rotWithShape="1">
          <a:blip r:embed="rId3">
            <a:alphaModFix/>
          </a:blip>
          <a:srcRect b="0" l="0" r="0" t="0"/>
          <a:stretch/>
        </p:blipFill>
        <p:spPr>
          <a:xfrm>
            <a:off x="533400" y="2286000"/>
            <a:ext cx="8366664" cy="220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change the alignment of list items</a:t>
            </a:r>
            <a:endParaRPr/>
          </a:p>
        </p:txBody>
      </p:sp>
      <p:sp>
        <p:nvSpPr>
          <p:cNvPr id="229" name="Google Shape;22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Use margins and padding to control the indentation for the items in an ordered or unordered list, and to control the space between the bullets or numbers and the text that follows</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6.12.19 PM.png" id="230" name="Google Shape;230;p22"/>
          <p:cNvPicPr preferRelativeResize="0"/>
          <p:nvPr/>
        </p:nvPicPr>
        <p:blipFill rotWithShape="1">
          <a:blip r:embed="rId3">
            <a:alphaModFix/>
          </a:blip>
          <a:srcRect b="0" l="0" r="0" t="0"/>
          <a:stretch/>
        </p:blipFill>
        <p:spPr>
          <a:xfrm>
            <a:off x="1981200" y="3886200"/>
            <a:ext cx="5143500" cy="2057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236" name="Google Shape;236;p23"/>
          <p:cNvPicPr preferRelativeResize="0"/>
          <p:nvPr/>
        </p:nvPicPr>
        <p:blipFill rotWithShape="1">
          <a:blip r:embed="rId3">
            <a:alphaModFix/>
          </a:blip>
          <a:srcRect b="0" l="0" r="0" t="0"/>
          <a:stretch/>
        </p:blipFill>
        <p:spPr>
          <a:xfrm>
            <a:off x="285214" y="2209800"/>
            <a:ext cx="8573571" cy="2590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457200" y="2971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code links</a:t>
            </a:r>
            <a:endParaRPr sz="4000">
              <a:latin typeface="Impact"/>
              <a:ea typeface="Impact"/>
              <a:cs typeface="Impact"/>
              <a:sym typeface="Impac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links to another page</a:t>
            </a:r>
            <a:endParaRPr/>
          </a:p>
        </p:txBody>
      </p:sp>
      <p:sp>
        <p:nvSpPr>
          <p:cNvPr id="247" name="Google Shape;24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Use the &lt;a&gt; element to create a link that loads another web page.</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Four attributes of the &lt;a&gt; element</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A link that starts an email message</a:t>
            </a:r>
            <a:endParaRPr sz="2800">
              <a:latin typeface="Tahoma"/>
              <a:ea typeface="Tahoma"/>
              <a:cs typeface="Tahoma"/>
              <a:sym typeface="Tahoma"/>
            </a:endParaRPr>
          </a:p>
        </p:txBody>
      </p:sp>
      <p:pic>
        <p:nvPicPr>
          <p:cNvPr descr="Screen Shot 2014-04-19 at 6.14.08 PM.png" id="248" name="Google Shape;248;p25"/>
          <p:cNvPicPr preferRelativeResize="0"/>
          <p:nvPr/>
        </p:nvPicPr>
        <p:blipFill rotWithShape="1">
          <a:blip r:embed="rId3">
            <a:alphaModFix/>
          </a:blip>
          <a:srcRect b="0" l="0" r="0" t="0"/>
          <a:stretch/>
        </p:blipFill>
        <p:spPr>
          <a:xfrm>
            <a:off x="457200" y="3200400"/>
            <a:ext cx="8431967" cy="228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links to another page</a:t>
            </a:r>
            <a:endParaRPr/>
          </a:p>
        </p:txBody>
      </p:sp>
      <p:sp>
        <p:nvSpPr>
          <p:cNvPr id="254" name="Google Shape;254;p26"/>
          <p:cNvSpPr txBox="1"/>
          <p:nvPr>
            <p:ph idx="1" type="body"/>
          </p:nvPr>
        </p:nvSpPr>
        <p:spPr>
          <a:xfrm>
            <a:off x="457200" y="1798637"/>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text and image links in a web browser</a:t>
            </a:r>
            <a:endParaRPr sz="2800">
              <a:latin typeface="Tahoma"/>
              <a:ea typeface="Tahoma"/>
              <a:cs typeface="Tahoma"/>
              <a:sym typeface="Tahoma"/>
            </a:endParaRPr>
          </a:p>
        </p:txBody>
      </p:sp>
      <p:pic>
        <p:nvPicPr>
          <p:cNvPr descr="Screen Shot 2014-04-19 at 6.14.13 PM.png" id="255" name="Google Shape;255;p26"/>
          <p:cNvPicPr preferRelativeResize="0"/>
          <p:nvPr/>
        </p:nvPicPr>
        <p:blipFill rotWithShape="1">
          <a:blip r:embed="rId3">
            <a:alphaModFix/>
          </a:blip>
          <a:srcRect b="0" l="0" r="0" t="0"/>
          <a:stretch/>
        </p:blipFill>
        <p:spPr>
          <a:xfrm>
            <a:off x="1981200" y="4114800"/>
            <a:ext cx="4876800" cy="2495107"/>
          </a:xfrm>
          <a:prstGeom prst="rect">
            <a:avLst/>
          </a:prstGeom>
          <a:noFill/>
          <a:ln>
            <a:noFill/>
          </a:ln>
        </p:spPr>
      </p:pic>
      <p:pic>
        <p:nvPicPr>
          <p:cNvPr id="256" name="Google Shape;256;p26"/>
          <p:cNvPicPr preferRelativeResize="0"/>
          <p:nvPr/>
        </p:nvPicPr>
        <p:blipFill rotWithShape="1">
          <a:blip r:embed="rId4">
            <a:alphaModFix/>
          </a:blip>
          <a:srcRect b="0" l="0" r="0" t="0"/>
          <a:stretch/>
        </p:blipFill>
        <p:spPr>
          <a:xfrm>
            <a:off x="0" y="1397893"/>
            <a:ext cx="9039225" cy="16238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format links</a:t>
            </a:r>
            <a:endParaRPr/>
          </a:p>
        </p:txBody>
      </p:sp>
      <p:sp>
        <p:nvSpPr>
          <p:cNvPr id="262" name="Google Shape;26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Apply the same formatting for the :hover and :focus selectors.</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Common CSS pseudo-classes for formatting links</a:t>
            </a:r>
            <a:endParaRPr sz="2800">
              <a:latin typeface="Tahoma"/>
              <a:ea typeface="Tahoma"/>
              <a:cs typeface="Tahoma"/>
              <a:sym typeface="Tahoma"/>
            </a:endParaRPr>
          </a:p>
        </p:txBody>
      </p:sp>
      <p:pic>
        <p:nvPicPr>
          <p:cNvPr descr="Screen Shot 2014-04-19 at 6.18.01 PM.png" id="263" name="Google Shape;263;p27"/>
          <p:cNvPicPr preferRelativeResize="0"/>
          <p:nvPr/>
        </p:nvPicPr>
        <p:blipFill rotWithShape="1">
          <a:blip r:embed="rId3">
            <a:alphaModFix/>
          </a:blip>
          <a:srcRect b="0" l="0" r="0" t="0"/>
          <a:stretch/>
        </p:blipFill>
        <p:spPr>
          <a:xfrm>
            <a:off x="609600" y="3200400"/>
            <a:ext cx="7315200" cy="2451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format links (cont.)</a:t>
            </a:r>
            <a:endParaRPr/>
          </a:p>
        </p:txBody>
      </p:sp>
      <p:sp>
        <p:nvSpPr>
          <p:cNvPr id="269" name="Google Shape;26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properties for removing underlines and borders</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links in a web browser with the focus on the third link</a:t>
            </a:r>
            <a:endParaRPr sz="2800">
              <a:latin typeface="Tahoma"/>
              <a:ea typeface="Tahoma"/>
              <a:cs typeface="Tahoma"/>
              <a:sym typeface="Tahoma"/>
            </a:endParaRPr>
          </a:p>
        </p:txBody>
      </p:sp>
      <p:pic>
        <p:nvPicPr>
          <p:cNvPr descr="Screen Shot 2014-04-19 at 6.18.05 PM.png" id="270" name="Google Shape;270;p28"/>
          <p:cNvPicPr preferRelativeResize="0"/>
          <p:nvPr/>
        </p:nvPicPr>
        <p:blipFill rotWithShape="1">
          <a:blip r:embed="rId3">
            <a:alphaModFix/>
          </a:blip>
          <a:srcRect b="0" l="0" r="0" t="0"/>
          <a:stretch/>
        </p:blipFill>
        <p:spPr>
          <a:xfrm>
            <a:off x="838200" y="2590800"/>
            <a:ext cx="7404100" cy="1308100"/>
          </a:xfrm>
          <a:prstGeom prst="rect">
            <a:avLst/>
          </a:prstGeom>
          <a:noFill/>
          <a:ln>
            <a:noFill/>
          </a:ln>
        </p:spPr>
      </p:pic>
      <p:pic>
        <p:nvPicPr>
          <p:cNvPr descr="Screen Shot 2014-04-19 at 6.18.09 PM.png" id="271" name="Google Shape;271;p28"/>
          <p:cNvPicPr preferRelativeResize="0"/>
          <p:nvPr/>
        </p:nvPicPr>
        <p:blipFill rotWithShape="1">
          <a:blip r:embed="rId4">
            <a:alphaModFix/>
          </a:blip>
          <a:srcRect b="0" l="0" r="0" t="0"/>
          <a:stretch/>
        </p:blipFill>
        <p:spPr>
          <a:xfrm>
            <a:off x="2209800" y="4953000"/>
            <a:ext cx="4419600" cy="140688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Code Example</a:t>
            </a:r>
            <a:endParaRPr/>
          </a:p>
        </p:txBody>
      </p:sp>
      <p:pic>
        <p:nvPicPr>
          <p:cNvPr id="277" name="Google Shape;277;p29"/>
          <p:cNvPicPr preferRelativeResize="0"/>
          <p:nvPr/>
        </p:nvPicPr>
        <p:blipFill rotWithShape="1">
          <a:blip r:embed="rId3">
            <a:alphaModFix/>
          </a:blip>
          <a:srcRect b="0" l="0" r="0" t="0"/>
          <a:stretch/>
        </p:blipFill>
        <p:spPr>
          <a:xfrm>
            <a:off x="1069142" y="2209800"/>
            <a:ext cx="6931858" cy="31964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3"/>
          <p:cNvSpPr txBox="1"/>
          <p:nvPr>
            <p:ph type="title"/>
          </p:nvPr>
        </p:nvSpPr>
        <p:spPr>
          <a:xfrm>
            <a:off x="533400" y="2819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code lists</a:t>
            </a:r>
            <a:endParaRPr sz="4000">
              <a:latin typeface="Impact"/>
              <a:ea typeface="Impact"/>
              <a:cs typeface="Impact"/>
              <a:sym typeface="Impac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use a link to open a new browser window or tab</a:t>
            </a:r>
            <a:endParaRPr/>
          </a:p>
        </p:txBody>
      </p:sp>
      <p:sp>
        <p:nvSpPr>
          <p:cNvPr id="283" name="Google Shape;283;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Tahoma"/>
              <a:buNone/>
            </a:pPr>
            <a:r>
              <a:rPr lang="en-US" sz="2400">
                <a:latin typeface="Tahoma"/>
                <a:ea typeface="Tahoma"/>
                <a:cs typeface="Tahoma"/>
                <a:sym typeface="Tahoma"/>
              </a:rPr>
              <a:t>Use the target attribute of the &lt;a&gt; tag to specify where the document referred to in a link should be loaded. </a:t>
            </a:r>
            <a:endParaRPr/>
          </a:p>
          <a:p>
            <a:pPr indent="0" lvl="0" marL="0" rtl="0" algn="l">
              <a:spcBef>
                <a:spcPts val="480"/>
              </a:spcBef>
              <a:spcAft>
                <a:spcPts val="0"/>
              </a:spcAft>
              <a:buClr>
                <a:schemeClr val="dk1"/>
              </a:buClr>
              <a:buSzPts val="2400"/>
              <a:buFont typeface="Tahoma"/>
              <a:buNone/>
            </a:pPr>
            <a:r>
              <a:rPr lang="en-US" sz="2400">
                <a:latin typeface="Tahoma"/>
                <a:ea typeface="Tahoma"/>
                <a:cs typeface="Tahoma"/>
                <a:sym typeface="Tahoma"/>
              </a:rPr>
              <a:t>The HTML in one browser tab</a:t>
            </a:r>
            <a:endParaRPr sz="2400">
              <a:latin typeface="Tahoma"/>
              <a:ea typeface="Tahoma"/>
              <a:cs typeface="Tahoma"/>
              <a:sym typeface="Tahoma"/>
            </a:endParaRPr>
          </a:p>
        </p:txBody>
      </p:sp>
      <p:pic>
        <p:nvPicPr>
          <p:cNvPr descr="Screen Shot 2014-04-19 at 6.21.24 PM.png" id="284" name="Google Shape;284;p30"/>
          <p:cNvPicPr preferRelativeResize="0"/>
          <p:nvPr/>
        </p:nvPicPr>
        <p:blipFill rotWithShape="1">
          <a:blip r:embed="rId3">
            <a:alphaModFix/>
          </a:blip>
          <a:srcRect b="0" l="0" r="0" t="0"/>
          <a:stretch/>
        </p:blipFill>
        <p:spPr>
          <a:xfrm>
            <a:off x="457200" y="2971800"/>
            <a:ext cx="7721600" cy="2705100"/>
          </a:xfrm>
          <a:prstGeom prst="rect">
            <a:avLst/>
          </a:prstGeom>
          <a:noFill/>
          <a:ln>
            <a:noFill/>
          </a:ln>
        </p:spPr>
      </p:pic>
      <p:pic>
        <p:nvPicPr>
          <p:cNvPr id="285" name="Google Shape;285;p30"/>
          <p:cNvPicPr preferRelativeResize="0"/>
          <p:nvPr/>
        </p:nvPicPr>
        <p:blipFill rotWithShape="1">
          <a:blip r:embed="rId4">
            <a:alphaModFix/>
          </a:blip>
          <a:srcRect b="0" l="0" r="0" t="0"/>
          <a:stretch/>
        </p:blipFill>
        <p:spPr>
          <a:xfrm>
            <a:off x="0" y="5919873"/>
            <a:ext cx="9144000" cy="32852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457200" y="274638"/>
            <a:ext cx="8534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create and link to placeholders</a:t>
            </a:r>
            <a:endParaRPr/>
          </a:p>
        </p:txBody>
      </p:sp>
      <p:sp>
        <p:nvSpPr>
          <p:cNvPr id="291" name="Google Shape;29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To create a placeholder, use the id attribute of the &lt;a&gt; tag.</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A web page that provides links to topics on the same page</a:t>
            </a:r>
            <a:endParaRPr sz="2800">
              <a:latin typeface="Tahoma"/>
              <a:ea typeface="Tahoma"/>
              <a:cs typeface="Tahoma"/>
              <a:sym typeface="Tahoma"/>
            </a:endParaRPr>
          </a:p>
        </p:txBody>
      </p:sp>
      <p:pic>
        <p:nvPicPr>
          <p:cNvPr descr="Screen Shot 2014-04-19 at 6.23.31 PM.png" id="292" name="Google Shape;292;p31"/>
          <p:cNvPicPr preferRelativeResize="0"/>
          <p:nvPr/>
        </p:nvPicPr>
        <p:blipFill rotWithShape="1">
          <a:blip r:embed="rId3">
            <a:alphaModFix/>
          </a:blip>
          <a:srcRect b="0" l="0" r="0" t="0"/>
          <a:stretch/>
        </p:blipFill>
        <p:spPr>
          <a:xfrm>
            <a:off x="1492296" y="3429000"/>
            <a:ext cx="7346904" cy="3022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and link to placeholders (cont.)</a:t>
            </a:r>
            <a:endParaRPr/>
          </a:p>
        </p:txBody>
      </p:sp>
      <p:sp>
        <p:nvSpPr>
          <p:cNvPr id="298" name="Google Shape;298;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portion of the page that’s displayed when the sixth link is clicked</a:t>
            </a:r>
            <a:endParaRPr sz="2800">
              <a:latin typeface="Tahoma"/>
              <a:ea typeface="Tahoma"/>
              <a:cs typeface="Tahoma"/>
              <a:sym typeface="Tahoma"/>
            </a:endParaRPr>
          </a:p>
        </p:txBody>
      </p:sp>
      <p:pic>
        <p:nvPicPr>
          <p:cNvPr descr="Screen Shot 2014-04-19 at 6.23.36 PM.png" id="299" name="Google Shape;299;p32"/>
          <p:cNvPicPr preferRelativeResize="0"/>
          <p:nvPr/>
        </p:nvPicPr>
        <p:blipFill rotWithShape="1">
          <a:blip r:embed="rId3">
            <a:alphaModFix/>
          </a:blip>
          <a:srcRect b="0" l="0" r="0" t="0"/>
          <a:stretch/>
        </p:blipFill>
        <p:spPr>
          <a:xfrm>
            <a:off x="533400" y="2667000"/>
            <a:ext cx="8470900" cy="2844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Code Example</a:t>
            </a:r>
            <a:endParaRPr/>
          </a:p>
        </p:txBody>
      </p:sp>
      <p:pic>
        <p:nvPicPr>
          <p:cNvPr id="305" name="Google Shape;305;p33"/>
          <p:cNvPicPr preferRelativeResize="0"/>
          <p:nvPr/>
        </p:nvPicPr>
        <p:blipFill rotWithShape="1">
          <a:blip r:embed="rId3">
            <a:alphaModFix/>
          </a:blip>
          <a:srcRect b="0" l="0" r="0" t="0"/>
          <a:stretch/>
        </p:blipFill>
        <p:spPr>
          <a:xfrm>
            <a:off x="762000" y="1828800"/>
            <a:ext cx="8012624" cy="2514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link to a media file</a:t>
            </a:r>
            <a:endParaRPr/>
          </a:p>
        </p:txBody>
      </p:sp>
      <p:sp>
        <p:nvSpPr>
          <p:cNvPr id="311" name="Google Shape;31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Special media players </a:t>
            </a:r>
            <a:r>
              <a:rPr lang="en-US" sz="2800">
                <a:latin typeface="Tahoma"/>
                <a:ea typeface="Tahoma"/>
                <a:cs typeface="Tahoma"/>
                <a:sym typeface="Tahoma"/>
              </a:rPr>
              <a:t>may</a:t>
            </a:r>
            <a:r>
              <a:rPr lang="en-US" sz="2800">
                <a:latin typeface="Tahoma"/>
                <a:ea typeface="Tahoma"/>
                <a:cs typeface="Tahoma"/>
                <a:sym typeface="Tahoma"/>
              </a:rPr>
              <a:t> be required to play a media file in a browser.</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Popular media formats an MIME types</a:t>
            </a:r>
            <a:endParaRPr sz="2800">
              <a:latin typeface="Tahoma"/>
              <a:ea typeface="Tahoma"/>
              <a:cs typeface="Tahoma"/>
              <a:sym typeface="Tahoma"/>
            </a:endParaRPr>
          </a:p>
        </p:txBody>
      </p:sp>
      <p:pic>
        <p:nvPicPr>
          <p:cNvPr descr="Screen Shot 2014-04-19 at 6.47.51 PM.png" id="312" name="Google Shape;312;p34"/>
          <p:cNvPicPr preferRelativeResize="0"/>
          <p:nvPr/>
        </p:nvPicPr>
        <p:blipFill rotWithShape="1">
          <a:blip r:embed="rId3">
            <a:alphaModFix/>
          </a:blip>
          <a:srcRect b="0" l="0" r="0" t="0"/>
          <a:stretch/>
        </p:blipFill>
        <p:spPr>
          <a:xfrm>
            <a:off x="457200" y="3124200"/>
            <a:ext cx="8191500" cy="2120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link to a media file(cont.)</a:t>
            </a:r>
            <a:endParaRPr/>
          </a:p>
        </p:txBody>
      </p:sp>
      <p:sp>
        <p:nvSpPr>
          <p:cNvPr id="318" name="Google Shape;318;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Two of the popular media players</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PDF file displayed in a browser</a:t>
            </a:r>
            <a:endParaRPr sz="2800">
              <a:latin typeface="Tahoma"/>
              <a:ea typeface="Tahoma"/>
              <a:cs typeface="Tahoma"/>
              <a:sym typeface="Tahoma"/>
            </a:endParaRPr>
          </a:p>
        </p:txBody>
      </p:sp>
      <p:pic>
        <p:nvPicPr>
          <p:cNvPr descr="Screen Shot 2014-04-19 at 6.47.56 PM.png" id="319" name="Google Shape;319;p35"/>
          <p:cNvPicPr preferRelativeResize="0"/>
          <p:nvPr/>
        </p:nvPicPr>
        <p:blipFill rotWithShape="1">
          <a:blip r:embed="rId3">
            <a:alphaModFix/>
          </a:blip>
          <a:srcRect b="0" l="0" r="0" t="0"/>
          <a:stretch/>
        </p:blipFill>
        <p:spPr>
          <a:xfrm>
            <a:off x="533400" y="2057400"/>
            <a:ext cx="7480300" cy="1219200"/>
          </a:xfrm>
          <a:prstGeom prst="rect">
            <a:avLst/>
          </a:prstGeom>
          <a:noFill/>
          <a:ln>
            <a:noFill/>
          </a:ln>
        </p:spPr>
      </p:pic>
      <p:pic>
        <p:nvPicPr>
          <p:cNvPr descr="Screen Shot 2014-04-19 at 6.48.01 PM.png" id="320" name="Google Shape;320;p35"/>
          <p:cNvPicPr preferRelativeResize="0"/>
          <p:nvPr/>
        </p:nvPicPr>
        <p:blipFill rotWithShape="1">
          <a:blip r:embed="rId4">
            <a:alphaModFix/>
          </a:blip>
          <a:srcRect b="0" l="0" r="0" t="0"/>
          <a:stretch/>
        </p:blipFill>
        <p:spPr>
          <a:xfrm>
            <a:off x="1981200" y="3657600"/>
            <a:ext cx="5346700" cy="256600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Create email, phone and skype links</a:t>
            </a:r>
            <a:endParaRPr/>
          </a:p>
        </p:txBody>
      </p:sp>
      <p:pic>
        <p:nvPicPr>
          <p:cNvPr id="326" name="Google Shape;326;p36"/>
          <p:cNvPicPr preferRelativeResize="0"/>
          <p:nvPr/>
        </p:nvPicPr>
        <p:blipFill rotWithShape="1">
          <a:blip r:embed="rId3">
            <a:alphaModFix/>
          </a:blip>
          <a:srcRect b="0" l="0" r="0" t="0"/>
          <a:stretch/>
        </p:blipFill>
        <p:spPr>
          <a:xfrm>
            <a:off x="319088" y="2914650"/>
            <a:ext cx="8505825" cy="1028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7"/>
          <p:cNvSpPr txBox="1"/>
          <p:nvPr>
            <p:ph type="title"/>
          </p:nvPr>
        </p:nvSpPr>
        <p:spPr>
          <a:xfrm>
            <a:off x="381000" y="2895600"/>
            <a:ext cx="838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create navigation menus</a:t>
            </a:r>
            <a:endParaRPr sz="4000">
              <a:latin typeface="Impact"/>
              <a:ea typeface="Impact"/>
              <a:cs typeface="Impact"/>
              <a:sym typeface="Impac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create </a:t>
            </a:r>
            <a:br>
              <a:rPr lang="en-US"/>
            </a:br>
            <a:r>
              <a:rPr lang="en-US"/>
              <a:t>a vertical navigation menu</a:t>
            </a:r>
            <a:endParaRPr/>
          </a:p>
        </p:txBody>
      </p:sp>
      <p:sp>
        <p:nvSpPr>
          <p:cNvPr id="337" name="Google Shape;337;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HTML for a vertical navigation menu is best coded as a series of &lt;a&gt; elements within the li elements of an unordered list</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HTML for the navigation list</a:t>
            </a:r>
            <a:endParaRPr sz="2800">
              <a:latin typeface="Tahoma"/>
              <a:ea typeface="Tahoma"/>
              <a:cs typeface="Tahoma"/>
              <a:sym typeface="Tahoma"/>
            </a:endParaRPr>
          </a:p>
        </p:txBody>
      </p:sp>
      <p:pic>
        <p:nvPicPr>
          <p:cNvPr descr="Screen Shot 2014-04-19 at 6.58.14 PM.png" id="338" name="Google Shape;338;p38"/>
          <p:cNvPicPr preferRelativeResize="0"/>
          <p:nvPr/>
        </p:nvPicPr>
        <p:blipFill rotWithShape="1">
          <a:blip r:embed="rId3">
            <a:alphaModFix/>
          </a:blip>
          <a:srcRect b="0" l="0" r="0" t="0"/>
          <a:stretch/>
        </p:blipFill>
        <p:spPr>
          <a:xfrm>
            <a:off x="609600" y="3581400"/>
            <a:ext cx="8229600" cy="2057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 vertical navigation menu (cont.)</a:t>
            </a:r>
            <a:endParaRPr/>
          </a:p>
        </p:txBody>
      </p:sp>
      <p:sp>
        <p:nvSpPr>
          <p:cNvPr id="344" name="Google Shape;344;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A navigation list</a:t>
            </a:r>
            <a:endParaRPr sz="2800">
              <a:latin typeface="Tahoma"/>
              <a:ea typeface="Tahoma"/>
              <a:cs typeface="Tahoma"/>
              <a:sym typeface="Tahoma"/>
            </a:endParaRPr>
          </a:p>
        </p:txBody>
      </p:sp>
      <p:pic>
        <p:nvPicPr>
          <p:cNvPr descr="Screen Shot 2014-04-19 at 6.57.36 PM.png" id="345" name="Google Shape;345;p39"/>
          <p:cNvPicPr preferRelativeResize="0"/>
          <p:nvPr/>
        </p:nvPicPr>
        <p:blipFill rotWithShape="1">
          <a:blip r:embed="rId3">
            <a:alphaModFix/>
          </a:blip>
          <a:srcRect b="0" l="0" r="0" t="0"/>
          <a:stretch/>
        </p:blipFill>
        <p:spPr>
          <a:xfrm>
            <a:off x="685800" y="2286000"/>
            <a:ext cx="3886200" cy="3318746"/>
          </a:xfrm>
          <a:prstGeom prst="rect">
            <a:avLst/>
          </a:prstGeom>
          <a:noFill/>
          <a:ln>
            <a:noFill/>
          </a:ln>
        </p:spPr>
      </p:pic>
      <p:pic>
        <p:nvPicPr>
          <p:cNvPr id="346" name="Google Shape;346;p39"/>
          <p:cNvPicPr preferRelativeResize="0"/>
          <p:nvPr/>
        </p:nvPicPr>
        <p:blipFill rotWithShape="1">
          <a:blip r:embed="rId4">
            <a:alphaModFix/>
          </a:blip>
          <a:srcRect b="0" l="0" r="0" t="0"/>
          <a:stretch/>
        </p:blipFill>
        <p:spPr>
          <a:xfrm>
            <a:off x="5486400" y="1676400"/>
            <a:ext cx="3390900" cy="530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code unordered lists</a:t>
            </a:r>
            <a:endParaRPr/>
          </a:p>
        </p:txBody>
      </p:sp>
      <p:sp>
        <p:nvSpPr>
          <p:cNvPr id="110" name="Google Shape;110;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By default, an unordered list is displayed as a bulleted list, but you can change the bullets.</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Elements that create unordered lists</a:t>
            </a:r>
            <a:endParaRPr sz="2800">
              <a:latin typeface="Tahoma"/>
              <a:ea typeface="Tahoma"/>
              <a:cs typeface="Tahoma"/>
              <a:sym typeface="Tahoma"/>
            </a:endParaRPr>
          </a:p>
        </p:txBody>
      </p:sp>
      <p:pic>
        <p:nvPicPr>
          <p:cNvPr descr="Screen Shot 2014-04-19 at 5.57.08 PM.png" id="111" name="Google Shape;111;p4"/>
          <p:cNvPicPr preferRelativeResize="0"/>
          <p:nvPr/>
        </p:nvPicPr>
        <p:blipFill rotWithShape="1">
          <a:blip r:embed="rId3">
            <a:alphaModFix/>
          </a:blip>
          <a:srcRect b="0" l="0" r="0" t="0"/>
          <a:stretch/>
        </p:blipFill>
        <p:spPr>
          <a:xfrm>
            <a:off x="1524000" y="3352800"/>
            <a:ext cx="5181600" cy="151200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create a horizontal navigation menu</a:t>
            </a:r>
            <a:endParaRPr/>
          </a:p>
        </p:txBody>
      </p:sp>
      <p:sp>
        <p:nvSpPr>
          <p:cNvPr id="352" name="Google Shape;352;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HTML for the navigation bar</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Two navigation bars</a:t>
            </a:r>
            <a:endParaRPr sz="2800">
              <a:latin typeface="Tahoma"/>
              <a:ea typeface="Tahoma"/>
              <a:cs typeface="Tahoma"/>
              <a:sym typeface="Tahoma"/>
            </a:endParaRPr>
          </a:p>
        </p:txBody>
      </p:sp>
      <p:pic>
        <p:nvPicPr>
          <p:cNvPr descr="Screen Shot 2014-04-19 at 7.00.47 PM.png" id="353" name="Google Shape;353;p40"/>
          <p:cNvPicPr preferRelativeResize="0"/>
          <p:nvPr/>
        </p:nvPicPr>
        <p:blipFill rotWithShape="1">
          <a:blip r:embed="rId3">
            <a:alphaModFix/>
          </a:blip>
          <a:srcRect b="0" l="0" r="0" t="0"/>
          <a:stretch/>
        </p:blipFill>
        <p:spPr>
          <a:xfrm>
            <a:off x="533400" y="2209800"/>
            <a:ext cx="8153400" cy="1701800"/>
          </a:xfrm>
          <a:prstGeom prst="rect">
            <a:avLst/>
          </a:prstGeom>
          <a:noFill/>
          <a:ln>
            <a:noFill/>
          </a:ln>
        </p:spPr>
      </p:pic>
      <p:pic>
        <p:nvPicPr>
          <p:cNvPr descr="Screen Shot 2014-04-19 at 7.00.53 PM.png" id="354" name="Google Shape;354;p40"/>
          <p:cNvPicPr preferRelativeResize="0"/>
          <p:nvPr/>
        </p:nvPicPr>
        <p:blipFill rotWithShape="1">
          <a:blip r:embed="rId4">
            <a:alphaModFix/>
          </a:blip>
          <a:srcRect b="0" l="0" r="0" t="0"/>
          <a:stretch/>
        </p:blipFill>
        <p:spPr>
          <a:xfrm>
            <a:off x="1600200" y="4572000"/>
            <a:ext cx="6477000" cy="1943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 horizontal navigation menu (cont)</a:t>
            </a:r>
            <a:endParaRPr/>
          </a:p>
        </p:txBody>
      </p:sp>
      <p:pic>
        <p:nvPicPr>
          <p:cNvPr id="360" name="Google Shape;360;p41"/>
          <p:cNvPicPr preferRelativeResize="0"/>
          <p:nvPr/>
        </p:nvPicPr>
        <p:blipFill rotWithShape="1">
          <a:blip r:embed="rId3">
            <a:alphaModFix/>
          </a:blip>
          <a:srcRect b="0" l="0" r="0" t="0"/>
          <a:stretch/>
        </p:blipFill>
        <p:spPr>
          <a:xfrm>
            <a:off x="685800" y="1600200"/>
            <a:ext cx="7258050" cy="1162050"/>
          </a:xfrm>
          <a:prstGeom prst="rect">
            <a:avLst/>
          </a:prstGeom>
          <a:noFill/>
          <a:ln>
            <a:noFill/>
          </a:ln>
        </p:spPr>
      </p:pic>
      <p:pic>
        <p:nvPicPr>
          <p:cNvPr id="361" name="Google Shape;361;p41"/>
          <p:cNvPicPr preferRelativeResize="0"/>
          <p:nvPr/>
        </p:nvPicPr>
        <p:blipFill rotWithShape="1">
          <a:blip r:embed="rId4">
            <a:alphaModFix/>
          </a:blip>
          <a:srcRect b="0" l="0" r="0" t="0"/>
          <a:stretch/>
        </p:blipFill>
        <p:spPr>
          <a:xfrm>
            <a:off x="762000" y="3200400"/>
            <a:ext cx="3000375" cy="2409825"/>
          </a:xfrm>
          <a:prstGeom prst="rect">
            <a:avLst/>
          </a:prstGeom>
          <a:noFill/>
          <a:ln>
            <a:noFill/>
          </a:ln>
        </p:spPr>
      </p:pic>
      <p:pic>
        <p:nvPicPr>
          <p:cNvPr id="362" name="Google Shape;362;p41"/>
          <p:cNvPicPr preferRelativeResize="0"/>
          <p:nvPr/>
        </p:nvPicPr>
        <p:blipFill rotWithShape="1">
          <a:blip r:embed="rId5">
            <a:alphaModFix/>
          </a:blip>
          <a:srcRect b="0" l="0" r="0" t="0"/>
          <a:stretch/>
        </p:blipFill>
        <p:spPr>
          <a:xfrm>
            <a:off x="4694321" y="2788067"/>
            <a:ext cx="3257550" cy="4019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Create a 2 tier navigation menu</a:t>
            </a:r>
            <a:endParaRPr/>
          </a:p>
        </p:txBody>
      </p:sp>
      <p:sp>
        <p:nvSpPr>
          <p:cNvPr id="368" name="Google Shape;368;p42"/>
          <p:cNvSpPr txBox="1"/>
          <p:nvPr>
            <p:ph idx="1" type="body"/>
          </p:nvPr>
        </p:nvSpPr>
        <p:spPr>
          <a:xfrm>
            <a:off x="457200" y="1265237"/>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create a multi – tier navigation menu, you code a nested list.</a:t>
            </a:r>
            <a:endParaRPr/>
          </a:p>
        </p:txBody>
      </p:sp>
      <p:pic>
        <p:nvPicPr>
          <p:cNvPr id="369" name="Google Shape;369;p42"/>
          <p:cNvPicPr preferRelativeResize="0"/>
          <p:nvPr/>
        </p:nvPicPr>
        <p:blipFill rotWithShape="1">
          <a:blip r:embed="rId3">
            <a:alphaModFix/>
          </a:blip>
          <a:srcRect b="0" l="0" r="0" t="0"/>
          <a:stretch/>
        </p:blipFill>
        <p:spPr>
          <a:xfrm>
            <a:off x="1371600" y="2438400"/>
            <a:ext cx="5838825" cy="571500"/>
          </a:xfrm>
          <a:prstGeom prst="rect">
            <a:avLst/>
          </a:prstGeom>
          <a:noFill/>
          <a:ln>
            <a:noFill/>
          </a:ln>
        </p:spPr>
      </p:pic>
      <p:pic>
        <p:nvPicPr>
          <p:cNvPr id="370" name="Google Shape;370;p42"/>
          <p:cNvPicPr preferRelativeResize="0"/>
          <p:nvPr/>
        </p:nvPicPr>
        <p:blipFill rotWithShape="1">
          <a:blip r:embed="rId4">
            <a:alphaModFix/>
          </a:blip>
          <a:srcRect b="0" l="0" r="0" t="0"/>
          <a:stretch/>
        </p:blipFill>
        <p:spPr>
          <a:xfrm>
            <a:off x="718386" y="3136654"/>
            <a:ext cx="7739814" cy="370129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Create a 2 tier navigation menu(2)</a:t>
            </a:r>
            <a:endParaRPr/>
          </a:p>
        </p:txBody>
      </p:sp>
      <p:pic>
        <p:nvPicPr>
          <p:cNvPr id="376" name="Google Shape;376;p43"/>
          <p:cNvPicPr preferRelativeResize="0"/>
          <p:nvPr/>
        </p:nvPicPr>
        <p:blipFill rotWithShape="1">
          <a:blip r:embed="rId3">
            <a:alphaModFix/>
          </a:blip>
          <a:srcRect b="0" l="0" r="0" t="0"/>
          <a:stretch/>
        </p:blipFill>
        <p:spPr>
          <a:xfrm>
            <a:off x="457200" y="1596189"/>
            <a:ext cx="3743325" cy="5000625"/>
          </a:xfrm>
          <a:prstGeom prst="rect">
            <a:avLst/>
          </a:prstGeom>
          <a:noFill/>
          <a:ln>
            <a:noFill/>
          </a:ln>
        </p:spPr>
      </p:pic>
      <p:pic>
        <p:nvPicPr>
          <p:cNvPr id="377" name="Google Shape;377;p43"/>
          <p:cNvPicPr preferRelativeResize="0"/>
          <p:nvPr/>
        </p:nvPicPr>
        <p:blipFill rotWithShape="1">
          <a:blip r:embed="rId4">
            <a:alphaModFix/>
          </a:blip>
          <a:srcRect b="0" l="0" r="0" t="0"/>
          <a:stretch/>
        </p:blipFill>
        <p:spPr>
          <a:xfrm>
            <a:off x="5257800" y="2209800"/>
            <a:ext cx="3009900" cy="26860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384" name="Google Shape;384;p44"/>
          <p:cNvSpPr txBox="1"/>
          <p:nvPr>
            <p:ph idx="1" type="body"/>
          </p:nvPr>
        </p:nvSpPr>
        <p:spPr>
          <a:xfrm>
            <a:off x="457200" y="1417637"/>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An unordered list displayed as a bullets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An ordered list it displayed as a numbered list</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 description list consists of terms and descriptions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Use &lt;a&gt; tag to create links.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Use pseudo-code selectors in CSS to change the default colors for links and to change the styles when the mouse hovers over a link.</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Create a navigation bar and create links to a media file</a:t>
            </a:r>
            <a:endParaRPr sz="2800">
              <a:latin typeface="Tahoma"/>
              <a:ea typeface="Tahoma"/>
              <a:cs typeface="Tahoma"/>
              <a:sym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5"/>
          <p:cNvSpPr txBox="1"/>
          <p:nvPr>
            <p:ph type="ctrTitle"/>
          </p:nvPr>
        </p:nvSpPr>
        <p:spPr>
          <a:xfrm>
            <a:off x="685800" y="249237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Discussion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descr="Screen Shot 2014-04-19 at 5.57.13 PM.png" id="117" name="Google Shape;117;p5"/>
          <p:cNvPicPr preferRelativeResize="0"/>
          <p:nvPr/>
        </p:nvPicPr>
        <p:blipFill rotWithShape="1">
          <a:blip r:embed="rId3">
            <a:alphaModFix/>
          </a:blip>
          <a:srcRect b="0" l="0" r="0" t="0"/>
          <a:stretch/>
        </p:blipFill>
        <p:spPr>
          <a:xfrm>
            <a:off x="990600" y="2743200"/>
            <a:ext cx="7162800" cy="3242716"/>
          </a:xfrm>
          <a:prstGeom prst="rect">
            <a:avLst/>
          </a:prstGeom>
          <a:noFill/>
          <a:ln>
            <a:noFill/>
          </a:ln>
        </p:spPr>
      </p:pic>
      <p:sp>
        <p:nvSpPr>
          <p:cNvPr id="118" name="Google Shape;118;p5"/>
          <p:cNvSpPr txBox="1"/>
          <p:nvPr/>
        </p:nvSpPr>
        <p:spPr>
          <a:xfrm>
            <a:off x="457200" y="1828800"/>
            <a:ext cx="64325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ahoma"/>
                <a:ea typeface="Tahoma"/>
                <a:cs typeface="Tahoma"/>
                <a:sym typeface="Tahoma"/>
              </a:rPr>
              <a:t>The lists in a web browser</a:t>
            </a:r>
            <a:endParaRPr sz="280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124" name="Google Shape;124;p6"/>
          <p:cNvPicPr preferRelativeResize="0"/>
          <p:nvPr/>
        </p:nvPicPr>
        <p:blipFill rotWithShape="1">
          <a:blip r:embed="rId3">
            <a:alphaModFix/>
          </a:blip>
          <a:srcRect b="0" l="0" r="0" t="0"/>
          <a:stretch/>
        </p:blipFill>
        <p:spPr>
          <a:xfrm>
            <a:off x="152399" y="1981200"/>
            <a:ext cx="8717321" cy="327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code ordered lists</a:t>
            </a:r>
            <a:endParaRPr/>
          </a:p>
        </p:txBody>
      </p:sp>
      <p:sp>
        <p:nvSpPr>
          <p:cNvPr id="130" name="Google Shape;13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By default, an ordered list is displayed as a number list, you can change </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Elements that create ordered lists</a:t>
            </a:r>
            <a:endParaRPr sz="2800">
              <a:latin typeface="Tahoma"/>
              <a:ea typeface="Tahoma"/>
              <a:cs typeface="Tahoma"/>
              <a:sym typeface="Tahoma"/>
            </a:endParaRPr>
          </a:p>
        </p:txBody>
      </p:sp>
      <p:pic>
        <p:nvPicPr>
          <p:cNvPr descr="Screen Shot 2014-04-19 at 5.59.40 PM.png" id="131" name="Google Shape;131;p7"/>
          <p:cNvPicPr preferRelativeResize="0"/>
          <p:nvPr/>
        </p:nvPicPr>
        <p:blipFill rotWithShape="1">
          <a:blip r:embed="rId3">
            <a:alphaModFix/>
          </a:blip>
          <a:srcRect b="0" l="0" r="0" t="0"/>
          <a:stretch/>
        </p:blipFill>
        <p:spPr>
          <a:xfrm>
            <a:off x="533400" y="3276600"/>
            <a:ext cx="8305800" cy="144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8"/>
          <p:cNvSpPr txBox="1"/>
          <p:nvPr>
            <p:ph type="title"/>
          </p:nvPr>
        </p:nvSpPr>
        <p:spPr>
          <a:xfrm>
            <a:off x="457200" y="274638"/>
            <a:ext cx="8534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ordered lists (cont.)</a:t>
            </a:r>
            <a:endParaRPr/>
          </a:p>
        </p:txBody>
      </p:sp>
      <p:sp>
        <p:nvSpPr>
          <p:cNvPr id="137" name="Google Shape;13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5.59.45 PM.png" id="138" name="Google Shape;138;p8"/>
          <p:cNvPicPr preferRelativeResize="0"/>
          <p:nvPr/>
        </p:nvPicPr>
        <p:blipFill rotWithShape="1">
          <a:blip r:embed="rId3">
            <a:alphaModFix/>
          </a:blip>
          <a:srcRect b="0" l="0" r="0" t="0"/>
          <a:stretch/>
        </p:blipFill>
        <p:spPr>
          <a:xfrm>
            <a:off x="609600" y="2209800"/>
            <a:ext cx="7391400" cy="406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144" name="Google Shape;144;p9"/>
          <p:cNvPicPr preferRelativeResize="0"/>
          <p:nvPr/>
        </p:nvPicPr>
        <p:blipFill rotWithShape="1">
          <a:blip r:embed="rId3">
            <a:alphaModFix/>
          </a:blip>
          <a:srcRect b="0" l="0" r="0" t="0"/>
          <a:stretch/>
        </p:blipFill>
        <p:spPr>
          <a:xfrm>
            <a:off x="685800" y="1828800"/>
            <a:ext cx="6905625" cy="284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