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318"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314" r:id="rId21"/>
    <p:sldId id="315" r:id="rId22"/>
    <p:sldId id="316" r:id="rId23"/>
    <p:sldId id="317" r:id="rId24"/>
    <p:sldId id="275" r:id="rId25"/>
    <p:sldId id="276" r:id="rId26"/>
    <p:sldId id="277" r:id="rId27"/>
    <p:sldId id="278" r:id="rId28"/>
    <p:sldId id="279"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0" r:id="rId57"/>
    <p:sldId id="311" r:id="rId58"/>
    <p:sldId id="312" r:id="rId59"/>
    <p:sldId id="308" r:id="rId60"/>
    <p:sldId id="309" r:id="rId6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81" d="100"/>
          <a:sy n="81" d="100"/>
        </p:scale>
        <p:origin x="8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A3A1B7-3DA3-11FA-8C2E-F69F94537E6A}"/>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7F167D4A-AA7E-C3D1-31B0-5EA572B8C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89A9E48D-C9BB-3A62-DC87-E83C1139A074}"/>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5" name="Chỗ dành sẵn cho Chân trang 4">
            <a:extLst>
              <a:ext uri="{FF2B5EF4-FFF2-40B4-BE49-F238E27FC236}">
                <a16:creationId xmlns:a16="http://schemas.microsoft.com/office/drawing/2014/main" id="{B0CDD5A6-A801-5EF3-4F9A-C32011EAFB8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1E124AD-9B8F-AC5C-8D31-9A3FF8718874}"/>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39013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468084-A9D4-21F9-A314-85637E6D5E3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B45EC07-2A5C-A66C-0DE0-7E87F957A02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0C38A24-2235-6A3F-02C8-1BBC67313399}"/>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5" name="Chỗ dành sẵn cho Chân trang 4">
            <a:extLst>
              <a:ext uri="{FF2B5EF4-FFF2-40B4-BE49-F238E27FC236}">
                <a16:creationId xmlns:a16="http://schemas.microsoft.com/office/drawing/2014/main" id="{23D57341-48C4-FFE3-43F5-EC351175B2E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7720F14-3BE2-0B38-C6E5-9E41E9CD1A1A}"/>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66813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831BE28A-8539-9865-C03D-98A662786A97}"/>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18610665-9F35-2B32-8786-D79AB53E44E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B2507D6-C9E3-2722-209B-633F5A7EB518}"/>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5" name="Chỗ dành sẵn cho Chân trang 4">
            <a:extLst>
              <a:ext uri="{FF2B5EF4-FFF2-40B4-BE49-F238E27FC236}">
                <a16:creationId xmlns:a16="http://schemas.microsoft.com/office/drawing/2014/main" id="{6866FECE-199B-A515-4768-9F5A8C51BE0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259645F-31AC-3440-C2F5-BBD7201687F4}"/>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73951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AF0694-015F-9FCD-8C3C-BDB8164133B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1CF6502-263A-6DA5-2CE2-070FBF6CE584}"/>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B160718-38B2-0C1D-5581-A110E534C9CA}"/>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5" name="Chỗ dành sẵn cho Chân trang 4">
            <a:extLst>
              <a:ext uri="{FF2B5EF4-FFF2-40B4-BE49-F238E27FC236}">
                <a16:creationId xmlns:a16="http://schemas.microsoft.com/office/drawing/2014/main" id="{9B29E694-FEBE-29B6-C531-20C605685F1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9D2CE01-D3B3-76BA-343C-3E20884FE51C}"/>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262824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0476F1-8327-BAEC-80F7-A54530D27FF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8DFE557F-67F9-4D5E-73AD-9E3A9EE57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839CFA40-08CB-F986-264B-65DB13A1270C}"/>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5" name="Chỗ dành sẵn cho Chân trang 4">
            <a:extLst>
              <a:ext uri="{FF2B5EF4-FFF2-40B4-BE49-F238E27FC236}">
                <a16:creationId xmlns:a16="http://schemas.microsoft.com/office/drawing/2014/main" id="{EF7D5814-FC61-3CAD-A79B-D341FA62E86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FDAE07F-F9B3-BF1B-1781-B61684C86176}"/>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31286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3F17A3-496A-C9E2-48D8-DE43F7E28F5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0DD32712-B475-55F6-0F44-BAD28D10672E}"/>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77CA67A8-0CD0-2664-243E-ABF70EBF231C}"/>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5188C12A-FDD3-6CEC-D5E0-25B906D98D15}"/>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6" name="Chỗ dành sẵn cho Chân trang 5">
            <a:extLst>
              <a:ext uri="{FF2B5EF4-FFF2-40B4-BE49-F238E27FC236}">
                <a16:creationId xmlns:a16="http://schemas.microsoft.com/office/drawing/2014/main" id="{DA53BB11-0813-7D0C-D704-9F23E025A39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CC9AC542-0F2F-C7E7-FF7E-977A512D2B11}"/>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70957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63C736-16F3-409A-D055-3C324AACE983}"/>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17EE3574-CA83-8FB7-4902-63CB05E87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5FC864D4-23B0-5062-B147-79F1274A9FD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37A8C79E-77A2-A053-9D09-22A808F2B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BD380934-25A3-B12F-A108-8679FBF10197}"/>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8E6038CF-85A2-199B-1337-F25537247E85}"/>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8" name="Chỗ dành sẵn cho Chân trang 7">
            <a:extLst>
              <a:ext uri="{FF2B5EF4-FFF2-40B4-BE49-F238E27FC236}">
                <a16:creationId xmlns:a16="http://schemas.microsoft.com/office/drawing/2014/main" id="{EE3350DA-68F7-C8BA-3FB9-57E3CB43B5CC}"/>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E35C9D45-F5E0-7BCA-FA6B-F297BECF3387}"/>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428931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DB37AD-299E-17D3-0210-E5D58DE7C12B}"/>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3EDC130F-8709-719F-222B-27E558C832A9}"/>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4" name="Chỗ dành sẵn cho Chân trang 3">
            <a:extLst>
              <a:ext uri="{FF2B5EF4-FFF2-40B4-BE49-F238E27FC236}">
                <a16:creationId xmlns:a16="http://schemas.microsoft.com/office/drawing/2014/main" id="{608F270B-7762-CFC1-67C4-8DE5EB12807C}"/>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B851F6D6-E65F-A14D-D085-C6B1B2FCA110}"/>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26472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4D58A9B-525D-9D15-B663-2623E366167A}"/>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3" name="Chỗ dành sẵn cho Chân trang 2">
            <a:extLst>
              <a:ext uri="{FF2B5EF4-FFF2-40B4-BE49-F238E27FC236}">
                <a16:creationId xmlns:a16="http://schemas.microsoft.com/office/drawing/2014/main" id="{9BF73F2F-EB95-3488-7D89-469F2A25CD48}"/>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0E3192E6-7D2F-C105-E61B-D288D6C78185}"/>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89494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FCD155-F436-EA79-439E-D083EF31CB1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63DDE5AB-2F42-E108-FB16-EFC20C1D4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36A8BC89-CCE9-3E21-17B5-84949B0A0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3601846-C3C7-6551-A9AE-716A91A93DE5}"/>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6" name="Chỗ dành sẵn cho Chân trang 5">
            <a:extLst>
              <a:ext uri="{FF2B5EF4-FFF2-40B4-BE49-F238E27FC236}">
                <a16:creationId xmlns:a16="http://schemas.microsoft.com/office/drawing/2014/main" id="{C9E0E091-0DD1-9FA0-447B-6F529382217D}"/>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B3A5AAE-C2D6-78FD-3B39-AC6003616087}"/>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350944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D4C4AA-8E49-94D2-4EC5-22276E3BE19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2755C3E1-3E8A-5CB2-4794-108B7738D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D849E1A3-B563-CC67-3257-D6E30DAA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FD4B6BA-99DC-8BA2-55C7-011A07425BC2}"/>
              </a:ext>
            </a:extLst>
          </p:cNvPr>
          <p:cNvSpPr>
            <a:spLocks noGrp="1"/>
          </p:cNvSpPr>
          <p:nvPr>
            <p:ph type="dt" sz="half" idx="10"/>
          </p:nvPr>
        </p:nvSpPr>
        <p:spPr/>
        <p:txBody>
          <a:bodyPr/>
          <a:lstStyle/>
          <a:p>
            <a:fld id="{A17621FD-A1D1-48C3-8943-FB7C5ADE8A53}" type="datetimeFigureOut">
              <a:rPr lang="vi-VN" smtClean="0"/>
              <a:t>24/08/2022</a:t>
            </a:fld>
            <a:endParaRPr lang="vi-VN"/>
          </a:p>
        </p:txBody>
      </p:sp>
      <p:sp>
        <p:nvSpPr>
          <p:cNvPr id="6" name="Chỗ dành sẵn cho Chân trang 5">
            <a:extLst>
              <a:ext uri="{FF2B5EF4-FFF2-40B4-BE49-F238E27FC236}">
                <a16:creationId xmlns:a16="http://schemas.microsoft.com/office/drawing/2014/main" id="{5F2941FB-2CE2-61A1-A936-A96D343BBB6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32BBEDF-30EC-5517-3A7B-76D2A75F360D}"/>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63413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A3140A3F-4433-263F-9C80-E83E2B4C2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98B34212-D91D-89BE-AEE4-48585DFFA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D744294-45AD-BC6F-D7C3-57595400A1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621FD-A1D1-48C3-8943-FB7C5ADE8A53}" type="datetimeFigureOut">
              <a:rPr lang="vi-VN" smtClean="0"/>
              <a:t>24/08/2022</a:t>
            </a:fld>
            <a:endParaRPr lang="vi-VN"/>
          </a:p>
        </p:txBody>
      </p:sp>
      <p:sp>
        <p:nvSpPr>
          <p:cNvPr id="5" name="Chỗ dành sẵn cho Chân trang 4">
            <a:extLst>
              <a:ext uri="{FF2B5EF4-FFF2-40B4-BE49-F238E27FC236}">
                <a16:creationId xmlns:a16="http://schemas.microsoft.com/office/drawing/2014/main" id="{02650CBD-6CB7-1E39-A636-3F4F0A358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4021D56-8544-016B-980C-00F34754F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9B7B-BA3D-4D08-B43E-63B6CDD5AF2E}" type="slidenum">
              <a:rPr lang="vi-VN" smtClean="0"/>
              <a:t>‹#›</a:t>
            </a:fld>
            <a:endParaRPr lang="vi-VN"/>
          </a:p>
        </p:txBody>
      </p:sp>
    </p:spTree>
    <p:extLst>
      <p:ext uri="{BB962C8B-B14F-4D97-AF65-F5344CB8AC3E}">
        <p14:creationId xmlns:p14="http://schemas.microsoft.com/office/powerpoint/2010/main" val="116439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drive.google.com/drive/folders/15-5sp2UI7AFIK5G3Dg5zdcnYeoDEK-jz?usp=sharing" TargetMode="External"/><Relationship Id="rId3" Type="http://schemas.openxmlformats.org/officeDocument/2006/relationships/hyperlink" Target="https://drive.google.com/drive/folders/12rBejsG6pkzPmUoNSISu4dZrAYoACsIT?usp=sharing" TargetMode="External"/><Relationship Id="rId7" Type="http://schemas.openxmlformats.org/officeDocument/2006/relationships/hyperlink" Target="https://drive.google.com/drive/folders/1tYJB7K70xZp12LKKqxYxIYc3PrLGaGCb?usp=sharing" TargetMode="External"/><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hyperlink" Target="https://drive.google.com/drive/folders/14zi9bid-tg-_wpQv27NF1_bqUhW_QV1j?usp=sharing" TargetMode="External"/><Relationship Id="rId5" Type="http://schemas.openxmlformats.org/officeDocument/2006/relationships/hyperlink" Target="https://drive.google.com/file/d/152Wb7dwPCGbjOW2nQ6xTBbWjgkTwj-hj/view?usp=sharing" TargetMode="External"/><Relationship Id="rId4" Type="http://schemas.openxmlformats.org/officeDocument/2006/relationships/hyperlink" Target="https://drive.google.com/drive/folders/14yzjOWUMYxs7-FaiTRhnYg8tgN8CihjV?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woman using a tablet to analysis graph company finance strategy statistics success concept and planning for future in office room.">
            <a:extLst>
              <a:ext uri="{FF2B5EF4-FFF2-40B4-BE49-F238E27FC236}">
                <a16:creationId xmlns:a16="http://schemas.microsoft.com/office/drawing/2014/main" id="{CFAE4E89-CD01-0157-2D5A-3D1AFC6893A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07E98117-0599-817A-A7B4-4E56AD24459E}"/>
              </a:ext>
            </a:extLst>
          </p:cNvPr>
          <p:cNvSpPr/>
          <p:nvPr/>
        </p:nvSpPr>
        <p:spPr>
          <a:xfrm>
            <a:off x="0" y="1"/>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533A4187-EA65-8ED4-5BC7-B7A9B9D245FA}"/>
              </a:ext>
            </a:extLst>
          </p:cNvPr>
          <p:cNvSpPr/>
          <p:nvPr/>
        </p:nvSpPr>
        <p:spPr>
          <a:xfrm rot="10800000">
            <a:off x="10991542" y="5637229"/>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Nửa Khung 7">
            <a:extLst>
              <a:ext uri="{FF2B5EF4-FFF2-40B4-BE49-F238E27FC236}">
                <a16:creationId xmlns:a16="http://schemas.microsoft.com/office/drawing/2014/main" id="{4CA50BDA-DE12-BE1A-E961-B9083093033B}"/>
              </a:ext>
            </a:extLst>
          </p:cNvPr>
          <p:cNvSpPr/>
          <p:nvPr/>
        </p:nvSpPr>
        <p:spPr>
          <a:xfrm rot="10800000" flipV="1">
            <a:off x="10991542" y="626882"/>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Nửa Khung 8">
            <a:extLst>
              <a:ext uri="{FF2B5EF4-FFF2-40B4-BE49-F238E27FC236}">
                <a16:creationId xmlns:a16="http://schemas.microsoft.com/office/drawing/2014/main" id="{606A2CCD-4DD9-4E0C-4699-5A63E47ACDE6}"/>
              </a:ext>
            </a:extLst>
          </p:cNvPr>
          <p:cNvSpPr/>
          <p:nvPr/>
        </p:nvSpPr>
        <p:spPr>
          <a:xfrm rot="10800000" flipH="1">
            <a:off x="606458"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Hộp Văn bản 9">
            <a:extLst>
              <a:ext uri="{FF2B5EF4-FFF2-40B4-BE49-F238E27FC236}">
                <a16:creationId xmlns:a16="http://schemas.microsoft.com/office/drawing/2014/main" id="{9BEEAE5D-034B-E63D-322A-415CCDCF92E0}"/>
              </a:ext>
            </a:extLst>
          </p:cNvPr>
          <p:cNvSpPr txBox="1"/>
          <p:nvPr/>
        </p:nvSpPr>
        <p:spPr>
          <a:xfrm>
            <a:off x="606458" y="622168"/>
            <a:ext cx="6433171" cy="1938992"/>
          </a:xfrm>
          <a:prstGeom prst="rect">
            <a:avLst/>
          </a:prstGeom>
          <a:noFill/>
        </p:spPr>
        <p:txBody>
          <a:bodyPr wrap="none" rtlCol="0">
            <a:spAutoFit/>
          </a:bodyPr>
          <a:lstStyle/>
          <a:p>
            <a:r>
              <a:rPr lang="vi-VN" sz="6000" b="1" spc="300">
                <a:solidFill>
                  <a:schemeClr val="bg1"/>
                </a:solidFill>
                <a:latin typeface="zeitung"/>
              </a:rPr>
              <a:t>DATA ANALYTICS </a:t>
            </a:r>
          </a:p>
          <a:p>
            <a:r>
              <a:rPr lang="vi-VN" sz="6000" b="1" spc="300">
                <a:solidFill>
                  <a:schemeClr val="bg1"/>
                </a:solidFill>
                <a:latin typeface="zeitung"/>
              </a:rPr>
              <a:t>FINAL PROJECT</a:t>
            </a:r>
          </a:p>
        </p:txBody>
      </p:sp>
      <p:sp>
        <p:nvSpPr>
          <p:cNvPr id="11" name="Hộp Văn bản 10">
            <a:extLst>
              <a:ext uri="{FF2B5EF4-FFF2-40B4-BE49-F238E27FC236}">
                <a16:creationId xmlns:a16="http://schemas.microsoft.com/office/drawing/2014/main" id="{5720BA58-9C9F-2D74-46B8-6E7220BCE82A}"/>
              </a:ext>
            </a:extLst>
          </p:cNvPr>
          <p:cNvSpPr txBox="1"/>
          <p:nvPr/>
        </p:nvSpPr>
        <p:spPr>
          <a:xfrm>
            <a:off x="3072831" y="5010347"/>
            <a:ext cx="8215711" cy="954107"/>
          </a:xfrm>
          <a:prstGeom prst="rect">
            <a:avLst/>
          </a:prstGeom>
          <a:noFill/>
        </p:spPr>
        <p:txBody>
          <a:bodyPr wrap="none" rtlCol="0">
            <a:spAutoFit/>
          </a:bodyPr>
          <a:lstStyle/>
          <a:p>
            <a:pPr algn="r"/>
            <a:r>
              <a:rPr lang="vi-VN" sz="2800" b="1" i="0">
                <a:solidFill>
                  <a:schemeClr val="accent2"/>
                </a:solidFill>
                <a:effectLst/>
                <a:latin typeface="zeitung"/>
              </a:rPr>
              <a:t>Dataset: Brazilian E-Commerce Public Dataset by Olist</a:t>
            </a:r>
          </a:p>
          <a:p>
            <a:pPr algn="r"/>
            <a:r>
              <a:rPr lang="vi-VN" sz="2800" b="1" i="0">
                <a:solidFill>
                  <a:schemeClr val="accent2"/>
                </a:solidFill>
                <a:effectLst/>
                <a:latin typeface="zeitung"/>
              </a:rPr>
              <a:t>By: Trần Mạnh Tường</a:t>
            </a:r>
          </a:p>
        </p:txBody>
      </p:sp>
      <p:sp>
        <p:nvSpPr>
          <p:cNvPr id="12" name="Hộp Văn bản 11">
            <a:extLst>
              <a:ext uri="{FF2B5EF4-FFF2-40B4-BE49-F238E27FC236}">
                <a16:creationId xmlns:a16="http://schemas.microsoft.com/office/drawing/2014/main" id="{BEE1C95E-FA24-28EB-D9F6-AD71B3AF08C7}"/>
              </a:ext>
            </a:extLst>
          </p:cNvPr>
          <p:cNvSpPr txBox="1"/>
          <p:nvPr/>
        </p:nvSpPr>
        <p:spPr>
          <a:xfrm>
            <a:off x="-3926268" y="-2240154"/>
            <a:ext cx="3926268" cy="2862322"/>
          </a:xfrm>
          <a:prstGeom prst="rect">
            <a:avLst/>
          </a:prstGeom>
          <a:noFill/>
        </p:spPr>
        <p:txBody>
          <a:bodyPr wrap="none" rtlCol="0">
            <a:spAutoFit/>
          </a:bodyPr>
          <a:lstStyle/>
          <a:p>
            <a:r>
              <a:rPr lang="vi-VN" sz="6000" b="1" spc="300">
                <a:solidFill>
                  <a:schemeClr val="bg1"/>
                </a:solidFill>
                <a:latin typeface="zeitung"/>
              </a:rPr>
              <a:t>TABLE </a:t>
            </a:r>
          </a:p>
          <a:p>
            <a:r>
              <a:rPr lang="vi-VN" sz="6000" b="1" spc="300">
                <a:solidFill>
                  <a:schemeClr val="bg1"/>
                </a:solidFill>
                <a:latin typeface="zeitung"/>
              </a:rPr>
              <a:t>OF </a:t>
            </a:r>
          </a:p>
          <a:p>
            <a:r>
              <a:rPr lang="vi-VN" sz="6000" b="1" spc="300">
                <a:solidFill>
                  <a:schemeClr val="bg1"/>
                </a:solidFill>
                <a:latin typeface="zeitung"/>
              </a:rPr>
              <a:t>CONTENTS</a:t>
            </a:r>
          </a:p>
        </p:txBody>
      </p:sp>
      <p:sp>
        <p:nvSpPr>
          <p:cNvPr id="13" name="Hình chữ nhật 12">
            <a:extLst>
              <a:ext uri="{FF2B5EF4-FFF2-40B4-BE49-F238E27FC236}">
                <a16:creationId xmlns:a16="http://schemas.microsoft.com/office/drawing/2014/main" id="{EA834DC5-7507-4D48-8253-9F8C9E3FE56F}"/>
              </a:ext>
            </a:extLst>
          </p:cNvPr>
          <p:cNvSpPr/>
          <p:nvPr/>
        </p:nvSpPr>
        <p:spPr>
          <a:xfrm>
            <a:off x="12192000" y="0"/>
            <a:ext cx="7145438" cy="6857999"/>
          </a:xfrm>
          <a:prstGeom prst="rect">
            <a:avLst/>
          </a:prstGeom>
          <a:solidFill>
            <a:schemeClr val="accent3">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4" name="Nhóm 13">
            <a:extLst>
              <a:ext uri="{FF2B5EF4-FFF2-40B4-BE49-F238E27FC236}">
                <a16:creationId xmlns:a16="http://schemas.microsoft.com/office/drawing/2014/main" id="{EFBD5736-AB1B-DE8B-CFD6-3167CCF7DEA5}"/>
              </a:ext>
            </a:extLst>
          </p:cNvPr>
          <p:cNvGrpSpPr/>
          <p:nvPr/>
        </p:nvGrpSpPr>
        <p:grpSpPr>
          <a:xfrm>
            <a:off x="12581334" y="618975"/>
            <a:ext cx="5494274" cy="746592"/>
            <a:chOff x="5435896" y="618975"/>
            <a:chExt cx="5494274" cy="746592"/>
          </a:xfrm>
        </p:grpSpPr>
        <p:grpSp>
          <p:nvGrpSpPr>
            <p:cNvPr id="15" name="Nhóm 14">
              <a:extLst>
                <a:ext uri="{FF2B5EF4-FFF2-40B4-BE49-F238E27FC236}">
                  <a16:creationId xmlns:a16="http://schemas.microsoft.com/office/drawing/2014/main" id="{EBF27863-7BC1-3E94-6B12-4614768A7963}"/>
                </a:ext>
              </a:extLst>
            </p:cNvPr>
            <p:cNvGrpSpPr/>
            <p:nvPr/>
          </p:nvGrpSpPr>
          <p:grpSpPr>
            <a:xfrm>
              <a:off x="5435896" y="618975"/>
              <a:ext cx="752637" cy="746592"/>
              <a:chOff x="5435896" y="549089"/>
              <a:chExt cx="752637" cy="746592"/>
            </a:xfrm>
          </p:grpSpPr>
          <p:sp>
            <p:nvSpPr>
              <p:cNvPr id="17" name="Hình chữ nhật 16">
                <a:extLst>
                  <a:ext uri="{FF2B5EF4-FFF2-40B4-BE49-F238E27FC236}">
                    <a16:creationId xmlns:a16="http://schemas.microsoft.com/office/drawing/2014/main" id="{CE456D80-3E1A-47F2-101B-6FE02EEF6CAA}"/>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FD45DF28-1E9F-B96A-5AF4-0B1918276D4A}"/>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1</a:t>
                </a:r>
                <a:endParaRPr lang="vi-VN" b="1"/>
              </a:p>
            </p:txBody>
          </p:sp>
        </p:grpSp>
        <p:sp>
          <p:nvSpPr>
            <p:cNvPr id="16" name="Hộp Văn bản 15">
              <a:extLst>
                <a:ext uri="{FF2B5EF4-FFF2-40B4-BE49-F238E27FC236}">
                  <a16:creationId xmlns:a16="http://schemas.microsoft.com/office/drawing/2014/main" id="{B9C801B2-EE9A-4D96-64E9-3046DF46EBE1}"/>
                </a:ext>
              </a:extLst>
            </p:cNvPr>
            <p:cNvSpPr txBox="1"/>
            <p:nvPr/>
          </p:nvSpPr>
          <p:spPr>
            <a:xfrm>
              <a:off x="6399763" y="708967"/>
              <a:ext cx="453040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mục tiêu dự án</a:t>
              </a:r>
            </a:p>
          </p:txBody>
        </p:sp>
      </p:grpSp>
      <p:grpSp>
        <p:nvGrpSpPr>
          <p:cNvPr id="19" name="Nhóm 18">
            <a:extLst>
              <a:ext uri="{FF2B5EF4-FFF2-40B4-BE49-F238E27FC236}">
                <a16:creationId xmlns:a16="http://schemas.microsoft.com/office/drawing/2014/main" id="{250E6D6D-C952-877B-4026-1EC61288A7EA}"/>
              </a:ext>
            </a:extLst>
          </p:cNvPr>
          <p:cNvGrpSpPr/>
          <p:nvPr/>
        </p:nvGrpSpPr>
        <p:grpSpPr>
          <a:xfrm>
            <a:off x="12581334" y="2167295"/>
            <a:ext cx="4219887" cy="746592"/>
            <a:chOff x="5435896" y="2167295"/>
            <a:chExt cx="4219887" cy="746592"/>
          </a:xfrm>
        </p:grpSpPr>
        <p:grpSp>
          <p:nvGrpSpPr>
            <p:cNvPr id="20" name="Nhóm 19">
              <a:extLst>
                <a:ext uri="{FF2B5EF4-FFF2-40B4-BE49-F238E27FC236}">
                  <a16:creationId xmlns:a16="http://schemas.microsoft.com/office/drawing/2014/main" id="{BDE21085-6A13-A4D2-2A9D-364992DDCAED}"/>
                </a:ext>
              </a:extLst>
            </p:cNvPr>
            <p:cNvGrpSpPr/>
            <p:nvPr/>
          </p:nvGrpSpPr>
          <p:grpSpPr>
            <a:xfrm>
              <a:off x="5435896" y="2167295"/>
              <a:ext cx="752637" cy="746592"/>
              <a:chOff x="5435896" y="549089"/>
              <a:chExt cx="752637" cy="746592"/>
            </a:xfrm>
          </p:grpSpPr>
          <p:sp>
            <p:nvSpPr>
              <p:cNvPr id="22" name="Hình chữ nhật 21">
                <a:extLst>
                  <a:ext uri="{FF2B5EF4-FFF2-40B4-BE49-F238E27FC236}">
                    <a16:creationId xmlns:a16="http://schemas.microsoft.com/office/drawing/2014/main" id="{25B5E4C7-9DFB-83DF-BC52-CB5CF9EE9BD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9F2A7D3A-13CD-5840-8A34-0B3689E29F45}"/>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2</a:t>
                </a:r>
                <a:endParaRPr lang="vi-VN" b="1"/>
              </a:p>
            </p:txBody>
          </p:sp>
        </p:grpSp>
        <p:sp>
          <p:nvSpPr>
            <p:cNvPr id="21" name="Hộp Văn bản 20">
              <a:extLst>
                <a:ext uri="{FF2B5EF4-FFF2-40B4-BE49-F238E27FC236}">
                  <a16:creationId xmlns:a16="http://schemas.microsoft.com/office/drawing/2014/main" id="{EF9CAC5C-E148-D110-30C9-1CF28E0C7C9E}"/>
                </a:ext>
              </a:extLst>
            </p:cNvPr>
            <p:cNvSpPr txBox="1"/>
            <p:nvPr/>
          </p:nvSpPr>
          <p:spPr>
            <a:xfrm>
              <a:off x="6399763" y="2253783"/>
              <a:ext cx="325602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Cách tiếp cận vấn đề</a:t>
              </a:r>
            </a:p>
          </p:txBody>
        </p:sp>
      </p:grpSp>
      <p:grpSp>
        <p:nvGrpSpPr>
          <p:cNvPr id="24" name="Nhóm 23">
            <a:extLst>
              <a:ext uri="{FF2B5EF4-FFF2-40B4-BE49-F238E27FC236}">
                <a16:creationId xmlns:a16="http://schemas.microsoft.com/office/drawing/2014/main" id="{91513E09-2A8C-1009-933A-8C548B535340}"/>
              </a:ext>
            </a:extLst>
          </p:cNvPr>
          <p:cNvGrpSpPr/>
          <p:nvPr/>
        </p:nvGrpSpPr>
        <p:grpSpPr>
          <a:xfrm>
            <a:off x="12581334" y="3715615"/>
            <a:ext cx="5309929" cy="746592"/>
            <a:chOff x="5435896" y="3715615"/>
            <a:chExt cx="5309929" cy="746592"/>
          </a:xfrm>
        </p:grpSpPr>
        <p:grpSp>
          <p:nvGrpSpPr>
            <p:cNvPr id="25" name="Nhóm 24">
              <a:extLst>
                <a:ext uri="{FF2B5EF4-FFF2-40B4-BE49-F238E27FC236}">
                  <a16:creationId xmlns:a16="http://schemas.microsoft.com/office/drawing/2014/main" id="{14AEF5BC-0150-77D6-8367-793B3D966151}"/>
                </a:ext>
              </a:extLst>
            </p:cNvPr>
            <p:cNvGrpSpPr/>
            <p:nvPr/>
          </p:nvGrpSpPr>
          <p:grpSpPr>
            <a:xfrm>
              <a:off x="5435896" y="3715615"/>
              <a:ext cx="752637" cy="746592"/>
              <a:chOff x="5435896" y="549089"/>
              <a:chExt cx="752637" cy="746592"/>
            </a:xfrm>
          </p:grpSpPr>
          <p:sp>
            <p:nvSpPr>
              <p:cNvPr id="27" name="Hình chữ nhật 26">
                <a:extLst>
                  <a:ext uri="{FF2B5EF4-FFF2-40B4-BE49-F238E27FC236}">
                    <a16:creationId xmlns:a16="http://schemas.microsoft.com/office/drawing/2014/main" id="{3F846157-42C9-0B75-80F8-9380D905133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9F99682F-27BC-BBBF-C51A-05DF127F9D4C}"/>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3</a:t>
                </a:r>
                <a:endParaRPr lang="vi-VN" b="1"/>
              </a:p>
            </p:txBody>
          </p:sp>
        </p:grpSp>
        <p:sp>
          <p:nvSpPr>
            <p:cNvPr id="26" name="Hộp Văn bản 25">
              <a:extLst>
                <a:ext uri="{FF2B5EF4-FFF2-40B4-BE49-F238E27FC236}">
                  <a16:creationId xmlns:a16="http://schemas.microsoft.com/office/drawing/2014/main" id="{661B4F20-4943-5C33-B482-4E50A9EC366E}"/>
                </a:ext>
              </a:extLst>
            </p:cNvPr>
            <p:cNvSpPr txBox="1"/>
            <p:nvPr/>
          </p:nvSpPr>
          <p:spPr>
            <a:xfrm>
              <a:off x="6399763" y="3798599"/>
              <a:ext cx="434606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nguồn dữ liệu</a:t>
              </a:r>
            </a:p>
          </p:txBody>
        </p:sp>
      </p:grpSp>
      <p:grpSp>
        <p:nvGrpSpPr>
          <p:cNvPr id="29" name="Nhóm 28">
            <a:extLst>
              <a:ext uri="{FF2B5EF4-FFF2-40B4-BE49-F238E27FC236}">
                <a16:creationId xmlns:a16="http://schemas.microsoft.com/office/drawing/2014/main" id="{877BCAFD-6739-2237-E552-043BE105E2F4}"/>
              </a:ext>
            </a:extLst>
          </p:cNvPr>
          <p:cNvGrpSpPr/>
          <p:nvPr/>
        </p:nvGrpSpPr>
        <p:grpSpPr>
          <a:xfrm>
            <a:off x="12581334" y="5263934"/>
            <a:ext cx="4210140" cy="746592"/>
            <a:chOff x="5435896" y="5263934"/>
            <a:chExt cx="4210140" cy="746592"/>
          </a:xfrm>
        </p:grpSpPr>
        <p:grpSp>
          <p:nvGrpSpPr>
            <p:cNvPr id="30" name="Nhóm 29">
              <a:extLst>
                <a:ext uri="{FF2B5EF4-FFF2-40B4-BE49-F238E27FC236}">
                  <a16:creationId xmlns:a16="http://schemas.microsoft.com/office/drawing/2014/main" id="{FE522D3C-9B36-62EE-34F3-67DF8234BA7F}"/>
                </a:ext>
              </a:extLst>
            </p:cNvPr>
            <p:cNvGrpSpPr/>
            <p:nvPr/>
          </p:nvGrpSpPr>
          <p:grpSpPr>
            <a:xfrm>
              <a:off x="5435896" y="5263934"/>
              <a:ext cx="752637" cy="746592"/>
              <a:chOff x="5435896" y="549089"/>
              <a:chExt cx="752637" cy="746592"/>
            </a:xfrm>
          </p:grpSpPr>
          <p:sp>
            <p:nvSpPr>
              <p:cNvPr id="32" name="Hình chữ nhật 31">
                <a:extLst>
                  <a:ext uri="{FF2B5EF4-FFF2-40B4-BE49-F238E27FC236}">
                    <a16:creationId xmlns:a16="http://schemas.microsoft.com/office/drawing/2014/main" id="{47CB7F48-BC75-436E-CC8F-D0FD06989F05}"/>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ình chữ nhật 32">
                <a:extLst>
                  <a:ext uri="{FF2B5EF4-FFF2-40B4-BE49-F238E27FC236}">
                    <a16:creationId xmlns:a16="http://schemas.microsoft.com/office/drawing/2014/main" id="{15871ECA-FA45-4FA5-5ADF-4B754D934522}"/>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4</a:t>
                </a:r>
                <a:endParaRPr lang="vi-VN" b="1"/>
              </a:p>
            </p:txBody>
          </p:sp>
        </p:grpSp>
        <p:sp>
          <p:nvSpPr>
            <p:cNvPr id="31" name="Hộp Văn bản 30">
              <a:extLst>
                <a:ext uri="{FF2B5EF4-FFF2-40B4-BE49-F238E27FC236}">
                  <a16:creationId xmlns:a16="http://schemas.microsoft.com/office/drawing/2014/main" id="{9C47EB4D-665C-1BF0-01FF-8BFB8CC410F6}"/>
                </a:ext>
              </a:extLst>
            </p:cNvPr>
            <p:cNvSpPr txBox="1"/>
            <p:nvPr/>
          </p:nvSpPr>
          <p:spPr>
            <a:xfrm>
              <a:off x="6399763" y="5350422"/>
              <a:ext cx="3246273"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Giới thiệu về dữ liệu</a:t>
              </a:r>
            </a:p>
          </p:txBody>
        </p:sp>
      </p:grpSp>
    </p:spTree>
    <p:extLst>
      <p:ext uri="{BB962C8B-B14F-4D97-AF65-F5344CB8AC3E}">
        <p14:creationId xmlns:p14="http://schemas.microsoft.com/office/powerpoint/2010/main" val="425669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0" y="1569520"/>
            <a:ext cx="3261360"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001520"/>
            <a:ext cx="4694692" cy="540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2541684"/>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Retenton Cohort</a:t>
            </a:r>
          </a:p>
        </p:txBody>
      </p:sp>
      <p:sp>
        <p:nvSpPr>
          <p:cNvPr id="8" name="Hình chữ nhật 7">
            <a:extLst>
              <a:ext uri="{FF2B5EF4-FFF2-40B4-BE49-F238E27FC236}">
                <a16:creationId xmlns:a16="http://schemas.microsoft.com/office/drawing/2014/main" id="{9580D275-AA56-D079-C453-0B43FE064F63}"/>
              </a:ext>
            </a:extLst>
          </p:cNvPr>
          <p:cNvSpPr/>
          <p:nvPr/>
        </p:nvSpPr>
        <p:spPr>
          <a:xfrm>
            <a:off x="6705599" y="3166196"/>
            <a:ext cx="1076961" cy="3552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Giải thích</a:t>
            </a:r>
          </a:p>
        </p:txBody>
      </p:sp>
      <p:sp>
        <p:nvSpPr>
          <p:cNvPr id="9" name="Hình chữ nhật 8">
            <a:extLst>
              <a:ext uri="{FF2B5EF4-FFF2-40B4-BE49-F238E27FC236}">
                <a16:creationId xmlns:a16="http://schemas.microsoft.com/office/drawing/2014/main" id="{80A3A6B3-AC05-93F5-3F8E-15C498D830BE}"/>
              </a:ext>
            </a:extLst>
          </p:cNvPr>
          <p:cNvSpPr/>
          <p:nvPr/>
        </p:nvSpPr>
        <p:spPr>
          <a:xfrm>
            <a:off x="319332" y="3166196"/>
            <a:ext cx="6386267" cy="35527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a:solidFill>
                  <a:schemeClr val="accent2"/>
                </a:solidFill>
                <a:latin typeface="Consolas" panose="020B0609020204030204" pitchFamily="49" charset="0"/>
              </a:rPr>
              <a:t>with raw as</a:t>
            </a:r>
          </a:p>
          <a:p>
            <a:r>
              <a:rPr lang="vi-VN" sz="1600">
                <a:solidFill>
                  <a:srgbClr val="808080"/>
                </a:solidFill>
                <a:latin typeface="Consolas" panose="020B0609020204030204" pitchFamily="49" charset="0"/>
              </a:rPr>
              <a:t>(</a:t>
            </a:r>
            <a:endParaRPr lang="vi-VN" sz="1600">
              <a:solidFill>
                <a:srgbClr val="000000"/>
              </a:solidFill>
              <a:latin typeface="Consolas" panose="020B0609020204030204" pitchFamily="49" charset="0"/>
            </a:endParaRPr>
          </a:p>
          <a:p>
            <a:r>
              <a:rPr lang="en-US" sz="1600">
                <a:solidFill>
                  <a:schemeClr val="accent2"/>
                </a:solidFill>
                <a:latin typeface="Consolas" panose="020B0609020204030204" pitchFamily="49" charset="0"/>
              </a:rPr>
              <a:t>select</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customer_id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order_id</a:t>
            </a:r>
            <a:r>
              <a:rPr lang="en-US" sz="1600">
                <a:solidFill>
                  <a:srgbClr val="80808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t1</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price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t1</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freight_value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'total_value'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p>
          <a:p>
            <a:r>
              <a:rPr lang="vi-VN" sz="1600">
                <a:solidFill>
                  <a:schemeClr val="accent2"/>
                </a:solidFill>
                <a:latin typeface="Consolas" panose="020B0609020204030204" pitchFamily="49" charset="0"/>
              </a:rPr>
              <a:t>from</a:t>
            </a:r>
            <a:r>
              <a:rPr lang="vi-VN" sz="1600">
                <a:solidFill>
                  <a:srgbClr val="000000"/>
                </a:solidFill>
                <a:latin typeface="Consolas" panose="020B0609020204030204" pitchFamily="49" charset="0"/>
              </a:rPr>
              <a:t> order_items t1</a:t>
            </a:r>
          </a:p>
          <a:p>
            <a:r>
              <a:rPr lang="vi-VN" sz="1600">
                <a:solidFill>
                  <a:srgbClr val="808080"/>
                </a:solidFill>
                <a:latin typeface="Consolas" panose="020B0609020204030204" pitchFamily="49" charset="0"/>
              </a:rPr>
              <a:t>inner</a:t>
            </a:r>
            <a:r>
              <a:rPr lang="vi-VN" sz="1600">
                <a:solidFill>
                  <a:srgbClr val="000000"/>
                </a:solidFill>
                <a:latin typeface="Consolas" panose="020B0609020204030204" pitchFamily="49" charset="0"/>
              </a:rPr>
              <a:t> </a:t>
            </a:r>
            <a:r>
              <a:rPr lang="vi-VN" sz="1600">
                <a:solidFill>
                  <a:srgbClr val="808080"/>
                </a:solidFill>
                <a:latin typeface="Consolas" panose="020B0609020204030204" pitchFamily="49" charset="0"/>
              </a:rPr>
              <a:t>join</a:t>
            </a:r>
            <a:r>
              <a:rPr lang="vi-VN" sz="1600">
                <a:solidFill>
                  <a:srgbClr val="000000"/>
                </a:solidFill>
                <a:latin typeface="Consolas" panose="020B0609020204030204" pitchFamily="49" charset="0"/>
              </a:rPr>
              <a:t> orders t2 </a:t>
            </a:r>
            <a:r>
              <a:rPr lang="vi-VN" sz="1600">
                <a:solidFill>
                  <a:schemeClr val="accent2"/>
                </a:solidFill>
                <a:latin typeface="Consolas" panose="020B0609020204030204" pitchFamily="49" charset="0"/>
              </a:rPr>
              <a:t>on</a:t>
            </a:r>
            <a:r>
              <a:rPr lang="vi-VN" sz="1600">
                <a:solidFill>
                  <a:srgbClr val="000000"/>
                </a:solidFill>
                <a:latin typeface="Consolas" panose="020B0609020204030204" pitchFamily="49" charset="0"/>
              </a:rPr>
              <a:t> t1</a:t>
            </a:r>
            <a:r>
              <a:rPr lang="vi-VN" sz="1600">
                <a:solidFill>
                  <a:srgbClr val="808080"/>
                </a:solidFill>
                <a:latin typeface="Consolas" panose="020B0609020204030204" pitchFamily="49" charset="0"/>
              </a:rPr>
              <a:t>.</a:t>
            </a:r>
            <a:r>
              <a:rPr lang="vi-VN" sz="1600">
                <a:solidFill>
                  <a:srgbClr val="000000"/>
                </a:solidFill>
                <a:latin typeface="Consolas" panose="020B0609020204030204" pitchFamily="49" charset="0"/>
              </a:rPr>
              <a:t>order_id </a:t>
            </a:r>
            <a:r>
              <a:rPr lang="vi-VN" sz="1600">
                <a:solidFill>
                  <a:srgbClr val="808080"/>
                </a:solidFill>
                <a:latin typeface="Consolas" panose="020B0609020204030204" pitchFamily="49" charset="0"/>
              </a:rPr>
              <a:t>=</a:t>
            </a:r>
            <a:r>
              <a:rPr lang="vi-VN" sz="1600">
                <a:solidFill>
                  <a:srgbClr val="000000"/>
                </a:solidFill>
                <a:latin typeface="Consolas" panose="020B0609020204030204" pitchFamily="49" charset="0"/>
              </a:rPr>
              <a:t> t2</a:t>
            </a:r>
            <a:r>
              <a:rPr lang="vi-VN" sz="1600">
                <a:solidFill>
                  <a:srgbClr val="808080"/>
                </a:solidFill>
                <a:latin typeface="Consolas" panose="020B0609020204030204" pitchFamily="49" charset="0"/>
              </a:rPr>
              <a:t>.</a:t>
            </a:r>
            <a:r>
              <a:rPr lang="vi-VN" sz="1600">
                <a:solidFill>
                  <a:srgbClr val="000000"/>
                </a:solidFill>
                <a:latin typeface="Consolas" panose="020B0609020204030204" pitchFamily="49" charset="0"/>
              </a:rPr>
              <a:t>order_id</a:t>
            </a:r>
          </a:p>
          <a:p>
            <a:r>
              <a:rPr lang="en-US" sz="1600">
                <a:solidFill>
                  <a:schemeClr val="accent2"/>
                </a:solidFill>
                <a:latin typeface="Consolas" panose="020B0609020204030204" pitchFamily="49" charset="0"/>
              </a:rPr>
              <a:t>where</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order_status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'delivered'</a:t>
            </a:r>
            <a:endParaRPr lang="en-US" sz="1600">
              <a:solidFill>
                <a:srgbClr val="000000"/>
              </a:solidFill>
              <a:latin typeface="Consolas" panose="020B0609020204030204" pitchFamily="49" charset="0"/>
            </a:endParaRPr>
          </a:p>
          <a:p>
            <a:r>
              <a:rPr lang="vi-VN" sz="1600">
                <a:solidFill>
                  <a:srgbClr val="808080"/>
                </a:solidFill>
                <a:latin typeface="Consolas" panose="020B0609020204030204" pitchFamily="49" charset="0"/>
              </a:rPr>
              <a:t>)</a:t>
            </a:r>
            <a:endParaRPr lang="vi-VN" sz="1600">
              <a:solidFill>
                <a:srgbClr val="000000"/>
              </a:solidFill>
              <a:latin typeface="Consolas" panose="020B0609020204030204" pitchFamily="49" charset="0"/>
            </a:endParaRPr>
          </a:p>
          <a:p>
            <a:endParaRPr lang="vi-VN" sz="1600">
              <a:solidFill>
                <a:srgbClr val="000000"/>
              </a:solidFill>
              <a:latin typeface="Consolas" panose="020B0609020204030204" pitchFamily="49" charset="0"/>
            </a:endParaRPr>
          </a:p>
          <a:p>
            <a:r>
              <a:rPr lang="vi-VN" sz="1600">
                <a:solidFill>
                  <a:schemeClr val="accent2"/>
                </a:solidFill>
                <a:latin typeface="Consolas" panose="020B0609020204030204" pitchFamily="49" charset="0"/>
              </a:rPr>
              <a:t>select</a:t>
            </a:r>
            <a:r>
              <a:rPr lang="vi-VN" sz="1600">
                <a:solidFill>
                  <a:srgbClr val="000000"/>
                </a:solidFill>
                <a:latin typeface="Consolas" panose="020B0609020204030204" pitchFamily="49" charset="0"/>
              </a:rPr>
              <a:t> </a:t>
            </a:r>
            <a:r>
              <a:rPr lang="vi-VN" sz="1600">
                <a:solidFill>
                  <a:schemeClr val="accent5"/>
                </a:solidFill>
                <a:latin typeface="Consolas" panose="020B0609020204030204" pitchFamily="49" charset="0"/>
              </a:rPr>
              <a:t>c.customer_unique_id, r.order_id, r.total_value, r.order_purchase_timestamp</a:t>
            </a:r>
          </a:p>
          <a:p>
            <a:r>
              <a:rPr lang="en-US" sz="1600">
                <a:solidFill>
                  <a:schemeClr val="accent2"/>
                </a:solidFill>
                <a:latin typeface="Consolas" panose="020B0609020204030204" pitchFamily="49" charset="0"/>
              </a:rPr>
              <a:t>from raw</a:t>
            </a:r>
            <a:r>
              <a:rPr lang="en-US" sz="1600">
                <a:solidFill>
                  <a:srgbClr val="000000"/>
                </a:solidFill>
                <a:latin typeface="Consolas" panose="020B0609020204030204" pitchFamily="49" charset="0"/>
              </a:rPr>
              <a:t> r </a:t>
            </a:r>
            <a:r>
              <a:rPr lang="en-US" sz="1600">
                <a:solidFill>
                  <a:srgbClr val="808080"/>
                </a:solidFill>
                <a:latin typeface="Consolas" panose="020B0609020204030204" pitchFamily="49" charset="0"/>
              </a:rPr>
              <a:t>inner</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customer c </a:t>
            </a:r>
            <a:r>
              <a:rPr lang="en-US" sz="1600">
                <a:solidFill>
                  <a:schemeClr val="accent2"/>
                </a:solidFill>
                <a:latin typeface="Consolas" panose="020B0609020204030204" pitchFamily="49" charset="0"/>
              </a:rPr>
              <a:t>on</a:t>
            </a:r>
            <a:r>
              <a:rPr lang="en-US" sz="1600">
                <a:solidFill>
                  <a:srgbClr val="000000"/>
                </a:solidFill>
                <a:latin typeface="Consolas" panose="020B0609020204030204" pitchFamily="49" charset="0"/>
              </a:rPr>
              <a:t> r</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c</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customer_id</a:t>
            </a:r>
            <a:endParaRPr lang="vi-VN" sz="1400"/>
          </a:p>
        </p:txBody>
      </p:sp>
      <p:sp>
        <p:nvSpPr>
          <p:cNvPr id="10" name="Hình chữ nhật 9">
            <a:extLst>
              <a:ext uri="{FF2B5EF4-FFF2-40B4-BE49-F238E27FC236}">
                <a16:creationId xmlns:a16="http://schemas.microsoft.com/office/drawing/2014/main" id="{32726B2A-B60F-69EA-3C32-D498C301D9F9}"/>
              </a:ext>
            </a:extLst>
          </p:cNvPr>
          <p:cNvSpPr/>
          <p:nvPr/>
        </p:nvSpPr>
        <p:spPr>
          <a:xfrm>
            <a:off x="7782560" y="3166195"/>
            <a:ext cx="4090108" cy="35527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Tạo bảng tạm </a:t>
            </a:r>
            <a:r>
              <a:rPr lang="vi-VN" sz="2200">
                <a:solidFill>
                  <a:schemeClr val="accent2"/>
                </a:solidFill>
                <a:latin typeface="zeitung"/>
              </a:rPr>
              <a:t>raw</a:t>
            </a:r>
            <a:r>
              <a:rPr lang="vi-VN" sz="2200">
                <a:solidFill>
                  <a:schemeClr val="tx1"/>
                </a:solidFill>
                <a:latin typeface="zeitung"/>
              </a:rPr>
              <a:t> từ </a:t>
            </a:r>
            <a:r>
              <a:rPr lang="vi-VN" sz="2200">
                <a:solidFill>
                  <a:schemeClr val="accent2"/>
                </a:solidFill>
                <a:latin typeface="zeitung"/>
              </a:rPr>
              <a:t>order_items</a:t>
            </a:r>
            <a:r>
              <a:rPr lang="vi-VN" sz="2200">
                <a:solidFill>
                  <a:schemeClr val="tx1"/>
                </a:solidFill>
                <a:latin typeface="zeitung"/>
              </a:rPr>
              <a:t> bao gồm tính tổng giá trị đơn hàng </a:t>
            </a:r>
            <a:r>
              <a:rPr lang="vi-VN" sz="2200">
                <a:solidFill>
                  <a:schemeClr val="accent5"/>
                </a:solidFill>
                <a:latin typeface="zeitung"/>
              </a:rPr>
              <a:t>‘total_value’(price + freight_value)</a:t>
            </a:r>
            <a:r>
              <a:rPr lang="vi-VN" sz="2200">
                <a:solidFill>
                  <a:schemeClr val="tx1"/>
                </a:solidFill>
                <a:latin typeface="zeitung"/>
              </a:rPr>
              <a:t> join với  </a:t>
            </a:r>
            <a:r>
              <a:rPr lang="vi-VN" sz="2200">
                <a:solidFill>
                  <a:schemeClr val="accent2"/>
                </a:solidFill>
                <a:latin typeface="zeitung"/>
              </a:rPr>
              <a:t>orders</a:t>
            </a:r>
            <a:r>
              <a:rPr lang="vi-VN" sz="2200">
                <a:solidFill>
                  <a:schemeClr val="tx1"/>
                </a:solidFill>
                <a:latin typeface="zeitung"/>
              </a:rPr>
              <a:t> để tìm ra các đơn hàng có trạng thái là </a:t>
            </a:r>
            <a:r>
              <a:rPr lang="vi-VN" sz="2200">
                <a:solidFill>
                  <a:schemeClr val="tx2"/>
                </a:solidFill>
                <a:latin typeface="zeitung"/>
              </a:rPr>
              <a:t>‘delivered’</a:t>
            </a:r>
            <a:r>
              <a:rPr lang="vi-VN" sz="2200">
                <a:solidFill>
                  <a:schemeClr val="tx1"/>
                </a:solidFill>
                <a:latin typeface="zeitung"/>
              </a:rPr>
              <a:t>. Cuối cùng lấy </a:t>
            </a:r>
            <a:r>
              <a:rPr lang="vi-VN" sz="2200">
                <a:solidFill>
                  <a:schemeClr val="accent2"/>
                </a:solidFill>
                <a:latin typeface="zeitung"/>
              </a:rPr>
              <a:t>raw</a:t>
            </a:r>
            <a:r>
              <a:rPr lang="vi-VN" sz="2200">
                <a:solidFill>
                  <a:schemeClr val="tx1"/>
                </a:solidFill>
                <a:latin typeface="zeitung"/>
              </a:rPr>
              <a:t> join với </a:t>
            </a:r>
            <a:r>
              <a:rPr lang="vi-VN" sz="2200">
                <a:solidFill>
                  <a:schemeClr val="accent2"/>
                </a:solidFill>
                <a:latin typeface="zeitung"/>
              </a:rPr>
              <a:t>customer</a:t>
            </a:r>
            <a:r>
              <a:rPr lang="vi-VN" sz="2200">
                <a:solidFill>
                  <a:schemeClr val="tx1"/>
                </a:solidFill>
                <a:latin typeface="zeitung"/>
              </a:rPr>
              <a:t> để lấy ra </a:t>
            </a:r>
            <a:r>
              <a:rPr lang="vi-VN" sz="2200">
                <a:solidFill>
                  <a:schemeClr val="accent5"/>
                </a:solidFill>
                <a:latin typeface="zeitung"/>
              </a:rPr>
              <a:t>customer_unique_id</a:t>
            </a:r>
            <a:r>
              <a:rPr lang="vi-VN" sz="2200">
                <a:solidFill>
                  <a:schemeClr val="tx1"/>
                </a:solidFill>
                <a:latin typeface="zeitung"/>
              </a:rPr>
              <a:t>.</a:t>
            </a:r>
          </a:p>
        </p:txBody>
      </p:sp>
      <p:sp>
        <p:nvSpPr>
          <p:cNvPr id="15" name="Hình chữ nhật 14">
            <a:extLst>
              <a:ext uri="{FF2B5EF4-FFF2-40B4-BE49-F238E27FC236}">
                <a16:creationId xmlns:a16="http://schemas.microsoft.com/office/drawing/2014/main" id="{33E88335-117A-E133-6294-9CB8C800C2CD}"/>
              </a:ext>
            </a:extLst>
          </p:cNvPr>
          <p:cNvSpPr/>
          <p:nvPr/>
        </p:nvSpPr>
        <p:spPr>
          <a:xfrm>
            <a:off x="-3790452" y="2187797"/>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Tree>
    <p:extLst>
      <p:ext uri="{BB962C8B-B14F-4D97-AF65-F5344CB8AC3E}">
        <p14:creationId xmlns:p14="http://schemas.microsoft.com/office/powerpoint/2010/main" val="370675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772" y="1573252"/>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001520"/>
            <a:ext cx="3261360" cy="42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5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2429788"/>
            <a:ext cx="482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Retenton Cohort</a:t>
            </a:r>
          </a:p>
        </p:txBody>
      </p:sp>
      <p:sp>
        <p:nvSpPr>
          <p:cNvPr id="8" name="Hình chữ nhật 7">
            <a:extLst>
              <a:ext uri="{FF2B5EF4-FFF2-40B4-BE49-F238E27FC236}">
                <a16:creationId xmlns:a16="http://schemas.microsoft.com/office/drawing/2014/main" id="{F0465A03-0885-C216-0BF2-8B2E9521B768}"/>
              </a:ext>
            </a:extLst>
          </p:cNvPr>
          <p:cNvSpPr/>
          <p:nvPr/>
        </p:nvSpPr>
        <p:spPr>
          <a:xfrm>
            <a:off x="7582375" y="3992476"/>
            <a:ext cx="50832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Giải thích</a:t>
            </a:r>
          </a:p>
        </p:txBody>
      </p:sp>
      <p:sp>
        <p:nvSpPr>
          <p:cNvPr id="15" name="Hình chữ nhật 14">
            <a:extLst>
              <a:ext uri="{FF2B5EF4-FFF2-40B4-BE49-F238E27FC236}">
                <a16:creationId xmlns:a16="http://schemas.microsoft.com/office/drawing/2014/main" id="{BC4A864C-2065-E33B-CB76-1E10394831B8}"/>
              </a:ext>
            </a:extLst>
          </p:cNvPr>
          <p:cNvSpPr/>
          <p:nvPr/>
        </p:nvSpPr>
        <p:spPr>
          <a:xfrm>
            <a:off x="4823228" y="2429788"/>
            <a:ext cx="4824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accent2"/>
                </a:solidFill>
              </a:rPr>
              <a:t>Dùng lại data của Customer Segmentation</a:t>
            </a:r>
          </a:p>
        </p:txBody>
      </p:sp>
      <p:sp>
        <p:nvSpPr>
          <p:cNvPr id="16" name="Hình chữ nhật 15">
            <a:extLst>
              <a:ext uri="{FF2B5EF4-FFF2-40B4-BE49-F238E27FC236}">
                <a16:creationId xmlns:a16="http://schemas.microsoft.com/office/drawing/2014/main" id="{A5938FDA-9FEB-1BE5-CE9E-0C35975BF969}"/>
              </a:ext>
            </a:extLst>
          </p:cNvPr>
          <p:cNvSpPr/>
          <p:nvPr/>
        </p:nvSpPr>
        <p:spPr>
          <a:xfrm>
            <a:off x="0" y="2969788"/>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
        <p:nvSpPr>
          <p:cNvPr id="20" name="Hình chữ nhật 19">
            <a:extLst>
              <a:ext uri="{FF2B5EF4-FFF2-40B4-BE49-F238E27FC236}">
                <a16:creationId xmlns:a16="http://schemas.microsoft.com/office/drawing/2014/main" id="{0451C159-A0AF-66F6-527E-685B9AEA8131}"/>
              </a:ext>
            </a:extLst>
          </p:cNvPr>
          <p:cNvSpPr/>
          <p:nvPr/>
        </p:nvSpPr>
        <p:spPr>
          <a:xfrm>
            <a:off x="1196108" y="3992476"/>
            <a:ext cx="6386267" cy="2642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chemeClr val="accent5"/>
                </a:solidFill>
                <a:latin typeface="Consolas" panose="020B0609020204030204" pitchFamily="49" charset="0"/>
              </a:rPr>
              <a:t>p.review_id, pd.product_id, t.product_category_name_english, p.review_comment_title, p.review_comment_message, p.review_score</a:t>
            </a:r>
          </a:p>
          <a:p>
            <a:r>
              <a:rPr lang="vi-VN" sz="1600">
                <a:solidFill>
                  <a:srgbClr val="0000FF"/>
                </a:solidFill>
                <a:latin typeface="Consolas" panose="020B0609020204030204" pitchFamily="49" charset="0"/>
              </a:rPr>
              <a:t>from</a:t>
            </a:r>
            <a:r>
              <a:rPr lang="vi-VN" sz="1600">
                <a:solidFill>
                  <a:srgbClr val="000000"/>
                </a:solidFill>
                <a:latin typeface="Consolas" panose="020B0609020204030204" pitchFamily="49" charset="0"/>
              </a:rPr>
              <a:t> order_previews p</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order_items i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i</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order_id</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products pd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i</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pd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a:t>
            </a:r>
          </a:p>
          <a:p>
            <a:r>
              <a:rPr lang="en-US" sz="1600">
                <a:solidFill>
                  <a:srgbClr val="808080"/>
                </a:solidFill>
                <a:latin typeface="Consolas" panose="020B0609020204030204" pitchFamily="49" charset="0"/>
              </a:rPr>
              <a:t>inner</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product_category_name_translation t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pd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t</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a:t>
            </a:r>
            <a:endParaRPr lang="vi-VN" sz="1200"/>
          </a:p>
        </p:txBody>
      </p:sp>
      <p:sp>
        <p:nvSpPr>
          <p:cNvPr id="21" name="Hình chữ nhật 20">
            <a:extLst>
              <a:ext uri="{FF2B5EF4-FFF2-40B4-BE49-F238E27FC236}">
                <a16:creationId xmlns:a16="http://schemas.microsoft.com/office/drawing/2014/main" id="{F48C2EB7-1436-11E3-DD5F-F0832C33D0CF}"/>
              </a:ext>
            </a:extLst>
          </p:cNvPr>
          <p:cNvSpPr/>
          <p:nvPr/>
        </p:nvSpPr>
        <p:spPr>
          <a:xfrm>
            <a:off x="304799" y="3992476"/>
            <a:ext cx="89130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Rating</a:t>
            </a:r>
          </a:p>
        </p:txBody>
      </p:sp>
      <p:sp>
        <p:nvSpPr>
          <p:cNvPr id="22" name="Hình chữ nhật 21">
            <a:extLst>
              <a:ext uri="{FF2B5EF4-FFF2-40B4-BE49-F238E27FC236}">
                <a16:creationId xmlns:a16="http://schemas.microsoft.com/office/drawing/2014/main" id="{8CDD8F98-E123-A1FF-4806-0323DCE6C2A5}"/>
              </a:ext>
            </a:extLst>
          </p:cNvPr>
          <p:cNvSpPr/>
          <p:nvPr/>
        </p:nvSpPr>
        <p:spPr>
          <a:xfrm>
            <a:off x="8090704" y="3992476"/>
            <a:ext cx="3796497" cy="26424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Dùng </a:t>
            </a:r>
            <a:r>
              <a:rPr lang="vi-VN" sz="2200">
                <a:solidFill>
                  <a:schemeClr val="accent2"/>
                </a:solidFill>
                <a:latin typeface="zeitung"/>
              </a:rPr>
              <a:t>order_previews</a:t>
            </a:r>
            <a:r>
              <a:rPr lang="vi-VN" sz="2200">
                <a:solidFill>
                  <a:schemeClr val="tx1"/>
                </a:solidFill>
                <a:latin typeface="zeitung"/>
              </a:rPr>
              <a:t> để lấy ra </a:t>
            </a:r>
            <a:r>
              <a:rPr lang="vi-VN" sz="2200">
                <a:solidFill>
                  <a:schemeClr val="accent5"/>
                </a:solidFill>
                <a:latin typeface="zeitung"/>
              </a:rPr>
              <a:t>review_id, title, message, score</a:t>
            </a:r>
            <a:r>
              <a:rPr lang="vi-VN" sz="2200">
                <a:solidFill>
                  <a:schemeClr val="tx1"/>
                </a:solidFill>
                <a:latin typeface="zeitung"/>
              </a:rPr>
              <a:t>. Join với </a:t>
            </a:r>
            <a:r>
              <a:rPr lang="vi-VN" sz="2200">
                <a:solidFill>
                  <a:schemeClr val="accent2"/>
                </a:solidFill>
                <a:latin typeface="zeitung"/>
              </a:rPr>
              <a:t>order_items</a:t>
            </a:r>
            <a:r>
              <a:rPr lang="vi-VN" sz="2200">
                <a:solidFill>
                  <a:schemeClr val="tx1"/>
                </a:solidFill>
                <a:latin typeface="zeitung"/>
              </a:rPr>
              <a:t> để lấy ra </a:t>
            </a:r>
            <a:r>
              <a:rPr lang="vi-VN" sz="2200">
                <a:solidFill>
                  <a:schemeClr val="accent5"/>
                </a:solidFill>
                <a:latin typeface="zeitung"/>
              </a:rPr>
              <a:t>product_id</a:t>
            </a:r>
            <a:r>
              <a:rPr lang="vi-VN" sz="2200">
                <a:solidFill>
                  <a:schemeClr val="tx1"/>
                </a:solidFill>
                <a:latin typeface="zeitung"/>
              </a:rPr>
              <a:t> sau đó join với </a:t>
            </a:r>
            <a:r>
              <a:rPr lang="en-US" sz="2200">
                <a:solidFill>
                  <a:schemeClr val="accent2"/>
                </a:solidFill>
                <a:latin typeface="zeitung"/>
              </a:rPr>
              <a:t>product_category_name_translation</a:t>
            </a:r>
            <a:r>
              <a:rPr lang="vi-VN" sz="2200">
                <a:solidFill>
                  <a:schemeClr val="tx1"/>
                </a:solidFill>
                <a:latin typeface="zeitung"/>
              </a:rPr>
              <a:t> để tìm ra </a:t>
            </a:r>
            <a:r>
              <a:rPr lang="vi-VN" sz="2200">
                <a:solidFill>
                  <a:schemeClr val="accent5"/>
                </a:solidFill>
                <a:latin typeface="zeitung"/>
              </a:rPr>
              <a:t>category</a:t>
            </a:r>
            <a:r>
              <a:rPr lang="vi-VN" sz="2200">
                <a:solidFill>
                  <a:schemeClr val="tx1"/>
                </a:solidFill>
                <a:latin typeface="zeitung"/>
              </a:rPr>
              <a:t>.</a:t>
            </a:r>
          </a:p>
        </p:txBody>
      </p:sp>
    </p:spTree>
    <p:extLst>
      <p:ext uri="{BB962C8B-B14F-4D97-AF65-F5344CB8AC3E}">
        <p14:creationId xmlns:p14="http://schemas.microsoft.com/office/powerpoint/2010/main" val="2141042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772" y="1573252"/>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001520"/>
            <a:ext cx="3261360" cy="42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5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2429788"/>
            <a:ext cx="482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Retenton Cohort</a:t>
            </a:r>
          </a:p>
        </p:txBody>
      </p:sp>
      <p:sp>
        <p:nvSpPr>
          <p:cNvPr id="8" name="Hình chữ nhật 7">
            <a:extLst>
              <a:ext uri="{FF2B5EF4-FFF2-40B4-BE49-F238E27FC236}">
                <a16:creationId xmlns:a16="http://schemas.microsoft.com/office/drawing/2014/main" id="{F0465A03-0885-C216-0BF2-8B2E9521B768}"/>
              </a:ext>
            </a:extLst>
          </p:cNvPr>
          <p:cNvSpPr/>
          <p:nvPr/>
        </p:nvSpPr>
        <p:spPr>
          <a:xfrm>
            <a:off x="7582375" y="3992476"/>
            <a:ext cx="50832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Giải thích</a:t>
            </a:r>
          </a:p>
        </p:txBody>
      </p:sp>
      <p:sp>
        <p:nvSpPr>
          <p:cNvPr id="15" name="Hình chữ nhật 14">
            <a:extLst>
              <a:ext uri="{FF2B5EF4-FFF2-40B4-BE49-F238E27FC236}">
                <a16:creationId xmlns:a16="http://schemas.microsoft.com/office/drawing/2014/main" id="{BC4A864C-2065-E33B-CB76-1E10394831B8}"/>
              </a:ext>
            </a:extLst>
          </p:cNvPr>
          <p:cNvSpPr/>
          <p:nvPr/>
        </p:nvSpPr>
        <p:spPr>
          <a:xfrm>
            <a:off x="4823228" y="2429788"/>
            <a:ext cx="4824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accent2"/>
                </a:solidFill>
              </a:rPr>
              <a:t>Dùng lại data của Customer Segmentation</a:t>
            </a:r>
          </a:p>
        </p:txBody>
      </p:sp>
      <p:sp>
        <p:nvSpPr>
          <p:cNvPr id="16" name="Hình chữ nhật 15">
            <a:extLst>
              <a:ext uri="{FF2B5EF4-FFF2-40B4-BE49-F238E27FC236}">
                <a16:creationId xmlns:a16="http://schemas.microsoft.com/office/drawing/2014/main" id="{A5938FDA-9FEB-1BE5-CE9E-0C35975BF969}"/>
              </a:ext>
            </a:extLst>
          </p:cNvPr>
          <p:cNvSpPr/>
          <p:nvPr/>
        </p:nvSpPr>
        <p:spPr>
          <a:xfrm>
            <a:off x="0" y="2969788"/>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
        <p:nvSpPr>
          <p:cNvPr id="20" name="Hình chữ nhật 19">
            <a:extLst>
              <a:ext uri="{FF2B5EF4-FFF2-40B4-BE49-F238E27FC236}">
                <a16:creationId xmlns:a16="http://schemas.microsoft.com/office/drawing/2014/main" id="{0451C159-A0AF-66F6-527E-685B9AEA8131}"/>
              </a:ext>
            </a:extLst>
          </p:cNvPr>
          <p:cNvSpPr/>
          <p:nvPr/>
        </p:nvSpPr>
        <p:spPr>
          <a:xfrm>
            <a:off x="1196108" y="3992476"/>
            <a:ext cx="6386267" cy="2642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accent2"/>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chemeClr val="accent5"/>
                </a:solidFill>
                <a:latin typeface="Consolas" panose="020B0609020204030204" pitchFamily="49" charset="0"/>
              </a:rPr>
              <a:t>p.order_id , p.payment_type ,p.payment_value</a:t>
            </a:r>
          </a:p>
          <a:p>
            <a:r>
              <a:rPr lang="vi-VN" sz="1800">
                <a:solidFill>
                  <a:schemeClr val="accent2"/>
                </a:solidFill>
                <a:latin typeface="Consolas" panose="020B0609020204030204" pitchFamily="49" charset="0"/>
              </a:rPr>
              <a:t>from</a:t>
            </a:r>
            <a:r>
              <a:rPr lang="vi-VN" sz="1800">
                <a:solidFill>
                  <a:srgbClr val="000000"/>
                </a:solidFill>
                <a:latin typeface="Consolas" panose="020B0609020204030204" pitchFamily="49" charset="0"/>
              </a:rPr>
              <a:t> payments p</a:t>
            </a:r>
            <a:endParaRPr lang="vi-VN" sz="1200"/>
          </a:p>
        </p:txBody>
      </p:sp>
      <p:sp>
        <p:nvSpPr>
          <p:cNvPr id="21" name="Hình chữ nhật 20">
            <a:extLst>
              <a:ext uri="{FF2B5EF4-FFF2-40B4-BE49-F238E27FC236}">
                <a16:creationId xmlns:a16="http://schemas.microsoft.com/office/drawing/2014/main" id="{F48C2EB7-1436-11E3-DD5F-F0832C33D0CF}"/>
              </a:ext>
            </a:extLst>
          </p:cNvPr>
          <p:cNvSpPr/>
          <p:nvPr/>
        </p:nvSpPr>
        <p:spPr>
          <a:xfrm>
            <a:off x="304799" y="3992476"/>
            <a:ext cx="89130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Payment</a:t>
            </a:r>
          </a:p>
        </p:txBody>
      </p:sp>
      <p:sp>
        <p:nvSpPr>
          <p:cNvPr id="22" name="Hình chữ nhật 21">
            <a:extLst>
              <a:ext uri="{FF2B5EF4-FFF2-40B4-BE49-F238E27FC236}">
                <a16:creationId xmlns:a16="http://schemas.microsoft.com/office/drawing/2014/main" id="{8CDD8F98-E123-A1FF-4806-0323DCE6C2A5}"/>
              </a:ext>
            </a:extLst>
          </p:cNvPr>
          <p:cNvSpPr/>
          <p:nvPr/>
        </p:nvSpPr>
        <p:spPr>
          <a:xfrm>
            <a:off x="8090704" y="3992476"/>
            <a:ext cx="3796497" cy="26424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Vì không cần dùng hết tất cả các thuộc tính trong bảng </a:t>
            </a:r>
            <a:r>
              <a:rPr lang="vi-VN" sz="2200">
                <a:solidFill>
                  <a:schemeClr val="accent2"/>
                </a:solidFill>
                <a:latin typeface="zeitung"/>
              </a:rPr>
              <a:t>payments</a:t>
            </a:r>
            <a:r>
              <a:rPr lang="vi-VN" sz="2200">
                <a:solidFill>
                  <a:schemeClr val="tx1"/>
                </a:solidFill>
                <a:latin typeface="zeitung"/>
              </a:rPr>
              <a:t> nên không sử dụng select *</a:t>
            </a:r>
          </a:p>
        </p:txBody>
      </p:sp>
    </p:spTree>
    <p:extLst>
      <p:ext uri="{BB962C8B-B14F-4D97-AF65-F5344CB8AC3E}">
        <p14:creationId xmlns:p14="http://schemas.microsoft.com/office/powerpoint/2010/main" val="242013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3262132" y="1573252"/>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3262132" y="2001520"/>
            <a:ext cx="3261360" cy="42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5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1573252"/>
            <a:ext cx="482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Retenton Cohort</a:t>
            </a:r>
          </a:p>
        </p:txBody>
      </p:sp>
      <p:sp>
        <p:nvSpPr>
          <p:cNvPr id="8" name="Hình chữ nhật 7">
            <a:extLst>
              <a:ext uri="{FF2B5EF4-FFF2-40B4-BE49-F238E27FC236}">
                <a16:creationId xmlns:a16="http://schemas.microsoft.com/office/drawing/2014/main" id="{F0465A03-0885-C216-0BF2-8B2E9521B768}"/>
              </a:ext>
            </a:extLst>
          </p:cNvPr>
          <p:cNvSpPr/>
          <p:nvPr/>
        </p:nvSpPr>
        <p:spPr>
          <a:xfrm>
            <a:off x="7779144" y="3020386"/>
            <a:ext cx="508329" cy="3722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Giải thích</a:t>
            </a:r>
          </a:p>
        </p:txBody>
      </p:sp>
      <p:sp>
        <p:nvSpPr>
          <p:cNvPr id="15" name="Hình chữ nhật 14">
            <a:extLst>
              <a:ext uri="{FF2B5EF4-FFF2-40B4-BE49-F238E27FC236}">
                <a16:creationId xmlns:a16="http://schemas.microsoft.com/office/drawing/2014/main" id="{BC4A864C-2065-E33B-CB76-1E10394831B8}"/>
              </a:ext>
            </a:extLst>
          </p:cNvPr>
          <p:cNvSpPr/>
          <p:nvPr/>
        </p:nvSpPr>
        <p:spPr>
          <a:xfrm>
            <a:off x="4823228" y="1573252"/>
            <a:ext cx="4824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accent2"/>
                </a:solidFill>
              </a:rPr>
              <a:t>Dùng lại data của Customer Segmentation</a:t>
            </a:r>
          </a:p>
        </p:txBody>
      </p:sp>
      <p:sp>
        <p:nvSpPr>
          <p:cNvPr id="16" name="Hình chữ nhật 15">
            <a:extLst>
              <a:ext uri="{FF2B5EF4-FFF2-40B4-BE49-F238E27FC236}">
                <a16:creationId xmlns:a16="http://schemas.microsoft.com/office/drawing/2014/main" id="{A5938FDA-9FEB-1BE5-CE9E-0C35975BF969}"/>
              </a:ext>
            </a:extLst>
          </p:cNvPr>
          <p:cNvSpPr/>
          <p:nvPr/>
        </p:nvSpPr>
        <p:spPr>
          <a:xfrm>
            <a:off x="0" y="2113252"/>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
        <p:nvSpPr>
          <p:cNvPr id="20" name="Hình chữ nhật 19">
            <a:extLst>
              <a:ext uri="{FF2B5EF4-FFF2-40B4-BE49-F238E27FC236}">
                <a16:creationId xmlns:a16="http://schemas.microsoft.com/office/drawing/2014/main" id="{0451C159-A0AF-66F6-527E-685B9AEA8131}"/>
              </a:ext>
            </a:extLst>
          </p:cNvPr>
          <p:cNvSpPr/>
          <p:nvPr/>
        </p:nvSpPr>
        <p:spPr>
          <a:xfrm>
            <a:off x="1196108" y="3020386"/>
            <a:ext cx="6583036" cy="3722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a:solidFill>
                  <a:schemeClr val="accent2"/>
                </a:solidFill>
                <a:latin typeface="Consolas" panose="020B0609020204030204" pitchFamily="49" charset="0"/>
              </a:rPr>
              <a:t>select</a:t>
            </a:r>
            <a:r>
              <a:rPr lang="vi-VN" sz="1600">
                <a:solidFill>
                  <a:srgbClr val="000000"/>
                </a:solidFill>
                <a:latin typeface="Consolas" panose="020B0609020204030204" pitchFamily="49" charset="0"/>
              </a:rPr>
              <a:t> </a:t>
            </a:r>
            <a:r>
              <a:rPr lang="vi-VN" sz="1600">
                <a:solidFill>
                  <a:schemeClr val="accent5"/>
                </a:solidFill>
                <a:latin typeface="Consolas" panose="020B0609020204030204" pitchFamily="49" charset="0"/>
              </a:rPr>
              <a:t>o.order_id, o.order_status, o.order_purchase_timestamp,</a:t>
            </a: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order_approved_at</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'aproved_after'</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order_approved_at</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order_delivered_carrier_date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'carrier_take_after'</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order_delivered_carrier_date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order_delivered_customer_date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'delivered_after'</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order_delivered_customer_date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'total_delivery_time'</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order_estimated_delivery_date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'estimated_delivery_time'</a:t>
            </a:r>
            <a:endParaRPr lang="en-US" sz="1600">
              <a:solidFill>
                <a:srgbClr val="000000"/>
              </a:solidFill>
              <a:latin typeface="Consolas" panose="020B0609020204030204" pitchFamily="49" charset="0"/>
            </a:endParaRPr>
          </a:p>
          <a:p>
            <a:r>
              <a:rPr lang="vi-VN" sz="1600">
                <a:solidFill>
                  <a:schemeClr val="accent2"/>
                </a:solidFill>
                <a:latin typeface="Consolas" panose="020B0609020204030204" pitchFamily="49" charset="0"/>
              </a:rPr>
              <a:t>from</a:t>
            </a:r>
            <a:r>
              <a:rPr lang="vi-VN" sz="1600">
                <a:solidFill>
                  <a:srgbClr val="000000"/>
                </a:solidFill>
                <a:latin typeface="Consolas" panose="020B0609020204030204" pitchFamily="49" charset="0"/>
              </a:rPr>
              <a:t> orders o</a:t>
            </a:r>
          </a:p>
        </p:txBody>
      </p:sp>
      <p:sp>
        <p:nvSpPr>
          <p:cNvPr id="21" name="Hình chữ nhật 20">
            <a:extLst>
              <a:ext uri="{FF2B5EF4-FFF2-40B4-BE49-F238E27FC236}">
                <a16:creationId xmlns:a16="http://schemas.microsoft.com/office/drawing/2014/main" id="{F48C2EB7-1436-11E3-DD5F-F0832C33D0CF}"/>
              </a:ext>
            </a:extLst>
          </p:cNvPr>
          <p:cNvSpPr/>
          <p:nvPr/>
        </p:nvSpPr>
        <p:spPr>
          <a:xfrm>
            <a:off x="304799" y="3020386"/>
            <a:ext cx="891309" cy="3722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Shipment</a:t>
            </a:r>
          </a:p>
        </p:txBody>
      </p:sp>
      <p:sp>
        <p:nvSpPr>
          <p:cNvPr id="22" name="Hình chữ nhật 21">
            <a:extLst>
              <a:ext uri="{FF2B5EF4-FFF2-40B4-BE49-F238E27FC236}">
                <a16:creationId xmlns:a16="http://schemas.microsoft.com/office/drawing/2014/main" id="{8CDD8F98-E123-A1FF-4806-0323DCE6C2A5}"/>
              </a:ext>
            </a:extLst>
          </p:cNvPr>
          <p:cNvSpPr/>
          <p:nvPr/>
        </p:nvSpPr>
        <p:spPr>
          <a:xfrm>
            <a:off x="8287473" y="3020385"/>
            <a:ext cx="3599728" cy="37220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Từ bảng orders dùng hàm </a:t>
            </a:r>
            <a:r>
              <a:rPr lang="vi-VN" sz="2200">
                <a:solidFill>
                  <a:srgbClr val="FF00FF"/>
                </a:solidFill>
                <a:latin typeface="zeitung"/>
              </a:rPr>
              <a:t>datediff </a:t>
            </a:r>
            <a:r>
              <a:rPr lang="vi-VN" sz="2200">
                <a:solidFill>
                  <a:schemeClr val="tx1"/>
                </a:solidFill>
                <a:latin typeface="zeitung"/>
              </a:rPr>
              <a:t>với interval là </a:t>
            </a:r>
            <a:r>
              <a:rPr lang="vi-VN" sz="2200">
                <a:solidFill>
                  <a:srgbClr val="FF00FF"/>
                </a:solidFill>
                <a:latin typeface="zeitung"/>
              </a:rPr>
              <a:t>day</a:t>
            </a:r>
            <a:r>
              <a:rPr lang="vi-VN" sz="2200">
                <a:solidFill>
                  <a:schemeClr val="tx1"/>
                </a:solidFill>
                <a:latin typeface="zeitung"/>
              </a:rPr>
              <a:t> để tinh ra số ngày chênh lệnh giữa các columns daytime trong bảng.</a:t>
            </a:r>
          </a:p>
        </p:txBody>
      </p:sp>
    </p:spTree>
    <p:extLst>
      <p:ext uri="{BB962C8B-B14F-4D97-AF65-F5344CB8AC3E}">
        <p14:creationId xmlns:p14="http://schemas.microsoft.com/office/powerpoint/2010/main" val="269350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3078866" y="0"/>
            <a:ext cx="6157731" cy="1538883"/>
            <a:chOff x="447554" y="1016079"/>
            <a:chExt cx="6157731" cy="1538883"/>
          </a:xfrm>
        </p:grpSpPr>
        <p:sp>
          <p:nvSpPr>
            <p:cNvPr id="6" name="Hộp Văn bản 5">
              <a:extLst>
                <a:ext uri="{FF2B5EF4-FFF2-40B4-BE49-F238E27FC236}">
                  <a16:creationId xmlns:a16="http://schemas.microsoft.com/office/drawing/2014/main" id="{F4D8E482-0308-7236-6C06-792F04A93FE6}"/>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5</a:t>
              </a:r>
              <a:r>
                <a:rPr lang="vi-VN" sz="3200">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Phân tích khám phá</a:t>
              </a:r>
            </a:p>
          </p:txBody>
        </p:sp>
        <p:cxnSp>
          <p:nvCxnSpPr>
            <p:cNvPr id="8" name="Đường nối Thẳng 7">
              <a:extLst>
                <a:ext uri="{FF2B5EF4-FFF2-40B4-BE49-F238E27FC236}">
                  <a16:creationId xmlns:a16="http://schemas.microsoft.com/office/drawing/2014/main" id="{B10B21A3-2C2F-01B3-05E8-B2E0BE7EC9BD}"/>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9" name="Hình ảnh 8">
            <a:extLst>
              <a:ext uri="{FF2B5EF4-FFF2-40B4-BE49-F238E27FC236}">
                <a16:creationId xmlns:a16="http://schemas.microsoft.com/office/drawing/2014/main" id="{57D98E32-17A8-1F79-CF06-A2718F53EE00}"/>
              </a:ext>
            </a:extLst>
          </p:cNvPr>
          <p:cNvPicPr>
            <a:picLocks noChangeAspect="1"/>
          </p:cNvPicPr>
          <p:nvPr/>
        </p:nvPicPr>
        <p:blipFill>
          <a:blip r:embed="rId3"/>
          <a:stretch>
            <a:fillRect/>
          </a:stretch>
        </p:blipFill>
        <p:spPr>
          <a:xfrm>
            <a:off x="176975" y="2352750"/>
            <a:ext cx="3904214" cy="2852394"/>
          </a:xfrm>
          <a:prstGeom prst="rect">
            <a:avLst/>
          </a:prstGeom>
        </p:spPr>
      </p:pic>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4"/>
          <a:stretch>
            <a:fillRect/>
          </a:stretch>
        </p:blipFill>
        <p:spPr>
          <a:xfrm>
            <a:off x="4227390" y="2352750"/>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1610783"/>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Tree>
    <p:extLst>
      <p:ext uri="{BB962C8B-B14F-4D97-AF65-F5344CB8AC3E}">
        <p14:creationId xmlns:p14="http://schemas.microsoft.com/office/powerpoint/2010/main" val="1948294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9006015" y="70962"/>
            <a:ext cx="3461430" cy="461665"/>
            <a:chOff x="730030" y="1759915"/>
            <a:chExt cx="3461430" cy="461665"/>
          </a:xfrm>
        </p:grpSpPr>
        <p:sp>
          <p:nvSpPr>
            <p:cNvPr id="6" name="Hộp Văn bản 5">
              <a:extLst>
                <a:ext uri="{FF2B5EF4-FFF2-40B4-BE49-F238E27FC236}">
                  <a16:creationId xmlns:a16="http://schemas.microsoft.com/office/drawing/2014/main" id="{F4D8E482-0308-7236-6C06-792F04A93FE6}"/>
                </a:ext>
              </a:extLst>
            </p:cNvPr>
            <p:cNvSpPr txBox="1"/>
            <p:nvPr/>
          </p:nvSpPr>
          <p:spPr>
            <a:xfrm>
              <a:off x="770786" y="1759915"/>
              <a:ext cx="386644" cy="461665"/>
            </a:xfrm>
            <a:prstGeom prst="rect">
              <a:avLst/>
            </a:prstGeom>
            <a:noFill/>
          </p:spPr>
          <p:txBody>
            <a:bodyPr wrap="none" rtlCol="0">
              <a:spAutoFit/>
            </a:bodyPr>
            <a:lstStyle/>
            <a:p>
              <a:r>
                <a:rPr lang="vi-VN" sz="2400" b="1">
                  <a:solidFill>
                    <a:schemeClr val="bg2"/>
                  </a:solidFill>
                  <a:latin typeface="zeitung"/>
                </a:rPr>
                <a:t>5</a:t>
              </a:r>
              <a:r>
                <a:rPr lang="vi-VN" sz="1400">
                  <a:solidFill>
                    <a:schemeClr val="bg2"/>
                  </a:solidFill>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730030" y="1759915"/>
              <a:ext cx="3461430" cy="461665"/>
            </a:xfrm>
            <a:prstGeom prst="rect">
              <a:avLst/>
            </a:prstGeom>
            <a:noFill/>
          </p:spPr>
          <p:txBody>
            <a:bodyPr wrap="square">
              <a:spAutoFit/>
            </a:bodyPr>
            <a:lstStyle/>
            <a:p>
              <a:pPr algn="ctr"/>
              <a:r>
                <a:rPr lang="vi-VN" sz="2400" b="1">
                  <a:solidFill>
                    <a:schemeClr val="bg2"/>
                  </a:solidFill>
                  <a:latin typeface="zeitung"/>
                </a:rPr>
                <a:t>Phân tích khám phá</a:t>
              </a:r>
            </a:p>
          </p:txBody>
        </p:sp>
      </p:grpSp>
      <p:pic>
        <p:nvPicPr>
          <p:cNvPr id="9" name="Hình ảnh 8">
            <a:extLst>
              <a:ext uri="{FF2B5EF4-FFF2-40B4-BE49-F238E27FC236}">
                <a16:creationId xmlns:a16="http://schemas.microsoft.com/office/drawing/2014/main" id="{57D98E32-17A8-1F79-CF06-A2718F53EE00}"/>
              </a:ext>
            </a:extLst>
          </p:cNvPr>
          <p:cNvPicPr>
            <a:picLocks noChangeAspect="1"/>
          </p:cNvPicPr>
          <p:nvPr/>
        </p:nvPicPr>
        <p:blipFill>
          <a:blip r:embed="rId3"/>
          <a:stretch>
            <a:fillRect/>
          </a:stretch>
        </p:blipFill>
        <p:spPr>
          <a:xfrm>
            <a:off x="176975" y="1302896"/>
            <a:ext cx="3904214" cy="2852394"/>
          </a:xfrm>
          <a:prstGeom prst="rect">
            <a:avLst/>
          </a:prstGeom>
        </p:spPr>
      </p:pic>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4"/>
          <a:stretch>
            <a:fillRect/>
          </a:stretch>
        </p:blipFill>
        <p:spPr>
          <a:xfrm>
            <a:off x="4227390" y="1302896"/>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603590"/>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ộp Văn bản 1">
            <a:extLst>
              <a:ext uri="{FF2B5EF4-FFF2-40B4-BE49-F238E27FC236}">
                <a16:creationId xmlns:a16="http://schemas.microsoft.com/office/drawing/2014/main" id="{AA9CBBB9-27EA-B8FD-35F4-DCA2B4DBCEDA}"/>
              </a:ext>
            </a:extLst>
          </p:cNvPr>
          <p:cNvSpPr txBox="1"/>
          <p:nvPr/>
        </p:nvSpPr>
        <p:spPr>
          <a:xfrm>
            <a:off x="1078878" y="5542528"/>
            <a:ext cx="10032699" cy="958660"/>
          </a:xfrm>
          <a:prstGeom prst="rect">
            <a:avLst/>
          </a:prstGeom>
          <a:noFill/>
        </p:spPr>
        <p:txBody>
          <a:bodyPr wrap="square" rtlCol="0">
            <a:spAutoFit/>
          </a:bodyPr>
          <a:lstStyle/>
          <a:p>
            <a:pPr>
              <a:lnSpc>
                <a:spcPct val="150000"/>
              </a:lnSpc>
            </a:pPr>
            <a:r>
              <a:rPr lang="vi-VN" sz="2000" b="1">
                <a:solidFill>
                  <a:schemeClr val="bg1"/>
                </a:solidFill>
              </a:rPr>
              <a:t>Phân phối của frequency là đáng chú ý nhất khi phần lớp chỉ xoay quanh giá trị 1</a:t>
            </a:r>
          </a:p>
          <a:p>
            <a:pPr>
              <a:lnSpc>
                <a:spcPct val="150000"/>
              </a:lnSpc>
            </a:pPr>
            <a:r>
              <a:rPr lang="vi-VN" sz="2000" b="1">
                <a:solidFill>
                  <a:schemeClr val="bg1"/>
                </a:solidFill>
              </a:rPr>
              <a:t>=&gt; Hầu hết khách chỉ mua một lần</a:t>
            </a:r>
          </a:p>
        </p:txBody>
      </p:sp>
      <p:pic>
        <p:nvPicPr>
          <p:cNvPr id="3" name="Hình ảnh 2">
            <a:extLst>
              <a:ext uri="{FF2B5EF4-FFF2-40B4-BE49-F238E27FC236}">
                <a16:creationId xmlns:a16="http://schemas.microsoft.com/office/drawing/2014/main" id="{3F25A15E-929F-0976-A708-BA3B351B8A68}"/>
              </a:ext>
            </a:extLst>
          </p:cNvPr>
          <p:cNvPicPr>
            <a:picLocks noChangeAspect="1"/>
          </p:cNvPicPr>
          <p:nvPr/>
        </p:nvPicPr>
        <p:blipFill>
          <a:blip r:embed="rId5"/>
          <a:stretch>
            <a:fillRect/>
          </a:stretch>
        </p:blipFill>
        <p:spPr>
          <a:xfrm>
            <a:off x="12270807" y="1302896"/>
            <a:ext cx="3934337" cy="2852394"/>
          </a:xfrm>
          <a:prstGeom prst="rect">
            <a:avLst/>
          </a:prstGeom>
        </p:spPr>
      </p:pic>
    </p:spTree>
    <p:extLst>
      <p:ext uri="{BB962C8B-B14F-4D97-AF65-F5344CB8AC3E}">
        <p14:creationId xmlns:p14="http://schemas.microsoft.com/office/powerpoint/2010/main" val="73558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1">
            <a:extLst>
              <a:ext uri="{FF2B5EF4-FFF2-40B4-BE49-F238E27FC236}">
                <a16:creationId xmlns:a16="http://schemas.microsoft.com/office/drawing/2014/main" id="{83603500-0DBC-9D5E-01B0-FFD34B0745C1}"/>
              </a:ext>
            </a:extLst>
          </p:cNvPr>
          <p:cNvSpPr/>
          <p:nvPr/>
        </p:nvSpPr>
        <p:spPr>
          <a:xfrm>
            <a:off x="176202" y="727282"/>
            <a:ext cx="11838050" cy="414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solidFill>
                  <a:schemeClr val="accent2"/>
                </a:solidFill>
              </a:rPr>
              <a:t>Số cụm tối ưu (k-optimal)</a:t>
            </a:r>
          </a:p>
        </p:txBody>
      </p:sp>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9006015" y="70962"/>
            <a:ext cx="3461430" cy="461665"/>
            <a:chOff x="730030" y="1759915"/>
            <a:chExt cx="3461430" cy="461665"/>
          </a:xfrm>
        </p:grpSpPr>
        <p:sp>
          <p:nvSpPr>
            <p:cNvPr id="6" name="Hộp Văn bản 5">
              <a:extLst>
                <a:ext uri="{FF2B5EF4-FFF2-40B4-BE49-F238E27FC236}">
                  <a16:creationId xmlns:a16="http://schemas.microsoft.com/office/drawing/2014/main" id="{F4D8E482-0308-7236-6C06-792F04A93FE6}"/>
                </a:ext>
              </a:extLst>
            </p:cNvPr>
            <p:cNvSpPr txBox="1"/>
            <p:nvPr/>
          </p:nvSpPr>
          <p:spPr>
            <a:xfrm>
              <a:off x="770786" y="1759915"/>
              <a:ext cx="386644" cy="461665"/>
            </a:xfrm>
            <a:prstGeom prst="rect">
              <a:avLst/>
            </a:prstGeom>
            <a:noFill/>
          </p:spPr>
          <p:txBody>
            <a:bodyPr wrap="none" rtlCol="0">
              <a:spAutoFit/>
            </a:bodyPr>
            <a:lstStyle/>
            <a:p>
              <a:r>
                <a:rPr lang="vi-VN" sz="2400" b="1">
                  <a:solidFill>
                    <a:schemeClr val="bg2"/>
                  </a:solidFill>
                  <a:latin typeface="zeitung"/>
                </a:rPr>
                <a:t>5</a:t>
              </a:r>
              <a:r>
                <a:rPr lang="vi-VN" sz="1400">
                  <a:solidFill>
                    <a:schemeClr val="bg2"/>
                  </a:solidFill>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730030" y="1759915"/>
              <a:ext cx="3461430" cy="461665"/>
            </a:xfrm>
            <a:prstGeom prst="rect">
              <a:avLst/>
            </a:prstGeom>
            <a:noFill/>
          </p:spPr>
          <p:txBody>
            <a:bodyPr wrap="square">
              <a:spAutoFit/>
            </a:bodyPr>
            <a:lstStyle/>
            <a:p>
              <a:pPr algn="ctr"/>
              <a:r>
                <a:rPr lang="vi-VN" sz="2400" b="1">
                  <a:solidFill>
                    <a:schemeClr val="bg2"/>
                  </a:solidFill>
                  <a:latin typeface="zeitung"/>
                </a:rPr>
                <a:t>Phân tích khám phá</a:t>
              </a:r>
            </a:p>
          </p:txBody>
        </p:sp>
      </p:grpSp>
      <p:pic>
        <p:nvPicPr>
          <p:cNvPr id="9" name="Hình ảnh 8">
            <a:extLst>
              <a:ext uri="{FF2B5EF4-FFF2-40B4-BE49-F238E27FC236}">
                <a16:creationId xmlns:a16="http://schemas.microsoft.com/office/drawing/2014/main" id="{57D98E32-17A8-1F79-CF06-A2718F53EE00}"/>
              </a:ext>
            </a:extLst>
          </p:cNvPr>
          <p:cNvPicPr>
            <a:picLocks noChangeAspect="1"/>
          </p:cNvPicPr>
          <p:nvPr/>
        </p:nvPicPr>
        <p:blipFill>
          <a:blip r:embed="rId3"/>
          <a:stretch>
            <a:fillRect/>
          </a:stretch>
        </p:blipFill>
        <p:spPr>
          <a:xfrm>
            <a:off x="-4181203" y="1302896"/>
            <a:ext cx="3904214" cy="2852394"/>
          </a:xfrm>
          <a:prstGeom prst="rect">
            <a:avLst/>
          </a:prstGeom>
        </p:spPr>
      </p:pic>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4"/>
          <a:stretch>
            <a:fillRect/>
          </a:stretch>
        </p:blipFill>
        <p:spPr>
          <a:xfrm>
            <a:off x="176975" y="1302896"/>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603590"/>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ộp Văn bản 1">
            <a:extLst>
              <a:ext uri="{FF2B5EF4-FFF2-40B4-BE49-F238E27FC236}">
                <a16:creationId xmlns:a16="http://schemas.microsoft.com/office/drawing/2014/main" id="{AA9CBBB9-27EA-B8FD-35F4-DCA2B4DBCEDA}"/>
              </a:ext>
            </a:extLst>
          </p:cNvPr>
          <p:cNvSpPr txBox="1"/>
          <p:nvPr/>
        </p:nvSpPr>
        <p:spPr>
          <a:xfrm>
            <a:off x="1078878" y="5542528"/>
            <a:ext cx="10032699" cy="958660"/>
          </a:xfrm>
          <a:prstGeom prst="rect">
            <a:avLst/>
          </a:prstGeom>
          <a:noFill/>
        </p:spPr>
        <p:txBody>
          <a:bodyPr wrap="square" rtlCol="0">
            <a:spAutoFit/>
          </a:bodyPr>
          <a:lstStyle/>
          <a:p>
            <a:pPr>
              <a:lnSpc>
                <a:spcPct val="150000"/>
              </a:lnSpc>
            </a:pPr>
            <a:r>
              <a:rPr lang="vi-VN" sz="2000" b="1">
                <a:solidFill>
                  <a:schemeClr val="bg1"/>
                </a:solidFill>
              </a:rPr>
              <a:t>Tìm hiểu sâu hơn có thể thấy 97% khách hàng mua 1 lần và chỉ có 3% mua nhiều hơn 1 lần.</a:t>
            </a:r>
          </a:p>
        </p:txBody>
      </p:sp>
      <p:pic>
        <p:nvPicPr>
          <p:cNvPr id="3" name="Hình ảnh 2">
            <a:extLst>
              <a:ext uri="{FF2B5EF4-FFF2-40B4-BE49-F238E27FC236}">
                <a16:creationId xmlns:a16="http://schemas.microsoft.com/office/drawing/2014/main" id="{B9551AC2-DFAF-2225-2049-AE8D5FCE15A1}"/>
              </a:ext>
            </a:extLst>
          </p:cNvPr>
          <p:cNvPicPr>
            <a:picLocks noChangeAspect="1"/>
          </p:cNvPicPr>
          <p:nvPr/>
        </p:nvPicPr>
        <p:blipFill>
          <a:blip r:embed="rId5"/>
          <a:stretch>
            <a:fillRect/>
          </a:stretch>
        </p:blipFill>
        <p:spPr>
          <a:xfrm>
            <a:off x="8100829" y="1302896"/>
            <a:ext cx="3934337" cy="2852394"/>
          </a:xfrm>
          <a:prstGeom prst="rect">
            <a:avLst/>
          </a:prstGeom>
        </p:spPr>
      </p:pic>
      <p:pic>
        <p:nvPicPr>
          <p:cNvPr id="8" name="Hình ảnh 7">
            <a:extLst>
              <a:ext uri="{FF2B5EF4-FFF2-40B4-BE49-F238E27FC236}">
                <a16:creationId xmlns:a16="http://schemas.microsoft.com/office/drawing/2014/main" id="{5485DAA5-AA47-8418-954A-E1DE3D3E464A}"/>
              </a:ext>
            </a:extLst>
          </p:cNvPr>
          <p:cNvPicPr>
            <a:picLocks noChangeAspect="1"/>
          </p:cNvPicPr>
          <p:nvPr/>
        </p:nvPicPr>
        <p:blipFill>
          <a:blip r:embed="rId6"/>
          <a:stretch>
            <a:fillRect/>
          </a:stretch>
        </p:blipFill>
        <p:spPr>
          <a:xfrm>
            <a:off x="13115581" y="1302896"/>
            <a:ext cx="6557455" cy="4233522"/>
          </a:xfrm>
          <a:prstGeom prst="rect">
            <a:avLst/>
          </a:prstGeom>
        </p:spPr>
      </p:pic>
    </p:spTree>
    <p:extLst>
      <p:ext uri="{BB962C8B-B14F-4D97-AF65-F5344CB8AC3E}">
        <p14:creationId xmlns:p14="http://schemas.microsoft.com/office/powerpoint/2010/main" val="58034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9006015" y="70962"/>
            <a:ext cx="3461430" cy="461665"/>
            <a:chOff x="730030" y="1759915"/>
            <a:chExt cx="3461430" cy="461665"/>
          </a:xfrm>
        </p:grpSpPr>
        <p:sp>
          <p:nvSpPr>
            <p:cNvPr id="6" name="Hộp Văn bản 5">
              <a:extLst>
                <a:ext uri="{FF2B5EF4-FFF2-40B4-BE49-F238E27FC236}">
                  <a16:creationId xmlns:a16="http://schemas.microsoft.com/office/drawing/2014/main" id="{F4D8E482-0308-7236-6C06-792F04A93FE6}"/>
                </a:ext>
              </a:extLst>
            </p:cNvPr>
            <p:cNvSpPr txBox="1"/>
            <p:nvPr/>
          </p:nvSpPr>
          <p:spPr>
            <a:xfrm>
              <a:off x="770786" y="1759915"/>
              <a:ext cx="386644" cy="461665"/>
            </a:xfrm>
            <a:prstGeom prst="rect">
              <a:avLst/>
            </a:prstGeom>
            <a:noFill/>
          </p:spPr>
          <p:txBody>
            <a:bodyPr wrap="none" rtlCol="0">
              <a:spAutoFit/>
            </a:bodyPr>
            <a:lstStyle/>
            <a:p>
              <a:r>
                <a:rPr lang="vi-VN" sz="2400" b="1">
                  <a:solidFill>
                    <a:schemeClr val="bg2"/>
                  </a:solidFill>
                  <a:latin typeface="zeitung"/>
                </a:rPr>
                <a:t>5</a:t>
              </a:r>
              <a:r>
                <a:rPr lang="vi-VN" sz="1400">
                  <a:solidFill>
                    <a:schemeClr val="bg2"/>
                  </a:solidFill>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730030" y="1759915"/>
              <a:ext cx="3461430" cy="461665"/>
            </a:xfrm>
            <a:prstGeom prst="rect">
              <a:avLst/>
            </a:prstGeom>
            <a:noFill/>
          </p:spPr>
          <p:txBody>
            <a:bodyPr wrap="square">
              <a:spAutoFit/>
            </a:bodyPr>
            <a:lstStyle/>
            <a:p>
              <a:pPr algn="ctr"/>
              <a:r>
                <a:rPr lang="vi-VN" sz="2400" b="1">
                  <a:solidFill>
                    <a:schemeClr val="bg2"/>
                  </a:solidFill>
                  <a:latin typeface="zeitung"/>
                </a:rPr>
                <a:t>Phân tích khám phá</a:t>
              </a:r>
            </a:p>
          </p:txBody>
        </p:sp>
      </p:grpSp>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3"/>
          <a:stretch>
            <a:fillRect/>
          </a:stretch>
        </p:blipFill>
        <p:spPr>
          <a:xfrm>
            <a:off x="-12135180" y="1302896"/>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603590"/>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pic>
        <p:nvPicPr>
          <p:cNvPr id="3" name="Hình ảnh 2">
            <a:extLst>
              <a:ext uri="{FF2B5EF4-FFF2-40B4-BE49-F238E27FC236}">
                <a16:creationId xmlns:a16="http://schemas.microsoft.com/office/drawing/2014/main" id="{B9551AC2-DFAF-2225-2049-AE8D5FCE15A1}"/>
              </a:ext>
            </a:extLst>
          </p:cNvPr>
          <p:cNvPicPr>
            <a:picLocks noChangeAspect="1"/>
          </p:cNvPicPr>
          <p:nvPr/>
        </p:nvPicPr>
        <p:blipFill>
          <a:blip r:embed="rId4"/>
          <a:stretch>
            <a:fillRect/>
          </a:stretch>
        </p:blipFill>
        <p:spPr>
          <a:xfrm>
            <a:off x="-4211326" y="1302896"/>
            <a:ext cx="3934337" cy="2852394"/>
          </a:xfrm>
          <a:prstGeom prst="rect">
            <a:avLst/>
          </a:prstGeom>
        </p:spPr>
      </p:pic>
      <p:sp>
        <p:nvSpPr>
          <p:cNvPr id="12" name="Hình chữ nhật 11">
            <a:extLst>
              <a:ext uri="{FF2B5EF4-FFF2-40B4-BE49-F238E27FC236}">
                <a16:creationId xmlns:a16="http://schemas.microsoft.com/office/drawing/2014/main" id="{1808BD73-C315-1F44-F73B-0712D7227B9A}"/>
              </a:ext>
            </a:extLst>
          </p:cNvPr>
          <p:cNvSpPr/>
          <p:nvPr/>
        </p:nvSpPr>
        <p:spPr>
          <a:xfrm>
            <a:off x="176974" y="1136217"/>
            <a:ext cx="11838050" cy="414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solidFill>
                  <a:schemeClr val="accent2"/>
                </a:solidFill>
              </a:rPr>
              <a:t>Items frequency</a:t>
            </a:r>
          </a:p>
        </p:txBody>
      </p:sp>
      <p:pic>
        <p:nvPicPr>
          <p:cNvPr id="9" name="Hình ảnh 8">
            <a:extLst>
              <a:ext uri="{FF2B5EF4-FFF2-40B4-BE49-F238E27FC236}">
                <a16:creationId xmlns:a16="http://schemas.microsoft.com/office/drawing/2014/main" id="{1576C70C-FF85-E717-B34F-76CCCA4AF9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6974" y="1657660"/>
            <a:ext cx="6019545" cy="5103813"/>
          </a:xfrm>
          <a:prstGeom prst="rect">
            <a:avLst/>
          </a:prstGeom>
          <a:noFill/>
          <a:ln>
            <a:noFill/>
          </a:ln>
        </p:spPr>
      </p:pic>
      <p:pic>
        <p:nvPicPr>
          <p:cNvPr id="13" name="Hình ảnh 12">
            <a:extLst>
              <a:ext uri="{FF2B5EF4-FFF2-40B4-BE49-F238E27FC236}">
                <a16:creationId xmlns:a16="http://schemas.microsoft.com/office/drawing/2014/main" id="{492D43AA-05C5-43C9-80E0-5F6C0C04019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477"/>
          <a:stretch/>
        </p:blipFill>
        <p:spPr bwMode="auto">
          <a:xfrm>
            <a:off x="6358744" y="1657660"/>
            <a:ext cx="5656279" cy="5103813"/>
          </a:xfrm>
          <a:prstGeom prst="rect">
            <a:avLst/>
          </a:prstGeom>
          <a:noFill/>
          <a:ln>
            <a:noFill/>
          </a:ln>
        </p:spPr>
      </p:pic>
    </p:spTree>
    <p:extLst>
      <p:ext uri="{BB962C8B-B14F-4D97-AF65-F5344CB8AC3E}">
        <p14:creationId xmlns:p14="http://schemas.microsoft.com/office/powerpoint/2010/main" val="231388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3078866" y="0"/>
            <a:ext cx="6157731" cy="1538883"/>
            <a:chOff x="447554" y="1016079"/>
            <a:chExt cx="6157731" cy="1538883"/>
          </a:xfrm>
        </p:grpSpPr>
        <p:sp>
          <p:nvSpPr>
            <p:cNvPr id="6" name="Hộp Văn bản 5">
              <a:extLst>
                <a:ext uri="{FF2B5EF4-FFF2-40B4-BE49-F238E27FC236}">
                  <a16:creationId xmlns:a16="http://schemas.microsoft.com/office/drawing/2014/main" id="{F4D8E482-0308-7236-6C06-792F04A93FE6}"/>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6</a:t>
              </a:r>
              <a:r>
                <a:rPr lang="vi-VN" sz="3200">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Giải quyết các bài toán</a:t>
              </a:r>
            </a:p>
          </p:txBody>
        </p:sp>
        <p:cxnSp>
          <p:nvCxnSpPr>
            <p:cNvPr id="8" name="Đường nối Thẳng 7">
              <a:extLst>
                <a:ext uri="{FF2B5EF4-FFF2-40B4-BE49-F238E27FC236}">
                  <a16:creationId xmlns:a16="http://schemas.microsoft.com/office/drawing/2014/main" id="{B10B21A3-2C2F-01B3-05E8-B2E0BE7EC9BD}"/>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11D3144B-A28B-E1CF-5E17-6FCFF3A97344}"/>
              </a:ext>
            </a:extLst>
          </p:cNvPr>
          <p:cNvSpPr/>
          <p:nvPr/>
        </p:nvSpPr>
        <p:spPr>
          <a:xfrm>
            <a:off x="176975" y="1610783"/>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324134" y="1163879"/>
            <a:ext cx="432163" cy="2726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2901099"/>
            <a:ext cx="2726479" cy="37990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RFM (Recency, Frequency, Monetary) để phân cụm khách hàng, từ đó tìm ra nhóm khách hàng nên tập trung vào.</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7330863" y="-1940961"/>
            <a:ext cx="432163" cy="8936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3078864" y="2901099"/>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11077117" y="2901099"/>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461" y="3004636"/>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3035948" y="3815105"/>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11077117" y="381510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3918642"/>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3078864" y="4729111"/>
            <a:ext cx="8936161"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Nhóm dữ liệu và tính RFM</a:t>
            </a:r>
            <a:endParaRPr lang="vi-VN"/>
          </a:p>
        </p:txBody>
      </p:sp>
    </p:spTree>
    <p:extLst>
      <p:ext uri="{BB962C8B-B14F-4D97-AF65-F5344CB8AC3E}">
        <p14:creationId xmlns:p14="http://schemas.microsoft.com/office/powerpoint/2010/main" val="410335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324134" y="156685"/>
            <a:ext cx="432163" cy="2726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2726479"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RFM (Recency, Frequency, Monetary) để phân cụm khách hàng, từ đó tìm ra nhóm khách hàng nên tập trung vào.</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7330863" y="-2948155"/>
            <a:ext cx="432163" cy="8936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3078864" y="1893905"/>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11077117"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5943600" y="2269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6096000" y="2421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461" y="1982202"/>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3035948" y="2782642"/>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11077117" y="2777431"/>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2880968"/>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3078864" y="3671379"/>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Nhóm dữ liệu và tính RFM</a:t>
            </a:r>
            <a:endParaRPr lang="vi-VN"/>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19" name="Hình ảnh 18">
            <a:extLst>
              <a:ext uri="{FF2B5EF4-FFF2-40B4-BE49-F238E27FC236}">
                <a16:creationId xmlns:a16="http://schemas.microsoft.com/office/drawing/2014/main" id="{91C5CE7D-5F52-6B92-1119-AAD86972FF87}"/>
              </a:ext>
            </a:extLst>
          </p:cNvPr>
          <p:cNvPicPr>
            <a:picLocks noChangeAspect="1"/>
          </p:cNvPicPr>
          <p:nvPr/>
        </p:nvPicPr>
        <p:blipFill>
          <a:blip r:embed="rId5"/>
          <a:stretch>
            <a:fillRect/>
          </a:stretch>
        </p:blipFill>
        <p:spPr>
          <a:xfrm>
            <a:off x="3077844" y="4560116"/>
            <a:ext cx="8936161" cy="2199884"/>
          </a:xfrm>
          <a:prstGeom prst="rect">
            <a:avLst/>
          </a:prstGeom>
        </p:spPr>
      </p:pic>
      <p:sp>
        <p:nvSpPr>
          <p:cNvPr id="24" name="Hình chữ nhật 23">
            <a:extLst>
              <a:ext uri="{FF2B5EF4-FFF2-40B4-BE49-F238E27FC236}">
                <a16:creationId xmlns:a16="http://schemas.microsoft.com/office/drawing/2014/main" id="{0569EB68-175F-FAC3-BD4B-C39A7FDCC0BD}"/>
              </a:ext>
            </a:extLst>
          </p:cNvPr>
          <p:cNvSpPr/>
          <p:nvPr/>
        </p:nvSpPr>
        <p:spPr>
          <a:xfrm>
            <a:off x="11077117" y="3676197"/>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5" name="Hình ảnh 24">
            <a:extLst>
              <a:ext uri="{FF2B5EF4-FFF2-40B4-BE49-F238E27FC236}">
                <a16:creationId xmlns:a16="http://schemas.microsoft.com/office/drawing/2014/main" id="{32EAB326-5D74-6D92-23ED-CDD724DEA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3779734"/>
            <a:ext cx="540000" cy="540000"/>
          </a:xfrm>
          <a:prstGeom prst="rect">
            <a:avLst/>
          </a:prstGeom>
        </p:spPr>
      </p:pic>
    </p:spTree>
    <p:extLst>
      <p:ext uri="{BB962C8B-B14F-4D97-AF65-F5344CB8AC3E}">
        <p14:creationId xmlns:p14="http://schemas.microsoft.com/office/powerpoint/2010/main" val="290116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woman using a tablet to analysis graph company finance strategy statistics success concept and planning for future in office room.">
            <a:extLst>
              <a:ext uri="{FF2B5EF4-FFF2-40B4-BE49-F238E27FC236}">
                <a16:creationId xmlns:a16="http://schemas.microsoft.com/office/drawing/2014/main" id="{CFAE4E89-CD01-0157-2D5A-3D1AFC6893A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07E98117-0599-817A-A7B4-4E56AD24459E}"/>
              </a:ext>
            </a:extLst>
          </p:cNvPr>
          <p:cNvSpPr/>
          <p:nvPr/>
        </p:nvSpPr>
        <p:spPr>
          <a:xfrm>
            <a:off x="0" y="1"/>
            <a:ext cx="5046562"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533A4187-EA65-8ED4-5BC7-B7A9B9D245FA}"/>
              </a:ext>
            </a:extLst>
          </p:cNvPr>
          <p:cNvSpPr/>
          <p:nvPr/>
        </p:nvSpPr>
        <p:spPr>
          <a:xfrm rot="10800000">
            <a:off x="3823043"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Nửa Khung 7">
            <a:extLst>
              <a:ext uri="{FF2B5EF4-FFF2-40B4-BE49-F238E27FC236}">
                <a16:creationId xmlns:a16="http://schemas.microsoft.com/office/drawing/2014/main" id="{4CA50BDA-DE12-BE1A-E961-B9083093033B}"/>
              </a:ext>
            </a:extLst>
          </p:cNvPr>
          <p:cNvSpPr/>
          <p:nvPr/>
        </p:nvSpPr>
        <p:spPr>
          <a:xfrm rot="10800000" flipV="1">
            <a:off x="3823043" y="622168"/>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Nửa Khung 8">
            <a:extLst>
              <a:ext uri="{FF2B5EF4-FFF2-40B4-BE49-F238E27FC236}">
                <a16:creationId xmlns:a16="http://schemas.microsoft.com/office/drawing/2014/main" id="{606A2CCD-4DD9-4E0C-4699-5A63E47ACDE6}"/>
              </a:ext>
            </a:extLst>
          </p:cNvPr>
          <p:cNvSpPr/>
          <p:nvPr/>
        </p:nvSpPr>
        <p:spPr>
          <a:xfrm rot="10800000" flipH="1">
            <a:off x="606458"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Hộp Văn bản 9">
            <a:extLst>
              <a:ext uri="{FF2B5EF4-FFF2-40B4-BE49-F238E27FC236}">
                <a16:creationId xmlns:a16="http://schemas.microsoft.com/office/drawing/2014/main" id="{9BEEAE5D-034B-E63D-322A-415CCDCF92E0}"/>
              </a:ext>
            </a:extLst>
          </p:cNvPr>
          <p:cNvSpPr txBox="1"/>
          <p:nvPr/>
        </p:nvSpPr>
        <p:spPr>
          <a:xfrm>
            <a:off x="606458" y="622168"/>
            <a:ext cx="3926268" cy="2862322"/>
          </a:xfrm>
          <a:prstGeom prst="rect">
            <a:avLst/>
          </a:prstGeom>
          <a:noFill/>
        </p:spPr>
        <p:txBody>
          <a:bodyPr wrap="none" rtlCol="0">
            <a:spAutoFit/>
          </a:bodyPr>
          <a:lstStyle/>
          <a:p>
            <a:r>
              <a:rPr lang="vi-VN" sz="6000" b="1" spc="300">
                <a:solidFill>
                  <a:schemeClr val="bg1"/>
                </a:solidFill>
                <a:latin typeface="zeitung"/>
              </a:rPr>
              <a:t>TABLE </a:t>
            </a:r>
          </a:p>
          <a:p>
            <a:r>
              <a:rPr lang="vi-VN" sz="6000" b="1" spc="300">
                <a:solidFill>
                  <a:schemeClr val="bg1"/>
                </a:solidFill>
                <a:latin typeface="zeitung"/>
              </a:rPr>
              <a:t>OF </a:t>
            </a:r>
          </a:p>
          <a:p>
            <a:r>
              <a:rPr lang="vi-VN" sz="6000" b="1" spc="300">
                <a:solidFill>
                  <a:schemeClr val="bg1"/>
                </a:solidFill>
                <a:latin typeface="zeitung"/>
              </a:rPr>
              <a:t>CONTENTS</a:t>
            </a:r>
          </a:p>
        </p:txBody>
      </p:sp>
      <p:sp>
        <p:nvSpPr>
          <p:cNvPr id="11" name="Hộp Văn bản 10">
            <a:extLst>
              <a:ext uri="{FF2B5EF4-FFF2-40B4-BE49-F238E27FC236}">
                <a16:creationId xmlns:a16="http://schemas.microsoft.com/office/drawing/2014/main" id="{5720BA58-9C9F-2D74-46B8-6E7220BCE82A}"/>
              </a:ext>
            </a:extLst>
          </p:cNvPr>
          <p:cNvSpPr txBox="1"/>
          <p:nvPr/>
        </p:nvSpPr>
        <p:spPr>
          <a:xfrm>
            <a:off x="8466633" y="7007827"/>
            <a:ext cx="8215711" cy="954107"/>
          </a:xfrm>
          <a:prstGeom prst="rect">
            <a:avLst/>
          </a:prstGeom>
          <a:noFill/>
        </p:spPr>
        <p:txBody>
          <a:bodyPr wrap="none" rtlCol="0">
            <a:spAutoFit/>
          </a:bodyPr>
          <a:lstStyle/>
          <a:p>
            <a:pPr algn="r"/>
            <a:r>
              <a:rPr lang="vi-VN" sz="2800" b="1" i="0">
                <a:solidFill>
                  <a:schemeClr val="accent2"/>
                </a:solidFill>
                <a:effectLst/>
                <a:latin typeface="zeitung"/>
              </a:rPr>
              <a:t>Dataset: Brazilian E-Commerce Public Dataset by Olist</a:t>
            </a:r>
          </a:p>
          <a:p>
            <a:pPr algn="r"/>
            <a:r>
              <a:rPr lang="vi-VN" sz="2800" b="1" i="0">
                <a:solidFill>
                  <a:schemeClr val="accent2"/>
                </a:solidFill>
                <a:effectLst/>
                <a:latin typeface="zeitung"/>
              </a:rPr>
              <a:t>By: Trần Mạnh Tường</a:t>
            </a:r>
          </a:p>
        </p:txBody>
      </p:sp>
      <p:sp>
        <p:nvSpPr>
          <p:cNvPr id="26" name="Hình chữ nhật 25">
            <a:extLst>
              <a:ext uri="{FF2B5EF4-FFF2-40B4-BE49-F238E27FC236}">
                <a16:creationId xmlns:a16="http://schemas.microsoft.com/office/drawing/2014/main" id="{4CB15F1D-F861-9A9B-5672-F3C7F862666A}"/>
              </a:ext>
            </a:extLst>
          </p:cNvPr>
          <p:cNvSpPr/>
          <p:nvPr/>
        </p:nvSpPr>
        <p:spPr>
          <a:xfrm>
            <a:off x="5046562" y="0"/>
            <a:ext cx="7145438" cy="6857999"/>
          </a:xfrm>
          <a:prstGeom prst="rect">
            <a:avLst/>
          </a:prstGeom>
          <a:solidFill>
            <a:schemeClr val="accent3">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4" name="Nhóm 33">
            <a:extLst>
              <a:ext uri="{FF2B5EF4-FFF2-40B4-BE49-F238E27FC236}">
                <a16:creationId xmlns:a16="http://schemas.microsoft.com/office/drawing/2014/main" id="{24A489DF-6074-0B6F-105A-3B61B920840E}"/>
              </a:ext>
            </a:extLst>
          </p:cNvPr>
          <p:cNvGrpSpPr/>
          <p:nvPr/>
        </p:nvGrpSpPr>
        <p:grpSpPr>
          <a:xfrm>
            <a:off x="5435896" y="618975"/>
            <a:ext cx="5494274" cy="746592"/>
            <a:chOff x="5435896" y="618975"/>
            <a:chExt cx="5494274" cy="746592"/>
          </a:xfrm>
        </p:grpSpPr>
        <p:grpSp>
          <p:nvGrpSpPr>
            <p:cNvPr id="6" name="Nhóm 5">
              <a:extLst>
                <a:ext uri="{FF2B5EF4-FFF2-40B4-BE49-F238E27FC236}">
                  <a16:creationId xmlns:a16="http://schemas.microsoft.com/office/drawing/2014/main" id="{82448EF8-4CDF-C7C2-9DCB-DE3F67FF3A10}"/>
                </a:ext>
              </a:extLst>
            </p:cNvPr>
            <p:cNvGrpSpPr/>
            <p:nvPr/>
          </p:nvGrpSpPr>
          <p:grpSpPr>
            <a:xfrm>
              <a:off x="5435896" y="618975"/>
              <a:ext cx="752637" cy="746592"/>
              <a:chOff x="5435896" y="549089"/>
              <a:chExt cx="752637" cy="746592"/>
            </a:xfrm>
          </p:grpSpPr>
          <p:sp>
            <p:nvSpPr>
              <p:cNvPr id="3" name="Hình chữ nhật 2">
                <a:extLst>
                  <a:ext uri="{FF2B5EF4-FFF2-40B4-BE49-F238E27FC236}">
                    <a16:creationId xmlns:a16="http://schemas.microsoft.com/office/drawing/2014/main" id="{43C7934A-578E-BF22-75D0-93EC85EB3475}"/>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ình chữ nhật 1">
                <a:extLst>
                  <a:ext uri="{FF2B5EF4-FFF2-40B4-BE49-F238E27FC236}">
                    <a16:creationId xmlns:a16="http://schemas.microsoft.com/office/drawing/2014/main" id="{51D8C83A-D071-0D8B-D97B-540120BC0719}"/>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1</a:t>
                </a:r>
                <a:endParaRPr lang="vi-VN" b="1"/>
              </a:p>
            </p:txBody>
          </p:sp>
        </p:grpSp>
        <p:sp>
          <p:nvSpPr>
            <p:cNvPr id="30" name="Hộp Văn bản 29">
              <a:extLst>
                <a:ext uri="{FF2B5EF4-FFF2-40B4-BE49-F238E27FC236}">
                  <a16:creationId xmlns:a16="http://schemas.microsoft.com/office/drawing/2014/main" id="{529033FE-401E-0663-547C-FCA6215100B0}"/>
                </a:ext>
              </a:extLst>
            </p:cNvPr>
            <p:cNvSpPr txBox="1"/>
            <p:nvPr/>
          </p:nvSpPr>
          <p:spPr>
            <a:xfrm>
              <a:off x="6399763" y="708967"/>
              <a:ext cx="453040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mục tiêu dự án</a:t>
              </a:r>
            </a:p>
          </p:txBody>
        </p:sp>
      </p:grpSp>
      <p:grpSp>
        <p:nvGrpSpPr>
          <p:cNvPr id="35" name="Nhóm 34">
            <a:extLst>
              <a:ext uri="{FF2B5EF4-FFF2-40B4-BE49-F238E27FC236}">
                <a16:creationId xmlns:a16="http://schemas.microsoft.com/office/drawing/2014/main" id="{D12B4318-A8DD-B0F5-48AF-8698B45BE42A}"/>
              </a:ext>
            </a:extLst>
          </p:cNvPr>
          <p:cNvGrpSpPr/>
          <p:nvPr/>
        </p:nvGrpSpPr>
        <p:grpSpPr>
          <a:xfrm>
            <a:off x="5435896" y="2167295"/>
            <a:ext cx="4219887" cy="746592"/>
            <a:chOff x="5435896" y="2167295"/>
            <a:chExt cx="4219887" cy="746592"/>
          </a:xfrm>
        </p:grpSpPr>
        <p:grpSp>
          <p:nvGrpSpPr>
            <p:cNvPr id="7" name="Nhóm 6">
              <a:extLst>
                <a:ext uri="{FF2B5EF4-FFF2-40B4-BE49-F238E27FC236}">
                  <a16:creationId xmlns:a16="http://schemas.microsoft.com/office/drawing/2014/main" id="{8761A34F-9174-C17C-C0B1-65B356D314A5}"/>
                </a:ext>
              </a:extLst>
            </p:cNvPr>
            <p:cNvGrpSpPr/>
            <p:nvPr/>
          </p:nvGrpSpPr>
          <p:grpSpPr>
            <a:xfrm>
              <a:off x="5435896" y="2167295"/>
              <a:ext cx="752637" cy="746592"/>
              <a:chOff x="5435896" y="549089"/>
              <a:chExt cx="752637" cy="746592"/>
            </a:xfrm>
          </p:grpSpPr>
          <p:sp>
            <p:nvSpPr>
              <p:cNvPr id="12" name="Hình chữ nhật 11">
                <a:extLst>
                  <a:ext uri="{FF2B5EF4-FFF2-40B4-BE49-F238E27FC236}">
                    <a16:creationId xmlns:a16="http://schemas.microsoft.com/office/drawing/2014/main" id="{64CBF566-87B3-EB10-4BA1-F2DEB7668B1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B9441A32-3DFF-5747-285B-E9DCEF7C31DF}"/>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2</a:t>
                </a:r>
                <a:endParaRPr lang="vi-VN" b="1"/>
              </a:p>
            </p:txBody>
          </p:sp>
        </p:grpSp>
        <p:sp>
          <p:nvSpPr>
            <p:cNvPr id="31" name="Hộp Văn bản 30">
              <a:extLst>
                <a:ext uri="{FF2B5EF4-FFF2-40B4-BE49-F238E27FC236}">
                  <a16:creationId xmlns:a16="http://schemas.microsoft.com/office/drawing/2014/main" id="{425D9144-8C3B-55BF-23BF-0A2D215D996D}"/>
                </a:ext>
              </a:extLst>
            </p:cNvPr>
            <p:cNvSpPr txBox="1"/>
            <p:nvPr/>
          </p:nvSpPr>
          <p:spPr>
            <a:xfrm>
              <a:off x="6399763" y="2253783"/>
              <a:ext cx="325602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Cách tiếp cận vấn đề</a:t>
              </a:r>
            </a:p>
          </p:txBody>
        </p:sp>
      </p:grpSp>
      <p:grpSp>
        <p:nvGrpSpPr>
          <p:cNvPr id="36" name="Nhóm 35">
            <a:extLst>
              <a:ext uri="{FF2B5EF4-FFF2-40B4-BE49-F238E27FC236}">
                <a16:creationId xmlns:a16="http://schemas.microsoft.com/office/drawing/2014/main" id="{6300A77A-FB02-0089-F4D0-6CC365A8EBBA}"/>
              </a:ext>
            </a:extLst>
          </p:cNvPr>
          <p:cNvGrpSpPr/>
          <p:nvPr/>
        </p:nvGrpSpPr>
        <p:grpSpPr>
          <a:xfrm>
            <a:off x="5435896" y="3715615"/>
            <a:ext cx="5309929" cy="746592"/>
            <a:chOff x="5435896" y="3715615"/>
            <a:chExt cx="5309929" cy="746592"/>
          </a:xfrm>
        </p:grpSpPr>
        <p:grpSp>
          <p:nvGrpSpPr>
            <p:cNvPr id="27" name="Nhóm 26">
              <a:extLst>
                <a:ext uri="{FF2B5EF4-FFF2-40B4-BE49-F238E27FC236}">
                  <a16:creationId xmlns:a16="http://schemas.microsoft.com/office/drawing/2014/main" id="{1DA6605C-AE4A-2554-58AD-1099E59E77F3}"/>
                </a:ext>
              </a:extLst>
            </p:cNvPr>
            <p:cNvGrpSpPr/>
            <p:nvPr/>
          </p:nvGrpSpPr>
          <p:grpSpPr>
            <a:xfrm>
              <a:off x="5435896" y="3715615"/>
              <a:ext cx="752637" cy="746592"/>
              <a:chOff x="5435896" y="549089"/>
              <a:chExt cx="752637" cy="746592"/>
            </a:xfrm>
          </p:grpSpPr>
          <p:sp>
            <p:nvSpPr>
              <p:cNvPr id="28" name="Hình chữ nhật 27">
                <a:extLst>
                  <a:ext uri="{FF2B5EF4-FFF2-40B4-BE49-F238E27FC236}">
                    <a16:creationId xmlns:a16="http://schemas.microsoft.com/office/drawing/2014/main" id="{CA258AF4-1802-5846-382C-B1D0D1C34176}"/>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28">
                <a:extLst>
                  <a:ext uri="{FF2B5EF4-FFF2-40B4-BE49-F238E27FC236}">
                    <a16:creationId xmlns:a16="http://schemas.microsoft.com/office/drawing/2014/main" id="{2919E1AB-07B5-BB4A-F297-2ED91112FE6E}"/>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3</a:t>
                </a:r>
                <a:endParaRPr lang="vi-VN" b="1"/>
              </a:p>
            </p:txBody>
          </p:sp>
        </p:grpSp>
        <p:sp>
          <p:nvSpPr>
            <p:cNvPr id="32" name="Hộp Văn bản 31">
              <a:extLst>
                <a:ext uri="{FF2B5EF4-FFF2-40B4-BE49-F238E27FC236}">
                  <a16:creationId xmlns:a16="http://schemas.microsoft.com/office/drawing/2014/main" id="{950485B7-7B9A-4713-FD51-D5AE8DB153F0}"/>
                </a:ext>
              </a:extLst>
            </p:cNvPr>
            <p:cNvSpPr txBox="1"/>
            <p:nvPr/>
          </p:nvSpPr>
          <p:spPr>
            <a:xfrm>
              <a:off x="6399763" y="3798599"/>
              <a:ext cx="434606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nguồn dữ liệu</a:t>
              </a:r>
            </a:p>
          </p:txBody>
        </p:sp>
      </p:grpSp>
      <p:grpSp>
        <p:nvGrpSpPr>
          <p:cNvPr id="37" name="Nhóm 36">
            <a:extLst>
              <a:ext uri="{FF2B5EF4-FFF2-40B4-BE49-F238E27FC236}">
                <a16:creationId xmlns:a16="http://schemas.microsoft.com/office/drawing/2014/main" id="{807A54C0-40C7-CF13-D8B6-17C62EB9BB62}"/>
              </a:ext>
            </a:extLst>
          </p:cNvPr>
          <p:cNvGrpSpPr/>
          <p:nvPr/>
        </p:nvGrpSpPr>
        <p:grpSpPr>
          <a:xfrm>
            <a:off x="5435896" y="5263934"/>
            <a:ext cx="4210140" cy="746592"/>
            <a:chOff x="5435896" y="5263934"/>
            <a:chExt cx="4210140" cy="746592"/>
          </a:xfrm>
        </p:grpSpPr>
        <p:grpSp>
          <p:nvGrpSpPr>
            <p:cNvPr id="14" name="Nhóm 13">
              <a:extLst>
                <a:ext uri="{FF2B5EF4-FFF2-40B4-BE49-F238E27FC236}">
                  <a16:creationId xmlns:a16="http://schemas.microsoft.com/office/drawing/2014/main" id="{C9B3838A-695D-9A88-28AB-CF0A56715CEA}"/>
                </a:ext>
              </a:extLst>
            </p:cNvPr>
            <p:cNvGrpSpPr/>
            <p:nvPr/>
          </p:nvGrpSpPr>
          <p:grpSpPr>
            <a:xfrm>
              <a:off x="5435896" y="5263934"/>
              <a:ext cx="752637" cy="746592"/>
              <a:chOff x="5435896" y="549089"/>
              <a:chExt cx="752637" cy="746592"/>
            </a:xfrm>
          </p:grpSpPr>
          <p:sp>
            <p:nvSpPr>
              <p:cNvPr id="15" name="Hình chữ nhật 14">
                <a:extLst>
                  <a:ext uri="{FF2B5EF4-FFF2-40B4-BE49-F238E27FC236}">
                    <a16:creationId xmlns:a16="http://schemas.microsoft.com/office/drawing/2014/main" id="{98F49E1D-913C-0753-9DCA-F108F7696FC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5261A70C-ECB4-67F2-3CF3-0C19658BCC6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4</a:t>
                </a:r>
                <a:endParaRPr lang="vi-VN" b="1"/>
              </a:p>
            </p:txBody>
          </p:sp>
        </p:grpSp>
        <p:sp>
          <p:nvSpPr>
            <p:cNvPr id="33" name="Hộp Văn bản 32">
              <a:extLst>
                <a:ext uri="{FF2B5EF4-FFF2-40B4-BE49-F238E27FC236}">
                  <a16:creationId xmlns:a16="http://schemas.microsoft.com/office/drawing/2014/main" id="{C0064D78-E2A1-54BB-4F0C-77CC6B7D3C6F}"/>
                </a:ext>
              </a:extLst>
            </p:cNvPr>
            <p:cNvSpPr txBox="1"/>
            <p:nvPr/>
          </p:nvSpPr>
          <p:spPr>
            <a:xfrm>
              <a:off x="6399763" y="5350422"/>
              <a:ext cx="3246273"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Giới thiệu về dữ liệu</a:t>
              </a:r>
            </a:p>
          </p:txBody>
        </p:sp>
      </p:grpSp>
      <p:grpSp>
        <p:nvGrpSpPr>
          <p:cNvPr id="38" name="Nhóm 37">
            <a:extLst>
              <a:ext uri="{FF2B5EF4-FFF2-40B4-BE49-F238E27FC236}">
                <a16:creationId xmlns:a16="http://schemas.microsoft.com/office/drawing/2014/main" id="{2D3B6C7F-121E-3E7B-773B-907BC2486F63}"/>
              </a:ext>
            </a:extLst>
          </p:cNvPr>
          <p:cNvGrpSpPr/>
          <p:nvPr/>
        </p:nvGrpSpPr>
        <p:grpSpPr>
          <a:xfrm>
            <a:off x="5435896" y="6962498"/>
            <a:ext cx="4101264" cy="746592"/>
            <a:chOff x="5435896" y="5263934"/>
            <a:chExt cx="4101264" cy="746592"/>
          </a:xfrm>
        </p:grpSpPr>
        <p:grpSp>
          <p:nvGrpSpPr>
            <p:cNvPr id="39" name="Nhóm 38">
              <a:extLst>
                <a:ext uri="{FF2B5EF4-FFF2-40B4-BE49-F238E27FC236}">
                  <a16:creationId xmlns:a16="http://schemas.microsoft.com/office/drawing/2014/main" id="{1592291F-5D47-202E-BA08-4D13EA04A347}"/>
                </a:ext>
              </a:extLst>
            </p:cNvPr>
            <p:cNvGrpSpPr/>
            <p:nvPr/>
          </p:nvGrpSpPr>
          <p:grpSpPr>
            <a:xfrm>
              <a:off x="5435896" y="5263934"/>
              <a:ext cx="752637" cy="746592"/>
              <a:chOff x="5435896" y="549089"/>
              <a:chExt cx="752637" cy="746592"/>
            </a:xfrm>
          </p:grpSpPr>
          <p:sp>
            <p:nvSpPr>
              <p:cNvPr id="41" name="Hình chữ nhật 40">
                <a:extLst>
                  <a:ext uri="{FF2B5EF4-FFF2-40B4-BE49-F238E27FC236}">
                    <a16:creationId xmlns:a16="http://schemas.microsoft.com/office/drawing/2014/main" id="{5908A096-5144-C9BB-CEFD-20B0BE392DA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ình chữ nhật 41">
                <a:extLst>
                  <a:ext uri="{FF2B5EF4-FFF2-40B4-BE49-F238E27FC236}">
                    <a16:creationId xmlns:a16="http://schemas.microsoft.com/office/drawing/2014/main" id="{6210D59E-173B-EDCB-71D8-FAE8B84B541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5</a:t>
                </a:r>
                <a:endParaRPr lang="vi-VN" b="1"/>
              </a:p>
            </p:txBody>
          </p:sp>
        </p:grpSp>
        <p:sp>
          <p:nvSpPr>
            <p:cNvPr id="40" name="Hộp Văn bản 39">
              <a:extLst>
                <a:ext uri="{FF2B5EF4-FFF2-40B4-BE49-F238E27FC236}">
                  <a16:creationId xmlns:a16="http://schemas.microsoft.com/office/drawing/2014/main" id="{89D119C1-ED2A-D66C-E951-E5C1A05D3576}"/>
                </a:ext>
              </a:extLst>
            </p:cNvPr>
            <p:cNvSpPr txBox="1"/>
            <p:nvPr/>
          </p:nvSpPr>
          <p:spPr>
            <a:xfrm>
              <a:off x="6399763" y="5350422"/>
              <a:ext cx="313739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Phân tích khám phá</a:t>
              </a:r>
            </a:p>
          </p:txBody>
        </p:sp>
      </p:grpSp>
      <p:grpSp>
        <p:nvGrpSpPr>
          <p:cNvPr id="43" name="Nhóm 42">
            <a:extLst>
              <a:ext uri="{FF2B5EF4-FFF2-40B4-BE49-F238E27FC236}">
                <a16:creationId xmlns:a16="http://schemas.microsoft.com/office/drawing/2014/main" id="{B6FDEA76-3559-C1FA-A403-8F9C6D3D49D9}"/>
              </a:ext>
            </a:extLst>
          </p:cNvPr>
          <p:cNvGrpSpPr/>
          <p:nvPr/>
        </p:nvGrpSpPr>
        <p:grpSpPr>
          <a:xfrm>
            <a:off x="5435896" y="8634185"/>
            <a:ext cx="5019721" cy="746592"/>
            <a:chOff x="5435896" y="5263934"/>
            <a:chExt cx="5019721" cy="746592"/>
          </a:xfrm>
        </p:grpSpPr>
        <p:grpSp>
          <p:nvGrpSpPr>
            <p:cNvPr id="44" name="Nhóm 43">
              <a:extLst>
                <a:ext uri="{FF2B5EF4-FFF2-40B4-BE49-F238E27FC236}">
                  <a16:creationId xmlns:a16="http://schemas.microsoft.com/office/drawing/2014/main" id="{27D147CE-B0CC-21C6-BD46-643D2BCA0030}"/>
                </a:ext>
              </a:extLst>
            </p:cNvPr>
            <p:cNvGrpSpPr/>
            <p:nvPr/>
          </p:nvGrpSpPr>
          <p:grpSpPr>
            <a:xfrm>
              <a:off x="5435896" y="5263934"/>
              <a:ext cx="752637" cy="746592"/>
              <a:chOff x="5435896" y="549089"/>
              <a:chExt cx="752637" cy="746592"/>
            </a:xfrm>
          </p:grpSpPr>
          <p:sp>
            <p:nvSpPr>
              <p:cNvPr id="46" name="Hình chữ nhật 45">
                <a:extLst>
                  <a:ext uri="{FF2B5EF4-FFF2-40B4-BE49-F238E27FC236}">
                    <a16:creationId xmlns:a16="http://schemas.microsoft.com/office/drawing/2014/main" id="{B32C696B-6BC7-73E8-584E-7564616C0121}"/>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60E132E9-E262-C20E-879E-D3ABB6BEC56F}"/>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6</a:t>
                </a:r>
                <a:endParaRPr lang="vi-VN" b="1"/>
              </a:p>
            </p:txBody>
          </p:sp>
        </p:grpSp>
        <p:sp>
          <p:nvSpPr>
            <p:cNvPr id="45" name="Hộp Văn bản 44">
              <a:extLst>
                <a:ext uri="{FF2B5EF4-FFF2-40B4-BE49-F238E27FC236}">
                  <a16:creationId xmlns:a16="http://schemas.microsoft.com/office/drawing/2014/main" id="{632EADF2-EA28-3956-4E5E-03A52CCF98CE}"/>
                </a:ext>
              </a:extLst>
            </p:cNvPr>
            <p:cNvSpPr txBox="1"/>
            <p:nvPr/>
          </p:nvSpPr>
          <p:spPr>
            <a:xfrm>
              <a:off x="6399763" y="5350422"/>
              <a:ext cx="4055854"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Xây dựng mô hình dự báo</a:t>
              </a:r>
            </a:p>
          </p:txBody>
        </p:sp>
      </p:grpSp>
      <p:grpSp>
        <p:nvGrpSpPr>
          <p:cNvPr id="48" name="Nhóm 47">
            <a:extLst>
              <a:ext uri="{FF2B5EF4-FFF2-40B4-BE49-F238E27FC236}">
                <a16:creationId xmlns:a16="http://schemas.microsoft.com/office/drawing/2014/main" id="{B3448C14-8C40-D676-EBC5-C87584EA7B0B}"/>
              </a:ext>
            </a:extLst>
          </p:cNvPr>
          <p:cNvGrpSpPr/>
          <p:nvPr/>
        </p:nvGrpSpPr>
        <p:grpSpPr>
          <a:xfrm>
            <a:off x="5435896" y="10305873"/>
            <a:ext cx="3717891" cy="746592"/>
            <a:chOff x="5435896" y="5263934"/>
            <a:chExt cx="3717891" cy="746592"/>
          </a:xfrm>
        </p:grpSpPr>
        <p:grpSp>
          <p:nvGrpSpPr>
            <p:cNvPr id="49" name="Nhóm 48">
              <a:extLst>
                <a:ext uri="{FF2B5EF4-FFF2-40B4-BE49-F238E27FC236}">
                  <a16:creationId xmlns:a16="http://schemas.microsoft.com/office/drawing/2014/main" id="{F0980833-4CF4-A3F7-F7DA-0C3CC433647C}"/>
                </a:ext>
              </a:extLst>
            </p:cNvPr>
            <p:cNvGrpSpPr/>
            <p:nvPr/>
          </p:nvGrpSpPr>
          <p:grpSpPr>
            <a:xfrm>
              <a:off x="5435896" y="5263934"/>
              <a:ext cx="752637" cy="746592"/>
              <a:chOff x="5435896" y="549089"/>
              <a:chExt cx="752637" cy="746592"/>
            </a:xfrm>
          </p:grpSpPr>
          <p:sp>
            <p:nvSpPr>
              <p:cNvPr id="51" name="Hình chữ nhật 50">
                <a:extLst>
                  <a:ext uri="{FF2B5EF4-FFF2-40B4-BE49-F238E27FC236}">
                    <a16:creationId xmlns:a16="http://schemas.microsoft.com/office/drawing/2014/main" id="{560E068F-6392-4547-DDF2-76584B77A24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8E2F1F3C-8BED-EBF1-D4B8-E8CB62B7808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7</a:t>
                </a:r>
                <a:endParaRPr lang="vi-VN" b="1"/>
              </a:p>
            </p:txBody>
          </p:sp>
        </p:grpSp>
        <p:sp>
          <p:nvSpPr>
            <p:cNvPr id="50" name="Hộp Văn bản 49">
              <a:extLst>
                <a:ext uri="{FF2B5EF4-FFF2-40B4-BE49-F238E27FC236}">
                  <a16:creationId xmlns:a16="http://schemas.microsoft.com/office/drawing/2014/main" id="{650C06A5-4C26-7E79-EAE8-5A21A0C25EDB}"/>
                </a:ext>
              </a:extLst>
            </p:cNvPr>
            <p:cNvSpPr txBox="1"/>
            <p:nvPr/>
          </p:nvSpPr>
          <p:spPr>
            <a:xfrm>
              <a:off x="6399763" y="5350422"/>
              <a:ext cx="2754024"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Trình bày kết quả</a:t>
              </a:r>
            </a:p>
          </p:txBody>
        </p:sp>
      </p:grpSp>
    </p:spTree>
    <p:extLst>
      <p:ext uri="{BB962C8B-B14F-4D97-AF65-F5344CB8AC3E}">
        <p14:creationId xmlns:p14="http://schemas.microsoft.com/office/powerpoint/2010/main" val="3260342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1535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Chia các chỉ số R (Recency), M (Monetary) theo 4 nhãn. Riêng chỉ số F (Frequency) vì có tới 75% giá trị đều là 1 nên chỉ thực hiện chia theo 2 nhãn (1 với khách hàng mua trên 1 lần, 0 với khách hàng mua chỉ 1 lần). </a:t>
            </a:r>
            <a:r>
              <a:rPr lang="vi-VN" sz="2000">
                <a:solidFill>
                  <a:schemeClr val="tx1"/>
                </a:solidFill>
                <a:latin typeface="Times New Roman" panose="02020603050405020304" pitchFamily="18" charset="0"/>
                <a:cs typeface="Calibri" panose="020F0502020204030204" pitchFamily="34" charset="0"/>
              </a:rPr>
              <a:t>Dựa trên các score đã tính được, tính RFM score bằng cách nối các score lại với nhau.</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6" name="Hình ảnh 5">
            <a:extLst>
              <a:ext uri="{FF2B5EF4-FFF2-40B4-BE49-F238E27FC236}">
                <a16:creationId xmlns:a16="http://schemas.microsoft.com/office/drawing/2014/main" id="{7771BA6A-AE7B-8664-A015-B60FF71838DB}"/>
              </a:ext>
            </a:extLst>
          </p:cNvPr>
          <p:cNvPicPr>
            <a:picLocks noChangeAspect="1"/>
          </p:cNvPicPr>
          <p:nvPr/>
        </p:nvPicPr>
        <p:blipFill>
          <a:blip r:embed="rId3"/>
          <a:stretch>
            <a:fillRect/>
          </a:stretch>
        </p:blipFill>
        <p:spPr>
          <a:xfrm>
            <a:off x="176974" y="3586897"/>
            <a:ext cx="11837828" cy="1682687"/>
          </a:xfrm>
          <a:prstGeom prst="rect">
            <a:avLst/>
          </a:prstGeom>
        </p:spPr>
      </p:pic>
    </p:spTree>
    <p:extLst>
      <p:ext uri="{BB962C8B-B14F-4D97-AF65-F5344CB8AC3E}">
        <p14:creationId xmlns:p14="http://schemas.microsoft.com/office/powerpoint/2010/main" val="1145150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3375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800"/>
              </a:spcAft>
            </a:pPr>
            <a:r>
              <a:rPr lang="vi-VN" sz="2000">
                <a:solidFill>
                  <a:schemeClr val="tx1"/>
                </a:solidFill>
                <a:effectLst/>
                <a:latin typeface="+mj-lt"/>
                <a:ea typeface="Calibri" panose="020F0502020204030204" pitchFamily="34" charset="0"/>
                <a:cs typeface="Calibri" panose="020F0502020204030204" pitchFamily="34" charset="0"/>
              </a:rPr>
              <a:t>Gắn nhãn khách hàng dựa trên:</a:t>
            </a:r>
          </a:p>
          <a:p>
            <a:pPr marL="342900" lvl="0" indent="-342900">
              <a:buFont typeface="Symbol" panose="05050102010706020507" pitchFamily="18" charset="2"/>
              <a:buChar char=""/>
            </a:pPr>
            <a:r>
              <a:rPr lang="vi-VN" sz="2000">
                <a:solidFill>
                  <a:schemeClr val="tx1"/>
                </a:solidFill>
                <a:effectLst/>
                <a:latin typeface="+mj-lt"/>
                <a:ea typeface="Calibri" panose="020F0502020204030204" pitchFamily="34" charset="0"/>
                <a:cs typeface="Calibri" panose="020F0502020204030204" pitchFamily="34" charset="0"/>
              </a:rPr>
              <a:t>F : khách hàng trung thành (loyal) hay (khách mua một lần) – onetime customer </a:t>
            </a:r>
          </a:p>
          <a:p>
            <a:pPr marL="342900" lvl="0" indent="-342900">
              <a:buFont typeface="Symbol" panose="05050102010706020507" pitchFamily="18" charset="2"/>
              <a:buChar char=""/>
            </a:pPr>
            <a:r>
              <a:rPr lang="vi-VN" sz="2000">
                <a:solidFill>
                  <a:schemeClr val="tx1"/>
                </a:solidFill>
                <a:effectLst/>
                <a:latin typeface="+mj-lt"/>
                <a:ea typeface="Calibri" panose="020F0502020204030204" pitchFamily="34" charset="0"/>
                <a:cs typeface="Calibri" panose="020F0502020204030204" pitchFamily="34" charset="0"/>
              </a:rPr>
              <a:t>RM score: được gắn theo 6 nhãn </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4 và Monetary = 3-4</a:t>
            </a:r>
            <a:r>
              <a:rPr lang="vi-VN" sz="2000">
                <a:solidFill>
                  <a:schemeClr val="tx1"/>
                </a:solidFill>
                <a:effectLst/>
                <a:latin typeface="+mj-lt"/>
                <a:ea typeface="Times New Roman" panose="02020603050405020304" pitchFamily="18" charset="0"/>
                <a:cs typeface="Calibri" panose="020F0502020204030204" pitchFamily="34" charset="0"/>
              </a:rPr>
              <a:t>:</a:t>
            </a:r>
            <a:r>
              <a:rPr lang="vi-VN" sz="2000">
                <a:solidFill>
                  <a:schemeClr val="tx1"/>
                </a:solidFill>
                <a:effectLst/>
                <a:latin typeface="+mj-lt"/>
                <a:ea typeface="Calibri" panose="020F0502020204030204" pitchFamily="34" charset="0"/>
                <a:cs typeface="Calibri" panose="020F0502020204030204" pitchFamily="34" charset="0"/>
              </a:rPr>
              <a:t>'Must_Focus' (nên tập trung vào)</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4 và Monetary = 1-2:'Promising' (tiềm năng)</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3 và Monetary = 3-4:'Need_Attention' (cần hành động)</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3 và Monetary = 1-2: 'About to sleep' (Sắp ngừng hoạt động)</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2 và Monetary = 1-4: 'Hibernating' (đã ngừng hoạt động một thời gian)</a:t>
            </a:r>
          </a:p>
          <a:p>
            <a:pPr marL="742950" lvl="1" indent="-285750">
              <a:spcAft>
                <a:spcPts val="800"/>
              </a:spcAft>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1 và Monetary = 1-4:'Churn' (đã rời bỏ)</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Tree>
    <p:extLst>
      <p:ext uri="{BB962C8B-B14F-4D97-AF65-F5344CB8AC3E}">
        <p14:creationId xmlns:p14="http://schemas.microsoft.com/office/powerpoint/2010/main" val="898249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5709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25"/>
              </a:lnSpc>
              <a:spcAft>
                <a:spcPts val="800"/>
              </a:spcAft>
            </a:pP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Trực quan hóa RM theo loyal và onetime</a:t>
            </a:r>
            <a:endParaRPr lang="vi-VN" sz="1800">
              <a:effectLst/>
              <a:latin typeface="Times New Roman" panose="02020603050405020304" pitchFamily="18" charset="0"/>
              <a:ea typeface="Calibri" panose="020F0502020204030204" pitchFamily="34" charset="0"/>
              <a:cs typeface="Calibri" panose="020F0502020204030204" pitchFamily="34" charset="0"/>
            </a:endParaRP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5" name="Hình ảnh 4">
            <a:extLst>
              <a:ext uri="{FF2B5EF4-FFF2-40B4-BE49-F238E27FC236}">
                <a16:creationId xmlns:a16="http://schemas.microsoft.com/office/drawing/2014/main" id="{C1D56EDA-EF4D-1525-732C-A9585BF8336D}"/>
              </a:ext>
            </a:extLst>
          </p:cNvPr>
          <p:cNvPicPr>
            <a:picLocks noChangeAspect="1"/>
          </p:cNvPicPr>
          <p:nvPr/>
        </p:nvPicPr>
        <p:blipFill>
          <a:blip r:embed="rId3"/>
          <a:stretch>
            <a:fillRect/>
          </a:stretch>
        </p:blipFill>
        <p:spPr>
          <a:xfrm>
            <a:off x="176974" y="3429000"/>
            <a:ext cx="4470440" cy="3292875"/>
          </a:xfrm>
          <a:prstGeom prst="rect">
            <a:avLst/>
          </a:prstGeom>
        </p:spPr>
      </p:pic>
      <p:pic>
        <p:nvPicPr>
          <p:cNvPr id="6" name="Hình ảnh 5">
            <a:extLst>
              <a:ext uri="{FF2B5EF4-FFF2-40B4-BE49-F238E27FC236}">
                <a16:creationId xmlns:a16="http://schemas.microsoft.com/office/drawing/2014/main" id="{E40F6F53-B744-8DF4-1DED-A921D92AFD0E}"/>
              </a:ext>
            </a:extLst>
          </p:cNvPr>
          <p:cNvPicPr>
            <a:picLocks noChangeAspect="1"/>
          </p:cNvPicPr>
          <p:nvPr/>
        </p:nvPicPr>
        <p:blipFill>
          <a:blip r:embed="rId4"/>
          <a:stretch>
            <a:fillRect/>
          </a:stretch>
        </p:blipFill>
        <p:spPr>
          <a:xfrm>
            <a:off x="5133633" y="2699454"/>
            <a:ext cx="6881390" cy="4022421"/>
          </a:xfrm>
          <a:prstGeom prst="rect">
            <a:avLst/>
          </a:prstGeom>
        </p:spPr>
      </p:pic>
      <p:sp>
        <p:nvSpPr>
          <p:cNvPr id="7" name="Hình chữ nhật 6">
            <a:extLst>
              <a:ext uri="{FF2B5EF4-FFF2-40B4-BE49-F238E27FC236}">
                <a16:creationId xmlns:a16="http://schemas.microsoft.com/office/drawing/2014/main" id="{09C7820A-76BD-90A6-9C90-423882B5CD26}"/>
              </a:ext>
            </a:extLst>
          </p:cNvPr>
          <p:cNvSpPr/>
          <p:nvPr/>
        </p:nvSpPr>
        <p:spPr>
          <a:xfrm>
            <a:off x="176975" y="2699454"/>
            <a:ext cx="4470439" cy="570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25"/>
              </a:lnSpc>
              <a:spcAft>
                <a:spcPts val="800"/>
              </a:spcAft>
            </a:pPr>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Loyal customer</a:t>
            </a:r>
          </a:p>
        </p:txBody>
      </p:sp>
    </p:spTree>
    <p:extLst>
      <p:ext uri="{BB962C8B-B14F-4D97-AF65-F5344CB8AC3E}">
        <p14:creationId xmlns:p14="http://schemas.microsoft.com/office/powerpoint/2010/main" val="4240156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5709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25"/>
              </a:lnSpc>
              <a:spcAft>
                <a:spcPts val="800"/>
              </a:spcAft>
            </a:pP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Trực quan hóa RM theo loyal và onetime</a:t>
            </a:r>
            <a:endParaRPr lang="vi-VN" sz="1800">
              <a:effectLst/>
              <a:latin typeface="Times New Roman" panose="02020603050405020304" pitchFamily="18" charset="0"/>
              <a:ea typeface="Calibri" panose="020F0502020204030204" pitchFamily="34" charset="0"/>
              <a:cs typeface="Calibri" panose="020F0502020204030204" pitchFamily="34" charset="0"/>
            </a:endParaRP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7" name="Hình chữ nhật 6">
            <a:extLst>
              <a:ext uri="{FF2B5EF4-FFF2-40B4-BE49-F238E27FC236}">
                <a16:creationId xmlns:a16="http://schemas.microsoft.com/office/drawing/2014/main" id="{09C7820A-76BD-90A6-9C90-423882B5CD26}"/>
              </a:ext>
            </a:extLst>
          </p:cNvPr>
          <p:cNvSpPr/>
          <p:nvPr/>
        </p:nvSpPr>
        <p:spPr>
          <a:xfrm>
            <a:off x="176975" y="2699454"/>
            <a:ext cx="4470439" cy="570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25"/>
              </a:lnSpc>
              <a:spcAft>
                <a:spcPts val="800"/>
              </a:spcAft>
            </a:pPr>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Onetime customer</a:t>
            </a:r>
          </a:p>
        </p:txBody>
      </p:sp>
      <p:pic>
        <p:nvPicPr>
          <p:cNvPr id="8" name="Hình ảnh 7">
            <a:extLst>
              <a:ext uri="{FF2B5EF4-FFF2-40B4-BE49-F238E27FC236}">
                <a16:creationId xmlns:a16="http://schemas.microsoft.com/office/drawing/2014/main" id="{EEB51B15-BB42-EB1E-E48B-943EBF8E6AEC}"/>
              </a:ext>
            </a:extLst>
          </p:cNvPr>
          <p:cNvPicPr>
            <a:picLocks noChangeAspect="1"/>
          </p:cNvPicPr>
          <p:nvPr/>
        </p:nvPicPr>
        <p:blipFill>
          <a:blip r:embed="rId3"/>
          <a:stretch>
            <a:fillRect/>
          </a:stretch>
        </p:blipFill>
        <p:spPr>
          <a:xfrm>
            <a:off x="176974" y="3428998"/>
            <a:ext cx="4470439" cy="3181035"/>
          </a:xfrm>
          <a:prstGeom prst="rect">
            <a:avLst/>
          </a:prstGeom>
        </p:spPr>
      </p:pic>
      <p:pic>
        <p:nvPicPr>
          <p:cNvPr id="12" name="Hình ảnh 11">
            <a:extLst>
              <a:ext uri="{FF2B5EF4-FFF2-40B4-BE49-F238E27FC236}">
                <a16:creationId xmlns:a16="http://schemas.microsoft.com/office/drawing/2014/main" id="{5B90AD13-F6F6-81A5-E196-AC2342687EEB}"/>
              </a:ext>
            </a:extLst>
          </p:cNvPr>
          <p:cNvPicPr>
            <a:picLocks noChangeAspect="1"/>
          </p:cNvPicPr>
          <p:nvPr/>
        </p:nvPicPr>
        <p:blipFill>
          <a:blip r:embed="rId4"/>
          <a:stretch>
            <a:fillRect/>
          </a:stretch>
        </p:blipFill>
        <p:spPr>
          <a:xfrm>
            <a:off x="4949072" y="2699454"/>
            <a:ext cx="7065951" cy="3910917"/>
          </a:xfrm>
          <a:prstGeom prst="rect">
            <a:avLst/>
          </a:prstGeom>
        </p:spPr>
      </p:pic>
    </p:spTree>
    <p:extLst>
      <p:ext uri="{BB962C8B-B14F-4D97-AF65-F5344CB8AC3E}">
        <p14:creationId xmlns:p14="http://schemas.microsoft.com/office/powerpoint/2010/main" val="969321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1897694" y="156685"/>
            <a:ext cx="432163" cy="2726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3044853" y="1893904"/>
            <a:ext cx="2726479"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RFM (Recency, Frequency, Monetary) để phân cụm khách hàng, từ đó tìm ra nhóm khách hàng nên tập trung vào.</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5890965" y="-2948155"/>
            <a:ext cx="432163" cy="8936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10142964" y="1893905"/>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2144711"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7278228" y="2269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7125828" y="2421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367" y="1982202"/>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10185880" y="2782642"/>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2144711" y="2777431"/>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367" y="2880968"/>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10142964" y="3671379"/>
            <a:ext cx="8936161"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Nhóm dữ liệu và tính RFM</a:t>
            </a:r>
            <a:endParaRPr lang="vi-VN"/>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19" name="Hình ảnh 18">
            <a:extLst>
              <a:ext uri="{FF2B5EF4-FFF2-40B4-BE49-F238E27FC236}">
                <a16:creationId xmlns:a16="http://schemas.microsoft.com/office/drawing/2014/main" id="{91C5CE7D-5F52-6B92-1119-AAD86972FF87}"/>
              </a:ext>
            </a:extLst>
          </p:cNvPr>
          <p:cNvPicPr>
            <a:picLocks noChangeAspect="1"/>
          </p:cNvPicPr>
          <p:nvPr/>
        </p:nvPicPr>
        <p:blipFill>
          <a:blip r:embed="rId5"/>
          <a:stretch>
            <a:fillRect/>
          </a:stretch>
        </p:blipFill>
        <p:spPr>
          <a:xfrm>
            <a:off x="-10143984" y="4560116"/>
            <a:ext cx="8936161" cy="2199884"/>
          </a:xfrm>
          <a:prstGeom prst="rect">
            <a:avLst/>
          </a:prstGeom>
        </p:spPr>
      </p:pic>
      <p:sp>
        <p:nvSpPr>
          <p:cNvPr id="5" name="Hộp Văn bản 4">
            <a:extLst>
              <a:ext uri="{FF2B5EF4-FFF2-40B4-BE49-F238E27FC236}">
                <a16:creationId xmlns:a16="http://schemas.microsoft.com/office/drawing/2014/main" id="{C44193ED-4FF9-2CA9-CE50-9415C497DAE4}"/>
              </a:ext>
            </a:extLst>
          </p:cNvPr>
          <p:cNvSpPr txBox="1"/>
          <p:nvPr/>
        </p:nvSpPr>
        <p:spPr>
          <a:xfrm>
            <a:off x="402560" y="6285323"/>
            <a:ext cx="11385334" cy="399405"/>
          </a:xfrm>
          <a:prstGeom prst="rect">
            <a:avLst/>
          </a:prstGeom>
          <a:noFill/>
        </p:spPr>
        <p:txBody>
          <a:bodyPr wrap="square" rtlCol="0">
            <a:spAutoFit/>
          </a:bodyPr>
          <a:lstStyle/>
          <a:p>
            <a:pPr>
              <a:lnSpc>
                <a:spcPct val="107000"/>
              </a:lnSpc>
              <a:spcAft>
                <a:spcPts val="800"/>
              </a:spcAft>
            </a:pPr>
            <a:r>
              <a:rPr lang="vi-VN" sz="20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Số cụm tối ưu ở bài toán này (được tính theo wssd) có thể là 4 hoặc 5, ở bài toán này tôi sẽ chọn k = 4.</a:t>
            </a:r>
          </a:p>
        </p:txBody>
      </p:sp>
      <p:pic>
        <p:nvPicPr>
          <p:cNvPr id="6" name="Hình ảnh 5">
            <a:extLst>
              <a:ext uri="{FF2B5EF4-FFF2-40B4-BE49-F238E27FC236}">
                <a16:creationId xmlns:a16="http://schemas.microsoft.com/office/drawing/2014/main" id="{A82BD4A1-1B07-BB50-4C9D-0FE99DCAD1E8}"/>
              </a:ext>
            </a:extLst>
          </p:cNvPr>
          <p:cNvPicPr>
            <a:picLocks noChangeAspect="1"/>
          </p:cNvPicPr>
          <p:nvPr/>
        </p:nvPicPr>
        <p:blipFill>
          <a:blip r:embed="rId6"/>
          <a:stretch>
            <a:fillRect/>
          </a:stretch>
        </p:blipFill>
        <p:spPr>
          <a:xfrm>
            <a:off x="3091030" y="1893904"/>
            <a:ext cx="6557455" cy="4233522"/>
          </a:xfrm>
          <a:prstGeom prst="rect">
            <a:avLst/>
          </a:prstGeom>
        </p:spPr>
      </p:pic>
      <p:sp>
        <p:nvSpPr>
          <p:cNvPr id="8" name="Hình chữ nhật 7">
            <a:extLst>
              <a:ext uri="{FF2B5EF4-FFF2-40B4-BE49-F238E27FC236}">
                <a16:creationId xmlns:a16="http://schemas.microsoft.com/office/drawing/2014/main" id="{30FE458C-CCF3-C7F7-547F-FA79D71C94A8}"/>
              </a:ext>
            </a:extLst>
          </p:cNvPr>
          <p:cNvSpPr/>
          <p:nvPr/>
        </p:nvSpPr>
        <p:spPr>
          <a:xfrm rot="5400000">
            <a:off x="5890491" y="-4388526"/>
            <a:ext cx="432162" cy="11816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Tìm số cụm tối ưu (k-optimal)</a:t>
            </a:r>
          </a:p>
        </p:txBody>
      </p:sp>
    </p:spTree>
    <p:extLst>
      <p:ext uri="{BB962C8B-B14F-4D97-AF65-F5344CB8AC3E}">
        <p14:creationId xmlns:p14="http://schemas.microsoft.com/office/powerpoint/2010/main" val="4036273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5" name="Hộp Văn bản 4">
            <a:extLst>
              <a:ext uri="{FF2B5EF4-FFF2-40B4-BE49-F238E27FC236}">
                <a16:creationId xmlns:a16="http://schemas.microsoft.com/office/drawing/2014/main" id="{C44193ED-4FF9-2CA9-CE50-9415C497DAE4}"/>
              </a:ext>
            </a:extLst>
          </p:cNvPr>
          <p:cNvSpPr txBox="1"/>
          <p:nvPr/>
        </p:nvSpPr>
        <p:spPr>
          <a:xfrm>
            <a:off x="-11539278" y="6285323"/>
            <a:ext cx="11385334" cy="399405"/>
          </a:xfrm>
          <a:prstGeom prst="rect">
            <a:avLst/>
          </a:prstGeom>
          <a:noFill/>
        </p:spPr>
        <p:txBody>
          <a:bodyPr wrap="square" rtlCol="0">
            <a:spAutoFit/>
          </a:bodyPr>
          <a:lstStyle/>
          <a:p>
            <a:pPr>
              <a:lnSpc>
                <a:spcPct val="107000"/>
              </a:lnSpc>
              <a:spcAft>
                <a:spcPts val="800"/>
              </a:spcAft>
            </a:pPr>
            <a:r>
              <a:rPr lang="vi-VN" sz="20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Số cụm tối ưu ở bài toán này (được tính theo wssd) có thể là 4 hoặc 5, ở bài toán này tôi sẽ chọn k = 4.</a:t>
            </a:r>
          </a:p>
        </p:txBody>
      </p:sp>
      <p:pic>
        <p:nvPicPr>
          <p:cNvPr id="6" name="Hình ảnh 5">
            <a:extLst>
              <a:ext uri="{FF2B5EF4-FFF2-40B4-BE49-F238E27FC236}">
                <a16:creationId xmlns:a16="http://schemas.microsoft.com/office/drawing/2014/main" id="{A82BD4A1-1B07-BB50-4C9D-0FE99DCAD1E8}"/>
              </a:ext>
            </a:extLst>
          </p:cNvPr>
          <p:cNvPicPr>
            <a:picLocks noChangeAspect="1"/>
          </p:cNvPicPr>
          <p:nvPr/>
        </p:nvPicPr>
        <p:blipFill>
          <a:blip r:embed="rId3"/>
          <a:stretch>
            <a:fillRect/>
          </a:stretch>
        </p:blipFill>
        <p:spPr>
          <a:xfrm>
            <a:off x="-8850808" y="1893904"/>
            <a:ext cx="6557455" cy="4233522"/>
          </a:xfrm>
          <a:prstGeom prst="rect">
            <a:avLst/>
          </a:prstGeom>
        </p:spPr>
      </p:pic>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Phân cụm khách hàng</a:t>
            </a:r>
          </a:p>
        </p:txBody>
      </p:sp>
      <p:sp>
        <p:nvSpPr>
          <p:cNvPr id="27" name="Hình chữ nhật 26">
            <a:extLst>
              <a:ext uri="{FF2B5EF4-FFF2-40B4-BE49-F238E27FC236}">
                <a16:creationId xmlns:a16="http://schemas.microsoft.com/office/drawing/2014/main" id="{2C1B24AC-E7C6-D0D0-B5E0-2D10AA6DC2CC}"/>
              </a:ext>
            </a:extLst>
          </p:cNvPr>
          <p:cNvSpPr/>
          <p:nvPr/>
        </p:nvSpPr>
        <p:spPr>
          <a:xfrm rot="5400000">
            <a:off x="-6278478" y="-4388526"/>
            <a:ext cx="432162" cy="11816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Tìm số cụm tối ưu (k-optimal)</a:t>
            </a:r>
          </a:p>
        </p:txBody>
      </p:sp>
      <p:grpSp>
        <p:nvGrpSpPr>
          <p:cNvPr id="30" name="Nhóm 29">
            <a:extLst>
              <a:ext uri="{FF2B5EF4-FFF2-40B4-BE49-F238E27FC236}">
                <a16:creationId xmlns:a16="http://schemas.microsoft.com/office/drawing/2014/main" id="{5B47C0EC-2D13-F1CF-BD8A-A4BB02D62357}"/>
              </a:ext>
            </a:extLst>
          </p:cNvPr>
          <p:cNvGrpSpPr/>
          <p:nvPr/>
        </p:nvGrpSpPr>
        <p:grpSpPr>
          <a:xfrm>
            <a:off x="1995614" y="1935479"/>
            <a:ext cx="7458266" cy="4817262"/>
            <a:chOff x="176974" y="1935479"/>
            <a:chExt cx="7458266" cy="4817262"/>
          </a:xfrm>
        </p:grpSpPr>
        <p:pic>
          <p:nvPicPr>
            <p:cNvPr id="28" name="Hình ảnh 27">
              <a:extLst>
                <a:ext uri="{FF2B5EF4-FFF2-40B4-BE49-F238E27FC236}">
                  <a16:creationId xmlns:a16="http://schemas.microsoft.com/office/drawing/2014/main" id="{783BC8B6-EDD5-8FDE-4B86-33CB0EF3939D}"/>
                </a:ext>
              </a:extLst>
            </p:cNvPr>
            <p:cNvPicPr>
              <a:picLocks noChangeAspect="1"/>
            </p:cNvPicPr>
            <p:nvPr/>
          </p:nvPicPr>
          <p:blipFill>
            <a:blip r:embed="rId4"/>
            <a:stretch>
              <a:fillRect/>
            </a:stretch>
          </p:blipFill>
          <p:spPr>
            <a:xfrm>
              <a:off x="176974" y="1935479"/>
              <a:ext cx="7458266" cy="4816541"/>
            </a:xfrm>
            <a:prstGeom prst="rect">
              <a:avLst/>
            </a:prstGeom>
          </p:spPr>
        </p:pic>
        <p:pic>
          <p:nvPicPr>
            <p:cNvPr id="29" name="Hình ảnh 28">
              <a:extLst>
                <a:ext uri="{FF2B5EF4-FFF2-40B4-BE49-F238E27FC236}">
                  <a16:creationId xmlns:a16="http://schemas.microsoft.com/office/drawing/2014/main" id="{CC96A82F-D8BD-C8FE-BDD8-4924490C0D3B}"/>
                </a:ext>
              </a:extLst>
            </p:cNvPr>
            <p:cNvPicPr>
              <a:picLocks noChangeAspect="1"/>
            </p:cNvPicPr>
            <p:nvPr/>
          </p:nvPicPr>
          <p:blipFill>
            <a:blip r:embed="rId5"/>
            <a:stretch>
              <a:fillRect/>
            </a:stretch>
          </p:blipFill>
          <p:spPr>
            <a:xfrm>
              <a:off x="6837680" y="1935479"/>
              <a:ext cx="797560" cy="4817262"/>
            </a:xfrm>
            <a:prstGeom prst="rect">
              <a:avLst/>
            </a:prstGeom>
          </p:spPr>
        </p:pic>
      </p:grpSp>
      <p:pic>
        <p:nvPicPr>
          <p:cNvPr id="31" name="Hình ảnh 30">
            <a:extLst>
              <a:ext uri="{FF2B5EF4-FFF2-40B4-BE49-F238E27FC236}">
                <a16:creationId xmlns:a16="http://schemas.microsoft.com/office/drawing/2014/main" id="{137CB45A-20F0-38ED-2568-8F637E9167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64176" y="1961069"/>
            <a:ext cx="7500820" cy="4293342"/>
          </a:xfrm>
          <a:prstGeom prst="rect">
            <a:avLst/>
          </a:prstGeom>
        </p:spPr>
      </p:pic>
      <p:sp>
        <p:nvSpPr>
          <p:cNvPr id="32" name="Hình chữ nhật 31">
            <a:extLst>
              <a:ext uri="{FF2B5EF4-FFF2-40B4-BE49-F238E27FC236}">
                <a16:creationId xmlns:a16="http://schemas.microsoft.com/office/drawing/2014/main" id="{23CC09B4-3CE2-4381-2AB6-7F8596AAF38E}"/>
              </a:ext>
            </a:extLst>
          </p:cNvPr>
          <p:cNvSpPr/>
          <p:nvPr/>
        </p:nvSpPr>
        <p:spPr>
          <a:xfrm>
            <a:off x="20042742"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000" b="0" i="0" u="none" strike="noStrike" cap="none" normalizeH="0" baseline="0">
              <a:ln>
                <a:noFill/>
              </a:ln>
              <a:solidFill>
                <a:schemeClr val="tx1"/>
              </a:solidFill>
              <a:effectLst/>
              <a:latin typeface="Arial" panose="020B0604020202020204" pitchFamily="34" charset="0"/>
            </a:endParaRPr>
          </a:p>
          <a:p>
            <a:pPr algn="ctr"/>
            <a:endParaRPr lang="vi-VN">
              <a:solidFill>
                <a:schemeClr val="tx1"/>
              </a:solidFill>
            </a:endParaRPr>
          </a:p>
        </p:txBody>
      </p:sp>
    </p:spTree>
    <p:extLst>
      <p:ext uri="{BB962C8B-B14F-4D97-AF65-F5344CB8AC3E}">
        <p14:creationId xmlns:p14="http://schemas.microsoft.com/office/powerpoint/2010/main" val="1323064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Phân cụm khách hàng</a:t>
            </a:r>
          </a:p>
        </p:txBody>
      </p:sp>
      <p:grpSp>
        <p:nvGrpSpPr>
          <p:cNvPr id="30" name="Nhóm 29">
            <a:extLst>
              <a:ext uri="{FF2B5EF4-FFF2-40B4-BE49-F238E27FC236}">
                <a16:creationId xmlns:a16="http://schemas.microsoft.com/office/drawing/2014/main" id="{5B47C0EC-2D13-F1CF-BD8A-A4BB02D62357}"/>
              </a:ext>
            </a:extLst>
          </p:cNvPr>
          <p:cNvGrpSpPr/>
          <p:nvPr/>
        </p:nvGrpSpPr>
        <p:grpSpPr>
          <a:xfrm>
            <a:off x="-8578602" y="1935479"/>
            <a:ext cx="7458266" cy="4817262"/>
            <a:chOff x="176974" y="1935479"/>
            <a:chExt cx="7458266" cy="4817262"/>
          </a:xfrm>
        </p:grpSpPr>
        <p:pic>
          <p:nvPicPr>
            <p:cNvPr id="28" name="Hình ảnh 27">
              <a:extLst>
                <a:ext uri="{FF2B5EF4-FFF2-40B4-BE49-F238E27FC236}">
                  <a16:creationId xmlns:a16="http://schemas.microsoft.com/office/drawing/2014/main" id="{783BC8B6-EDD5-8FDE-4B86-33CB0EF3939D}"/>
                </a:ext>
              </a:extLst>
            </p:cNvPr>
            <p:cNvPicPr>
              <a:picLocks noChangeAspect="1"/>
            </p:cNvPicPr>
            <p:nvPr/>
          </p:nvPicPr>
          <p:blipFill>
            <a:blip r:embed="rId3"/>
            <a:stretch>
              <a:fillRect/>
            </a:stretch>
          </p:blipFill>
          <p:spPr>
            <a:xfrm>
              <a:off x="176974" y="1935479"/>
              <a:ext cx="7458266" cy="4816541"/>
            </a:xfrm>
            <a:prstGeom prst="rect">
              <a:avLst/>
            </a:prstGeom>
          </p:spPr>
        </p:pic>
        <p:pic>
          <p:nvPicPr>
            <p:cNvPr id="29" name="Hình ảnh 28">
              <a:extLst>
                <a:ext uri="{FF2B5EF4-FFF2-40B4-BE49-F238E27FC236}">
                  <a16:creationId xmlns:a16="http://schemas.microsoft.com/office/drawing/2014/main" id="{CC96A82F-D8BD-C8FE-BDD8-4924490C0D3B}"/>
                </a:ext>
              </a:extLst>
            </p:cNvPr>
            <p:cNvPicPr>
              <a:picLocks noChangeAspect="1"/>
            </p:cNvPicPr>
            <p:nvPr/>
          </p:nvPicPr>
          <p:blipFill>
            <a:blip r:embed="rId4"/>
            <a:stretch>
              <a:fillRect/>
            </a:stretch>
          </p:blipFill>
          <p:spPr>
            <a:xfrm>
              <a:off x="6837680" y="1935479"/>
              <a:ext cx="797560" cy="4817262"/>
            </a:xfrm>
            <a:prstGeom prst="rect">
              <a:avLst/>
            </a:prstGeom>
          </p:spPr>
        </p:pic>
      </p:grpSp>
      <p:pic>
        <p:nvPicPr>
          <p:cNvPr id="3" name="Hình ảnh 2">
            <a:extLst>
              <a:ext uri="{FF2B5EF4-FFF2-40B4-BE49-F238E27FC236}">
                <a16:creationId xmlns:a16="http://schemas.microsoft.com/office/drawing/2014/main" id="{8DBE1185-2299-1C97-E9BF-DA6019E096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974" y="1961069"/>
            <a:ext cx="7500820" cy="4293342"/>
          </a:xfrm>
          <a:prstGeom prst="rect">
            <a:avLst/>
          </a:prstGeom>
        </p:spPr>
      </p:pic>
      <p:sp>
        <p:nvSpPr>
          <p:cNvPr id="7" name="Rectangle 2">
            <a:extLst>
              <a:ext uri="{FF2B5EF4-FFF2-40B4-BE49-F238E27FC236}">
                <a16:creationId xmlns:a16="http://schemas.microsoft.com/office/drawing/2014/main" id="{4FDCC154-801D-3E98-6DEE-8D8BEC376251}"/>
              </a:ext>
            </a:extLst>
          </p:cNvPr>
          <p:cNvSpPr>
            <a:spLocks noChangeArrowheads="1"/>
          </p:cNvSpPr>
          <p:nvPr/>
        </p:nvSpPr>
        <p:spPr bwMode="auto">
          <a:xfrm>
            <a:off x="7237438" y="238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Hình chữ nhật 11">
            <a:extLst>
              <a:ext uri="{FF2B5EF4-FFF2-40B4-BE49-F238E27FC236}">
                <a16:creationId xmlns:a16="http://schemas.microsoft.com/office/drawing/2014/main" id="{C0E9EB80-97C4-1AC4-D67E-8F3907CC547C}"/>
              </a:ext>
            </a:extLst>
          </p:cNvPr>
          <p:cNvSpPr/>
          <p:nvPr/>
        </p:nvSpPr>
        <p:spPr>
          <a:xfrm>
            <a:off x="7855540"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400" b="0" i="0" u="none" strike="noStrike" cap="none" normalizeH="0" baseline="0">
              <a:ln>
                <a:noFill/>
              </a:ln>
              <a:solidFill>
                <a:schemeClr val="tx1"/>
              </a:solidFill>
              <a:effectLst/>
              <a:latin typeface="Arial" panose="020B0604020202020204" pitchFamily="34" charset="0"/>
            </a:endParaRPr>
          </a:p>
          <a:p>
            <a:pPr algn="ctr"/>
            <a:endParaRPr lang="vi-VN" sz="2000">
              <a:solidFill>
                <a:schemeClr val="tx1"/>
              </a:solidFill>
            </a:endParaRPr>
          </a:p>
        </p:txBody>
      </p:sp>
      <p:pic>
        <p:nvPicPr>
          <p:cNvPr id="13" name="Hình ảnh 12">
            <a:extLst>
              <a:ext uri="{FF2B5EF4-FFF2-40B4-BE49-F238E27FC236}">
                <a16:creationId xmlns:a16="http://schemas.microsoft.com/office/drawing/2014/main" id="{FBBF7B5C-98F1-7739-2549-19FA475BCB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9331" y="2004619"/>
            <a:ext cx="6183968" cy="4586051"/>
          </a:xfrm>
          <a:prstGeom prst="rect">
            <a:avLst/>
          </a:prstGeom>
        </p:spPr>
      </p:pic>
      <p:sp>
        <p:nvSpPr>
          <p:cNvPr id="14" name="Hình chữ nhật 13">
            <a:extLst>
              <a:ext uri="{FF2B5EF4-FFF2-40B4-BE49-F238E27FC236}">
                <a16:creationId xmlns:a16="http://schemas.microsoft.com/office/drawing/2014/main" id="{B8EE2AD9-FEE5-1AC5-2236-EFC9CE398877}"/>
              </a:ext>
            </a:extLst>
          </p:cNvPr>
          <p:cNvSpPr/>
          <p:nvPr/>
        </p:nvSpPr>
        <p:spPr>
          <a:xfrm>
            <a:off x="12821183" y="2004620"/>
            <a:ext cx="5265325" cy="45860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Tất cả các cụm đều có tầm quan trọng tương đối với frequency và monetary gần như giống nhau:</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recency:</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p>
        </p:txBody>
      </p:sp>
    </p:spTree>
    <p:extLst>
      <p:ext uri="{BB962C8B-B14F-4D97-AF65-F5344CB8AC3E}">
        <p14:creationId xmlns:p14="http://schemas.microsoft.com/office/powerpoint/2010/main" val="13675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Phân cụm khách hàng</a:t>
            </a:r>
          </a:p>
        </p:txBody>
      </p:sp>
      <p:pic>
        <p:nvPicPr>
          <p:cNvPr id="3" name="Hình ảnh 2">
            <a:extLst>
              <a:ext uri="{FF2B5EF4-FFF2-40B4-BE49-F238E27FC236}">
                <a16:creationId xmlns:a16="http://schemas.microsoft.com/office/drawing/2014/main" id="{8DBE1185-2299-1C97-E9BF-DA6019E096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1948" y="1961069"/>
            <a:ext cx="7500820" cy="4293342"/>
          </a:xfrm>
          <a:prstGeom prst="rect">
            <a:avLst/>
          </a:prstGeom>
        </p:spPr>
      </p:pic>
      <p:sp>
        <p:nvSpPr>
          <p:cNvPr id="7" name="Rectangle 2">
            <a:extLst>
              <a:ext uri="{FF2B5EF4-FFF2-40B4-BE49-F238E27FC236}">
                <a16:creationId xmlns:a16="http://schemas.microsoft.com/office/drawing/2014/main" id="{4FDCC154-801D-3E98-6DEE-8D8BEC376251}"/>
              </a:ext>
            </a:extLst>
          </p:cNvPr>
          <p:cNvSpPr>
            <a:spLocks noChangeArrowheads="1"/>
          </p:cNvSpPr>
          <p:nvPr/>
        </p:nvSpPr>
        <p:spPr bwMode="auto">
          <a:xfrm>
            <a:off x="7237438" y="238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Hình chữ nhật 11">
            <a:extLst>
              <a:ext uri="{FF2B5EF4-FFF2-40B4-BE49-F238E27FC236}">
                <a16:creationId xmlns:a16="http://schemas.microsoft.com/office/drawing/2014/main" id="{C0E9EB80-97C4-1AC4-D67E-8F3907CC547C}"/>
              </a:ext>
            </a:extLst>
          </p:cNvPr>
          <p:cNvSpPr/>
          <p:nvPr/>
        </p:nvSpPr>
        <p:spPr>
          <a:xfrm>
            <a:off x="13386910"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000" b="0" i="0" u="none" strike="noStrike" cap="none" normalizeH="0" baseline="0">
              <a:ln>
                <a:noFill/>
              </a:ln>
              <a:solidFill>
                <a:schemeClr val="tx1"/>
              </a:solidFill>
              <a:effectLst/>
              <a:latin typeface="Arial" panose="020B0604020202020204" pitchFamily="34" charset="0"/>
            </a:endParaRPr>
          </a:p>
          <a:p>
            <a:pPr algn="ctr"/>
            <a:endParaRPr lang="vi-VN">
              <a:solidFill>
                <a:schemeClr val="tx1"/>
              </a:solidFill>
            </a:endParaRPr>
          </a:p>
        </p:txBody>
      </p:sp>
      <p:pic>
        <p:nvPicPr>
          <p:cNvPr id="2" name="Hình ảnh 1">
            <a:extLst>
              <a:ext uri="{FF2B5EF4-FFF2-40B4-BE49-F238E27FC236}">
                <a16:creationId xmlns:a16="http://schemas.microsoft.com/office/drawing/2014/main" id="{C7B1613E-2E1E-7EC4-A8F8-52BC98EE2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12" y="2004619"/>
            <a:ext cx="6183968" cy="4586051"/>
          </a:xfrm>
          <a:prstGeom prst="rect">
            <a:avLst/>
          </a:prstGeom>
        </p:spPr>
      </p:pic>
      <p:sp>
        <p:nvSpPr>
          <p:cNvPr id="5" name="Hình chữ nhật 4">
            <a:extLst>
              <a:ext uri="{FF2B5EF4-FFF2-40B4-BE49-F238E27FC236}">
                <a16:creationId xmlns:a16="http://schemas.microsoft.com/office/drawing/2014/main" id="{C4B27053-0416-4B73-C1BD-D44229C9A715}"/>
              </a:ext>
            </a:extLst>
          </p:cNvPr>
          <p:cNvSpPr/>
          <p:nvPr/>
        </p:nvSpPr>
        <p:spPr>
          <a:xfrm>
            <a:off x="6679364" y="2004620"/>
            <a:ext cx="5265325" cy="45860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Tất cả các cụm đều có tầm quan trọng tương đối với frequency và monetary gần như giống nhau:</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recency:</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p>
        </p:txBody>
      </p:sp>
    </p:spTree>
    <p:extLst>
      <p:ext uri="{BB962C8B-B14F-4D97-AF65-F5344CB8AC3E}">
        <p14:creationId xmlns:p14="http://schemas.microsoft.com/office/powerpoint/2010/main" val="1646076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pic>
        <p:nvPicPr>
          <p:cNvPr id="3" name="Hình ảnh 2">
            <a:extLst>
              <a:ext uri="{FF2B5EF4-FFF2-40B4-BE49-F238E27FC236}">
                <a16:creationId xmlns:a16="http://schemas.microsoft.com/office/drawing/2014/main" id="{8DBE1185-2299-1C97-E9BF-DA6019E096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1948" y="1961069"/>
            <a:ext cx="7500820" cy="4293342"/>
          </a:xfrm>
          <a:prstGeom prst="rect">
            <a:avLst/>
          </a:prstGeom>
        </p:spPr>
      </p:pic>
      <p:sp>
        <p:nvSpPr>
          <p:cNvPr id="7" name="Rectangle 2">
            <a:extLst>
              <a:ext uri="{FF2B5EF4-FFF2-40B4-BE49-F238E27FC236}">
                <a16:creationId xmlns:a16="http://schemas.microsoft.com/office/drawing/2014/main" id="{4FDCC154-801D-3E98-6DEE-8D8BEC376251}"/>
              </a:ext>
            </a:extLst>
          </p:cNvPr>
          <p:cNvSpPr>
            <a:spLocks noChangeArrowheads="1"/>
          </p:cNvSpPr>
          <p:nvPr/>
        </p:nvSpPr>
        <p:spPr bwMode="auto">
          <a:xfrm>
            <a:off x="7237438" y="238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Hình chữ nhật 11">
            <a:extLst>
              <a:ext uri="{FF2B5EF4-FFF2-40B4-BE49-F238E27FC236}">
                <a16:creationId xmlns:a16="http://schemas.microsoft.com/office/drawing/2014/main" id="{C0E9EB80-97C4-1AC4-D67E-8F3907CC547C}"/>
              </a:ext>
            </a:extLst>
          </p:cNvPr>
          <p:cNvSpPr/>
          <p:nvPr/>
        </p:nvSpPr>
        <p:spPr>
          <a:xfrm>
            <a:off x="13386910"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000" b="0" i="0" u="none" strike="noStrike" cap="none" normalizeH="0" baseline="0">
              <a:ln>
                <a:noFill/>
              </a:ln>
              <a:solidFill>
                <a:schemeClr val="tx1"/>
              </a:solidFill>
              <a:effectLst/>
              <a:latin typeface="Arial" panose="020B0604020202020204" pitchFamily="34" charset="0"/>
            </a:endParaRPr>
          </a:p>
          <a:p>
            <a:pPr algn="ctr"/>
            <a:endParaRPr lang="vi-VN">
              <a:solidFill>
                <a:schemeClr val="tx1"/>
              </a:solidFill>
            </a:endParaRPr>
          </a:p>
        </p:txBody>
      </p:sp>
      <p:pic>
        <p:nvPicPr>
          <p:cNvPr id="2" name="Hình ảnh 1">
            <a:extLst>
              <a:ext uri="{FF2B5EF4-FFF2-40B4-BE49-F238E27FC236}">
                <a16:creationId xmlns:a16="http://schemas.microsoft.com/office/drawing/2014/main" id="{C7B1613E-2E1E-7EC4-A8F8-52BC98EE2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195" y="2004619"/>
            <a:ext cx="6183968" cy="4586051"/>
          </a:xfrm>
          <a:prstGeom prst="rect">
            <a:avLst/>
          </a:prstGeom>
        </p:spPr>
      </p:pic>
      <p:sp>
        <p:nvSpPr>
          <p:cNvPr id="5" name="Hình chữ nhật 4">
            <a:extLst>
              <a:ext uri="{FF2B5EF4-FFF2-40B4-BE49-F238E27FC236}">
                <a16:creationId xmlns:a16="http://schemas.microsoft.com/office/drawing/2014/main" id="{C4B27053-0416-4B73-C1BD-D44229C9A715}"/>
              </a:ext>
            </a:extLst>
          </p:cNvPr>
          <p:cNvSpPr/>
          <p:nvPr/>
        </p:nvSpPr>
        <p:spPr>
          <a:xfrm>
            <a:off x="176974" y="2004620"/>
            <a:ext cx="11767715" cy="45860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Tóm lại, khách hàng thuộc nhóm 2 dường như mua hàng nhiều lần nhất so với các nhóm khác nhưng lần mua cuối cùng của họ đã quá lâu khiến tôi khẳng định rằng họ không còn quan tâm đến nền tảng của chúng ta nữa. Cụm 0 chỉ có một chút khác biệt so với cụm 2, vì vậy chúng tôi sẽ không tập trung vào cụm này quá. Chúng ta không thể quyết định dựa trên tần suất vì dữ liệu cho thấy hầu hết khách hàng chỉ mua hàng một lần. Loại bỏ yếu tố tần suất thì thu hút cụm 1,3 dường như hợp lý nhất vì họ vừa mới mua hàng gần đây.</a:t>
            </a:r>
          </a:p>
        </p:txBody>
      </p:sp>
    </p:spTree>
    <p:extLst>
      <p:ext uri="{BB962C8B-B14F-4D97-AF65-F5344CB8AC3E}">
        <p14:creationId xmlns:p14="http://schemas.microsoft.com/office/powerpoint/2010/main" val="16525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683552" y="-202734"/>
            <a:ext cx="432163" cy="3445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3445320"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Sau khi thực hiện phân cụm, dữ liệu cho thấy số lần mua hàng của khách hàng (frequency) thưởng chỉ là 1 lần, các giá trị lớn hơn 1 đều được gán là giá trị ngoại biên (outliners). Nên ta tiến hành xây dựng metric Retention Cohort để xem tỷ lệ quay lại của khách hàng sau lần mua hàng đầu tiên cũng như tỷ lệ rời bỏ (Churn Rate) của khách hàng. </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7718615" y="-2560402"/>
            <a:ext cx="432163" cy="81606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3854369" y="1893905"/>
            <a:ext cx="7033590"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11077117"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5943600" y="2269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6096000" y="2421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461" y="1982202"/>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3854369" y="2782642"/>
            <a:ext cx="6990674"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 trích xuất tháng và năm</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11077117" y="2777431"/>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2880968"/>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3854369" y="3671379"/>
            <a:ext cx="7033590"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Tính các cột dữ liệu mới</a:t>
            </a:r>
            <a:endParaRPr lang="vi-VN"/>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4" name="Hình chữ nhật 23">
            <a:extLst>
              <a:ext uri="{FF2B5EF4-FFF2-40B4-BE49-F238E27FC236}">
                <a16:creationId xmlns:a16="http://schemas.microsoft.com/office/drawing/2014/main" id="{0569EB68-175F-FAC3-BD4B-C39A7FDCC0BD}"/>
              </a:ext>
            </a:extLst>
          </p:cNvPr>
          <p:cNvSpPr/>
          <p:nvPr/>
        </p:nvSpPr>
        <p:spPr>
          <a:xfrm>
            <a:off x="11077117" y="3676197"/>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5" name="Hình ảnh 24">
            <a:extLst>
              <a:ext uri="{FF2B5EF4-FFF2-40B4-BE49-F238E27FC236}">
                <a16:creationId xmlns:a16="http://schemas.microsoft.com/office/drawing/2014/main" id="{32EAB326-5D74-6D92-23ED-CDD724DEA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3779734"/>
            <a:ext cx="540000" cy="540000"/>
          </a:xfrm>
          <a:prstGeom prst="rect">
            <a:avLst/>
          </a:prstGeom>
        </p:spPr>
      </p:pic>
      <p:sp>
        <p:nvSpPr>
          <p:cNvPr id="6" name="Hình chữ nhật 5">
            <a:extLst>
              <a:ext uri="{FF2B5EF4-FFF2-40B4-BE49-F238E27FC236}">
                <a16:creationId xmlns:a16="http://schemas.microsoft.com/office/drawing/2014/main" id="{25658B88-EFB0-7AA7-045E-CE6ECB24584D}"/>
              </a:ext>
            </a:extLst>
          </p:cNvPr>
          <p:cNvSpPr/>
          <p:nvPr/>
        </p:nvSpPr>
        <p:spPr>
          <a:xfrm>
            <a:off x="3854369" y="4560116"/>
            <a:ext cx="7033590" cy="428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rPr>
              <a:t>First cohort = min purchase date</a:t>
            </a:r>
          </a:p>
        </p:txBody>
      </p:sp>
      <p:sp>
        <p:nvSpPr>
          <p:cNvPr id="7" name="Hình chữ nhật 6">
            <a:extLst>
              <a:ext uri="{FF2B5EF4-FFF2-40B4-BE49-F238E27FC236}">
                <a16:creationId xmlns:a16="http://schemas.microsoft.com/office/drawing/2014/main" id="{AC06C6D7-F834-3212-E4B8-FE57B8EAC2B4}"/>
              </a:ext>
            </a:extLst>
          </p:cNvPr>
          <p:cNvSpPr/>
          <p:nvPr/>
        </p:nvSpPr>
        <p:spPr>
          <a:xfrm>
            <a:off x="3854369" y="5138821"/>
            <a:ext cx="7033590" cy="428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rPr>
              <a:t>Cohort = Năm*100 + Tháng</a:t>
            </a:r>
          </a:p>
        </p:txBody>
      </p:sp>
      <p:sp>
        <p:nvSpPr>
          <p:cNvPr id="8" name="Hình chữ nhật 7">
            <a:extLst>
              <a:ext uri="{FF2B5EF4-FFF2-40B4-BE49-F238E27FC236}">
                <a16:creationId xmlns:a16="http://schemas.microsoft.com/office/drawing/2014/main" id="{2A58662C-E772-D96B-AF3C-4533DD696094}"/>
              </a:ext>
            </a:extLst>
          </p:cNvPr>
          <p:cNvSpPr/>
          <p:nvPr/>
        </p:nvSpPr>
        <p:spPr>
          <a:xfrm>
            <a:off x="3854369" y="5717526"/>
            <a:ext cx="7033590" cy="428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rPr>
              <a:t>Cohort distance = Cohort – First cohort</a:t>
            </a:r>
          </a:p>
        </p:txBody>
      </p:sp>
    </p:spTree>
    <p:extLst>
      <p:ext uri="{BB962C8B-B14F-4D97-AF65-F5344CB8AC3E}">
        <p14:creationId xmlns:p14="http://schemas.microsoft.com/office/powerpoint/2010/main" val="395910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woman using a tablet to analysis graph company finance strategy statistics success concept and planning for future in office room.">
            <a:extLst>
              <a:ext uri="{FF2B5EF4-FFF2-40B4-BE49-F238E27FC236}">
                <a16:creationId xmlns:a16="http://schemas.microsoft.com/office/drawing/2014/main" id="{CFAE4E89-CD01-0157-2D5A-3D1AFC6893A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07E98117-0599-817A-A7B4-4E56AD24459E}"/>
              </a:ext>
            </a:extLst>
          </p:cNvPr>
          <p:cNvSpPr/>
          <p:nvPr/>
        </p:nvSpPr>
        <p:spPr>
          <a:xfrm>
            <a:off x="0" y="1"/>
            <a:ext cx="5046562"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533A4187-EA65-8ED4-5BC7-B7A9B9D245FA}"/>
              </a:ext>
            </a:extLst>
          </p:cNvPr>
          <p:cNvSpPr/>
          <p:nvPr/>
        </p:nvSpPr>
        <p:spPr>
          <a:xfrm rot="10800000">
            <a:off x="3823043"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Nửa Khung 7">
            <a:extLst>
              <a:ext uri="{FF2B5EF4-FFF2-40B4-BE49-F238E27FC236}">
                <a16:creationId xmlns:a16="http://schemas.microsoft.com/office/drawing/2014/main" id="{4CA50BDA-DE12-BE1A-E961-B9083093033B}"/>
              </a:ext>
            </a:extLst>
          </p:cNvPr>
          <p:cNvSpPr/>
          <p:nvPr/>
        </p:nvSpPr>
        <p:spPr>
          <a:xfrm rot="10800000" flipV="1">
            <a:off x="3823043" y="622168"/>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Nửa Khung 8">
            <a:extLst>
              <a:ext uri="{FF2B5EF4-FFF2-40B4-BE49-F238E27FC236}">
                <a16:creationId xmlns:a16="http://schemas.microsoft.com/office/drawing/2014/main" id="{606A2CCD-4DD9-4E0C-4699-5A63E47ACDE6}"/>
              </a:ext>
            </a:extLst>
          </p:cNvPr>
          <p:cNvSpPr/>
          <p:nvPr/>
        </p:nvSpPr>
        <p:spPr>
          <a:xfrm rot="10800000" flipH="1">
            <a:off x="606458"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Hộp Văn bản 9">
            <a:extLst>
              <a:ext uri="{FF2B5EF4-FFF2-40B4-BE49-F238E27FC236}">
                <a16:creationId xmlns:a16="http://schemas.microsoft.com/office/drawing/2014/main" id="{9BEEAE5D-034B-E63D-322A-415CCDCF92E0}"/>
              </a:ext>
            </a:extLst>
          </p:cNvPr>
          <p:cNvSpPr txBox="1"/>
          <p:nvPr/>
        </p:nvSpPr>
        <p:spPr>
          <a:xfrm>
            <a:off x="606458" y="622168"/>
            <a:ext cx="3926268" cy="2862322"/>
          </a:xfrm>
          <a:prstGeom prst="rect">
            <a:avLst/>
          </a:prstGeom>
          <a:noFill/>
        </p:spPr>
        <p:txBody>
          <a:bodyPr wrap="none" rtlCol="0">
            <a:spAutoFit/>
          </a:bodyPr>
          <a:lstStyle/>
          <a:p>
            <a:r>
              <a:rPr lang="vi-VN" sz="6000" b="1" spc="300">
                <a:solidFill>
                  <a:schemeClr val="bg1"/>
                </a:solidFill>
                <a:latin typeface="zeitung"/>
              </a:rPr>
              <a:t>TABLE </a:t>
            </a:r>
          </a:p>
          <a:p>
            <a:r>
              <a:rPr lang="vi-VN" sz="6000" b="1" spc="300">
                <a:solidFill>
                  <a:schemeClr val="bg1"/>
                </a:solidFill>
                <a:latin typeface="zeitung"/>
              </a:rPr>
              <a:t>OF </a:t>
            </a:r>
          </a:p>
          <a:p>
            <a:r>
              <a:rPr lang="vi-VN" sz="6000" b="1" spc="300">
                <a:solidFill>
                  <a:schemeClr val="bg1"/>
                </a:solidFill>
                <a:latin typeface="zeitung"/>
              </a:rPr>
              <a:t>CONTENTS</a:t>
            </a:r>
          </a:p>
        </p:txBody>
      </p:sp>
      <p:sp>
        <p:nvSpPr>
          <p:cNvPr id="11" name="Hộp Văn bản 10">
            <a:extLst>
              <a:ext uri="{FF2B5EF4-FFF2-40B4-BE49-F238E27FC236}">
                <a16:creationId xmlns:a16="http://schemas.microsoft.com/office/drawing/2014/main" id="{5720BA58-9C9F-2D74-46B8-6E7220BCE82A}"/>
              </a:ext>
            </a:extLst>
          </p:cNvPr>
          <p:cNvSpPr txBox="1"/>
          <p:nvPr/>
        </p:nvSpPr>
        <p:spPr>
          <a:xfrm>
            <a:off x="8466633" y="7007827"/>
            <a:ext cx="8215711" cy="954107"/>
          </a:xfrm>
          <a:prstGeom prst="rect">
            <a:avLst/>
          </a:prstGeom>
          <a:noFill/>
        </p:spPr>
        <p:txBody>
          <a:bodyPr wrap="none" rtlCol="0">
            <a:spAutoFit/>
          </a:bodyPr>
          <a:lstStyle/>
          <a:p>
            <a:pPr algn="r"/>
            <a:r>
              <a:rPr lang="vi-VN" sz="2800" b="1" i="0">
                <a:solidFill>
                  <a:schemeClr val="accent2"/>
                </a:solidFill>
                <a:effectLst/>
                <a:latin typeface="zeitung"/>
              </a:rPr>
              <a:t>Dataset: Brazilian E-Commerce Public Dataset by Olist</a:t>
            </a:r>
          </a:p>
          <a:p>
            <a:pPr algn="r"/>
            <a:r>
              <a:rPr lang="vi-VN" sz="2800" b="1" i="0">
                <a:solidFill>
                  <a:schemeClr val="accent2"/>
                </a:solidFill>
                <a:effectLst/>
                <a:latin typeface="zeitung"/>
              </a:rPr>
              <a:t>By: Trần Mạnh Tường</a:t>
            </a:r>
          </a:p>
        </p:txBody>
      </p:sp>
      <p:sp>
        <p:nvSpPr>
          <p:cNvPr id="26" name="Hình chữ nhật 25">
            <a:extLst>
              <a:ext uri="{FF2B5EF4-FFF2-40B4-BE49-F238E27FC236}">
                <a16:creationId xmlns:a16="http://schemas.microsoft.com/office/drawing/2014/main" id="{4CB15F1D-F861-9A9B-5672-F3C7F862666A}"/>
              </a:ext>
            </a:extLst>
          </p:cNvPr>
          <p:cNvSpPr/>
          <p:nvPr/>
        </p:nvSpPr>
        <p:spPr>
          <a:xfrm>
            <a:off x="5046562" y="0"/>
            <a:ext cx="7145438" cy="6857999"/>
          </a:xfrm>
          <a:prstGeom prst="rect">
            <a:avLst/>
          </a:prstGeom>
          <a:solidFill>
            <a:schemeClr val="accent3">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4" name="Nhóm 33">
            <a:extLst>
              <a:ext uri="{FF2B5EF4-FFF2-40B4-BE49-F238E27FC236}">
                <a16:creationId xmlns:a16="http://schemas.microsoft.com/office/drawing/2014/main" id="{24A489DF-6074-0B6F-105A-3B61B920840E}"/>
              </a:ext>
            </a:extLst>
          </p:cNvPr>
          <p:cNvGrpSpPr/>
          <p:nvPr/>
        </p:nvGrpSpPr>
        <p:grpSpPr>
          <a:xfrm>
            <a:off x="5435896" y="-4175495"/>
            <a:ext cx="5494274" cy="746592"/>
            <a:chOff x="5435896" y="618975"/>
            <a:chExt cx="5494274" cy="746592"/>
          </a:xfrm>
        </p:grpSpPr>
        <p:grpSp>
          <p:nvGrpSpPr>
            <p:cNvPr id="6" name="Nhóm 5">
              <a:extLst>
                <a:ext uri="{FF2B5EF4-FFF2-40B4-BE49-F238E27FC236}">
                  <a16:creationId xmlns:a16="http://schemas.microsoft.com/office/drawing/2014/main" id="{82448EF8-4CDF-C7C2-9DCB-DE3F67FF3A10}"/>
                </a:ext>
              </a:extLst>
            </p:cNvPr>
            <p:cNvGrpSpPr/>
            <p:nvPr/>
          </p:nvGrpSpPr>
          <p:grpSpPr>
            <a:xfrm>
              <a:off x="5435896" y="618975"/>
              <a:ext cx="752637" cy="746592"/>
              <a:chOff x="5435896" y="549089"/>
              <a:chExt cx="752637" cy="746592"/>
            </a:xfrm>
          </p:grpSpPr>
          <p:sp>
            <p:nvSpPr>
              <p:cNvPr id="3" name="Hình chữ nhật 2">
                <a:extLst>
                  <a:ext uri="{FF2B5EF4-FFF2-40B4-BE49-F238E27FC236}">
                    <a16:creationId xmlns:a16="http://schemas.microsoft.com/office/drawing/2014/main" id="{43C7934A-578E-BF22-75D0-93EC85EB3475}"/>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ình chữ nhật 1">
                <a:extLst>
                  <a:ext uri="{FF2B5EF4-FFF2-40B4-BE49-F238E27FC236}">
                    <a16:creationId xmlns:a16="http://schemas.microsoft.com/office/drawing/2014/main" id="{51D8C83A-D071-0D8B-D97B-540120BC0719}"/>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1</a:t>
                </a:r>
                <a:endParaRPr lang="vi-VN" b="1"/>
              </a:p>
            </p:txBody>
          </p:sp>
        </p:grpSp>
        <p:sp>
          <p:nvSpPr>
            <p:cNvPr id="30" name="Hộp Văn bản 29">
              <a:extLst>
                <a:ext uri="{FF2B5EF4-FFF2-40B4-BE49-F238E27FC236}">
                  <a16:creationId xmlns:a16="http://schemas.microsoft.com/office/drawing/2014/main" id="{529033FE-401E-0663-547C-FCA6215100B0}"/>
                </a:ext>
              </a:extLst>
            </p:cNvPr>
            <p:cNvSpPr txBox="1"/>
            <p:nvPr/>
          </p:nvSpPr>
          <p:spPr>
            <a:xfrm>
              <a:off x="6399763" y="708967"/>
              <a:ext cx="453040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mục tiêu dự án</a:t>
              </a:r>
            </a:p>
          </p:txBody>
        </p:sp>
      </p:grpSp>
      <p:grpSp>
        <p:nvGrpSpPr>
          <p:cNvPr id="35" name="Nhóm 34">
            <a:extLst>
              <a:ext uri="{FF2B5EF4-FFF2-40B4-BE49-F238E27FC236}">
                <a16:creationId xmlns:a16="http://schemas.microsoft.com/office/drawing/2014/main" id="{D12B4318-A8DD-B0F5-48AF-8698B45BE42A}"/>
              </a:ext>
            </a:extLst>
          </p:cNvPr>
          <p:cNvGrpSpPr/>
          <p:nvPr/>
        </p:nvGrpSpPr>
        <p:grpSpPr>
          <a:xfrm>
            <a:off x="5435896" y="-2627175"/>
            <a:ext cx="4219887" cy="746592"/>
            <a:chOff x="5435896" y="2167295"/>
            <a:chExt cx="4219887" cy="746592"/>
          </a:xfrm>
        </p:grpSpPr>
        <p:grpSp>
          <p:nvGrpSpPr>
            <p:cNvPr id="7" name="Nhóm 6">
              <a:extLst>
                <a:ext uri="{FF2B5EF4-FFF2-40B4-BE49-F238E27FC236}">
                  <a16:creationId xmlns:a16="http://schemas.microsoft.com/office/drawing/2014/main" id="{8761A34F-9174-C17C-C0B1-65B356D314A5}"/>
                </a:ext>
              </a:extLst>
            </p:cNvPr>
            <p:cNvGrpSpPr/>
            <p:nvPr/>
          </p:nvGrpSpPr>
          <p:grpSpPr>
            <a:xfrm>
              <a:off x="5435896" y="2167295"/>
              <a:ext cx="752637" cy="746592"/>
              <a:chOff x="5435896" y="549089"/>
              <a:chExt cx="752637" cy="746592"/>
            </a:xfrm>
          </p:grpSpPr>
          <p:sp>
            <p:nvSpPr>
              <p:cNvPr id="12" name="Hình chữ nhật 11">
                <a:extLst>
                  <a:ext uri="{FF2B5EF4-FFF2-40B4-BE49-F238E27FC236}">
                    <a16:creationId xmlns:a16="http://schemas.microsoft.com/office/drawing/2014/main" id="{64CBF566-87B3-EB10-4BA1-F2DEB7668B1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B9441A32-3DFF-5747-285B-E9DCEF7C31DF}"/>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2</a:t>
                </a:r>
                <a:endParaRPr lang="vi-VN" b="1"/>
              </a:p>
            </p:txBody>
          </p:sp>
        </p:grpSp>
        <p:sp>
          <p:nvSpPr>
            <p:cNvPr id="31" name="Hộp Văn bản 30">
              <a:extLst>
                <a:ext uri="{FF2B5EF4-FFF2-40B4-BE49-F238E27FC236}">
                  <a16:creationId xmlns:a16="http://schemas.microsoft.com/office/drawing/2014/main" id="{425D9144-8C3B-55BF-23BF-0A2D215D996D}"/>
                </a:ext>
              </a:extLst>
            </p:cNvPr>
            <p:cNvSpPr txBox="1"/>
            <p:nvPr/>
          </p:nvSpPr>
          <p:spPr>
            <a:xfrm>
              <a:off x="6399763" y="2253783"/>
              <a:ext cx="325602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Cách tiếp cận vấn đề</a:t>
              </a:r>
            </a:p>
          </p:txBody>
        </p:sp>
      </p:grpSp>
      <p:grpSp>
        <p:nvGrpSpPr>
          <p:cNvPr id="36" name="Nhóm 35">
            <a:extLst>
              <a:ext uri="{FF2B5EF4-FFF2-40B4-BE49-F238E27FC236}">
                <a16:creationId xmlns:a16="http://schemas.microsoft.com/office/drawing/2014/main" id="{6300A77A-FB02-0089-F4D0-6CC365A8EBBA}"/>
              </a:ext>
            </a:extLst>
          </p:cNvPr>
          <p:cNvGrpSpPr/>
          <p:nvPr/>
        </p:nvGrpSpPr>
        <p:grpSpPr>
          <a:xfrm>
            <a:off x="5435896" y="-1078855"/>
            <a:ext cx="5309929" cy="746592"/>
            <a:chOff x="5435896" y="3715615"/>
            <a:chExt cx="5309929" cy="746592"/>
          </a:xfrm>
        </p:grpSpPr>
        <p:grpSp>
          <p:nvGrpSpPr>
            <p:cNvPr id="27" name="Nhóm 26">
              <a:extLst>
                <a:ext uri="{FF2B5EF4-FFF2-40B4-BE49-F238E27FC236}">
                  <a16:creationId xmlns:a16="http://schemas.microsoft.com/office/drawing/2014/main" id="{1DA6605C-AE4A-2554-58AD-1099E59E77F3}"/>
                </a:ext>
              </a:extLst>
            </p:cNvPr>
            <p:cNvGrpSpPr/>
            <p:nvPr/>
          </p:nvGrpSpPr>
          <p:grpSpPr>
            <a:xfrm>
              <a:off x="5435896" y="3715615"/>
              <a:ext cx="752637" cy="746592"/>
              <a:chOff x="5435896" y="549089"/>
              <a:chExt cx="752637" cy="746592"/>
            </a:xfrm>
          </p:grpSpPr>
          <p:sp>
            <p:nvSpPr>
              <p:cNvPr id="28" name="Hình chữ nhật 27">
                <a:extLst>
                  <a:ext uri="{FF2B5EF4-FFF2-40B4-BE49-F238E27FC236}">
                    <a16:creationId xmlns:a16="http://schemas.microsoft.com/office/drawing/2014/main" id="{CA258AF4-1802-5846-382C-B1D0D1C34176}"/>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28">
                <a:extLst>
                  <a:ext uri="{FF2B5EF4-FFF2-40B4-BE49-F238E27FC236}">
                    <a16:creationId xmlns:a16="http://schemas.microsoft.com/office/drawing/2014/main" id="{2919E1AB-07B5-BB4A-F297-2ED91112FE6E}"/>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3</a:t>
                </a:r>
                <a:endParaRPr lang="vi-VN" b="1"/>
              </a:p>
            </p:txBody>
          </p:sp>
        </p:grpSp>
        <p:sp>
          <p:nvSpPr>
            <p:cNvPr id="32" name="Hộp Văn bản 31">
              <a:extLst>
                <a:ext uri="{FF2B5EF4-FFF2-40B4-BE49-F238E27FC236}">
                  <a16:creationId xmlns:a16="http://schemas.microsoft.com/office/drawing/2014/main" id="{950485B7-7B9A-4713-FD51-D5AE8DB153F0}"/>
                </a:ext>
              </a:extLst>
            </p:cNvPr>
            <p:cNvSpPr txBox="1"/>
            <p:nvPr/>
          </p:nvSpPr>
          <p:spPr>
            <a:xfrm>
              <a:off x="6399763" y="3798599"/>
              <a:ext cx="434606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nguồn dữ liệu</a:t>
              </a:r>
            </a:p>
          </p:txBody>
        </p:sp>
      </p:grpSp>
      <p:grpSp>
        <p:nvGrpSpPr>
          <p:cNvPr id="37" name="Nhóm 36">
            <a:extLst>
              <a:ext uri="{FF2B5EF4-FFF2-40B4-BE49-F238E27FC236}">
                <a16:creationId xmlns:a16="http://schemas.microsoft.com/office/drawing/2014/main" id="{807A54C0-40C7-CF13-D8B6-17C62EB9BB62}"/>
              </a:ext>
            </a:extLst>
          </p:cNvPr>
          <p:cNvGrpSpPr/>
          <p:nvPr/>
        </p:nvGrpSpPr>
        <p:grpSpPr>
          <a:xfrm>
            <a:off x="5435896" y="469464"/>
            <a:ext cx="4210140" cy="746592"/>
            <a:chOff x="5435896" y="5263934"/>
            <a:chExt cx="4210140" cy="746592"/>
          </a:xfrm>
        </p:grpSpPr>
        <p:grpSp>
          <p:nvGrpSpPr>
            <p:cNvPr id="14" name="Nhóm 13">
              <a:extLst>
                <a:ext uri="{FF2B5EF4-FFF2-40B4-BE49-F238E27FC236}">
                  <a16:creationId xmlns:a16="http://schemas.microsoft.com/office/drawing/2014/main" id="{C9B3838A-695D-9A88-28AB-CF0A56715CEA}"/>
                </a:ext>
              </a:extLst>
            </p:cNvPr>
            <p:cNvGrpSpPr/>
            <p:nvPr/>
          </p:nvGrpSpPr>
          <p:grpSpPr>
            <a:xfrm>
              <a:off x="5435896" y="5263934"/>
              <a:ext cx="752637" cy="746592"/>
              <a:chOff x="5435896" y="549089"/>
              <a:chExt cx="752637" cy="746592"/>
            </a:xfrm>
          </p:grpSpPr>
          <p:sp>
            <p:nvSpPr>
              <p:cNvPr id="15" name="Hình chữ nhật 14">
                <a:extLst>
                  <a:ext uri="{FF2B5EF4-FFF2-40B4-BE49-F238E27FC236}">
                    <a16:creationId xmlns:a16="http://schemas.microsoft.com/office/drawing/2014/main" id="{98F49E1D-913C-0753-9DCA-F108F7696FC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5261A70C-ECB4-67F2-3CF3-0C19658BCC6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4</a:t>
                </a:r>
                <a:endParaRPr lang="vi-VN" b="1"/>
              </a:p>
            </p:txBody>
          </p:sp>
        </p:grpSp>
        <p:sp>
          <p:nvSpPr>
            <p:cNvPr id="33" name="Hộp Văn bản 32">
              <a:extLst>
                <a:ext uri="{FF2B5EF4-FFF2-40B4-BE49-F238E27FC236}">
                  <a16:creationId xmlns:a16="http://schemas.microsoft.com/office/drawing/2014/main" id="{C0064D78-E2A1-54BB-4F0C-77CC6B7D3C6F}"/>
                </a:ext>
              </a:extLst>
            </p:cNvPr>
            <p:cNvSpPr txBox="1"/>
            <p:nvPr/>
          </p:nvSpPr>
          <p:spPr>
            <a:xfrm>
              <a:off x="6399763" y="5350422"/>
              <a:ext cx="3246273"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Giới thiệu về dữ liệu</a:t>
              </a:r>
            </a:p>
          </p:txBody>
        </p:sp>
      </p:grpSp>
      <p:grpSp>
        <p:nvGrpSpPr>
          <p:cNvPr id="46" name="Nhóm 45">
            <a:extLst>
              <a:ext uri="{FF2B5EF4-FFF2-40B4-BE49-F238E27FC236}">
                <a16:creationId xmlns:a16="http://schemas.microsoft.com/office/drawing/2014/main" id="{5FA1ED89-EF7E-B294-9C90-217053C0C66A}"/>
              </a:ext>
            </a:extLst>
          </p:cNvPr>
          <p:cNvGrpSpPr/>
          <p:nvPr/>
        </p:nvGrpSpPr>
        <p:grpSpPr>
          <a:xfrm>
            <a:off x="5435896" y="2141151"/>
            <a:ext cx="4101264" cy="746592"/>
            <a:chOff x="5435896" y="5263934"/>
            <a:chExt cx="4101264" cy="746592"/>
          </a:xfrm>
        </p:grpSpPr>
        <p:grpSp>
          <p:nvGrpSpPr>
            <p:cNvPr id="47" name="Nhóm 46">
              <a:extLst>
                <a:ext uri="{FF2B5EF4-FFF2-40B4-BE49-F238E27FC236}">
                  <a16:creationId xmlns:a16="http://schemas.microsoft.com/office/drawing/2014/main" id="{488B4D1A-267B-40C6-BB41-2EEEF6117867}"/>
                </a:ext>
              </a:extLst>
            </p:cNvPr>
            <p:cNvGrpSpPr/>
            <p:nvPr/>
          </p:nvGrpSpPr>
          <p:grpSpPr>
            <a:xfrm>
              <a:off x="5435896" y="5263934"/>
              <a:ext cx="752637" cy="746592"/>
              <a:chOff x="5435896" y="549089"/>
              <a:chExt cx="752637" cy="746592"/>
            </a:xfrm>
          </p:grpSpPr>
          <p:sp>
            <p:nvSpPr>
              <p:cNvPr id="49" name="Hình chữ nhật 48">
                <a:extLst>
                  <a:ext uri="{FF2B5EF4-FFF2-40B4-BE49-F238E27FC236}">
                    <a16:creationId xmlns:a16="http://schemas.microsoft.com/office/drawing/2014/main" id="{3D974DF0-67F0-8CC6-02A8-1C9418C8E478}"/>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49">
                <a:extLst>
                  <a:ext uri="{FF2B5EF4-FFF2-40B4-BE49-F238E27FC236}">
                    <a16:creationId xmlns:a16="http://schemas.microsoft.com/office/drawing/2014/main" id="{6E8E5B38-A195-C639-3DF4-ECAB0DFC4992}"/>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5</a:t>
                </a:r>
                <a:endParaRPr lang="vi-VN" b="1"/>
              </a:p>
            </p:txBody>
          </p:sp>
        </p:grpSp>
        <p:sp>
          <p:nvSpPr>
            <p:cNvPr id="48" name="Hộp Văn bản 47">
              <a:extLst>
                <a:ext uri="{FF2B5EF4-FFF2-40B4-BE49-F238E27FC236}">
                  <a16:creationId xmlns:a16="http://schemas.microsoft.com/office/drawing/2014/main" id="{0C6A81A9-18F7-CFF4-E1CA-5FEA26AB7831}"/>
                </a:ext>
              </a:extLst>
            </p:cNvPr>
            <p:cNvSpPr txBox="1"/>
            <p:nvPr/>
          </p:nvSpPr>
          <p:spPr>
            <a:xfrm>
              <a:off x="6399763" y="5350422"/>
              <a:ext cx="313739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Phân tích khám phá</a:t>
              </a:r>
            </a:p>
          </p:txBody>
        </p:sp>
      </p:grpSp>
      <p:grpSp>
        <p:nvGrpSpPr>
          <p:cNvPr id="51" name="Nhóm 50">
            <a:extLst>
              <a:ext uri="{FF2B5EF4-FFF2-40B4-BE49-F238E27FC236}">
                <a16:creationId xmlns:a16="http://schemas.microsoft.com/office/drawing/2014/main" id="{E816B6A1-C6DE-C671-853D-FDEC19365A07}"/>
              </a:ext>
            </a:extLst>
          </p:cNvPr>
          <p:cNvGrpSpPr/>
          <p:nvPr/>
        </p:nvGrpSpPr>
        <p:grpSpPr>
          <a:xfrm>
            <a:off x="5435896" y="3812838"/>
            <a:ext cx="4533177" cy="746592"/>
            <a:chOff x="5435896" y="5263934"/>
            <a:chExt cx="4533177" cy="746592"/>
          </a:xfrm>
        </p:grpSpPr>
        <p:grpSp>
          <p:nvGrpSpPr>
            <p:cNvPr id="52" name="Nhóm 51">
              <a:extLst>
                <a:ext uri="{FF2B5EF4-FFF2-40B4-BE49-F238E27FC236}">
                  <a16:creationId xmlns:a16="http://schemas.microsoft.com/office/drawing/2014/main" id="{316768EC-C914-A99B-F8C0-6ABD982EDCC2}"/>
                </a:ext>
              </a:extLst>
            </p:cNvPr>
            <p:cNvGrpSpPr/>
            <p:nvPr/>
          </p:nvGrpSpPr>
          <p:grpSpPr>
            <a:xfrm>
              <a:off x="5435896" y="5263934"/>
              <a:ext cx="752637" cy="746592"/>
              <a:chOff x="5435896" y="549089"/>
              <a:chExt cx="752637" cy="746592"/>
            </a:xfrm>
          </p:grpSpPr>
          <p:sp>
            <p:nvSpPr>
              <p:cNvPr id="54" name="Hình chữ nhật 53">
                <a:extLst>
                  <a:ext uri="{FF2B5EF4-FFF2-40B4-BE49-F238E27FC236}">
                    <a16:creationId xmlns:a16="http://schemas.microsoft.com/office/drawing/2014/main" id="{AA6DEACF-DDC0-2FD4-CFBA-9C18D5FA7E69}"/>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Hình chữ nhật 54">
                <a:extLst>
                  <a:ext uri="{FF2B5EF4-FFF2-40B4-BE49-F238E27FC236}">
                    <a16:creationId xmlns:a16="http://schemas.microsoft.com/office/drawing/2014/main" id="{ED4D72D8-059D-1363-875E-9CF08FB49414}"/>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6</a:t>
                </a:r>
                <a:endParaRPr lang="vi-VN" b="1"/>
              </a:p>
            </p:txBody>
          </p:sp>
        </p:grpSp>
        <p:sp>
          <p:nvSpPr>
            <p:cNvPr id="53" name="Hộp Văn bản 52">
              <a:extLst>
                <a:ext uri="{FF2B5EF4-FFF2-40B4-BE49-F238E27FC236}">
                  <a16:creationId xmlns:a16="http://schemas.microsoft.com/office/drawing/2014/main" id="{6C18A8D8-7349-F576-56F0-5A69F35488AC}"/>
                </a:ext>
              </a:extLst>
            </p:cNvPr>
            <p:cNvSpPr txBox="1"/>
            <p:nvPr/>
          </p:nvSpPr>
          <p:spPr>
            <a:xfrm>
              <a:off x="6399763" y="5350422"/>
              <a:ext cx="356931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Giải quyết các bài toán</a:t>
              </a:r>
            </a:p>
          </p:txBody>
        </p:sp>
      </p:grpSp>
      <p:grpSp>
        <p:nvGrpSpPr>
          <p:cNvPr id="56" name="Nhóm 55">
            <a:extLst>
              <a:ext uri="{FF2B5EF4-FFF2-40B4-BE49-F238E27FC236}">
                <a16:creationId xmlns:a16="http://schemas.microsoft.com/office/drawing/2014/main" id="{F2C33A50-5E5D-0789-DBBC-3E27FA6F074A}"/>
              </a:ext>
            </a:extLst>
          </p:cNvPr>
          <p:cNvGrpSpPr/>
          <p:nvPr/>
        </p:nvGrpSpPr>
        <p:grpSpPr>
          <a:xfrm>
            <a:off x="5435896" y="5484526"/>
            <a:ext cx="2384449" cy="746592"/>
            <a:chOff x="5435896" y="5263934"/>
            <a:chExt cx="2384449" cy="746592"/>
          </a:xfrm>
        </p:grpSpPr>
        <p:grpSp>
          <p:nvGrpSpPr>
            <p:cNvPr id="57" name="Nhóm 56">
              <a:extLst>
                <a:ext uri="{FF2B5EF4-FFF2-40B4-BE49-F238E27FC236}">
                  <a16:creationId xmlns:a16="http://schemas.microsoft.com/office/drawing/2014/main" id="{38631D02-04D9-2E6A-FBD7-36096FCFB1DC}"/>
                </a:ext>
              </a:extLst>
            </p:cNvPr>
            <p:cNvGrpSpPr/>
            <p:nvPr/>
          </p:nvGrpSpPr>
          <p:grpSpPr>
            <a:xfrm>
              <a:off x="5435896" y="5263934"/>
              <a:ext cx="752637" cy="746592"/>
              <a:chOff x="5435896" y="549089"/>
              <a:chExt cx="752637" cy="746592"/>
            </a:xfrm>
          </p:grpSpPr>
          <p:sp>
            <p:nvSpPr>
              <p:cNvPr id="59" name="Hình chữ nhật 58">
                <a:extLst>
                  <a:ext uri="{FF2B5EF4-FFF2-40B4-BE49-F238E27FC236}">
                    <a16:creationId xmlns:a16="http://schemas.microsoft.com/office/drawing/2014/main" id="{6F52CAFA-1DC2-CE2A-6149-06D05A2FEE2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Hình chữ nhật 59">
                <a:extLst>
                  <a:ext uri="{FF2B5EF4-FFF2-40B4-BE49-F238E27FC236}">
                    <a16:creationId xmlns:a16="http://schemas.microsoft.com/office/drawing/2014/main" id="{F4F27812-4F83-1746-1684-B032E8A160E5}"/>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7</a:t>
                </a:r>
                <a:endParaRPr lang="vi-VN" b="1"/>
              </a:p>
            </p:txBody>
          </p:sp>
        </p:grpSp>
        <p:sp>
          <p:nvSpPr>
            <p:cNvPr id="58" name="Hộp Văn bản 57">
              <a:extLst>
                <a:ext uri="{FF2B5EF4-FFF2-40B4-BE49-F238E27FC236}">
                  <a16:creationId xmlns:a16="http://schemas.microsoft.com/office/drawing/2014/main" id="{9C098E17-55B0-9AD0-8BE5-58BCE1219919}"/>
                </a:ext>
              </a:extLst>
            </p:cNvPr>
            <p:cNvSpPr txBox="1"/>
            <p:nvPr/>
          </p:nvSpPr>
          <p:spPr>
            <a:xfrm>
              <a:off x="6399763" y="5350422"/>
              <a:ext cx="142058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Kết luận</a:t>
              </a:r>
            </a:p>
          </p:txBody>
        </p:sp>
      </p:grpSp>
      <p:grpSp>
        <p:nvGrpSpPr>
          <p:cNvPr id="17" name="Nhóm 16">
            <a:extLst>
              <a:ext uri="{FF2B5EF4-FFF2-40B4-BE49-F238E27FC236}">
                <a16:creationId xmlns:a16="http://schemas.microsoft.com/office/drawing/2014/main" id="{9759301E-73FE-D687-5889-810A4141D516}"/>
              </a:ext>
            </a:extLst>
          </p:cNvPr>
          <p:cNvGrpSpPr/>
          <p:nvPr/>
        </p:nvGrpSpPr>
        <p:grpSpPr>
          <a:xfrm>
            <a:off x="-3060888" y="-2086759"/>
            <a:ext cx="3254109" cy="2292935"/>
            <a:chOff x="1527858" y="1493134"/>
            <a:chExt cx="3308165" cy="2292935"/>
          </a:xfrm>
        </p:grpSpPr>
        <p:sp>
          <p:nvSpPr>
            <p:cNvPr id="18" name="Hộp Văn bản 17">
              <a:extLst>
                <a:ext uri="{FF2B5EF4-FFF2-40B4-BE49-F238E27FC236}">
                  <a16:creationId xmlns:a16="http://schemas.microsoft.com/office/drawing/2014/main" id="{1F74F7D7-FB83-B777-B06B-23D8FCD2783A}"/>
                </a:ext>
              </a:extLst>
            </p:cNvPr>
            <p:cNvSpPr txBox="1"/>
            <p:nvPr/>
          </p:nvSpPr>
          <p:spPr>
            <a:xfrm>
              <a:off x="1527858" y="1493134"/>
              <a:ext cx="590226" cy="830997"/>
            </a:xfrm>
            <a:prstGeom prst="rect">
              <a:avLst/>
            </a:prstGeom>
            <a:noFill/>
          </p:spPr>
          <p:txBody>
            <a:bodyPr wrap="none" rtlCol="0">
              <a:spAutoFit/>
            </a:bodyPr>
            <a:lstStyle/>
            <a:p>
              <a:r>
                <a:rPr lang="vi-VN" sz="4800" b="1">
                  <a:solidFill>
                    <a:schemeClr val="accent2"/>
                  </a:solidFill>
                  <a:latin typeface="zeitung"/>
                </a:rPr>
                <a:t>1</a:t>
              </a:r>
              <a:r>
                <a:rPr lang="vi-VN" sz="3200">
                  <a:latin typeface="zeitung"/>
                </a:rPr>
                <a:t> </a:t>
              </a:r>
            </a:p>
          </p:txBody>
        </p:sp>
        <p:sp>
          <p:nvSpPr>
            <p:cNvPr id="19" name="Hộp Văn bản 18">
              <a:extLst>
                <a:ext uri="{FF2B5EF4-FFF2-40B4-BE49-F238E27FC236}">
                  <a16:creationId xmlns:a16="http://schemas.microsoft.com/office/drawing/2014/main" id="{FC0E8208-5C6F-57D1-08F0-68C662FC6242}"/>
                </a:ext>
              </a:extLst>
            </p:cNvPr>
            <p:cNvSpPr txBox="1"/>
            <p:nvPr/>
          </p:nvSpPr>
          <p:spPr>
            <a:xfrm>
              <a:off x="2013912" y="1847077"/>
              <a:ext cx="2822111" cy="1938992"/>
            </a:xfrm>
            <a:prstGeom prst="rect">
              <a:avLst/>
            </a:prstGeom>
            <a:noFill/>
          </p:spPr>
          <p:txBody>
            <a:bodyPr wrap="square">
              <a:spAutoFit/>
            </a:bodyPr>
            <a:lstStyle/>
            <a:p>
              <a:r>
                <a:rPr lang="vi-VN" sz="4000" b="1">
                  <a:solidFill>
                    <a:schemeClr val="bg1"/>
                  </a:solidFill>
                  <a:latin typeface="zeitung"/>
                </a:rPr>
                <a:t>Tổng quan về mục tiêu dự án</a:t>
              </a:r>
            </a:p>
          </p:txBody>
        </p:sp>
        <p:cxnSp>
          <p:nvCxnSpPr>
            <p:cNvPr id="20" name="Đường nối Thẳng 19">
              <a:extLst>
                <a:ext uri="{FF2B5EF4-FFF2-40B4-BE49-F238E27FC236}">
                  <a16:creationId xmlns:a16="http://schemas.microsoft.com/office/drawing/2014/main" id="{1E73ABA0-79AF-14FD-AAFA-7A11556A0B2A}"/>
                </a:ext>
              </a:extLst>
            </p:cNvPr>
            <p:cNvCxnSpPr/>
            <p:nvPr/>
          </p:nvCxnSpPr>
          <p:spPr>
            <a:xfrm flipH="1">
              <a:off x="1879580" y="1620456"/>
              <a:ext cx="268664" cy="811396"/>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1" name="Nhóm 20">
            <a:extLst>
              <a:ext uri="{FF2B5EF4-FFF2-40B4-BE49-F238E27FC236}">
                <a16:creationId xmlns:a16="http://schemas.microsoft.com/office/drawing/2014/main" id="{0F1E6440-61E2-B469-ED08-E19EFADDA03A}"/>
              </a:ext>
            </a:extLst>
          </p:cNvPr>
          <p:cNvGrpSpPr/>
          <p:nvPr/>
        </p:nvGrpSpPr>
        <p:grpSpPr>
          <a:xfrm>
            <a:off x="1446175" y="-1338247"/>
            <a:ext cx="9554856" cy="1043945"/>
            <a:chOff x="923096" y="3169224"/>
            <a:chExt cx="9554856" cy="1043945"/>
          </a:xfrm>
        </p:grpSpPr>
        <p:sp>
          <p:nvSpPr>
            <p:cNvPr id="22" name="Hộp Văn bản 21">
              <a:extLst>
                <a:ext uri="{FF2B5EF4-FFF2-40B4-BE49-F238E27FC236}">
                  <a16:creationId xmlns:a16="http://schemas.microsoft.com/office/drawing/2014/main" id="{282D853B-2DAF-8869-FB50-A81EAF04ADA4}"/>
                </a:ext>
              </a:extLst>
            </p:cNvPr>
            <p:cNvSpPr txBox="1"/>
            <p:nvPr/>
          </p:nvSpPr>
          <p:spPr>
            <a:xfrm>
              <a:off x="966903" y="3197506"/>
              <a:ext cx="9511049" cy="1015663"/>
            </a:xfrm>
            <a:prstGeom prst="rect">
              <a:avLst/>
            </a:prstGeom>
            <a:noFill/>
          </p:spPr>
          <p:txBody>
            <a:bodyPr wrap="square" rtlCol="0">
              <a:spAutoFit/>
            </a:bodyPr>
            <a:lstStyle/>
            <a:p>
              <a:r>
                <a:rPr lang="vi-VN" sz="6000" b="1">
                  <a:solidFill>
                    <a:schemeClr val="accent1"/>
                  </a:solidFill>
                  <a:latin typeface="zeitung"/>
                </a:rPr>
                <a:t>Làm sao để tăng doanh thu?</a:t>
              </a:r>
            </a:p>
          </p:txBody>
        </p:sp>
        <p:sp>
          <p:nvSpPr>
            <p:cNvPr id="23" name="Hộp Văn bản 22">
              <a:extLst>
                <a:ext uri="{FF2B5EF4-FFF2-40B4-BE49-F238E27FC236}">
                  <a16:creationId xmlns:a16="http://schemas.microsoft.com/office/drawing/2014/main" id="{19BCD6EA-5B51-AD26-E856-D3979EB67291}"/>
                </a:ext>
              </a:extLst>
            </p:cNvPr>
            <p:cNvSpPr txBox="1"/>
            <p:nvPr/>
          </p:nvSpPr>
          <p:spPr>
            <a:xfrm>
              <a:off x="923096" y="3169224"/>
              <a:ext cx="9391267" cy="1015663"/>
            </a:xfrm>
            <a:prstGeom prst="rect">
              <a:avLst/>
            </a:prstGeom>
            <a:noFill/>
          </p:spPr>
          <p:txBody>
            <a:bodyPr wrap="square" rtlCol="0">
              <a:spAutoFit/>
            </a:bodyPr>
            <a:lstStyle/>
            <a:p>
              <a:r>
                <a:rPr lang="vi-VN" sz="6000" b="1">
                  <a:solidFill>
                    <a:schemeClr val="accent2"/>
                  </a:solidFill>
                  <a:latin typeface="zeitung"/>
                </a:rPr>
                <a:t>Làm sao để tăng doanh thu?</a:t>
              </a:r>
            </a:p>
          </p:txBody>
        </p:sp>
      </p:grpSp>
    </p:spTree>
    <p:extLst>
      <p:ext uri="{BB962C8B-B14F-4D97-AF65-F5344CB8AC3E}">
        <p14:creationId xmlns:p14="http://schemas.microsoft.com/office/powerpoint/2010/main" val="302306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2274991" y="-202734"/>
            <a:ext cx="432163" cy="3445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3781568" y="1893904"/>
            <a:ext cx="3445320"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Sau khi thực hiện phân cụm, dữ liệu cho thấy số lần mua hàng của khách hàng (frequency) thưởng chỉ là 1 lần, các giá trị lớn hơn 1 đều được gán là giá trị ngoại biên (outliners). Nên ta tiến hành xây dựng metric Retention Cohort để xem tỷ lệ quay lại của khách hàng sau lần mua hàng đầu tiên cũng như tỷ lệ rời bỏ (Churn Rate) của khách hàng. </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5879916"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5" name="Hình ảnh 4">
            <a:extLst>
              <a:ext uri="{FF2B5EF4-FFF2-40B4-BE49-F238E27FC236}">
                <a16:creationId xmlns:a16="http://schemas.microsoft.com/office/drawing/2014/main" id="{20DCB40A-703B-A9A5-A04A-A25D7B9E3C1A}"/>
              </a:ext>
            </a:extLst>
          </p:cNvPr>
          <p:cNvPicPr>
            <a:picLocks noChangeAspect="1"/>
          </p:cNvPicPr>
          <p:nvPr/>
        </p:nvPicPr>
        <p:blipFill>
          <a:blip r:embed="rId3"/>
          <a:stretch>
            <a:fillRect/>
          </a:stretch>
        </p:blipFill>
        <p:spPr>
          <a:xfrm>
            <a:off x="176971" y="1983970"/>
            <a:ext cx="11838050" cy="3570186"/>
          </a:xfrm>
          <a:prstGeom prst="rect">
            <a:avLst/>
          </a:prstGeom>
        </p:spPr>
      </p:pic>
    </p:spTree>
    <p:extLst>
      <p:ext uri="{BB962C8B-B14F-4D97-AF65-F5344CB8AC3E}">
        <p14:creationId xmlns:p14="http://schemas.microsoft.com/office/powerpoint/2010/main" val="3455614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6640330"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5" name="Hình ảnh 4">
            <a:extLst>
              <a:ext uri="{FF2B5EF4-FFF2-40B4-BE49-F238E27FC236}">
                <a16:creationId xmlns:a16="http://schemas.microsoft.com/office/drawing/2014/main" id="{20DCB40A-703B-A9A5-A04A-A25D7B9E3C1A}"/>
              </a:ext>
            </a:extLst>
          </p:cNvPr>
          <p:cNvPicPr>
            <a:picLocks noChangeAspect="1"/>
          </p:cNvPicPr>
          <p:nvPr/>
        </p:nvPicPr>
        <p:blipFill>
          <a:blip r:embed="rId3"/>
          <a:stretch>
            <a:fillRect/>
          </a:stretch>
        </p:blipFill>
        <p:spPr>
          <a:xfrm>
            <a:off x="-12343275" y="1983970"/>
            <a:ext cx="11838050" cy="3570186"/>
          </a:xfrm>
          <a:prstGeom prst="rect">
            <a:avLst/>
          </a:prstGeom>
        </p:spPr>
      </p:pic>
      <p:sp>
        <p:nvSpPr>
          <p:cNvPr id="6" name="Hình chữ nhật 5">
            <a:extLst>
              <a:ext uri="{FF2B5EF4-FFF2-40B4-BE49-F238E27FC236}">
                <a16:creationId xmlns:a16="http://schemas.microsoft.com/office/drawing/2014/main" id="{AA5F1D77-D7CE-6F9D-7F92-F9151E90F0B1}"/>
              </a:ext>
            </a:extLst>
          </p:cNvPr>
          <p:cNvSpPr/>
          <p:nvPr/>
        </p:nvSpPr>
        <p:spPr>
          <a:xfrm rot="5400000">
            <a:off x="5879918"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Cohort Analysis</a:t>
            </a:r>
          </a:p>
        </p:txBody>
      </p:sp>
      <p:pic>
        <p:nvPicPr>
          <p:cNvPr id="7" name="Hình ảnh 6">
            <a:extLst>
              <a:ext uri="{FF2B5EF4-FFF2-40B4-BE49-F238E27FC236}">
                <a16:creationId xmlns:a16="http://schemas.microsoft.com/office/drawing/2014/main" id="{A6624FA8-15B7-377E-00CA-275C9799901F}"/>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76974" y="1841140"/>
            <a:ext cx="5760000" cy="4932000"/>
          </a:xfrm>
          <a:prstGeom prst="rect">
            <a:avLst/>
          </a:prstGeom>
          <a:noFill/>
          <a:ln>
            <a:noFill/>
          </a:ln>
        </p:spPr>
      </p:pic>
      <p:pic>
        <p:nvPicPr>
          <p:cNvPr id="8" name="Hình ảnh 7">
            <a:extLst>
              <a:ext uri="{FF2B5EF4-FFF2-40B4-BE49-F238E27FC236}">
                <a16:creationId xmlns:a16="http://schemas.microsoft.com/office/drawing/2014/main" id="{1AE6A919-032A-2CCE-23C3-25A70D0F8225}"/>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6255025" y="1841140"/>
            <a:ext cx="5760000" cy="4932415"/>
          </a:xfrm>
          <a:prstGeom prst="rect">
            <a:avLst/>
          </a:prstGeom>
          <a:noFill/>
          <a:ln>
            <a:noFill/>
          </a:ln>
        </p:spPr>
      </p:pic>
      <p:sp>
        <p:nvSpPr>
          <p:cNvPr id="14" name="Hình chữ nhật 13">
            <a:extLst>
              <a:ext uri="{FF2B5EF4-FFF2-40B4-BE49-F238E27FC236}">
                <a16:creationId xmlns:a16="http://schemas.microsoft.com/office/drawing/2014/main" id="{44391C40-200B-7818-631A-3E4407955751}"/>
              </a:ext>
            </a:extLst>
          </p:cNvPr>
          <p:cNvSpPr/>
          <p:nvPr/>
        </p:nvSpPr>
        <p:spPr>
          <a:xfrm>
            <a:off x="176974" y="7000872"/>
            <a:ext cx="11838051" cy="22016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Khách mua hàng rất nhiều nhưng chủ yếu chỉ mua một lần, khách mua một lần chiếm đến 97% tổng lượng khách. Lượng khách quay lại có xu hướng giảm dần theo thời gian. Ở phần tiếp theo, tôi sẽ tìm hiểu nguyên nhân tại sao dẫn đến việc khách chỉ mua một lần và không quay lại.</a:t>
            </a:r>
          </a:p>
        </p:txBody>
      </p:sp>
    </p:spTree>
    <p:extLst>
      <p:ext uri="{BB962C8B-B14F-4D97-AF65-F5344CB8AC3E}">
        <p14:creationId xmlns:p14="http://schemas.microsoft.com/office/powerpoint/2010/main" val="585189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6" name="Hình chữ nhật 5">
            <a:extLst>
              <a:ext uri="{FF2B5EF4-FFF2-40B4-BE49-F238E27FC236}">
                <a16:creationId xmlns:a16="http://schemas.microsoft.com/office/drawing/2014/main" id="{AA5F1D77-D7CE-6F9D-7F92-F9151E90F0B1}"/>
              </a:ext>
            </a:extLst>
          </p:cNvPr>
          <p:cNvSpPr/>
          <p:nvPr/>
        </p:nvSpPr>
        <p:spPr>
          <a:xfrm rot="5400000">
            <a:off x="5879918"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pic>
        <p:nvPicPr>
          <p:cNvPr id="7" name="Hình ảnh 6">
            <a:extLst>
              <a:ext uri="{FF2B5EF4-FFF2-40B4-BE49-F238E27FC236}">
                <a16:creationId xmlns:a16="http://schemas.microsoft.com/office/drawing/2014/main" id="{A6624FA8-15B7-377E-00CA-275C9799901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162866" y="1841140"/>
            <a:ext cx="5760000" cy="4932000"/>
          </a:xfrm>
          <a:prstGeom prst="rect">
            <a:avLst/>
          </a:prstGeom>
          <a:noFill/>
          <a:ln>
            <a:noFill/>
          </a:ln>
        </p:spPr>
      </p:pic>
      <p:pic>
        <p:nvPicPr>
          <p:cNvPr id="8" name="Hình ảnh 7">
            <a:extLst>
              <a:ext uri="{FF2B5EF4-FFF2-40B4-BE49-F238E27FC236}">
                <a16:creationId xmlns:a16="http://schemas.microsoft.com/office/drawing/2014/main" id="{1AE6A919-032A-2CCE-23C3-25A70D0F8225}"/>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2442465" y="1841140"/>
            <a:ext cx="5760000" cy="4932415"/>
          </a:xfrm>
          <a:prstGeom prst="rect">
            <a:avLst/>
          </a:prstGeom>
          <a:noFill/>
          <a:ln>
            <a:noFill/>
          </a:ln>
        </p:spPr>
      </p:pic>
      <p:sp>
        <p:nvSpPr>
          <p:cNvPr id="2" name="Hình chữ nhật 1">
            <a:extLst>
              <a:ext uri="{FF2B5EF4-FFF2-40B4-BE49-F238E27FC236}">
                <a16:creationId xmlns:a16="http://schemas.microsoft.com/office/drawing/2014/main" id="{042492AE-B409-60BE-B426-57D08C57BD16}"/>
              </a:ext>
            </a:extLst>
          </p:cNvPr>
          <p:cNvSpPr/>
          <p:nvPr/>
        </p:nvSpPr>
        <p:spPr>
          <a:xfrm>
            <a:off x="176974" y="2004620"/>
            <a:ext cx="11838051" cy="22016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Khách mua hàng rất nhiều nhưng chủ yếu chỉ mua một lần, khách mua một lần chiếm đến 97% tổng lượng khách. Lượng khách quay lại có xu hướng giảm dần theo thời gian. Ở phần tiếp theo, tôi sẽ tìm hiểu nguyên nhân tại sao dẫn đến việc khách chỉ mua một lần và không quay lại.</a:t>
            </a:r>
          </a:p>
        </p:txBody>
      </p:sp>
    </p:spTree>
    <p:extLst>
      <p:ext uri="{BB962C8B-B14F-4D97-AF65-F5344CB8AC3E}">
        <p14:creationId xmlns:p14="http://schemas.microsoft.com/office/powerpoint/2010/main" val="480660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5" name="Hình chữ nhật 4">
            <a:extLst>
              <a:ext uri="{FF2B5EF4-FFF2-40B4-BE49-F238E27FC236}">
                <a16:creationId xmlns:a16="http://schemas.microsoft.com/office/drawing/2014/main" id="{68063DD5-98A5-1C05-0FF3-075385FE040B}"/>
              </a:ext>
            </a:extLst>
          </p:cNvPr>
          <p:cNvSpPr/>
          <p:nvPr/>
        </p:nvSpPr>
        <p:spPr>
          <a:xfrm rot="5400000">
            <a:off x="5879918"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12" name="Hình chữ nhật 11">
            <a:extLst>
              <a:ext uri="{FF2B5EF4-FFF2-40B4-BE49-F238E27FC236}">
                <a16:creationId xmlns:a16="http://schemas.microsoft.com/office/drawing/2014/main" id="{66E761E3-698C-F761-7DC2-D41AAA108EAF}"/>
              </a:ext>
            </a:extLst>
          </p:cNvPr>
          <p:cNvSpPr/>
          <p:nvPr/>
        </p:nvSpPr>
        <p:spPr>
          <a:xfrm>
            <a:off x="176975" y="1893904"/>
            <a:ext cx="2914044"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phân tích chuyên sâu các yếu tố liên quan để tìm ra nguyên nhân tại sao phần lớn khách thưởng chỉ mua hàng một lần và không quay lại. Các yếu tố tôi quan tâm và có thể đo lường được ở bộ dữ liệu này bao gồm: Giao hàng (Shipment), Đánh giá (Rating), Giao dịch (Payment)</a:t>
            </a:r>
          </a:p>
          <a:p>
            <a:pPr algn="ctr"/>
            <a:endParaRPr lang="vi-VN" sz="2000">
              <a:solidFill>
                <a:schemeClr val="tx1"/>
              </a:solidFill>
            </a:endParaRPr>
          </a:p>
        </p:txBody>
      </p:sp>
      <p:pic>
        <p:nvPicPr>
          <p:cNvPr id="13" name="Hình ảnh 12">
            <a:extLst>
              <a:ext uri="{FF2B5EF4-FFF2-40B4-BE49-F238E27FC236}">
                <a16:creationId xmlns:a16="http://schemas.microsoft.com/office/drawing/2014/main" id="{BC5C9F9C-C78A-0920-352C-CD6C63297C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3" r="1611"/>
          <a:stretch/>
        </p:blipFill>
        <p:spPr>
          <a:xfrm>
            <a:off x="3264061" y="1893904"/>
            <a:ext cx="8750964" cy="4866096"/>
          </a:xfrm>
          <a:prstGeom prst="rect">
            <a:avLst/>
          </a:prstGeom>
        </p:spPr>
      </p:pic>
    </p:spTree>
    <p:extLst>
      <p:ext uri="{BB962C8B-B14F-4D97-AF65-F5344CB8AC3E}">
        <p14:creationId xmlns:p14="http://schemas.microsoft.com/office/powerpoint/2010/main" val="73573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5" name="Hình chữ nhật 4">
            <a:extLst>
              <a:ext uri="{FF2B5EF4-FFF2-40B4-BE49-F238E27FC236}">
                <a16:creationId xmlns:a16="http://schemas.microsoft.com/office/drawing/2014/main" id="{68063DD5-98A5-1C05-0FF3-075385FE040B}"/>
              </a:ext>
            </a:extLst>
          </p:cNvPr>
          <p:cNvSpPr/>
          <p:nvPr/>
        </p:nvSpPr>
        <p:spPr>
          <a:xfrm rot="5400000">
            <a:off x="-6640329"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12" name="Hình chữ nhật 11">
            <a:extLst>
              <a:ext uri="{FF2B5EF4-FFF2-40B4-BE49-F238E27FC236}">
                <a16:creationId xmlns:a16="http://schemas.microsoft.com/office/drawing/2014/main" id="{66E761E3-698C-F761-7DC2-D41AAA108EAF}"/>
              </a:ext>
            </a:extLst>
          </p:cNvPr>
          <p:cNvSpPr/>
          <p:nvPr/>
        </p:nvSpPr>
        <p:spPr>
          <a:xfrm>
            <a:off x="-12343272" y="1893904"/>
            <a:ext cx="2914044"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phân tích chuyên sâu các yếu tố liên quan để tìm ra nguyên nhân tại sao phần lớn khách thưởng chỉ mua hàng một lần và không quay lại. Các yếu tố tôi quan tâm và có thể đo lường được ở bộ dữ liệu này bao gồm: Giao hàng (Shipment), Đánh giá (Rating), Giao dịch (Payment)</a:t>
            </a:r>
          </a:p>
          <a:p>
            <a:pPr algn="ctr"/>
            <a:endParaRPr lang="vi-VN" sz="2000">
              <a:solidFill>
                <a:schemeClr val="tx1"/>
              </a:solidFill>
            </a:endParaRPr>
          </a:p>
        </p:txBody>
      </p:sp>
      <p:pic>
        <p:nvPicPr>
          <p:cNvPr id="13" name="Hình ảnh 12">
            <a:extLst>
              <a:ext uri="{FF2B5EF4-FFF2-40B4-BE49-F238E27FC236}">
                <a16:creationId xmlns:a16="http://schemas.microsoft.com/office/drawing/2014/main" id="{BC5C9F9C-C78A-0920-352C-CD6C63297C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3" r="1611"/>
          <a:stretch/>
        </p:blipFill>
        <p:spPr>
          <a:xfrm>
            <a:off x="-9256186" y="1893904"/>
            <a:ext cx="8750964" cy="4866096"/>
          </a:xfrm>
          <a:prstGeom prst="rect">
            <a:avLst/>
          </a:prstGeom>
        </p:spPr>
      </p:pic>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6" name="Hình ảnh 5">
            <a:extLst>
              <a:ext uri="{FF2B5EF4-FFF2-40B4-BE49-F238E27FC236}">
                <a16:creationId xmlns:a16="http://schemas.microsoft.com/office/drawing/2014/main" id="{03A6A697-713B-6630-D9F5-04A468D5AF23}"/>
              </a:ext>
            </a:extLst>
          </p:cNvPr>
          <p:cNvPicPr>
            <a:picLocks noChangeAspect="1"/>
          </p:cNvPicPr>
          <p:nvPr/>
        </p:nvPicPr>
        <p:blipFill>
          <a:blip r:embed="rId4"/>
          <a:stretch>
            <a:fillRect/>
          </a:stretch>
        </p:blipFill>
        <p:spPr>
          <a:xfrm>
            <a:off x="173041" y="1878882"/>
            <a:ext cx="11838050" cy="1720352"/>
          </a:xfrm>
          <a:prstGeom prst="rect">
            <a:avLst/>
          </a:prstGeom>
        </p:spPr>
      </p:pic>
      <p:pic>
        <p:nvPicPr>
          <p:cNvPr id="7" name="Hình ảnh 6">
            <a:extLst>
              <a:ext uri="{FF2B5EF4-FFF2-40B4-BE49-F238E27FC236}">
                <a16:creationId xmlns:a16="http://schemas.microsoft.com/office/drawing/2014/main" id="{8D551ECE-2266-53BA-20F4-7F24518648DB}"/>
              </a:ext>
            </a:extLst>
          </p:cNvPr>
          <p:cNvPicPr>
            <a:picLocks noChangeAspect="1"/>
          </p:cNvPicPr>
          <p:nvPr/>
        </p:nvPicPr>
        <p:blipFill>
          <a:blip r:embed="rId5"/>
          <a:stretch>
            <a:fillRect/>
          </a:stretch>
        </p:blipFill>
        <p:spPr>
          <a:xfrm>
            <a:off x="173041" y="3742107"/>
            <a:ext cx="8747032" cy="2934413"/>
          </a:xfrm>
          <a:prstGeom prst="rect">
            <a:avLst/>
          </a:prstGeom>
        </p:spPr>
      </p:pic>
      <p:pic>
        <p:nvPicPr>
          <p:cNvPr id="14" name="Hình ảnh 13">
            <a:extLst>
              <a:ext uri="{FF2B5EF4-FFF2-40B4-BE49-F238E27FC236}">
                <a16:creationId xmlns:a16="http://schemas.microsoft.com/office/drawing/2014/main" id="{DE6E471B-2924-101A-48C0-31218644411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908" y="6928961"/>
            <a:ext cx="4794764" cy="4794764"/>
          </a:xfrm>
          <a:prstGeom prst="rect">
            <a:avLst/>
          </a:prstGeom>
          <a:noFill/>
          <a:ln>
            <a:noFill/>
          </a:ln>
        </p:spPr>
      </p:pic>
      <p:sp>
        <p:nvSpPr>
          <p:cNvPr id="15" name="Hộp Văn bản 14">
            <a:extLst>
              <a:ext uri="{FF2B5EF4-FFF2-40B4-BE49-F238E27FC236}">
                <a16:creationId xmlns:a16="http://schemas.microsoft.com/office/drawing/2014/main" id="{7497ACA6-C001-EC01-4096-3AA5B080A070}"/>
              </a:ext>
            </a:extLst>
          </p:cNvPr>
          <p:cNvSpPr txBox="1"/>
          <p:nvPr/>
        </p:nvSpPr>
        <p:spPr>
          <a:xfrm>
            <a:off x="5506758" y="8654438"/>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sp>
        <p:nvSpPr>
          <p:cNvPr id="19" name="Hình chữ nhật 18">
            <a:extLst>
              <a:ext uri="{FF2B5EF4-FFF2-40B4-BE49-F238E27FC236}">
                <a16:creationId xmlns:a16="http://schemas.microsoft.com/office/drawing/2014/main" id="{D062E72E-DC14-2E0B-D178-8CE44B6ED988}"/>
              </a:ext>
            </a:extLst>
          </p:cNvPr>
          <p:cNvSpPr/>
          <p:nvPr/>
        </p:nvSpPr>
        <p:spPr>
          <a:xfrm>
            <a:off x="9104915" y="3742107"/>
            <a:ext cx="2914044" cy="29211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Kết quả cho thấy, trung bình tổng ngày giao hàng nhỏ hơn số ngày ước tính. Điều này có thực sự đúng?</a:t>
            </a:r>
            <a:endParaRPr lang="vi-VN" sz="2000" b="1">
              <a:solidFill>
                <a:schemeClr val="tx1"/>
              </a:solidFill>
            </a:endParaRPr>
          </a:p>
          <a:p>
            <a:pPr algn="ctr"/>
            <a:endParaRPr lang="vi-VN" sz="2000">
              <a:solidFill>
                <a:schemeClr val="tx1"/>
              </a:solidFill>
            </a:endParaRPr>
          </a:p>
        </p:txBody>
      </p:sp>
    </p:spTree>
    <p:extLst>
      <p:ext uri="{BB962C8B-B14F-4D97-AF65-F5344CB8AC3E}">
        <p14:creationId xmlns:p14="http://schemas.microsoft.com/office/powerpoint/2010/main" val="209863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6" name="Hình ảnh 5">
            <a:extLst>
              <a:ext uri="{FF2B5EF4-FFF2-40B4-BE49-F238E27FC236}">
                <a16:creationId xmlns:a16="http://schemas.microsoft.com/office/drawing/2014/main" id="{03A6A697-713B-6630-D9F5-04A468D5AF23}"/>
              </a:ext>
            </a:extLst>
          </p:cNvPr>
          <p:cNvPicPr>
            <a:picLocks noChangeAspect="1"/>
          </p:cNvPicPr>
          <p:nvPr/>
        </p:nvPicPr>
        <p:blipFill>
          <a:blip r:embed="rId3"/>
          <a:stretch>
            <a:fillRect/>
          </a:stretch>
        </p:blipFill>
        <p:spPr>
          <a:xfrm>
            <a:off x="12703176" y="1878882"/>
            <a:ext cx="11838050" cy="1720352"/>
          </a:xfrm>
          <a:prstGeom prst="rect">
            <a:avLst/>
          </a:prstGeom>
        </p:spPr>
      </p:pic>
      <p:pic>
        <p:nvPicPr>
          <p:cNvPr id="7" name="Hình ảnh 6">
            <a:extLst>
              <a:ext uri="{FF2B5EF4-FFF2-40B4-BE49-F238E27FC236}">
                <a16:creationId xmlns:a16="http://schemas.microsoft.com/office/drawing/2014/main" id="{8D551ECE-2266-53BA-20F4-7F24518648DB}"/>
              </a:ext>
            </a:extLst>
          </p:cNvPr>
          <p:cNvPicPr>
            <a:picLocks noChangeAspect="1"/>
          </p:cNvPicPr>
          <p:nvPr/>
        </p:nvPicPr>
        <p:blipFill>
          <a:blip r:embed="rId4"/>
          <a:stretch>
            <a:fillRect/>
          </a:stretch>
        </p:blipFill>
        <p:spPr>
          <a:xfrm>
            <a:off x="-10119821" y="3742107"/>
            <a:ext cx="8747032" cy="2934413"/>
          </a:xfrm>
          <a:prstGeom prst="rect">
            <a:avLst/>
          </a:prstGeom>
        </p:spPr>
      </p:pic>
      <p:pic>
        <p:nvPicPr>
          <p:cNvPr id="8" name="Hình ảnh 7">
            <a:extLst>
              <a:ext uri="{FF2B5EF4-FFF2-40B4-BE49-F238E27FC236}">
                <a16:creationId xmlns:a16="http://schemas.microsoft.com/office/drawing/2014/main" id="{B150A292-C2B8-96E5-4970-FE914BB0935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1881756"/>
            <a:ext cx="4794764" cy="4794764"/>
          </a:xfrm>
          <a:prstGeom prst="rect">
            <a:avLst/>
          </a:prstGeom>
          <a:noFill/>
          <a:ln>
            <a:noFill/>
          </a:ln>
        </p:spPr>
      </p:pic>
      <p:sp>
        <p:nvSpPr>
          <p:cNvPr id="15" name="Hộp Văn bản 14">
            <a:extLst>
              <a:ext uri="{FF2B5EF4-FFF2-40B4-BE49-F238E27FC236}">
                <a16:creationId xmlns:a16="http://schemas.microsoft.com/office/drawing/2014/main" id="{8C7E925D-1AA0-9ED6-CC07-FD56E122759A}"/>
              </a:ext>
            </a:extLst>
          </p:cNvPr>
          <p:cNvSpPr txBox="1"/>
          <p:nvPr/>
        </p:nvSpPr>
        <p:spPr>
          <a:xfrm>
            <a:off x="5506758" y="3607233"/>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spTree>
    <p:extLst>
      <p:ext uri="{BB962C8B-B14F-4D97-AF65-F5344CB8AC3E}">
        <p14:creationId xmlns:p14="http://schemas.microsoft.com/office/powerpoint/2010/main" val="1051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8" name="Hình ảnh 7">
            <a:extLst>
              <a:ext uri="{FF2B5EF4-FFF2-40B4-BE49-F238E27FC236}">
                <a16:creationId xmlns:a16="http://schemas.microsoft.com/office/drawing/2014/main" id="{B150A292-C2B8-96E5-4970-FE914BB093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08" y="7309133"/>
            <a:ext cx="4794764" cy="4794764"/>
          </a:xfrm>
          <a:prstGeom prst="rect">
            <a:avLst/>
          </a:prstGeom>
          <a:noFill/>
          <a:ln>
            <a:noFill/>
          </a:ln>
        </p:spPr>
      </p:pic>
      <p:sp>
        <p:nvSpPr>
          <p:cNvPr id="15" name="Hộp Văn bản 14">
            <a:extLst>
              <a:ext uri="{FF2B5EF4-FFF2-40B4-BE49-F238E27FC236}">
                <a16:creationId xmlns:a16="http://schemas.microsoft.com/office/drawing/2014/main" id="{8C7E925D-1AA0-9ED6-CC07-FD56E122759A}"/>
              </a:ext>
            </a:extLst>
          </p:cNvPr>
          <p:cNvSpPr txBox="1"/>
          <p:nvPr/>
        </p:nvSpPr>
        <p:spPr>
          <a:xfrm>
            <a:off x="5506758" y="9034610"/>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pic>
        <p:nvPicPr>
          <p:cNvPr id="5" name="Hình ảnh 4">
            <a:extLst>
              <a:ext uri="{FF2B5EF4-FFF2-40B4-BE49-F238E27FC236}">
                <a16:creationId xmlns:a16="http://schemas.microsoft.com/office/drawing/2014/main" id="{47C03137-43C1-1D1E-3DD5-E2B6F8F8C7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402"/>
          <a:stretch/>
        </p:blipFill>
        <p:spPr bwMode="auto">
          <a:xfrm>
            <a:off x="743875" y="1931178"/>
            <a:ext cx="10704249" cy="47541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748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8" name="Hình ảnh 7">
            <a:extLst>
              <a:ext uri="{FF2B5EF4-FFF2-40B4-BE49-F238E27FC236}">
                <a16:creationId xmlns:a16="http://schemas.microsoft.com/office/drawing/2014/main" id="{B150A292-C2B8-96E5-4970-FE914BB093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08" y="7309133"/>
            <a:ext cx="4794764" cy="4794764"/>
          </a:xfrm>
          <a:prstGeom prst="rect">
            <a:avLst/>
          </a:prstGeom>
          <a:noFill/>
          <a:ln>
            <a:noFill/>
          </a:ln>
        </p:spPr>
      </p:pic>
      <p:sp>
        <p:nvSpPr>
          <p:cNvPr id="15" name="Hộp Văn bản 14">
            <a:extLst>
              <a:ext uri="{FF2B5EF4-FFF2-40B4-BE49-F238E27FC236}">
                <a16:creationId xmlns:a16="http://schemas.microsoft.com/office/drawing/2014/main" id="{8C7E925D-1AA0-9ED6-CC07-FD56E122759A}"/>
              </a:ext>
            </a:extLst>
          </p:cNvPr>
          <p:cNvSpPr txBox="1"/>
          <p:nvPr/>
        </p:nvSpPr>
        <p:spPr>
          <a:xfrm>
            <a:off x="5506758" y="9034610"/>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pic>
        <p:nvPicPr>
          <p:cNvPr id="7" name="Hình ảnh 6">
            <a:extLst>
              <a:ext uri="{FF2B5EF4-FFF2-40B4-BE49-F238E27FC236}">
                <a16:creationId xmlns:a16="http://schemas.microsoft.com/office/drawing/2014/main" id="{3D8B6E2A-002D-A806-EAA5-282CD72003B1}"/>
              </a:ext>
            </a:extLst>
          </p:cNvPr>
          <p:cNvPicPr>
            <a:picLocks noChangeAspect="1"/>
          </p:cNvPicPr>
          <p:nvPr/>
        </p:nvPicPr>
        <p:blipFill>
          <a:blip r:embed="rId4"/>
          <a:stretch>
            <a:fillRect/>
          </a:stretch>
        </p:blipFill>
        <p:spPr>
          <a:xfrm>
            <a:off x="1807602" y="2934333"/>
            <a:ext cx="8576798" cy="3721110"/>
          </a:xfrm>
          <a:prstGeom prst="rect">
            <a:avLst/>
          </a:prstGeom>
        </p:spPr>
      </p:pic>
      <p:sp>
        <p:nvSpPr>
          <p:cNvPr id="14" name="Hình chữ nhật 13">
            <a:extLst>
              <a:ext uri="{FF2B5EF4-FFF2-40B4-BE49-F238E27FC236}">
                <a16:creationId xmlns:a16="http://schemas.microsoft.com/office/drawing/2014/main" id="{FDC921EB-2488-A1F8-23C8-1DCA8C30D9B3}"/>
              </a:ext>
            </a:extLst>
          </p:cNvPr>
          <p:cNvSpPr/>
          <p:nvPr/>
        </p:nvSpPr>
        <p:spPr>
          <a:xfrm>
            <a:off x="1807601" y="1936723"/>
            <a:ext cx="8576797"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thực tế &lt;= dự kiến</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thực tế &gt; dự kiến</a:t>
            </a:r>
          </a:p>
        </p:txBody>
      </p:sp>
    </p:spTree>
    <p:extLst>
      <p:ext uri="{BB962C8B-B14F-4D97-AF65-F5344CB8AC3E}">
        <p14:creationId xmlns:p14="http://schemas.microsoft.com/office/powerpoint/2010/main" val="1651046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7" name="Hình ảnh 6">
            <a:extLst>
              <a:ext uri="{FF2B5EF4-FFF2-40B4-BE49-F238E27FC236}">
                <a16:creationId xmlns:a16="http://schemas.microsoft.com/office/drawing/2014/main" id="{3D8B6E2A-002D-A806-EAA5-282CD72003B1}"/>
              </a:ext>
            </a:extLst>
          </p:cNvPr>
          <p:cNvPicPr>
            <a:picLocks noChangeAspect="1"/>
          </p:cNvPicPr>
          <p:nvPr/>
        </p:nvPicPr>
        <p:blipFill>
          <a:blip r:embed="rId3"/>
          <a:stretch>
            <a:fillRect/>
          </a:stretch>
        </p:blipFill>
        <p:spPr>
          <a:xfrm>
            <a:off x="1807602" y="7635720"/>
            <a:ext cx="8576798" cy="3721110"/>
          </a:xfrm>
          <a:prstGeom prst="rect">
            <a:avLst/>
          </a:prstGeom>
        </p:spPr>
      </p:pic>
      <p:sp>
        <p:nvSpPr>
          <p:cNvPr id="14" name="Hình chữ nhật 13">
            <a:extLst>
              <a:ext uri="{FF2B5EF4-FFF2-40B4-BE49-F238E27FC236}">
                <a16:creationId xmlns:a16="http://schemas.microsoft.com/office/drawing/2014/main" id="{FDC921EB-2488-A1F8-23C8-1DCA8C30D9B3}"/>
              </a:ext>
            </a:extLst>
          </p:cNvPr>
          <p:cNvSpPr/>
          <p:nvPr/>
        </p:nvSpPr>
        <p:spPr>
          <a:xfrm>
            <a:off x="1807601" y="1936723"/>
            <a:ext cx="8576797"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thực tế &lt;= dự kiến</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thực tế &gt; dự kiến</a:t>
            </a:r>
          </a:p>
        </p:txBody>
      </p:sp>
      <p:pic>
        <p:nvPicPr>
          <p:cNvPr id="5" name="Hình ảnh 4">
            <a:extLst>
              <a:ext uri="{FF2B5EF4-FFF2-40B4-BE49-F238E27FC236}">
                <a16:creationId xmlns:a16="http://schemas.microsoft.com/office/drawing/2014/main" id="{2E69353E-D5E9-A627-0FA0-DC81FE3020F0}"/>
              </a:ext>
            </a:extLst>
          </p:cNvPr>
          <p:cNvPicPr>
            <a:picLocks noChangeAspect="1"/>
          </p:cNvPicPr>
          <p:nvPr/>
        </p:nvPicPr>
        <p:blipFill>
          <a:blip r:embed="rId4"/>
          <a:stretch>
            <a:fillRect/>
          </a:stretch>
        </p:blipFill>
        <p:spPr>
          <a:xfrm>
            <a:off x="1997200" y="2996001"/>
            <a:ext cx="8189734" cy="652110"/>
          </a:xfrm>
          <a:prstGeom prst="rect">
            <a:avLst/>
          </a:prstGeom>
        </p:spPr>
      </p:pic>
      <p:sp>
        <p:nvSpPr>
          <p:cNvPr id="6" name="Hình chữ nhật 5">
            <a:extLst>
              <a:ext uri="{FF2B5EF4-FFF2-40B4-BE49-F238E27FC236}">
                <a16:creationId xmlns:a16="http://schemas.microsoft.com/office/drawing/2014/main" id="{173A28D1-2853-A8AB-7FA3-F6919B250760}"/>
              </a:ext>
            </a:extLst>
          </p:cNvPr>
          <p:cNvSpPr/>
          <p:nvPr/>
        </p:nvSpPr>
        <p:spPr>
          <a:xfrm>
            <a:off x="1807601" y="3862813"/>
            <a:ext cx="8576797" cy="1184188"/>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bác bỏ H0. Ta có thể kết luận rằng thời gian giao hàng thực tế lớn hơn dự kiến. Đây là một trong những nguyên nhân dẫn đến việc khách rời bỏ hệ thống.</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087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Rating</a:t>
            </a:r>
          </a:p>
        </p:txBody>
      </p:sp>
      <p:pic>
        <p:nvPicPr>
          <p:cNvPr id="8" name="Hình ảnh 7">
            <a:extLst>
              <a:ext uri="{FF2B5EF4-FFF2-40B4-BE49-F238E27FC236}">
                <a16:creationId xmlns:a16="http://schemas.microsoft.com/office/drawing/2014/main" id="{5C36EDF4-1102-3AF6-B323-BEB0EC551C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9764" y="1878882"/>
            <a:ext cx="6105838" cy="4710346"/>
          </a:xfrm>
          <a:prstGeom prst="rect">
            <a:avLst/>
          </a:prstGeom>
          <a:noFill/>
          <a:ln>
            <a:noFill/>
          </a:ln>
        </p:spPr>
      </p:pic>
      <p:pic>
        <p:nvPicPr>
          <p:cNvPr id="12" name="Hình ảnh 11">
            <a:extLst>
              <a:ext uri="{FF2B5EF4-FFF2-40B4-BE49-F238E27FC236}">
                <a16:creationId xmlns:a16="http://schemas.microsoft.com/office/drawing/2014/main" id="{86FAA95F-6ABE-A1FF-D7B7-7AA6CD87B850}"/>
              </a:ext>
            </a:extLst>
          </p:cNvPr>
          <p:cNvPicPr>
            <a:picLocks noChangeAspect="1"/>
          </p:cNvPicPr>
          <p:nvPr/>
        </p:nvPicPr>
        <p:blipFill rotWithShape="1">
          <a:blip r:embed="rId4">
            <a:extLst>
              <a:ext uri="{28A0092B-C50C-407E-A947-70E740481C1C}">
                <a14:useLocalDpi xmlns:a14="http://schemas.microsoft.com/office/drawing/2010/main" val="0"/>
              </a:ext>
            </a:extLst>
          </a:blip>
          <a:srcRect l="7586" r="6013"/>
          <a:stretch/>
        </p:blipFill>
        <p:spPr>
          <a:xfrm>
            <a:off x="173042" y="1878882"/>
            <a:ext cx="2773680" cy="4735882"/>
          </a:xfrm>
          <a:prstGeom prst="rect">
            <a:avLst/>
          </a:prstGeom>
        </p:spPr>
      </p:pic>
      <p:sp>
        <p:nvSpPr>
          <p:cNvPr id="13" name="Hình chữ nhật 12">
            <a:extLst>
              <a:ext uri="{FF2B5EF4-FFF2-40B4-BE49-F238E27FC236}">
                <a16:creationId xmlns:a16="http://schemas.microsoft.com/office/drawing/2014/main" id="{69AC0B6E-3809-8BF4-3922-7FDE4937E63F}"/>
              </a:ext>
            </a:extLst>
          </p:cNvPr>
          <p:cNvSpPr/>
          <p:nvPr/>
        </p:nvSpPr>
        <p:spPr>
          <a:xfrm>
            <a:off x="9398643" y="1878882"/>
            <a:ext cx="2612449" cy="47103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thống kê mô tả dựa trên điểm đánh giá. Điểm trung bình nhận được khá cao, hơn 4 và có một nửa đánh giá là 5 điểm.</a:t>
            </a:r>
          </a:p>
        </p:txBody>
      </p:sp>
    </p:spTree>
    <p:extLst>
      <p:ext uri="{BB962C8B-B14F-4D97-AF65-F5344CB8AC3E}">
        <p14:creationId xmlns:p14="http://schemas.microsoft.com/office/powerpoint/2010/main" val="3686933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usinesswoman using a tablet to analysis graph company finance strategy statistics success concept and planning for future in office room.">
            <a:extLst>
              <a:ext uri="{FF2B5EF4-FFF2-40B4-BE49-F238E27FC236}">
                <a16:creationId xmlns:a16="http://schemas.microsoft.com/office/drawing/2014/main" id="{26909D9B-9D33-9A04-9912-6F805FF368DA}"/>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6121EAB3-21D6-6241-5D83-2A2B7775A192}"/>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9" name="Nhóm 8">
            <a:extLst>
              <a:ext uri="{FF2B5EF4-FFF2-40B4-BE49-F238E27FC236}">
                <a16:creationId xmlns:a16="http://schemas.microsoft.com/office/drawing/2014/main" id="{1E60951E-3F8C-D7BF-002E-269D200C0B1B}"/>
              </a:ext>
            </a:extLst>
          </p:cNvPr>
          <p:cNvGrpSpPr/>
          <p:nvPr/>
        </p:nvGrpSpPr>
        <p:grpSpPr>
          <a:xfrm>
            <a:off x="886272" y="99509"/>
            <a:ext cx="3254109" cy="2292935"/>
            <a:chOff x="1527858" y="1493134"/>
            <a:chExt cx="3308165" cy="2292935"/>
          </a:xfrm>
        </p:grpSpPr>
        <p:sp>
          <p:nvSpPr>
            <p:cNvPr id="4" name="Hộp Văn bản 3">
              <a:extLst>
                <a:ext uri="{FF2B5EF4-FFF2-40B4-BE49-F238E27FC236}">
                  <a16:creationId xmlns:a16="http://schemas.microsoft.com/office/drawing/2014/main" id="{AC74D8D6-2A8B-63E0-CB51-80B6044B3779}"/>
                </a:ext>
              </a:extLst>
            </p:cNvPr>
            <p:cNvSpPr txBox="1"/>
            <p:nvPr/>
          </p:nvSpPr>
          <p:spPr>
            <a:xfrm>
              <a:off x="1527858" y="1493134"/>
              <a:ext cx="590226" cy="830997"/>
            </a:xfrm>
            <a:prstGeom prst="rect">
              <a:avLst/>
            </a:prstGeom>
            <a:noFill/>
          </p:spPr>
          <p:txBody>
            <a:bodyPr wrap="none" rtlCol="0">
              <a:spAutoFit/>
            </a:bodyPr>
            <a:lstStyle/>
            <a:p>
              <a:r>
                <a:rPr lang="vi-VN" sz="4800" b="1">
                  <a:solidFill>
                    <a:schemeClr val="accent2"/>
                  </a:solidFill>
                  <a:latin typeface="zeitung"/>
                </a:rPr>
                <a:t>1</a:t>
              </a:r>
              <a:r>
                <a:rPr lang="vi-VN" sz="3200">
                  <a:latin typeface="zeitung"/>
                </a:rPr>
                <a:t> </a:t>
              </a:r>
            </a:p>
          </p:txBody>
        </p:sp>
        <p:sp>
          <p:nvSpPr>
            <p:cNvPr id="6" name="Hộp Văn bản 5">
              <a:extLst>
                <a:ext uri="{FF2B5EF4-FFF2-40B4-BE49-F238E27FC236}">
                  <a16:creationId xmlns:a16="http://schemas.microsoft.com/office/drawing/2014/main" id="{F65E080D-0551-DA95-B458-C96138C8A0A9}"/>
                </a:ext>
              </a:extLst>
            </p:cNvPr>
            <p:cNvSpPr txBox="1"/>
            <p:nvPr/>
          </p:nvSpPr>
          <p:spPr>
            <a:xfrm>
              <a:off x="2013912" y="1847077"/>
              <a:ext cx="2822111" cy="1938992"/>
            </a:xfrm>
            <a:prstGeom prst="rect">
              <a:avLst/>
            </a:prstGeom>
            <a:noFill/>
          </p:spPr>
          <p:txBody>
            <a:bodyPr wrap="square">
              <a:spAutoFit/>
            </a:bodyPr>
            <a:lstStyle/>
            <a:p>
              <a:r>
                <a:rPr lang="vi-VN" sz="4000" b="1">
                  <a:solidFill>
                    <a:schemeClr val="bg1"/>
                  </a:solidFill>
                  <a:latin typeface="zeitung"/>
                </a:rPr>
                <a:t>Tổng quan về mục tiêu dự án</a:t>
              </a:r>
            </a:p>
          </p:txBody>
        </p:sp>
        <p:cxnSp>
          <p:nvCxnSpPr>
            <p:cNvPr id="8" name="Đường nối Thẳng 7">
              <a:extLst>
                <a:ext uri="{FF2B5EF4-FFF2-40B4-BE49-F238E27FC236}">
                  <a16:creationId xmlns:a16="http://schemas.microsoft.com/office/drawing/2014/main" id="{4F23EB57-6A9E-8510-1085-14EC5E78CE09}"/>
                </a:ext>
              </a:extLst>
            </p:cNvPr>
            <p:cNvCxnSpPr/>
            <p:nvPr/>
          </p:nvCxnSpPr>
          <p:spPr>
            <a:xfrm flipH="1">
              <a:off x="1879580" y="1620456"/>
              <a:ext cx="268664" cy="811396"/>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2" name="Nhóm 11">
            <a:extLst>
              <a:ext uri="{FF2B5EF4-FFF2-40B4-BE49-F238E27FC236}">
                <a16:creationId xmlns:a16="http://schemas.microsoft.com/office/drawing/2014/main" id="{6168F6FF-C1AE-0ECB-E157-3964065DE514}"/>
              </a:ext>
            </a:extLst>
          </p:cNvPr>
          <p:cNvGrpSpPr/>
          <p:nvPr/>
        </p:nvGrpSpPr>
        <p:grpSpPr>
          <a:xfrm>
            <a:off x="1742778" y="2930211"/>
            <a:ext cx="9554856" cy="1043945"/>
            <a:chOff x="923096" y="3169224"/>
            <a:chExt cx="9554856" cy="1043945"/>
          </a:xfrm>
        </p:grpSpPr>
        <p:sp>
          <p:nvSpPr>
            <p:cNvPr id="10" name="Hộp Văn bản 9">
              <a:extLst>
                <a:ext uri="{FF2B5EF4-FFF2-40B4-BE49-F238E27FC236}">
                  <a16:creationId xmlns:a16="http://schemas.microsoft.com/office/drawing/2014/main" id="{3C1B9FA4-01FD-9C60-0D64-E28293D7D3BB}"/>
                </a:ext>
              </a:extLst>
            </p:cNvPr>
            <p:cNvSpPr txBox="1"/>
            <p:nvPr/>
          </p:nvSpPr>
          <p:spPr>
            <a:xfrm>
              <a:off x="966903" y="3197506"/>
              <a:ext cx="9511049" cy="1015663"/>
            </a:xfrm>
            <a:prstGeom prst="rect">
              <a:avLst/>
            </a:prstGeom>
            <a:noFill/>
          </p:spPr>
          <p:txBody>
            <a:bodyPr wrap="square" rtlCol="0">
              <a:spAutoFit/>
            </a:bodyPr>
            <a:lstStyle/>
            <a:p>
              <a:r>
                <a:rPr lang="vi-VN" sz="6000" b="1">
                  <a:solidFill>
                    <a:schemeClr val="accent1"/>
                  </a:solidFill>
                  <a:latin typeface="zeitung"/>
                </a:rPr>
                <a:t>Làm sao để tăng doanh thu?</a:t>
              </a:r>
            </a:p>
          </p:txBody>
        </p:sp>
        <p:sp>
          <p:nvSpPr>
            <p:cNvPr id="11" name="Hộp Văn bản 10">
              <a:extLst>
                <a:ext uri="{FF2B5EF4-FFF2-40B4-BE49-F238E27FC236}">
                  <a16:creationId xmlns:a16="http://schemas.microsoft.com/office/drawing/2014/main" id="{9853997A-6031-FF1A-599C-69A90F1AC7DA}"/>
                </a:ext>
              </a:extLst>
            </p:cNvPr>
            <p:cNvSpPr txBox="1"/>
            <p:nvPr/>
          </p:nvSpPr>
          <p:spPr>
            <a:xfrm>
              <a:off x="923096" y="3169224"/>
              <a:ext cx="9391267" cy="1015663"/>
            </a:xfrm>
            <a:prstGeom prst="rect">
              <a:avLst/>
            </a:prstGeom>
            <a:noFill/>
          </p:spPr>
          <p:txBody>
            <a:bodyPr wrap="square" rtlCol="0">
              <a:spAutoFit/>
            </a:bodyPr>
            <a:lstStyle/>
            <a:p>
              <a:r>
                <a:rPr lang="vi-VN" sz="6000" b="1">
                  <a:solidFill>
                    <a:schemeClr val="accent2"/>
                  </a:solidFill>
                  <a:latin typeface="zeitung"/>
                </a:rPr>
                <a:t>Làm sao để tăng doanh thu?</a:t>
              </a:r>
            </a:p>
          </p:txBody>
        </p:sp>
      </p:grpSp>
      <p:sp>
        <p:nvSpPr>
          <p:cNvPr id="17" name="Hình chữ nhật 16">
            <a:extLst>
              <a:ext uri="{FF2B5EF4-FFF2-40B4-BE49-F238E27FC236}">
                <a16:creationId xmlns:a16="http://schemas.microsoft.com/office/drawing/2014/main" id="{32C2529B-F63E-90E8-8AE0-01938DC8DCE7}"/>
              </a:ext>
            </a:extLst>
          </p:cNvPr>
          <p:cNvSpPr/>
          <p:nvPr/>
        </p:nvSpPr>
        <p:spPr>
          <a:xfrm>
            <a:off x="0" y="6504971"/>
            <a:ext cx="12192000" cy="3530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7D44E5CA-C294-D65B-1A2C-2DE585F7720C}"/>
              </a:ext>
            </a:extLst>
          </p:cNvPr>
          <p:cNvSpPr/>
          <p:nvPr/>
        </p:nvSpPr>
        <p:spPr>
          <a:xfrm rot="10800000">
            <a:off x="10520201" y="3974156"/>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7" name="Nửa Khung 6">
            <a:extLst>
              <a:ext uri="{FF2B5EF4-FFF2-40B4-BE49-F238E27FC236}">
                <a16:creationId xmlns:a16="http://schemas.microsoft.com/office/drawing/2014/main" id="{2ECC6E0C-E310-9663-1EFE-245840B97E13}"/>
              </a:ext>
            </a:extLst>
          </p:cNvPr>
          <p:cNvSpPr/>
          <p:nvPr/>
        </p:nvSpPr>
        <p:spPr>
          <a:xfrm rot="10800000" flipV="1">
            <a:off x="10520201" y="1770496"/>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3" name="Nửa Khung 12">
            <a:extLst>
              <a:ext uri="{FF2B5EF4-FFF2-40B4-BE49-F238E27FC236}">
                <a16:creationId xmlns:a16="http://schemas.microsoft.com/office/drawing/2014/main" id="{DE237314-4CCC-6A9B-EF6D-10EDAFA77624}"/>
              </a:ext>
            </a:extLst>
          </p:cNvPr>
          <p:cNvSpPr/>
          <p:nvPr/>
        </p:nvSpPr>
        <p:spPr>
          <a:xfrm rot="10800000" flipH="1">
            <a:off x="1460474" y="3946317"/>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18937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Rating</a:t>
            </a:r>
          </a:p>
        </p:txBody>
      </p:sp>
      <p:pic>
        <p:nvPicPr>
          <p:cNvPr id="8" name="Hình ảnh 7">
            <a:extLst>
              <a:ext uri="{FF2B5EF4-FFF2-40B4-BE49-F238E27FC236}">
                <a16:creationId xmlns:a16="http://schemas.microsoft.com/office/drawing/2014/main" id="{5C36EDF4-1102-3AF6-B323-BEB0EC551C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7036" y="1878882"/>
            <a:ext cx="6105838" cy="4710346"/>
          </a:xfrm>
          <a:prstGeom prst="rect">
            <a:avLst/>
          </a:prstGeom>
          <a:noFill/>
          <a:ln>
            <a:noFill/>
          </a:ln>
        </p:spPr>
      </p:pic>
      <p:pic>
        <p:nvPicPr>
          <p:cNvPr id="12" name="Hình ảnh 11">
            <a:extLst>
              <a:ext uri="{FF2B5EF4-FFF2-40B4-BE49-F238E27FC236}">
                <a16:creationId xmlns:a16="http://schemas.microsoft.com/office/drawing/2014/main" id="{86FAA95F-6ABE-A1FF-D7B7-7AA6CD87B850}"/>
              </a:ext>
            </a:extLst>
          </p:cNvPr>
          <p:cNvPicPr>
            <a:picLocks noChangeAspect="1"/>
          </p:cNvPicPr>
          <p:nvPr/>
        </p:nvPicPr>
        <p:blipFill rotWithShape="1">
          <a:blip r:embed="rId4">
            <a:extLst>
              <a:ext uri="{28A0092B-C50C-407E-A947-70E740481C1C}">
                <a14:useLocalDpi xmlns:a14="http://schemas.microsoft.com/office/drawing/2010/main" val="0"/>
              </a:ext>
            </a:extLst>
          </a:blip>
          <a:srcRect l="7586" r="6013"/>
          <a:stretch/>
        </p:blipFill>
        <p:spPr>
          <a:xfrm>
            <a:off x="-12323758" y="1878882"/>
            <a:ext cx="2773680" cy="4735882"/>
          </a:xfrm>
          <a:prstGeom prst="rect">
            <a:avLst/>
          </a:prstGeom>
        </p:spPr>
      </p:pic>
      <p:sp>
        <p:nvSpPr>
          <p:cNvPr id="13" name="Hình chữ nhật 12">
            <a:extLst>
              <a:ext uri="{FF2B5EF4-FFF2-40B4-BE49-F238E27FC236}">
                <a16:creationId xmlns:a16="http://schemas.microsoft.com/office/drawing/2014/main" id="{69AC0B6E-3809-8BF4-3922-7FDE4937E63F}"/>
              </a:ext>
            </a:extLst>
          </p:cNvPr>
          <p:cNvSpPr/>
          <p:nvPr/>
        </p:nvSpPr>
        <p:spPr>
          <a:xfrm>
            <a:off x="5730562" y="1878882"/>
            <a:ext cx="6280531" cy="48537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rPr>
              <a:t>Trong c</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ác sản phẩm bị đánh giá thấp, Bed_bath_table, furniture_decor, computer_accessories và health_beauty là top 5 sản phẩm bị đanh giá thấp nhất. Mà trong phần EDA ta đã thấy được tần suất xuất hiện của các danh mục này trong giỏ hàng là khá nhiều. Nên việc bị đanh quá thấp có khả năng ảnh hưởng đến trải nghiệm của phần lớn khách hàng và việc quay lại mua hàng của họ.</a:t>
            </a:r>
          </a:p>
        </p:txBody>
      </p:sp>
      <p:pic>
        <p:nvPicPr>
          <p:cNvPr id="5" name="Hình ảnh 4">
            <a:extLst>
              <a:ext uri="{FF2B5EF4-FFF2-40B4-BE49-F238E27FC236}">
                <a16:creationId xmlns:a16="http://schemas.microsoft.com/office/drawing/2014/main" id="{F9CC103E-50E3-E616-B2B0-1B390A01DE2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042" y="1878882"/>
            <a:ext cx="5384478" cy="4853752"/>
          </a:xfrm>
          <a:prstGeom prst="rect">
            <a:avLst/>
          </a:prstGeom>
          <a:noFill/>
          <a:ln>
            <a:noFill/>
          </a:ln>
        </p:spPr>
      </p:pic>
    </p:spTree>
    <p:extLst>
      <p:ext uri="{BB962C8B-B14F-4D97-AF65-F5344CB8AC3E}">
        <p14:creationId xmlns:p14="http://schemas.microsoft.com/office/powerpoint/2010/main" val="3170936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Rating</a:t>
            </a:r>
          </a:p>
        </p:txBody>
      </p:sp>
      <p:pic>
        <p:nvPicPr>
          <p:cNvPr id="7" name="Hình ảnh 6">
            <a:extLst>
              <a:ext uri="{FF2B5EF4-FFF2-40B4-BE49-F238E27FC236}">
                <a16:creationId xmlns:a16="http://schemas.microsoft.com/office/drawing/2014/main" id="{3D8B6E2A-002D-A806-EAA5-282CD72003B1}"/>
              </a:ext>
            </a:extLst>
          </p:cNvPr>
          <p:cNvPicPr>
            <a:picLocks noChangeAspect="1"/>
          </p:cNvPicPr>
          <p:nvPr/>
        </p:nvPicPr>
        <p:blipFill>
          <a:blip r:embed="rId3"/>
          <a:stretch>
            <a:fillRect/>
          </a:stretch>
        </p:blipFill>
        <p:spPr>
          <a:xfrm>
            <a:off x="1807602" y="7635720"/>
            <a:ext cx="8576798" cy="3721110"/>
          </a:xfrm>
          <a:prstGeom prst="rect">
            <a:avLst/>
          </a:prstGeom>
        </p:spPr>
      </p:pic>
      <p:sp>
        <p:nvSpPr>
          <p:cNvPr id="14" name="Hình chữ nhật 13">
            <a:extLst>
              <a:ext uri="{FF2B5EF4-FFF2-40B4-BE49-F238E27FC236}">
                <a16:creationId xmlns:a16="http://schemas.microsoft.com/office/drawing/2014/main" id="{FDC921EB-2488-A1F8-23C8-1DCA8C30D9B3}"/>
              </a:ext>
            </a:extLst>
          </p:cNvPr>
          <p:cNvSpPr/>
          <p:nvPr/>
        </p:nvSpPr>
        <p:spPr>
          <a:xfrm>
            <a:off x="173041" y="2132419"/>
            <a:ext cx="11838049"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kiểm định chi-square xem liệu hệ thống đã làm hài lòng nhiều hơn 80% đơn hàng chưa.</a:t>
            </a:r>
          </a:p>
        </p:txBody>
      </p:sp>
      <p:sp>
        <p:nvSpPr>
          <p:cNvPr id="6" name="Hình chữ nhật 5">
            <a:extLst>
              <a:ext uri="{FF2B5EF4-FFF2-40B4-BE49-F238E27FC236}">
                <a16:creationId xmlns:a16="http://schemas.microsoft.com/office/drawing/2014/main" id="{173A28D1-2853-A8AB-7FA3-F6919B250760}"/>
              </a:ext>
            </a:extLst>
          </p:cNvPr>
          <p:cNvSpPr/>
          <p:nvPr/>
        </p:nvSpPr>
        <p:spPr>
          <a:xfrm>
            <a:off x="173041" y="3862812"/>
            <a:ext cx="11838049"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bác bỏ H0. Ta có thể kết luận rằng tuy lượng đánh giá cao nhiều, nhưng với mục tiêu làm hài lòng hơn 80% đơn hàng thì hệ thống đã không đạt được. Các mặt hàng cần được điểm định lại là bed_bath_table, home_decor,… vì nhận nhiều đánh giá không tốt.</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8" name="Hình ảnh 7">
            <a:extLst>
              <a:ext uri="{FF2B5EF4-FFF2-40B4-BE49-F238E27FC236}">
                <a16:creationId xmlns:a16="http://schemas.microsoft.com/office/drawing/2014/main" id="{B393BEE0-530F-B15C-E4AF-6E28E1747263}"/>
              </a:ext>
            </a:extLst>
          </p:cNvPr>
          <p:cNvPicPr>
            <a:picLocks noChangeAspect="1"/>
          </p:cNvPicPr>
          <p:nvPr/>
        </p:nvPicPr>
        <p:blipFill>
          <a:blip r:embed="rId4"/>
          <a:stretch>
            <a:fillRect/>
          </a:stretch>
        </p:blipFill>
        <p:spPr>
          <a:xfrm>
            <a:off x="173041" y="3116583"/>
            <a:ext cx="11838049" cy="570002"/>
          </a:xfrm>
          <a:prstGeom prst="rect">
            <a:avLst/>
          </a:prstGeom>
        </p:spPr>
      </p:pic>
    </p:spTree>
    <p:extLst>
      <p:ext uri="{BB962C8B-B14F-4D97-AF65-F5344CB8AC3E}">
        <p14:creationId xmlns:p14="http://schemas.microsoft.com/office/powerpoint/2010/main" val="1258188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Payment</a:t>
            </a:r>
          </a:p>
        </p:txBody>
      </p:sp>
      <p:sp>
        <p:nvSpPr>
          <p:cNvPr id="5" name="Hình chữ nhật 4">
            <a:extLst>
              <a:ext uri="{FF2B5EF4-FFF2-40B4-BE49-F238E27FC236}">
                <a16:creationId xmlns:a16="http://schemas.microsoft.com/office/drawing/2014/main" id="{624D5661-D228-6AB7-F2CB-91C3A9AAD58B}"/>
              </a:ext>
            </a:extLst>
          </p:cNvPr>
          <p:cNvSpPr/>
          <p:nvPr/>
        </p:nvSpPr>
        <p:spPr>
          <a:xfrm>
            <a:off x="173043" y="1878882"/>
            <a:ext cx="2539678" cy="48537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Đặt ra giả thuyết là những khách hàng không hứng thú với hệ thống thường chỉ mua hàng khi được tặng các voucher khuyến mãi. Dùng dữ liệu payment để kiểm định xem liệu khách đến mua hàng có thực sự quan tâm đến ứng dụng hay không?</a:t>
            </a:r>
          </a:p>
        </p:txBody>
      </p:sp>
      <p:pic>
        <p:nvPicPr>
          <p:cNvPr id="12" name="Hình ảnh 11">
            <a:extLst>
              <a:ext uri="{FF2B5EF4-FFF2-40B4-BE49-F238E27FC236}">
                <a16:creationId xmlns:a16="http://schemas.microsoft.com/office/drawing/2014/main" id="{DE0AF048-5BC3-AAD6-232E-014F8E8075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41" t="9220" b="8348"/>
          <a:stretch/>
        </p:blipFill>
        <p:spPr bwMode="auto">
          <a:xfrm>
            <a:off x="2885764" y="1878881"/>
            <a:ext cx="5679116" cy="4843229"/>
          </a:xfrm>
          <a:prstGeom prst="rect">
            <a:avLst/>
          </a:prstGeom>
          <a:noFill/>
          <a:ln>
            <a:noFill/>
          </a:ln>
        </p:spPr>
      </p:pic>
      <p:sp>
        <p:nvSpPr>
          <p:cNvPr id="13" name="Hình chữ nhật 12">
            <a:extLst>
              <a:ext uri="{FF2B5EF4-FFF2-40B4-BE49-F238E27FC236}">
                <a16:creationId xmlns:a16="http://schemas.microsoft.com/office/drawing/2014/main" id="{BA2F3C5A-C319-C2AA-5EEE-33FCE6DDDC05}"/>
              </a:ext>
            </a:extLst>
          </p:cNvPr>
          <p:cNvSpPr/>
          <p:nvPr/>
        </p:nvSpPr>
        <p:spPr>
          <a:xfrm>
            <a:off x="8737923" y="1878882"/>
            <a:ext cx="3273170" cy="48537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Tỷ lệ thanh toán theo hình thức credit_card là chủ yếu, voucher chỉ chiếm 5.6% xếp hạng 3 /4 hình thức thanh toán phổ biến trên nền tảng.</a:t>
            </a:r>
          </a:p>
        </p:txBody>
      </p:sp>
    </p:spTree>
    <p:extLst>
      <p:ext uri="{BB962C8B-B14F-4D97-AF65-F5344CB8AC3E}">
        <p14:creationId xmlns:p14="http://schemas.microsoft.com/office/powerpoint/2010/main" val="2752177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Payment</a:t>
            </a:r>
          </a:p>
        </p:txBody>
      </p:sp>
      <p:sp>
        <p:nvSpPr>
          <p:cNvPr id="5" name="Hình chữ nhật 4">
            <a:extLst>
              <a:ext uri="{FF2B5EF4-FFF2-40B4-BE49-F238E27FC236}">
                <a16:creationId xmlns:a16="http://schemas.microsoft.com/office/drawing/2014/main" id="{624D5661-D228-6AB7-F2CB-91C3A9AAD58B}"/>
              </a:ext>
            </a:extLst>
          </p:cNvPr>
          <p:cNvSpPr/>
          <p:nvPr/>
        </p:nvSpPr>
        <p:spPr>
          <a:xfrm>
            <a:off x="-12006584" y="1878882"/>
            <a:ext cx="2539678" cy="48537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Đặt ra giả thuyết là những khách hàng không hứng thú với hệ thống thường chỉ mua hàng khi được tặng các voucher khuyến mãi. Dùng dữ liệu payment để kiểm định xem liệu khách đến mua hàng có thực sự quan tâm đến ứng dụng hay không?</a:t>
            </a:r>
          </a:p>
        </p:txBody>
      </p:sp>
      <p:pic>
        <p:nvPicPr>
          <p:cNvPr id="12" name="Hình ảnh 11">
            <a:extLst>
              <a:ext uri="{FF2B5EF4-FFF2-40B4-BE49-F238E27FC236}">
                <a16:creationId xmlns:a16="http://schemas.microsoft.com/office/drawing/2014/main" id="{DE0AF048-5BC3-AAD6-232E-014F8E8075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41" t="9220" b="8348"/>
          <a:stretch/>
        </p:blipFill>
        <p:spPr bwMode="auto">
          <a:xfrm>
            <a:off x="-9293863" y="1878881"/>
            <a:ext cx="5679116" cy="4843229"/>
          </a:xfrm>
          <a:prstGeom prst="rect">
            <a:avLst/>
          </a:prstGeom>
          <a:noFill/>
          <a:ln>
            <a:noFill/>
          </a:ln>
        </p:spPr>
      </p:pic>
      <p:sp>
        <p:nvSpPr>
          <p:cNvPr id="13" name="Hình chữ nhật 12">
            <a:extLst>
              <a:ext uri="{FF2B5EF4-FFF2-40B4-BE49-F238E27FC236}">
                <a16:creationId xmlns:a16="http://schemas.microsoft.com/office/drawing/2014/main" id="{BA2F3C5A-C319-C2AA-5EEE-33FCE6DDDC05}"/>
              </a:ext>
            </a:extLst>
          </p:cNvPr>
          <p:cNvSpPr/>
          <p:nvPr/>
        </p:nvSpPr>
        <p:spPr>
          <a:xfrm>
            <a:off x="-3441704" y="1878882"/>
            <a:ext cx="3273170" cy="48537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Tỷ lệ thanh toán theo hình thức credit_card là chủ yếu, voucher chỉ chiếm 5.6% xếp hạng 3 /4 hình thức thanh toán phổ biến trên nền tảng.</a:t>
            </a:r>
          </a:p>
        </p:txBody>
      </p:sp>
      <p:pic>
        <p:nvPicPr>
          <p:cNvPr id="6" name="Hình ảnh 5">
            <a:extLst>
              <a:ext uri="{FF2B5EF4-FFF2-40B4-BE49-F238E27FC236}">
                <a16:creationId xmlns:a16="http://schemas.microsoft.com/office/drawing/2014/main" id="{3E68845F-E053-6F4F-EF1C-16F1379741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042" y="1878881"/>
            <a:ext cx="6151558" cy="4853974"/>
          </a:xfrm>
          <a:prstGeom prst="rect">
            <a:avLst/>
          </a:prstGeom>
          <a:noFill/>
          <a:ln>
            <a:noFill/>
          </a:ln>
        </p:spPr>
      </p:pic>
      <p:sp>
        <p:nvSpPr>
          <p:cNvPr id="8" name="Hình chữ nhật 7">
            <a:extLst>
              <a:ext uri="{FF2B5EF4-FFF2-40B4-BE49-F238E27FC236}">
                <a16:creationId xmlns:a16="http://schemas.microsoft.com/office/drawing/2014/main" id="{6838F669-57DE-589B-8EB1-5A88C40C302E}"/>
              </a:ext>
            </a:extLst>
          </p:cNvPr>
          <p:cNvSpPr/>
          <p:nvPr/>
        </p:nvSpPr>
        <p:spPr>
          <a:xfrm>
            <a:off x="6497642" y="2132419"/>
            <a:ext cx="5513448"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boleto</a:t>
            </a:r>
          </a:p>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boleto</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4" name="Hình chữ nhật 13">
            <a:extLst>
              <a:ext uri="{FF2B5EF4-FFF2-40B4-BE49-F238E27FC236}">
                <a16:creationId xmlns:a16="http://schemas.microsoft.com/office/drawing/2014/main" id="{DE6233D7-834B-0345-0996-C9CE46EB2E10}"/>
              </a:ext>
            </a:extLst>
          </p:cNvPr>
          <p:cNvSpPr/>
          <p:nvPr/>
        </p:nvSpPr>
        <p:spPr>
          <a:xfrm>
            <a:off x="6497642" y="4015212"/>
            <a:ext cx="551344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boleto.</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5" name="Hình ảnh 14">
            <a:extLst>
              <a:ext uri="{FF2B5EF4-FFF2-40B4-BE49-F238E27FC236}">
                <a16:creationId xmlns:a16="http://schemas.microsoft.com/office/drawing/2014/main" id="{FCAA2DBF-0C05-8058-DE94-4D3D422A6144}"/>
              </a:ext>
            </a:extLst>
          </p:cNvPr>
          <p:cNvPicPr>
            <a:picLocks noChangeAspect="1"/>
          </p:cNvPicPr>
          <p:nvPr/>
        </p:nvPicPr>
        <p:blipFill>
          <a:blip r:embed="rId5"/>
          <a:stretch>
            <a:fillRect/>
          </a:stretch>
        </p:blipFill>
        <p:spPr>
          <a:xfrm>
            <a:off x="6505510" y="3295531"/>
            <a:ext cx="5513448" cy="461665"/>
          </a:xfrm>
          <a:prstGeom prst="rect">
            <a:avLst/>
          </a:prstGeom>
        </p:spPr>
      </p:pic>
    </p:spTree>
    <p:extLst>
      <p:ext uri="{BB962C8B-B14F-4D97-AF65-F5344CB8AC3E}">
        <p14:creationId xmlns:p14="http://schemas.microsoft.com/office/powerpoint/2010/main" val="2653337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Payment</a:t>
            </a:r>
          </a:p>
        </p:txBody>
      </p:sp>
      <p:pic>
        <p:nvPicPr>
          <p:cNvPr id="6" name="Hình ảnh 5">
            <a:extLst>
              <a:ext uri="{FF2B5EF4-FFF2-40B4-BE49-F238E27FC236}">
                <a16:creationId xmlns:a16="http://schemas.microsoft.com/office/drawing/2014/main" id="{3E68845F-E053-6F4F-EF1C-16F1379741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53457" y="1878881"/>
            <a:ext cx="6151558" cy="4853974"/>
          </a:xfrm>
          <a:prstGeom prst="rect">
            <a:avLst/>
          </a:prstGeom>
          <a:noFill/>
          <a:ln>
            <a:noFill/>
          </a:ln>
        </p:spPr>
      </p:pic>
      <p:sp>
        <p:nvSpPr>
          <p:cNvPr id="8" name="Hình chữ nhật 7">
            <a:extLst>
              <a:ext uri="{FF2B5EF4-FFF2-40B4-BE49-F238E27FC236}">
                <a16:creationId xmlns:a16="http://schemas.microsoft.com/office/drawing/2014/main" id="{6838F669-57DE-589B-8EB1-5A88C40C302E}"/>
              </a:ext>
            </a:extLst>
          </p:cNvPr>
          <p:cNvSpPr/>
          <p:nvPr/>
        </p:nvSpPr>
        <p:spPr>
          <a:xfrm>
            <a:off x="176976"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credit_card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credit_card</a:t>
            </a:r>
          </a:p>
        </p:txBody>
      </p:sp>
      <p:sp>
        <p:nvSpPr>
          <p:cNvPr id="14" name="Hình chữ nhật 13">
            <a:extLst>
              <a:ext uri="{FF2B5EF4-FFF2-40B4-BE49-F238E27FC236}">
                <a16:creationId xmlns:a16="http://schemas.microsoft.com/office/drawing/2014/main" id="{DE6233D7-834B-0345-0996-C9CE46EB2E10}"/>
              </a:ext>
            </a:extLst>
          </p:cNvPr>
          <p:cNvSpPr/>
          <p:nvPr/>
        </p:nvSpPr>
        <p:spPr>
          <a:xfrm>
            <a:off x="176977" y="4015212"/>
            <a:ext cx="5857744"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credit_card.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5" name="Hình ảnh 14">
            <a:extLst>
              <a:ext uri="{FF2B5EF4-FFF2-40B4-BE49-F238E27FC236}">
                <a16:creationId xmlns:a16="http://schemas.microsoft.com/office/drawing/2014/main" id="{FCAA2DBF-0C05-8058-DE94-4D3D422A6144}"/>
              </a:ext>
            </a:extLst>
          </p:cNvPr>
          <p:cNvPicPr>
            <a:picLocks noChangeAspect="1"/>
          </p:cNvPicPr>
          <p:nvPr/>
        </p:nvPicPr>
        <p:blipFill>
          <a:blip r:embed="rId4"/>
          <a:stretch>
            <a:fillRect/>
          </a:stretch>
        </p:blipFill>
        <p:spPr>
          <a:xfrm>
            <a:off x="-5920989" y="3295531"/>
            <a:ext cx="5513448" cy="461665"/>
          </a:xfrm>
          <a:prstGeom prst="rect">
            <a:avLst/>
          </a:prstGeom>
        </p:spPr>
      </p:pic>
      <p:sp>
        <p:nvSpPr>
          <p:cNvPr id="7" name="Hình chữ nhật 6">
            <a:extLst>
              <a:ext uri="{FF2B5EF4-FFF2-40B4-BE49-F238E27FC236}">
                <a16:creationId xmlns:a16="http://schemas.microsoft.com/office/drawing/2014/main" id="{EC43FD06-1409-C996-8977-5E28AB6B4336}"/>
              </a:ext>
            </a:extLst>
          </p:cNvPr>
          <p:cNvSpPr/>
          <p:nvPr/>
        </p:nvSpPr>
        <p:spPr>
          <a:xfrm>
            <a:off x="6203830"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debit_card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debit_card</a:t>
            </a:r>
          </a:p>
        </p:txBody>
      </p:sp>
      <p:sp>
        <p:nvSpPr>
          <p:cNvPr id="16" name="Hình chữ nhật 15">
            <a:extLst>
              <a:ext uri="{FF2B5EF4-FFF2-40B4-BE49-F238E27FC236}">
                <a16:creationId xmlns:a16="http://schemas.microsoft.com/office/drawing/2014/main" id="{E89AC300-85E2-5BB0-654F-4B2DC36E1085}"/>
              </a:ext>
            </a:extLst>
          </p:cNvPr>
          <p:cNvSpPr/>
          <p:nvPr/>
        </p:nvSpPr>
        <p:spPr>
          <a:xfrm>
            <a:off x="6211695" y="4015212"/>
            <a:ext cx="579939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dedit_card.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8" name="Hình ảnh 17">
            <a:extLst>
              <a:ext uri="{FF2B5EF4-FFF2-40B4-BE49-F238E27FC236}">
                <a16:creationId xmlns:a16="http://schemas.microsoft.com/office/drawing/2014/main" id="{74730033-2A9D-A99E-AD7D-CEAE1C2C88B9}"/>
              </a:ext>
            </a:extLst>
          </p:cNvPr>
          <p:cNvPicPr>
            <a:picLocks noChangeAspect="1"/>
          </p:cNvPicPr>
          <p:nvPr/>
        </p:nvPicPr>
        <p:blipFill>
          <a:blip r:embed="rId5"/>
          <a:stretch>
            <a:fillRect/>
          </a:stretch>
        </p:blipFill>
        <p:spPr>
          <a:xfrm>
            <a:off x="173041" y="3295530"/>
            <a:ext cx="5807263" cy="461666"/>
          </a:xfrm>
          <a:prstGeom prst="rect">
            <a:avLst/>
          </a:prstGeom>
        </p:spPr>
      </p:pic>
      <p:pic>
        <p:nvPicPr>
          <p:cNvPr id="19" name="Hình ảnh 18">
            <a:extLst>
              <a:ext uri="{FF2B5EF4-FFF2-40B4-BE49-F238E27FC236}">
                <a16:creationId xmlns:a16="http://schemas.microsoft.com/office/drawing/2014/main" id="{5E031D4C-E579-9FA4-E088-B61DFE052DA6}"/>
              </a:ext>
            </a:extLst>
          </p:cNvPr>
          <p:cNvPicPr>
            <a:picLocks noChangeAspect="1"/>
          </p:cNvPicPr>
          <p:nvPr/>
        </p:nvPicPr>
        <p:blipFill rotWithShape="1">
          <a:blip r:embed="rId6"/>
          <a:srcRect b="30376"/>
          <a:stretch/>
        </p:blipFill>
        <p:spPr>
          <a:xfrm>
            <a:off x="6211695" y="3295529"/>
            <a:ext cx="5807263" cy="461666"/>
          </a:xfrm>
          <a:prstGeom prst="rect">
            <a:avLst/>
          </a:prstGeom>
        </p:spPr>
      </p:pic>
      <p:sp>
        <p:nvSpPr>
          <p:cNvPr id="20" name="Hình chữ nhật 19">
            <a:extLst>
              <a:ext uri="{FF2B5EF4-FFF2-40B4-BE49-F238E27FC236}">
                <a16:creationId xmlns:a16="http://schemas.microsoft.com/office/drawing/2014/main" id="{EE793C82-4BCC-141B-8E13-7DC53B47442C}"/>
              </a:ext>
            </a:extLst>
          </p:cNvPr>
          <p:cNvSpPr/>
          <p:nvPr/>
        </p:nvSpPr>
        <p:spPr>
          <a:xfrm>
            <a:off x="-5882308" y="2132419"/>
            <a:ext cx="5513448"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boleto</a:t>
            </a:r>
          </a:p>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boleto</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21" name="Hình chữ nhật 20">
            <a:extLst>
              <a:ext uri="{FF2B5EF4-FFF2-40B4-BE49-F238E27FC236}">
                <a16:creationId xmlns:a16="http://schemas.microsoft.com/office/drawing/2014/main" id="{D2E6BD8A-FEBC-4EA6-E2A2-D3CBF7BC3A1E}"/>
              </a:ext>
            </a:extLst>
          </p:cNvPr>
          <p:cNvSpPr/>
          <p:nvPr/>
        </p:nvSpPr>
        <p:spPr>
          <a:xfrm>
            <a:off x="-5882308" y="4015212"/>
            <a:ext cx="551344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boleto.</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22" name="Hình chữ nhật 21">
            <a:extLst>
              <a:ext uri="{FF2B5EF4-FFF2-40B4-BE49-F238E27FC236}">
                <a16:creationId xmlns:a16="http://schemas.microsoft.com/office/drawing/2014/main" id="{FFE8919A-C265-8735-C8F9-09A8C71CD582}"/>
              </a:ext>
            </a:extLst>
          </p:cNvPr>
          <p:cNvSpPr/>
          <p:nvPr/>
        </p:nvSpPr>
        <p:spPr>
          <a:xfrm>
            <a:off x="12974642" y="2464813"/>
            <a:ext cx="11838051" cy="35262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Chúng ta có thể tuyên bố rằng thời gian giao hàng trễ là nguyên nhân chính dẫn đến hầu hết khách hàng chỉ mua một lần. Bên cạnh đó, nếu mục tiêu của chúng ta là hơn 80% khách hàng hài lòng với việc mua hàng của họ, thì dữ liệu cho thấy mục tiêu đó gần như không đạt. Cuối cùng, dữ liệu cho thấy có thể tồn tại những nhóm khách hàng không quan tâm đến nền tảng của chúng ta vì tỷ lệ phần trăm sử dụng phiếu thưởng không quá nhiều nhưng giả thuyết cho thấy giá trị của một phiếu thưởng dùng để mua hàng cao hơn các phương thức thanh toán khác.</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581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7841352"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sp>
        <p:nvSpPr>
          <p:cNvPr id="8" name="Hình chữ nhật 7">
            <a:extLst>
              <a:ext uri="{FF2B5EF4-FFF2-40B4-BE49-F238E27FC236}">
                <a16:creationId xmlns:a16="http://schemas.microsoft.com/office/drawing/2014/main" id="{6838F669-57DE-589B-8EB1-5A88C40C302E}"/>
              </a:ext>
            </a:extLst>
          </p:cNvPr>
          <p:cNvSpPr/>
          <p:nvPr/>
        </p:nvSpPr>
        <p:spPr>
          <a:xfrm>
            <a:off x="-12272931"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credit_card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credit_card</a:t>
            </a:r>
          </a:p>
        </p:txBody>
      </p:sp>
      <p:sp>
        <p:nvSpPr>
          <p:cNvPr id="14" name="Hình chữ nhật 13">
            <a:extLst>
              <a:ext uri="{FF2B5EF4-FFF2-40B4-BE49-F238E27FC236}">
                <a16:creationId xmlns:a16="http://schemas.microsoft.com/office/drawing/2014/main" id="{DE6233D7-834B-0345-0996-C9CE46EB2E10}"/>
              </a:ext>
            </a:extLst>
          </p:cNvPr>
          <p:cNvSpPr/>
          <p:nvPr/>
        </p:nvSpPr>
        <p:spPr>
          <a:xfrm>
            <a:off x="-12272930" y="4015212"/>
            <a:ext cx="5857744"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credit_card.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7" name="Hình chữ nhật 6">
            <a:extLst>
              <a:ext uri="{FF2B5EF4-FFF2-40B4-BE49-F238E27FC236}">
                <a16:creationId xmlns:a16="http://schemas.microsoft.com/office/drawing/2014/main" id="{EC43FD06-1409-C996-8977-5E28AB6B4336}"/>
              </a:ext>
            </a:extLst>
          </p:cNvPr>
          <p:cNvSpPr/>
          <p:nvPr/>
        </p:nvSpPr>
        <p:spPr>
          <a:xfrm>
            <a:off x="-6246077"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debit_card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debit_card</a:t>
            </a:r>
          </a:p>
        </p:txBody>
      </p:sp>
      <p:sp>
        <p:nvSpPr>
          <p:cNvPr id="16" name="Hình chữ nhật 15">
            <a:extLst>
              <a:ext uri="{FF2B5EF4-FFF2-40B4-BE49-F238E27FC236}">
                <a16:creationId xmlns:a16="http://schemas.microsoft.com/office/drawing/2014/main" id="{E89AC300-85E2-5BB0-654F-4B2DC36E1085}"/>
              </a:ext>
            </a:extLst>
          </p:cNvPr>
          <p:cNvSpPr/>
          <p:nvPr/>
        </p:nvSpPr>
        <p:spPr>
          <a:xfrm>
            <a:off x="-6238212" y="4015212"/>
            <a:ext cx="579939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dedit_card.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8" name="Hình ảnh 17">
            <a:extLst>
              <a:ext uri="{FF2B5EF4-FFF2-40B4-BE49-F238E27FC236}">
                <a16:creationId xmlns:a16="http://schemas.microsoft.com/office/drawing/2014/main" id="{74730033-2A9D-A99E-AD7D-CEAE1C2C88B9}"/>
              </a:ext>
            </a:extLst>
          </p:cNvPr>
          <p:cNvPicPr>
            <a:picLocks noChangeAspect="1"/>
          </p:cNvPicPr>
          <p:nvPr/>
        </p:nvPicPr>
        <p:blipFill>
          <a:blip r:embed="rId3"/>
          <a:stretch>
            <a:fillRect/>
          </a:stretch>
        </p:blipFill>
        <p:spPr>
          <a:xfrm>
            <a:off x="-12276866" y="3295530"/>
            <a:ext cx="5807263" cy="461666"/>
          </a:xfrm>
          <a:prstGeom prst="rect">
            <a:avLst/>
          </a:prstGeom>
        </p:spPr>
      </p:pic>
      <p:pic>
        <p:nvPicPr>
          <p:cNvPr id="19" name="Hình ảnh 18">
            <a:extLst>
              <a:ext uri="{FF2B5EF4-FFF2-40B4-BE49-F238E27FC236}">
                <a16:creationId xmlns:a16="http://schemas.microsoft.com/office/drawing/2014/main" id="{5E031D4C-E579-9FA4-E088-B61DFE052DA6}"/>
              </a:ext>
            </a:extLst>
          </p:cNvPr>
          <p:cNvPicPr>
            <a:picLocks noChangeAspect="1"/>
          </p:cNvPicPr>
          <p:nvPr/>
        </p:nvPicPr>
        <p:blipFill rotWithShape="1">
          <a:blip r:embed="rId4"/>
          <a:srcRect b="30376"/>
          <a:stretch/>
        </p:blipFill>
        <p:spPr>
          <a:xfrm>
            <a:off x="-6238212" y="3295529"/>
            <a:ext cx="5807263" cy="461666"/>
          </a:xfrm>
          <a:prstGeom prst="rect">
            <a:avLst/>
          </a:prstGeom>
        </p:spPr>
      </p:pic>
      <p:sp>
        <p:nvSpPr>
          <p:cNvPr id="5" name="Hình chữ nhật 4">
            <a:extLst>
              <a:ext uri="{FF2B5EF4-FFF2-40B4-BE49-F238E27FC236}">
                <a16:creationId xmlns:a16="http://schemas.microsoft.com/office/drawing/2014/main" id="{BCC195DA-E6B4-0A77-1906-D70C8C51D195}"/>
              </a:ext>
            </a:extLst>
          </p:cNvPr>
          <p:cNvSpPr/>
          <p:nvPr/>
        </p:nvSpPr>
        <p:spPr>
          <a:xfrm>
            <a:off x="173042" y="2464813"/>
            <a:ext cx="11838051" cy="35262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Chúng ta có thể tuyên bố rằng thời gian giao hàng trễ là nguyên nhân chính dẫn đến hầu hết khách hàng chỉ mua một lần. Bên cạnh đó, nếu mục tiêu của chúng ta là hơn 80% khách hàng hài lòng với việc mua hàng của họ, thì dữ liệu cho thấy mục tiêu đó gần như không đạt. Cuối cùng, dữ liệu cho thấy có thể tồn tại những nhóm khách hàng không quan tâm đến nền tảng của chúng ta vì tỷ lệ phần trăm sử dụng phiếu thưởng không quá nhiều nhưng giả thuyết cho thấy giá trị của một phiếu thưởng dùng để mua hàng cao hơn các phương thức thanh toán khác.</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06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1896009" y="-419121"/>
            <a:ext cx="432163" cy="3878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5" name="Hình chữ nhật 4">
            <a:extLst>
              <a:ext uri="{FF2B5EF4-FFF2-40B4-BE49-F238E27FC236}">
                <a16:creationId xmlns:a16="http://schemas.microsoft.com/office/drawing/2014/main" id="{BCC195DA-E6B4-0A77-1906-D70C8C51D195}"/>
              </a:ext>
            </a:extLst>
          </p:cNvPr>
          <p:cNvSpPr/>
          <p:nvPr/>
        </p:nvSpPr>
        <p:spPr>
          <a:xfrm>
            <a:off x="173042" y="1878885"/>
            <a:ext cx="3878097"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Một trong những ý tưởng tôi đưa ra để thu hút khách hàng là khuyến nghị những món hàng thường được mua chung với nhau. Ví dụ, người mua quần áo cho trẻ em thì thường mua thêm sữa,…Ở bài toán này, trước hết tôi sẽ dùng luật kết hợp (Association Rule) để tìm ra quy luật giữa các loại hàng. Sau đó chọn ra các cặp loại hàng tốt nhất để tìm ra quy luật giữa các sản phẩm của mặt hàng đó.</a:t>
            </a:r>
          </a:p>
          <a:p>
            <a:pPr>
              <a:lnSpc>
                <a:spcPct val="107000"/>
              </a:lnSpc>
              <a:spcAft>
                <a:spcPts val="800"/>
              </a:spcAft>
            </a:pPr>
            <a:endParaRPr lang="vi-VN" sz="28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7905489" y="-2373527"/>
            <a:ext cx="432163" cy="7786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4239537" y="1878885"/>
            <a:ext cx="777548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ea typeface="Calibri" panose="020F0502020204030204" pitchFamily="34" charset="0"/>
                <a:cs typeface="Calibri" panose="020F0502020204030204" pitchFamily="34" charset="0"/>
              </a:rPr>
            </a:br>
            <a:r>
              <a:rPr lang="vi-VN" sz="2000">
                <a:solidFill>
                  <a:schemeClr val="tx1"/>
                </a:solidFill>
                <a:effectLs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ea typeface="Calibri" panose="020F0502020204030204" pitchFamily="34" charset="0"/>
                <a:cs typeface="Cambria Math" panose="02040503050406030204" pitchFamily="18" charset="0"/>
              </a:rPr>
              <a:t>⊆</a:t>
            </a:r>
            <a:r>
              <a:rPr lang="vi-VN" sz="2000">
                <a:solidFill>
                  <a:schemeClr val="tx1"/>
                </a:solidFill>
                <a:effectLs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419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2710716" y="-419121"/>
            <a:ext cx="432163" cy="3878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5" name="Hình chữ nhật 4">
            <a:extLst>
              <a:ext uri="{FF2B5EF4-FFF2-40B4-BE49-F238E27FC236}">
                <a16:creationId xmlns:a16="http://schemas.microsoft.com/office/drawing/2014/main" id="{BCC195DA-E6B4-0A77-1906-D70C8C51D195}"/>
              </a:ext>
            </a:extLst>
          </p:cNvPr>
          <p:cNvSpPr/>
          <p:nvPr/>
        </p:nvSpPr>
        <p:spPr>
          <a:xfrm>
            <a:off x="-4433683" y="1878885"/>
            <a:ext cx="3878097"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Một trong những ý tưởng tôi đưa ra để thu hút khách hàng là khuyến nghị những món hàng thường được mua chung với nhau. Ví dụ, người mua quần áo cho trẻ em thì thường mua thêm sữa,…Ở bài toán này, trước hết tôi sẽ dùng luật kết hợp (Association Rule) để tìm ra quy luật giữa các loại hàng. Sau đó chọn ra các cặp loại hàng tốt nhất để tìm ra quy luật giữa các sản phẩm của mặt hàng đó.</a:t>
            </a:r>
          </a:p>
          <a:p>
            <a:pPr>
              <a:lnSpc>
                <a:spcPct val="107000"/>
              </a:lnSpc>
              <a:spcAft>
                <a:spcPts val="800"/>
              </a:spcAft>
            </a:pPr>
            <a:endParaRPr lang="vi-VN" sz="28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5879918" y="-4399097"/>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176975" y="1878885"/>
            <a:ext cx="353849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mj-l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latin typeface="+mj-lt"/>
                <a:ea typeface="Calibri" panose="020F0502020204030204" pitchFamily="34" charset="0"/>
                <a:cs typeface="Calibri" panose="020F0502020204030204" pitchFamily="34" charset="0"/>
              </a:rPr>
            </a:br>
            <a:r>
              <a:rPr lang="vi-VN" sz="2000">
                <a:solidFill>
                  <a:schemeClr val="tx1"/>
                </a:solidFill>
                <a:effectLst/>
                <a:latin typeface="+mj-l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latin typeface="+mj-lt"/>
                <a:ea typeface="Calibri" panose="020F0502020204030204" pitchFamily="34" charset="0"/>
                <a:cs typeface="Cambria Math" panose="02040503050406030204" pitchFamily="18" charset="0"/>
              </a:rPr>
              <a:t>⊆</a:t>
            </a:r>
            <a:r>
              <a:rPr lang="vi-VN" sz="2000">
                <a:solidFill>
                  <a:schemeClr val="tx1"/>
                </a:solidFill>
                <a:effectLst/>
                <a:latin typeface="+mj-l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latin typeface="+mj-lt"/>
              <a:ea typeface="Calibri" panose="020F0502020204030204" pitchFamily="34" charset="0"/>
              <a:cs typeface="Calibri" panose="020F0502020204030204" pitchFamily="34" charset="0"/>
            </a:endParaRPr>
          </a:p>
        </p:txBody>
      </p:sp>
      <p:sp>
        <p:nvSpPr>
          <p:cNvPr id="3" name="Hình chữ nhật 2">
            <a:extLst>
              <a:ext uri="{FF2B5EF4-FFF2-40B4-BE49-F238E27FC236}">
                <a16:creationId xmlns:a16="http://schemas.microsoft.com/office/drawing/2014/main" id="{532AFF07-E5E7-4105-F7D1-8C389720119C}"/>
              </a:ext>
            </a:extLst>
          </p:cNvPr>
          <p:cNvSpPr/>
          <p:nvPr/>
        </p:nvSpPr>
        <p:spPr>
          <a:xfrm>
            <a:off x="3896383" y="1878885"/>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7" name="Hình ảnh 6">
            <a:extLst>
              <a:ext uri="{FF2B5EF4-FFF2-40B4-BE49-F238E27FC236}">
                <a16:creationId xmlns:a16="http://schemas.microsoft.com/office/drawing/2014/main" id="{2716A810-2918-A187-0D04-FC06511ED99F}"/>
              </a:ext>
            </a:extLst>
          </p:cNvPr>
          <p:cNvPicPr>
            <a:picLocks noChangeAspect="1"/>
          </p:cNvPicPr>
          <p:nvPr/>
        </p:nvPicPr>
        <p:blipFill>
          <a:blip r:embed="rId3"/>
          <a:stretch>
            <a:fillRect/>
          </a:stretch>
        </p:blipFill>
        <p:spPr>
          <a:xfrm>
            <a:off x="3896382" y="2890005"/>
            <a:ext cx="8118642" cy="747270"/>
          </a:xfrm>
          <a:prstGeom prst="rect">
            <a:avLst/>
          </a:prstGeom>
        </p:spPr>
      </p:pic>
      <p:sp>
        <p:nvSpPr>
          <p:cNvPr id="8" name="Hình chữ nhật 7">
            <a:extLst>
              <a:ext uri="{FF2B5EF4-FFF2-40B4-BE49-F238E27FC236}">
                <a16:creationId xmlns:a16="http://schemas.microsoft.com/office/drawing/2014/main" id="{86C237E2-47E9-08D4-9DE7-98047DC02274}"/>
              </a:ext>
            </a:extLst>
          </p:cNvPr>
          <p:cNvSpPr/>
          <p:nvPr/>
        </p:nvSpPr>
        <p:spPr>
          <a:xfrm>
            <a:off x="3896383" y="3825720"/>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13" name="Hình ảnh 12">
            <a:extLst>
              <a:ext uri="{FF2B5EF4-FFF2-40B4-BE49-F238E27FC236}">
                <a16:creationId xmlns:a16="http://schemas.microsoft.com/office/drawing/2014/main" id="{2C83B838-927D-61D1-19BE-EDC6F92D094B}"/>
              </a:ext>
            </a:extLst>
          </p:cNvPr>
          <p:cNvPicPr>
            <a:picLocks/>
          </p:cNvPicPr>
          <p:nvPr/>
        </p:nvPicPr>
        <p:blipFill>
          <a:blip r:embed="rId4"/>
          <a:stretch>
            <a:fillRect/>
          </a:stretch>
        </p:blipFill>
        <p:spPr>
          <a:xfrm>
            <a:off x="3896381" y="4857958"/>
            <a:ext cx="8118643" cy="684000"/>
          </a:xfrm>
          <a:prstGeom prst="rect">
            <a:avLst/>
          </a:prstGeom>
        </p:spPr>
      </p:pic>
    </p:spTree>
    <p:extLst>
      <p:ext uri="{BB962C8B-B14F-4D97-AF65-F5344CB8AC3E}">
        <p14:creationId xmlns:p14="http://schemas.microsoft.com/office/powerpoint/2010/main" val="147096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5879918" y="-4399097"/>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176975" y="1878885"/>
            <a:ext cx="353849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mj-l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latin typeface="+mj-lt"/>
                <a:ea typeface="Calibri" panose="020F0502020204030204" pitchFamily="34" charset="0"/>
                <a:cs typeface="Calibri" panose="020F0502020204030204" pitchFamily="34" charset="0"/>
              </a:rPr>
            </a:br>
            <a:r>
              <a:rPr lang="vi-VN" sz="2000">
                <a:solidFill>
                  <a:schemeClr val="tx1"/>
                </a:solidFill>
                <a:effectLst/>
                <a:latin typeface="+mj-l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latin typeface="+mj-lt"/>
                <a:ea typeface="Calibri" panose="020F0502020204030204" pitchFamily="34" charset="0"/>
                <a:cs typeface="Cambria Math" panose="02040503050406030204" pitchFamily="18" charset="0"/>
              </a:rPr>
              <a:t>⊆</a:t>
            </a:r>
            <a:r>
              <a:rPr lang="vi-VN" sz="2000">
                <a:solidFill>
                  <a:schemeClr val="tx1"/>
                </a:solidFill>
                <a:effectLst/>
                <a:latin typeface="+mj-l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latin typeface="+mj-lt"/>
              <a:ea typeface="Calibri" panose="020F0502020204030204" pitchFamily="34" charset="0"/>
              <a:cs typeface="Calibri" panose="020F0502020204030204" pitchFamily="34" charset="0"/>
            </a:endParaRPr>
          </a:p>
        </p:txBody>
      </p:sp>
      <p:sp>
        <p:nvSpPr>
          <p:cNvPr id="3" name="Hình chữ nhật 2">
            <a:extLst>
              <a:ext uri="{FF2B5EF4-FFF2-40B4-BE49-F238E27FC236}">
                <a16:creationId xmlns:a16="http://schemas.microsoft.com/office/drawing/2014/main" id="{532AFF07-E5E7-4105-F7D1-8C389720119C}"/>
              </a:ext>
            </a:extLst>
          </p:cNvPr>
          <p:cNvSpPr/>
          <p:nvPr/>
        </p:nvSpPr>
        <p:spPr>
          <a:xfrm>
            <a:off x="12336530" y="1878885"/>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7" name="Hình ảnh 6">
            <a:extLst>
              <a:ext uri="{FF2B5EF4-FFF2-40B4-BE49-F238E27FC236}">
                <a16:creationId xmlns:a16="http://schemas.microsoft.com/office/drawing/2014/main" id="{2716A810-2918-A187-0D04-FC06511ED99F}"/>
              </a:ext>
            </a:extLst>
          </p:cNvPr>
          <p:cNvPicPr>
            <a:picLocks noChangeAspect="1"/>
          </p:cNvPicPr>
          <p:nvPr/>
        </p:nvPicPr>
        <p:blipFill>
          <a:blip r:embed="rId3"/>
          <a:stretch>
            <a:fillRect/>
          </a:stretch>
        </p:blipFill>
        <p:spPr>
          <a:xfrm>
            <a:off x="12336531" y="2890005"/>
            <a:ext cx="8118642" cy="747270"/>
          </a:xfrm>
          <a:prstGeom prst="rect">
            <a:avLst/>
          </a:prstGeom>
        </p:spPr>
      </p:pic>
      <p:sp>
        <p:nvSpPr>
          <p:cNvPr id="8" name="Hình chữ nhật 7">
            <a:extLst>
              <a:ext uri="{FF2B5EF4-FFF2-40B4-BE49-F238E27FC236}">
                <a16:creationId xmlns:a16="http://schemas.microsoft.com/office/drawing/2014/main" id="{86C237E2-47E9-08D4-9DE7-98047DC02274}"/>
              </a:ext>
            </a:extLst>
          </p:cNvPr>
          <p:cNvSpPr/>
          <p:nvPr/>
        </p:nvSpPr>
        <p:spPr>
          <a:xfrm>
            <a:off x="12336530" y="3836279"/>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13" name="Hình ảnh 12">
            <a:extLst>
              <a:ext uri="{FF2B5EF4-FFF2-40B4-BE49-F238E27FC236}">
                <a16:creationId xmlns:a16="http://schemas.microsoft.com/office/drawing/2014/main" id="{2C83B838-927D-61D1-19BE-EDC6F92D094B}"/>
              </a:ext>
            </a:extLst>
          </p:cNvPr>
          <p:cNvPicPr>
            <a:picLocks/>
          </p:cNvPicPr>
          <p:nvPr/>
        </p:nvPicPr>
        <p:blipFill>
          <a:blip r:embed="rId4"/>
          <a:stretch>
            <a:fillRect/>
          </a:stretch>
        </p:blipFill>
        <p:spPr>
          <a:xfrm>
            <a:off x="12336530" y="4857958"/>
            <a:ext cx="8118643" cy="684000"/>
          </a:xfrm>
          <a:prstGeom prst="rect">
            <a:avLst/>
          </a:prstGeom>
        </p:spPr>
      </p:pic>
      <p:sp>
        <p:nvSpPr>
          <p:cNvPr id="14" name="Hình chữ nhật 13">
            <a:extLst>
              <a:ext uri="{FF2B5EF4-FFF2-40B4-BE49-F238E27FC236}">
                <a16:creationId xmlns:a16="http://schemas.microsoft.com/office/drawing/2014/main" id="{E369CEC7-7C40-0448-261C-0D97683BF299}"/>
              </a:ext>
            </a:extLst>
          </p:cNvPr>
          <p:cNvSpPr/>
          <p:nvPr/>
        </p:nvSpPr>
        <p:spPr>
          <a:xfrm>
            <a:off x="3904485" y="4519601"/>
            <a:ext cx="8118642" cy="216829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&gt; 1, điều đó cho chúng tôi biết mức độ mà hai lần xuất hiện đó phụ thuộc vào nhau và làm cho các quy tắc đó có khả năng hữu ích để dự đoán hậu quả trong các tập dữ liệu trong tương lai.</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&lt; 1, điều đó cho chúng tôi biết các vật phẩm được thay thế cho nhau. Điều này có nghĩa là sự hiện diện của một mặt hàng có ảnh hưởng tiêu cực đến sự hiện diện của mặt hàng khác và ngược lại.</a:t>
            </a:r>
          </a:p>
        </p:txBody>
      </p:sp>
      <p:pic>
        <p:nvPicPr>
          <p:cNvPr id="16" name="Hình ảnh 15">
            <a:extLst>
              <a:ext uri="{FF2B5EF4-FFF2-40B4-BE49-F238E27FC236}">
                <a16:creationId xmlns:a16="http://schemas.microsoft.com/office/drawing/2014/main" id="{439ED7E7-FE3F-26BB-F739-7DA4B309C2A4}"/>
              </a:ext>
            </a:extLst>
          </p:cNvPr>
          <p:cNvPicPr>
            <a:picLocks noChangeAspect="1"/>
          </p:cNvPicPr>
          <p:nvPr/>
        </p:nvPicPr>
        <p:blipFill>
          <a:blip r:embed="rId5"/>
          <a:stretch>
            <a:fillRect/>
          </a:stretch>
        </p:blipFill>
        <p:spPr>
          <a:xfrm>
            <a:off x="3926441" y="2830930"/>
            <a:ext cx="8088584" cy="1540589"/>
          </a:xfrm>
          <a:prstGeom prst="rect">
            <a:avLst/>
          </a:prstGeom>
        </p:spPr>
      </p:pic>
      <p:sp>
        <p:nvSpPr>
          <p:cNvPr id="18" name="Hình chữ nhật 17">
            <a:extLst>
              <a:ext uri="{FF2B5EF4-FFF2-40B4-BE49-F238E27FC236}">
                <a16:creationId xmlns:a16="http://schemas.microsoft.com/office/drawing/2014/main" id="{D4C818C9-8152-02DF-90F8-3DDFDE6062BA}"/>
              </a:ext>
            </a:extLst>
          </p:cNvPr>
          <p:cNvSpPr/>
          <p:nvPr/>
        </p:nvSpPr>
        <p:spPr>
          <a:xfrm>
            <a:off x="3900550" y="1878885"/>
            <a:ext cx="8088584" cy="7981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bg1"/>
                </a:solidFill>
              </a:rPr>
              <a:t>Lift</a:t>
            </a:r>
          </a:p>
        </p:txBody>
      </p:sp>
    </p:spTree>
    <p:extLst>
      <p:ext uri="{BB962C8B-B14F-4D97-AF65-F5344CB8AC3E}">
        <p14:creationId xmlns:p14="http://schemas.microsoft.com/office/powerpoint/2010/main" val="268130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775716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760476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7820842" y="-4399097"/>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13523785" y="1878885"/>
            <a:ext cx="353849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mj-l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latin typeface="+mj-lt"/>
                <a:ea typeface="Calibri" panose="020F0502020204030204" pitchFamily="34" charset="0"/>
                <a:cs typeface="Calibri" panose="020F0502020204030204" pitchFamily="34" charset="0"/>
              </a:rPr>
            </a:br>
            <a:r>
              <a:rPr lang="vi-VN" sz="2000">
                <a:solidFill>
                  <a:schemeClr val="tx1"/>
                </a:solidFill>
                <a:effectLst/>
                <a:latin typeface="+mj-l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latin typeface="+mj-lt"/>
                <a:ea typeface="Calibri" panose="020F0502020204030204" pitchFamily="34" charset="0"/>
                <a:cs typeface="Cambria Math" panose="02040503050406030204" pitchFamily="18" charset="0"/>
              </a:rPr>
              <a:t>⊆</a:t>
            </a:r>
            <a:r>
              <a:rPr lang="vi-VN" sz="2000">
                <a:solidFill>
                  <a:schemeClr val="tx1"/>
                </a:solidFill>
                <a:effectLst/>
                <a:latin typeface="+mj-l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latin typeface="+mj-lt"/>
              <a:ea typeface="Calibri" panose="020F0502020204030204" pitchFamily="34" charset="0"/>
              <a:cs typeface="Calibri" panose="020F0502020204030204" pitchFamily="34" charset="0"/>
            </a:endParaRPr>
          </a:p>
        </p:txBody>
      </p:sp>
      <p:sp>
        <p:nvSpPr>
          <p:cNvPr id="14" name="Hình chữ nhật 13">
            <a:extLst>
              <a:ext uri="{FF2B5EF4-FFF2-40B4-BE49-F238E27FC236}">
                <a16:creationId xmlns:a16="http://schemas.microsoft.com/office/drawing/2014/main" id="{E369CEC7-7C40-0448-261C-0D97683BF299}"/>
              </a:ext>
            </a:extLst>
          </p:cNvPr>
          <p:cNvSpPr/>
          <p:nvPr/>
        </p:nvSpPr>
        <p:spPr>
          <a:xfrm>
            <a:off x="-9796275" y="4519601"/>
            <a:ext cx="8118642" cy="216829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&gt; 1, điều đó cho chúng tôi biết mức độ mà hai lần xuất hiện đó phụ thuộc vào nhau và làm cho các quy tắc đó có khả năng hữu ích để dự đoán hậu quả trong các tập dữ liệu trong tương lai.</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&lt; 1, điều đó cho chúng tôi biết các vật phẩm được thay thế cho nhau. Điều này có nghĩa là sự hiện diện của một mặt hàng có ảnh hưởng tiêu cực đến sự hiện diện của mặt hàng khác và ngược lại.</a:t>
            </a:r>
          </a:p>
        </p:txBody>
      </p:sp>
      <p:pic>
        <p:nvPicPr>
          <p:cNvPr id="16" name="Hình ảnh 15">
            <a:extLst>
              <a:ext uri="{FF2B5EF4-FFF2-40B4-BE49-F238E27FC236}">
                <a16:creationId xmlns:a16="http://schemas.microsoft.com/office/drawing/2014/main" id="{439ED7E7-FE3F-26BB-F739-7DA4B309C2A4}"/>
              </a:ext>
            </a:extLst>
          </p:cNvPr>
          <p:cNvPicPr>
            <a:picLocks noChangeAspect="1"/>
          </p:cNvPicPr>
          <p:nvPr/>
        </p:nvPicPr>
        <p:blipFill>
          <a:blip r:embed="rId3"/>
          <a:stretch>
            <a:fillRect/>
          </a:stretch>
        </p:blipFill>
        <p:spPr>
          <a:xfrm>
            <a:off x="-9774319" y="2830930"/>
            <a:ext cx="8088584" cy="1540589"/>
          </a:xfrm>
          <a:prstGeom prst="rect">
            <a:avLst/>
          </a:prstGeom>
        </p:spPr>
      </p:pic>
      <p:sp>
        <p:nvSpPr>
          <p:cNvPr id="18" name="Hình chữ nhật 17">
            <a:extLst>
              <a:ext uri="{FF2B5EF4-FFF2-40B4-BE49-F238E27FC236}">
                <a16:creationId xmlns:a16="http://schemas.microsoft.com/office/drawing/2014/main" id="{D4C818C9-8152-02DF-90F8-3DDFDE6062BA}"/>
              </a:ext>
            </a:extLst>
          </p:cNvPr>
          <p:cNvSpPr/>
          <p:nvPr/>
        </p:nvSpPr>
        <p:spPr>
          <a:xfrm>
            <a:off x="-9800210" y="1878885"/>
            <a:ext cx="8088584" cy="7981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bg1"/>
                </a:solidFill>
              </a:rPr>
              <a:t>Lift</a:t>
            </a:r>
          </a:p>
        </p:txBody>
      </p:sp>
      <p:sp>
        <p:nvSpPr>
          <p:cNvPr id="2" name="Hình chữ nhật 1">
            <a:extLst>
              <a:ext uri="{FF2B5EF4-FFF2-40B4-BE49-F238E27FC236}">
                <a16:creationId xmlns:a16="http://schemas.microsoft.com/office/drawing/2014/main" id="{A419BC19-A35C-4D52-B658-88E7B88C3B28}"/>
              </a:ext>
            </a:extLst>
          </p:cNvPr>
          <p:cNvSpPr/>
          <p:nvPr/>
        </p:nvSpPr>
        <p:spPr>
          <a:xfrm rot="5400000">
            <a:off x="5872045" y="-4399095"/>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5" name="Hình chữ nhật 4">
            <a:extLst>
              <a:ext uri="{FF2B5EF4-FFF2-40B4-BE49-F238E27FC236}">
                <a16:creationId xmlns:a16="http://schemas.microsoft.com/office/drawing/2014/main" id="{638E5BA6-5351-B246-E69B-57A20979B8DA}"/>
              </a:ext>
            </a:extLst>
          </p:cNvPr>
          <p:cNvSpPr/>
          <p:nvPr/>
        </p:nvSpPr>
        <p:spPr>
          <a:xfrm>
            <a:off x="176973" y="1885471"/>
            <a:ext cx="3769993"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9" name="Hình chữ nhật 18">
            <a:extLst>
              <a:ext uri="{FF2B5EF4-FFF2-40B4-BE49-F238E27FC236}">
                <a16:creationId xmlns:a16="http://schemas.microsoft.com/office/drawing/2014/main" id="{DA501689-2CA8-EB0C-47BD-F6BCFF5D1917}"/>
              </a:ext>
            </a:extLst>
          </p:cNvPr>
          <p:cNvSpPr/>
          <p:nvPr/>
        </p:nvSpPr>
        <p:spPr>
          <a:xfrm>
            <a:off x="4127875"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1" name="Hình ảnh 20">
            <a:extLst>
              <a:ext uri="{FF2B5EF4-FFF2-40B4-BE49-F238E27FC236}">
                <a16:creationId xmlns:a16="http://schemas.microsoft.com/office/drawing/2014/main" id="{7DE915BB-3DD1-55D6-1935-97E911A1B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4219" y="2007973"/>
            <a:ext cx="540000" cy="540000"/>
          </a:xfrm>
          <a:prstGeom prst="rect">
            <a:avLst/>
          </a:prstGeom>
        </p:spPr>
      </p:pic>
      <p:pic>
        <p:nvPicPr>
          <p:cNvPr id="24" name="Hình ảnh 23">
            <a:extLst>
              <a:ext uri="{FF2B5EF4-FFF2-40B4-BE49-F238E27FC236}">
                <a16:creationId xmlns:a16="http://schemas.microsoft.com/office/drawing/2014/main" id="{B4280FB0-A61E-5B28-47EA-3F8BB7B229F9}"/>
              </a:ext>
            </a:extLst>
          </p:cNvPr>
          <p:cNvPicPr>
            <a:picLocks noChangeAspect="1"/>
          </p:cNvPicPr>
          <p:nvPr/>
        </p:nvPicPr>
        <p:blipFill>
          <a:blip r:embed="rId5"/>
          <a:stretch>
            <a:fillRect/>
          </a:stretch>
        </p:blipFill>
        <p:spPr>
          <a:xfrm>
            <a:off x="176973" y="2798873"/>
            <a:ext cx="4901763" cy="1831118"/>
          </a:xfrm>
          <a:prstGeom prst="rect">
            <a:avLst/>
          </a:prstGeom>
        </p:spPr>
      </p:pic>
      <p:sp>
        <p:nvSpPr>
          <p:cNvPr id="25" name="Hình chữ nhật 24">
            <a:extLst>
              <a:ext uri="{FF2B5EF4-FFF2-40B4-BE49-F238E27FC236}">
                <a16:creationId xmlns:a16="http://schemas.microsoft.com/office/drawing/2014/main" id="{BF303956-DB81-2202-BFD6-1622148F03E4}"/>
              </a:ext>
            </a:extLst>
          </p:cNvPr>
          <p:cNvSpPr/>
          <p:nvPr/>
        </p:nvSpPr>
        <p:spPr>
          <a:xfrm>
            <a:off x="169104" y="4803494"/>
            <a:ext cx="4909632" cy="18311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endParaRPr>
          </a:p>
          <a:p>
            <a:pPr algn="ctr"/>
            <a:r>
              <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rPr>
              <a:t>C</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ột category bị khuyết dữ liệu nhưng không nhiều, khoảng 1.4% nằm trong ngưỡng cho phép (khoảng 5%) nên ta không xóa cột dữ liệu này. Tôi cũng sẽ không xóa dòng có dữ liệu bị khuyết mà sẽ thay vào đó giá trị mode.</a:t>
            </a:r>
          </a:p>
          <a:p>
            <a:pPr algn="ctr"/>
            <a:endParaRPr lang="vi-VN" sz="2000">
              <a:solidFill>
                <a:schemeClr val="tx1"/>
              </a:solidFill>
            </a:endParaRPr>
          </a:p>
        </p:txBody>
      </p:sp>
      <p:sp>
        <p:nvSpPr>
          <p:cNvPr id="26" name="Hình chữ nhật 25">
            <a:extLst>
              <a:ext uri="{FF2B5EF4-FFF2-40B4-BE49-F238E27FC236}">
                <a16:creationId xmlns:a16="http://schemas.microsoft.com/office/drawing/2014/main" id="{CF97627F-F07C-A32A-6E04-8027225AAFB3}"/>
              </a:ext>
            </a:extLst>
          </p:cNvPr>
          <p:cNvSpPr/>
          <p:nvPr/>
        </p:nvSpPr>
        <p:spPr>
          <a:xfrm>
            <a:off x="5295082" y="1878665"/>
            <a:ext cx="5553209"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Gom cụm dữ liệu </a:t>
            </a:r>
            <a:endParaRPr lang="vi-VN"/>
          </a:p>
        </p:txBody>
      </p:sp>
      <p:sp>
        <p:nvSpPr>
          <p:cNvPr id="27" name="Hình chữ nhật 26">
            <a:extLst>
              <a:ext uri="{FF2B5EF4-FFF2-40B4-BE49-F238E27FC236}">
                <a16:creationId xmlns:a16="http://schemas.microsoft.com/office/drawing/2014/main" id="{D139C41F-486A-048E-92C6-F75C363C62EE}"/>
              </a:ext>
            </a:extLst>
          </p:cNvPr>
          <p:cNvSpPr/>
          <p:nvPr/>
        </p:nvSpPr>
        <p:spPr>
          <a:xfrm>
            <a:off x="11042810"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8" name="Hình ảnh 27">
            <a:extLst>
              <a:ext uri="{FF2B5EF4-FFF2-40B4-BE49-F238E27FC236}">
                <a16:creationId xmlns:a16="http://schemas.microsoft.com/office/drawing/2014/main" id="{D9039F0A-F0C0-AA6B-6F96-75D5FCE41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9154" y="2007973"/>
            <a:ext cx="540000" cy="540000"/>
          </a:xfrm>
          <a:prstGeom prst="rect">
            <a:avLst/>
          </a:prstGeom>
        </p:spPr>
      </p:pic>
      <p:pic>
        <p:nvPicPr>
          <p:cNvPr id="29" name="Hình ảnh 28">
            <a:extLst>
              <a:ext uri="{FF2B5EF4-FFF2-40B4-BE49-F238E27FC236}">
                <a16:creationId xmlns:a16="http://schemas.microsoft.com/office/drawing/2014/main" id="{D08FB903-08F4-D3B6-DF0B-AB1C5FA52353}"/>
              </a:ext>
            </a:extLst>
          </p:cNvPr>
          <p:cNvPicPr>
            <a:picLocks noChangeAspect="1"/>
          </p:cNvPicPr>
          <p:nvPr/>
        </p:nvPicPr>
        <p:blipFill rotWithShape="1">
          <a:blip r:embed="rId6"/>
          <a:srcRect r="23477"/>
          <a:stretch/>
        </p:blipFill>
        <p:spPr>
          <a:xfrm>
            <a:off x="5311300" y="2782006"/>
            <a:ext cx="6681754" cy="3852606"/>
          </a:xfrm>
          <a:prstGeom prst="rect">
            <a:avLst/>
          </a:prstGeom>
        </p:spPr>
      </p:pic>
    </p:spTree>
    <p:extLst>
      <p:ext uri="{BB962C8B-B14F-4D97-AF65-F5344CB8AC3E}">
        <p14:creationId xmlns:p14="http://schemas.microsoft.com/office/powerpoint/2010/main" val="2696653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usinesswoman using a tablet to analysis graph company finance strategy statistics success concept and planning for future in office room.">
            <a:extLst>
              <a:ext uri="{FF2B5EF4-FFF2-40B4-BE49-F238E27FC236}">
                <a16:creationId xmlns:a16="http://schemas.microsoft.com/office/drawing/2014/main" id="{8701B887-1AA2-B33F-E5F1-30763CBED01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9E7AB3C-3CBB-F113-84C3-BA5CE8BEFFD5}"/>
              </a:ext>
            </a:extLst>
          </p:cNvPr>
          <p:cNvSpPr/>
          <p:nvPr/>
        </p:nvSpPr>
        <p:spPr>
          <a:xfrm>
            <a:off x="-1210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9A00C5C0-4932-298E-3459-AC5690C7EC88}"/>
              </a:ext>
            </a:extLst>
          </p:cNvPr>
          <p:cNvGrpSpPr/>
          <p:nvPr/>
        </p:nvGrpSpPr>
        <p:grpSpPr>
          <a:xfrm>
            <a:off x="3747283" y="0"/>
            <a:ext cx="4697434" cy="1538883"/>
            <a:chOff x="1115971" y="1016079"/>
            <a:chExt cx="4697434" cy="1538883"/>
          </a:xfrm>
        </p:grpSpPr>
        <p:sp>
          <p:nvSpPr>
            <p:cNvPr id="5" name="Hộp Văn bản 4">
              <a:extLst>
                <a:ext uri="{FF2B5EF4-FFF2-40B4-BE49-F238E27FC236}">
                  <a16:creationId xmlns:a16="http://schemas.microsoft.com/office/drawing/2014/main" id="{C0DA22B1-F235-8B3E-6400-09635EADA509}"/>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2</a:t>
              </a:r>
              <a:r>
                <a:rPr lang="vi-VN" sz="3200">
                  <a:latin typeface="zeitung"/>
                </a:rPr>
                <a:t> </a:t>
              </a:r>
            </a:p>
          </p:txBody>
        </p:sp>
        <p:sp>
          <p:nvSpPr>
            <p:cNvPr id="6" name="Hộp Văn bản 5">
              <a:extLst>
                <a:ext uri="{FF2B5EF4-FFF2-40B4-BE49-F238E27FC236}">
                  <a16:creationId xmlns:a16="http://schemas.microsoft.com/office/drawing/2014/main" id="{9BB7E281-EC6F-F7D7-C765-954F2871843D}"/>
                </a:ext>
              </a:extLst>
            </p:cNvPr>
            <p:cNvSpPr txBox="1"/>
            <p:nvPr/>
          </p:nvSpPr>
          <p:spPr>
            <a:xfrm>
              <a:off x="1115971" y="1847076"/>
              <a:ext cx="4697434" cy="707886"/>
            </a:xfrm>
            <a:prstGeom prst="rect">
              <a:avLst/>
            </a:prstGeom>
            <a:noFill/>
          </p:spPr>
          <p:txBody>
            <a:bodyPr wrap="square">
              <a:spAutoFit/>
            </a:bodyPr>
            <a:lstStyle/>
            <a:p>
              <a:pPr algn="ctr"/>
              <a:r>
                <a:rPr lang="vi-VN" sz="4000" b="1">
                  <a:solidFill>
                    <a:schemeClr val="bg1"/>
                  </a:solidFill>
                  <a:latin typeface="zeitung"/>
                </a:rPr>
                <a:t>Cách tiếp cận vấn đề</a:t>
              </a:r>
            </a:p>
          </p:txBody>
        </p:sp>
        <p:cxnSp>
          <p:nvCxnSpPr>
            <p:cNvPr id="7" name="Đường nối Thẳng 6">
              <a:extLst>
                <a:ext uri="{FF2B5EF4-FFF2-40B4-BE49-F238E27FC236}">
                  <a16:creationId xmlns:a16="http://schemas.microsoft.com/office/drawing/2014/main" id="{8217837F-39DF-72CA-E24B-0DE108435905}"/>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0" name="Hình chữ nhật 9">
            <a:extLst>
              <a:ext uri="{FF2B5EF4-FFF2-40B4-BE49-F238E27FC236}">
                <a16:creationId xmlns:a16="http://schemas.microsoft.com/office/drawing/2014/main" id="{991770E6-A1E7-1945-A102-DE612C3E4890}"/>
              </a:ext>
            </a:extLst>
          </p:cNvPr>
          <p:cNvSpPr/>
          <p:nvPr/>
        </p:nvSpPr>
        <p:spPr>
          <a:xfrm>
            <a:off x="0" y="2177585"/>
            <a:ext cx="393539" cy="43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74C44B3C-225F-E94B-8AD3-2F939D8062AB}"/>
              </a:ext>
            </a:extLst>
          </p:cNvPr>
          <p:cNvSpPr/>
          <p:nvPr/>
        </p:nvSpPr>
        <p:spPr>
          <a:xfrm>
            <a:off x="393539" y="2177585"/>
            <a:ext cx="1724628" cy="439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latin typeface="zeitung"/>
              </a:rPr>
              <a:t>Tăng doanh thu</a:t>
            </a:r>
          </a:p>
        </p:txBody>
      </p:sp>
      <p:sp>
        <p:nvSpPr>
          <p:cNvPr id="13" name="Hộp Văn bản 12">
            <a:extLst>
              <a:ext uri="{FF2B5EF4-FFF2-40B4-BE49-F238E27FC236}">
                <a16:creationId xmlns:a16="http://schemas.microsoft.com/office/drawing/2014/main" id="{129C8EA9-A8DB-0E3C-A694-9CEF4051F14D}"/>
              </a:ext>
            </a:extLst>
          </p:cNvPr>
          <p:cNvSpPr txBox="1"/>
          <p:nvPr/>
        </p:nvSpPr>
        <p:spPr>
          <a:xfrm rot="16200000">
            <a:off x="-1325443" y="4179762"/>
            <a:ext cx="3044423" cy="369332"/>
          </a:xfrm>
          <a:prstGeom prst="rect">
            <a:avLst/>
          </a:prstGeom>
          <a:noFill/>
        </p:spPr>
        <p:txBody>
          <a:bodyPr wrap="none" rtlCol="0">
            <a:spAutoFit/>
          </a:bodyPr>
          <a:lstStyle/>
          <a:p>
            <a:r>
              <a:rPr lang="vi-VN" b="1" spc="600">
                <a:solidFill>
                  <a:schemeClr val="bg1"/>
                </a:solidFill>
              </a:rPr>
              <a:t>THINKING FLOW</a:t>
            </a:r>
          </a:p>
        </p:txBody>
      </p:sp>
      <p:sp>
        <p:nvSpPr>
          <p:cNvPr id="15" name="Hình chữ nhật 14">
            <a:extLst>
              <a:ext uri="{FF2B5EF4-FFF2-40B4-BE49-F238E27FC236}">
                <a16:creationId xmlns:a16="http://schemas.microsoft.com/office/drawing/2014/main" id="{CF98E588-65EF-08BF-1F4B-F607209D1174}"/>
              </a:ext>
            </a:extLst>
          </p:cNvPr>
          <p:cNvSpPr/>
          <p:nvPr/>
        </p:nvSpPr>
        <p:spPr>
          <a:xfrm>
            <a:off x="2130271" y="2177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6" name="Hình chữ nhật 15">
            <a:extLst>
              <a:ext uri="{FF2B5EF4-FFF2-40B4-BE49-F238E27FC236}">
                <a16:creationId xmlns:a16="http://schemas.microsoft.com/office/drawing/2014/main" id="{11D96D18-3E39-5F91-2058-12F87C471813}"/>
              </a:ext>
            </a:extLst>
          </p:cNvPr>
          <p:cNvSpPr/>
          <p:nvPr/>
        </p:nvSpPr>
        <p:spPr>
          <a:xfrm>
            <a:off x="2128327" y="4373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7" name="Hình chữ nhật 16">
            <a:extLst>
              <a:ext uri="{FF2B5EF4-FFF2-40B4-BE49-F238E27FC236}">
                <a16:creationId xmlns:a16="http://schemas.microsoft.com/office/drawing/2014/main" id="{7F69D5BB-F448-C07E-70C8-3D82B3A2609E}"/>
              </a:ext>
            </a:extLst>
          </p:cNvPr>
          <p:cNvSpPr/>
          <p:nvPr/>
        </p:nvSpPr>
        <p:spPr>
          <a:xfrm>
            <a:off x="4121646" y="2177585"/>
            <a:ext cx="2364879" cy="2196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Khuyến nghị những món hàng nào?</a:t>
            </a:r>
          </a:p>
        </p:txBody>
      </p:sp>
      <p:sp>
        <p:nvSpPr>
          <p:cNvPr id="18" name="Hình chữ nhật 17">
            <a:extLst>
              <a:ext uri="{FF2B5EF4-FFF2-40B4-BE49-F238E27FC236}">
                <a16:creationId xmlns:a16="http://schemas.microsoft.com/office/drawing/2014/main" id="{64274FC7-2359-E1BB-A7EE-880A53BE8C08}"/>
              </a:ext>
            </a:extLst>
          </p:cNvPr>
          <p:cNvSpPr/>
          <p:nvPr/>
        </p:nvSpPr>
        <p:spPr>
          <a:xfrm>
            <a:off x="4120454" y="4373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Tập trung vào những khách hàng nào?</a:t>
            </a:r>
          </a:p>
        </p:txBody>
      </p:sp>
      <p:sp>
        <p:nvSpPr>
          <p:cNvPr id="19" name="Hình chữ nhật 18">
            <a:extLst>
              <a:ext uri="{FF2B5EF4-FFF2-40B4-BE49-F238E27FC236}">
                <a16:creationId xmlns:a16="http://schemas.microsoft.com/office/drawing/2014/main" id="{25941798-8C71-8409-0AF1-7453A346B4EB}"/>
              </a:ext>
            </a:extLst>
          </p:cNvPr>
          <p:cNvSpPr/>
          <p:nvPr/>
        </p:nvSpPr>
        <p:spPr>
          <a:xfrm>
            <a:off x="4120454" y="5471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Có bao nhiêu khách quay lại sau lần mua đầu?</a:t>
            </a:r>
          </a:p>
        </p:txBody>
      </p:sp>
      <p:sp>
        <p:nvSpPr>
          <p:cNvPr id="21" name="Hình chữ nhật 20">
            <a:extLst>
              <a:ext uri="{FF2B5EF4-FFF2-40B4-BE49-F238E27FC236}">
                <a16:creationId xmlns:a16="http://schemas.microsoft.com/office/drawing/2014/main" id="{C9F0EB48-8738-AA5F-DF1C-4267830C8A1F}"/>
              </a:ext>
            </a:extLst>
          </p:cNvPr>
          <p:cNvSpPr/>
          <p:nvPr/>
        </p:nvSpPr>
        <p:spPr>
          <a:xfrm>
            <a:off x="6496245" y="2177585"/>
            <a:ext cx="2364879" cy="2196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Market Basket Analysis</a:t>
            </a:r>
          </a:p>
        </p:txBody>
      </p:sp>
      <p:sp>
        <p:nvSpPr>
          <p:cNvPr id="23" name="Hình chữ nhật 22">
            <a:extLst>
              <a:ext uri="{FF2B5EF4-FFF2-40B4-BE49-F238E27FC236}">
                <a16:creationId xmlns:a16="http://schemas.microsoft.com/office/drawing/2014/main" id="{BBD62BB4-74A6-3A2F-A92B-9A37B4B388FC}"/>
              </a:ext>
            </a:extLst>
          </p:cNvPr>
          <p:cNvSpPr/>
          <p:nvPr/>
        </p:nvSpPr>
        <p:spPr>
          <a:xfrm>
            <a:off x="6495053" y="4373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Customer Segmentation</a:t>
            </a:r>
          </a:p>
        </p:txBody>
      </p:sp>
      <p:sp>
        <p:nvSpPr>
          <p:cNvPr id="24" name="Hình chữ nhật 23">
            <a:extLst>
              <a:ext uri="{FF2B5EF4-FFF2-40B4-BE49-F238E27FC236}">
                <a16:creationId xmlns:a16="http://schemas.microsoft.com/office/drawing/2014/main" id="{C2C6AD55-F988-E9D4-8554-F974F64237DF}"/>
              </a:ext>
            </a:extLst>
          </p:cNvPr>
          <p:cNvSpPr/>
          <p:nvPr/>
        </p:nvSpPr>
        <p:spPr>
          <a:xfrm>
            <a:off x="6495053" y="5471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Retention Cohort</a:t>
            </a:r>
          </a:p>
        </p:txBody>
      </p:sp>
      <p:sp>
        <p:nvSpPr>
          <p:cNvPr id="25" name="Hình chữ nhật 24">
            <a:extLst>
              <a:ext uri="{FF2B5EF4-FFF2-40B4-BE49-F238E27FC236}">
                <a16:creationId xmlns:a16="http://schemas.microsoft.com/office/drawing/2014/main" id="{1CA37886-19BC-AEF7-D068-20CC47F4CA9F}"/>
              </a:ext>
            </a:extLst>
          </p:cNvPr>
          <p:cNvSpPr/>
          <p:nvPr/>
        </p:nvSpPr>
        <p:spPr>
          <a:xfrm>
            <a:off x="8868460" y="5471585"/>
            <a:ext cx="1580465" cy="1098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Tại sao khách chỉ mua 1 lần?</a:t>
            </a:r>
          </a:p>
        </p:txBody>
      </p:sp>
      <p:sp>
        <p:nvSpPr>
          <p:cNvPr id="26" name="Hình chữ nhật 25">
            <a:extLst>
              <a:ext uri="{FF2B5EF4-FFF2-40B4-BE49-F238E27FC236}">
                <a16:creationId xmlns:a16="http://schemas.microsoft.com/office/drawing/2014/main" id="{AD87A022-8D82-FB22-ECE9-8EEBC010DB43}"/>
              </a:ext>
            </a:extLst>
          </p:cNvPr>
          <p:cNvSpPr/>
          <p:nvPr/>
        </p:nvSpPr>
        <p:spPr>
          <a:xfrm>
            <a:off x="10457453" y="5471585"/>
            <a:ext cx="1741883" cy="10980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Rootcause Analysis</a:t>
            </a:r>
          </a:p>
        </p:txBody>
      </p:sp>
      <p:sp>
        <p:nvSpPr>
          <p:cNvPr id="27" name="Hình chữ nhật 26">
            <a:extLst>
              <a:ext uri="{FF2B5EF4-FFF2-40B4-BE49-F238E27FC236}">
                <a16:creationId xmlns:a16="http://schemas.microsoft.com/office/drawing/2014/main" id="{1A59FDF6-6465-7545-AEEE-A9D17E19A951}"/>
              </a:ext>
            </a:extLst>
          </p:cNvPr>
          <p:cNvSpPr/>
          <p:nvPr/>
        </p:nvSpPr>
        <p:spPr>
          <a:xfrm>
            <a:off x="8868460" y="2177585"/>
            <a:ext cx="3323540" cy="329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663C194A-ADC0-4B4B-0BAF-7F83DA00A370}"/>
              </a:ext>
            </a:extLst>
          </p:cNvPr>
          <p:cNvSpPr/>
          <p:nvPr/>
        </p:nvSpPr>
        <p:spPr>
          <a:xfrm>
            <a:off x="-10160" y="1799271"/>
            <a:ext cx="212832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  1</a:t>
            </a:r>
            <a:endParaRPr lang="vi-VN" b="1"/>
          </a:p>
        </p:txBody>
      </p:sp>
      <p:sp>
        <p:nvSpPr>
          <p:cNvPr id="29" name="Hình chữ nhật 28">
            <a:extLst>
              <a:ext uri="{FF2B5EF4-FFF2-40B4-BE49-F238E27FC236}">
                <a16:creationId xmlns:a16="http://schemas.microsoft.com/office/drawing/2014/main" id="{AE820599-4D19-D902-44B5-C941CAD2A7FF}"/>
              </a:ext>
            </a:extLst>
          </p:cNvPr>
          <p:cNvSpPr/>
          <p:nvPr/>
        </p:nvSpPr>
        <p:spPr>
          <a:xfrm>
            <a:off x="2128327" y="1799271"/>
            <a:ext cx="1979271"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2</a:t>
            </a:r>
            <a:endParaRPr lang="vi-VN" b="1"/>
          </a:p>
        </p:txBody>
      </p:sp>
      <p:sp>
        <p:nvSpPr>
          <p:cNvPr id="30" name="Hình chữ nhật 29">
            <a:extLst>
              <a:ext uri="{FF2B5EF4-FFF2-40B4-BE49-F238E27FC236}">
                <a16:creationId xmlns:a16="http://schemas.microsoft.com/office/drawing/2014/main" id="{34E91E3E-7EF6-C773-6328-4FD820D10038}"/>
              </a:ext>
            </a:extLst>
          </p:cNvPr>
          <p:cNvSpPr/>
          <p:nvPr/>
        </p:nvSpPr>
        <p:spPr>
          <a:xfrm>
            <a:off x="4136020"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3</a:t>
            </a:r>
            <a:endParaRPr lang="vi-VN" b="1"/>
          </a:p>
        </p:txBody>
      </p:sp>
      <p:sp>
        <p:nvSpPr>
          <p:cNvPr id="31" name="Hình chữ nhật 30">
            <a:extLst>
              <a:ext uri="{FF2B5EF4-FFF2-40B4-BE49-F238E27FC236}">
                <a16:creationId xmlns:a16="http://schemas.microsoft.com/office/drawing/2014/main" id="{5D79BF48-FCC3-2224-27EB-C57B320FF3BA}"/>
              </a:ext>
            </a:extLst>
          </p:cNvPr>
          <p:cNvSpPr/>
          <p:nvPr/>
        </p:nvSpPr>
        <p:spPr>
          <a:xfrm>
            <a:off x="6511900"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4</a:t>
            </a:r>
            <a:endParaRPr lang="vi-VN" b="1"/>
          </a:p>
        </p:txBody>
      </p:sp>
      <p:sp>
        <p:nvSpPr>
          <p:cNvPr id="32" name="Hình chữ nhật 31">
            <a:extLst>
              <a:ext uri="{FF2B5EF4-FFF2-40B4-BE49-F238E27FC236}">
                <a16:creationId xmlns:a16="http://schemas.microsoft.com/office/drawing/2014/main" id="{120166E4-7222-440C-5E12-A83E58C085FF}"/>
              </a:ext>
            </a:extLst>
          </p:cNvPr>
          <p:cNvSpPr/>
          <p:nvPr/>
        </p:nvSpPr>
        <p:spPr>
          <a:xfrm>
            <a:off x="8884156" y="1799271"/>
            <a:ext cx="157329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5</a:t>
            </a:r>
            <a:endParaRPr lang="vi-VN" b="1"/>
          </a:p>
        </p:txBody>
      </p:sp>
      <p:sp>
        <p:nvSpPr>
          <p:cNvPr id="33" name="Hình chữ nhật 32">
            <a:extLst>
              <a:ext uri="{FF2B5EF4-FFF2-40B4-BE49-F238E27FC236}">
                <a16:creationId xmlns:a16="http://schemas.microsoft.com/office/drawing/2014/main" id="{9CAF0D84-E0CD-7033-2485-CBAEF197EC0F}"/>
              </a:ext>
            </a:extLst>
          </p:cNvPr>
          <p:cNvSpPr/>
          <p:nvPr/>
        </p:nvSpPr>
        <p:spPr>
          <a:xfrm>
            <a:off x="10472075" y="1799271"/>
            <a:ext cx="1719925"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6</a:t>
            </a:r>
            <a:endParaRPr lang="vi-VN" b="1"/>
          </a:p>
        </p:txBody>
      </p:sp>
    </p:spTree>
    <p:extLst>
      <p:ext uri="{BB962C8B-B14F-4D97-AF65-F5344CB8AC3E}">
        <p14:creationId xmlns:p14="http://schemas.microsoft.com/office/powerpoint/2010/main" val="300862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A419BC19-A35C-4D52-B658-88E7B88C3B28}"/>
              </a:ext>
            </a:extLst>
          </p:cNvPr>
          <p:cNvSpPr/>
          <p:nvPr/>
        </p:nvSpPr>
        <p:spPr>
          <a:xfrm rot="5400000">
            <a:off x="-6268831"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5" name="Hình chữ nhật 4">
            <a:extLst>
              <a:ext uri="{FF2B5EF4-FFF2-40B4-BE49-F238E27FC236}">
                <a16:creationId xmlns:a16="http://schemas.microsoft.com/office/drawing/2014/main" id="{638E5BA6-5351-B246-E69B-57A20979B8DA}"/>
              </a:ext>
            </a:extLst>
          </p:cNvPr>
          <p:cNvSpPr/>
          <p:nvPr/>
        </p:nvSpPr>
        <p:spPr>
          <a:xfrm>
            <a:off x="-11963903" y="1885470"/>
            <a:ext cx="3769993"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9" name="Hình chữ nhật 18">
            <a:extLst>
              <a:ext uri="{FF2B5EF4-FFF2-40B4-BE49-F238E27FC236}">
                <a16:creationId xmlns:a16="http://schemas.microsoft.com/office/drawing/2014/main" id="{DA501689-2CA8-EB0C-47BD-F6BCFF5D1917}"/>
              </a:ext>
            </a:extLst>
          </p:cNvPr>
          <p:cNvSpPr/>
          <p:nvPr/>
        </p:nvSpPr>
        <p:spPr>
          <a:xfrm>
            <a:off x="-8013001" y="1878664"/>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1" name="Hình ảnh 20">
            <a:extLst>
              <a:ext uri="{FF2B5EF4-FFF2-40B4-BE49-F238E27FC236}">
                <a16:creationId xmlns:a16="http://schemas.microsoft.com/office/drawing/2014/main" id="{7DE915BB-3DD1-55D6-1935-97E911A1B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657" y="2007972"/>
            <a:ext cx="540000" cy="540000"/>
          </a:xfrm>
          <a:prstGeom prst="rect">
            <a:avLst/>
          </a:prstGeom>
        </p:spPr>
      </p:pic>
      <p:pic>
        <p:nvPicPr>
          <p:cNvPr id="24" name="Hình ảnh 23">
            <a:extLst>
              <a:ext uri="{FF2B5EF4-FFF2-40B4-BE49-F238E27FC236}">
                <a16:creationId xmlns:a16="http://schemas.microsoft.com/office/drawing/2014/main" id="{B4280FB0-A61E-5B28-47EA-3F8BB7B229F9}"/>
              </a:ext>
            </a:extLst>
          </p:cNvPr>
          <p:cNvPicPr>
            <a:picLocks noChangeAspect="1"/>
          </p:cNvPicPr>
          <p:nvPr/>
        </p:nvPicPr>
        <p:blipFill>
          <a:blip r:embed="rId4"/>
          <a:stretch>
            <a:fillRect/>
          </a:stretch>
        </p:blipFill>
        <p:spPr>
          <a:xfrm>
            <a:off x="-11963903" y="2798872"/>
            <a:ext cx="4901763" cy="1831118"/>
          </a:xfrm>
          <a:prstGeom prst="rect">
            <a:avLst/>
          </a:prstGeom>
        </p:spPr>
      </p:pic>
      <p:sp>
        <p:nvSpPr>
          <p:cNvPr id="25" name="Hình chữ nhật 24">
            <a:extLst>
              <a:ext uri="{FF2B5EF4-FFF2-40B4-BE49-F238E27FC236}">
                <a16:creationId xmlns:a16="http://schemas.microsoft.com/office/drawing/2014/main" id="{BF303956-DB81-2202-BFD6-1622148F03E4}"/>
              </a:ext>
            </a:extLst>
          </p:cNvPr>
          <p:cNvSpPr/>
          <p:nvPr/>
        </p:nvSpPr>
        <p:spPr>
          <a:xfrm>
            <a:off x="-11971772" y="4803493"/>
            <a:ext cx="4909632" cy="18311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endParaRPr>
          </a:p>
          <a:p>
            <a:pPr algn="ctr"/>
            <a:r>
              <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rPr>
              <a:t>C</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ột category bị khuyết dữ liệu nhưng không nhiều, khoảng 1.4% nằm trong ngưỡng cho phép (khoảng 5%) nên ta không xóa cột dữ liệu này. Tôi cũng sẽ không xóa dòng có dữ liệu bị khuyết mà sẽ thay vào đó giá trị mode.</a:t>
            </a:r>
          </a:p>
          <a:p>
            <a:pPr algn="ctr"/>
            <a:endParaRPr lang="vi-VN" sz="2000">
              <a:solidFill>
                <a:schemeClr val="tx1"/>
              </a:solidFill>
            </a:endParaRPr>
          </a:p>
        </p:txBody>
      </p:sp>
      <p:sp>
        <p:nvSpPr>
          <p:cNvPr id="26" name="Hình chữ nhật 25">
            <a:extLst>
              <a:ext uri="{FF2B5EF4-FFF2-40B4-BE49-F238E27FC236}">
                <a16:creationId xmlns:a16="http://schemas.microsoft.com/office/drawing/2014/main" id="{CF97627F-F07C-A32A-6E04-8027225AAFB3}"/>
              </a:ext>
            </a:extLst>
          </p:cNvPr>
          <p:cNvSpPr/>
          <p:nvPr/>
        </p:nvSpPr>
        <p:spPr>
          <a:xfrm>
            <a:off x="-6845794" y="1878664"/>
            <a:ext cx="5553209"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Gom cụm dữ liệu </a:t>
            </a:r>
            <a:endParaRPr lang="vi-VN"/>
          </a:p>
        </p:txBody>
      </p:sp>
      <p:sp>
        <p:nvSpPr>
          <p:cNvPr id="27" name="Hình chữ nhật 26">
            <a:extLst>
              <a:ext uri="{FF2B5EF4-FFF2-40B4-BE49-F238E27FC236}">
                <a16:creationId xmlns:a16="http://schemas.microsoft.com/office/drawing/2014/main" id="{D139C41F-486A-048E-92C6-F75C363C62EE}"/>
              </a:ext>
            </a:extLst>
          </p:cNvPr>
          <p:cNvSpPr/>
          <p:nvPr/>
        </p:nvSpPr>
        <p:spPr>
          <a:xfrm>
            <a:off x="-1098066" y="1878664"/>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8" name="Hình ảnh 27">
            <a:extLst>
              <a:ext uri="{FF2B5EF4-FFF2-40B4-BE49-F238E27FC236}">
                <a16:creationId xmlns:a16="http://schemas.microsoft.com/office/drawing/2014/main" id="{D9039F0A-F0C0-AA6B-6F96-75D5FCE41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2" y="2007972"/>
            <a:ext cx="540000" cy="540000"/>
          </a:xfrm>
          <a:prstGeom prst="rect">
            <a:avLst/>
          </a:prstGeom>
        </p:spPr>
      </p:pic>
      <p:pic>
        <p:nvPicPr>
          <p:cNvPr id="29" name="Hình ảnh 28">
            <a:extLst>
              <a:ext uri="{FF2B5EF4-FFF2-40B4-BE49-F238E27FC236}">
                <a16:creationId xmlns:a16="http://schemas.microsoft.com/office/drawing/2014/main" id="{D08FB903-08F4-D3B6-DF0B-AB1C5FA52353}"/>
              </a:ext>
            </a:extLst>
          </p:cNvPr>
          <p:cNvPicPr>
            <a:picLocks noChangeAspect="1"/>
          </p:cNvPicPr>
          <p:nvPr/>
        </p:nvPicPr>
        <p:blipFill rotWithShape="1">
          <a:blip r:embed="rId5"/>
          <a:srcRect r="23477"/>
          <a:stretch/>
        </p:blipFill>
        <p:spPr>
          <a:xfrm>
            <a:off x="-6829576" y="2782005"/>
            <a:ext cx="6681754" cy="3852606"/>
          </a:xfrm>
          <a:prstGeom prst="rect">
            <a:avLst/>
          </a:prstGeom>
        </p:spPr>
      </p:pic>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danh mục hàng hóa</a:t>
            </a:r>
          </a:p>
        </p:txBody>
      </p:sp>
      <p:pic>
        <p:nvPicPr>
          <p:cNvPr id="7" name="Hình ảnh 6">
            <a:extLst>
              <a:ext uri="{FF2B5EF4-FFF2-40B4-BE49-F238E27FC236}">
                <a16:creationId xmlns:a16="http://schemas.microsoft.com/office/drawing/2014/main" id="{B5370E45-86A0-0FA0-BA8A-CCC76A8DEB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541" b="2288"/>
          <a:stretch/>
        </p:blipFill>
        <p:spPr bwMode="auto">
          <a:xfrm>
            <a:off x="176975" y="1864416"/>
            <a:ext cx="7901562" cy="4854806"/>
          </a:xfrm>
          <a:prstGeom prst="rect">
            <a:avLst/>
          </a:prstGeom>
          <a:noFill/>
          <a:ln>
            <a:noFill/>
          </a:ln>
        </p:spPr>
      </p:pic>
      <p:sp>
        <p:nvSpPr>
          <p:cNvPr id="8" name="Hình chữ nhật 7">
            <a:extLst>
              <a:ext uri="{FF2B5EF4-FFF2-40B4-BE49-F238E27FC236}">
                <a16:creationId xmlns:a16="http://schemas.microsoft.com/office/drawing/2014/main" id="{E4CC457B-05D1-AE7F-00D5-79D95812AB25}"/>
              </a:ext>
            </a:extLst>
          </p:cNvPr>
          <p:cNvSpPr/>
          <p:nvPr/>
        </p:nvSpPr>
        <p:spPr>
          <a:xfrm>
            <a:off x="8259446" y="1861796"/>
            <a:ext cx="3795895" cy="9202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Lift &gt; 1: Mặt hàng bổ sung </a:t>
            </a:r>
          </a:p>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=&gt; nên xuất hiện cùng nhau.</a:t>
            </a:r>
          </a:p>
        </p:txBody>
      </p:sp>
    </p:spTree>
    <p:extLst>
      <p:ext uri="{BB962C8B-B14F-4D97-AF65-F5344CB8AC3E}">
        <p14:creationId xmlns:p14="http://schemas.microsoft.com/office/powerpoint/2010/main" val="2099416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danh mục hàng hóa</a:t>
            </a:r>
          </a:p>
        </p:txBody>
      </p:sp>
      <p:sp>
        <p:nvSpPr>
          <p:cNvPr id="8" name="Hình chữ nhật 7">
            <a:extLst>
              <a:ext uri="{FF2B5EF4-FFF2-40B4-BE49-F238E27FC236}">
                <a16:creationId xmlns:a16="http://schemas.microsoft.com/office/drawing/2014/main" id="{E4CC457B-05D1-AE7F-00D5-79D95812AB25}"/>
              </a:ext>
            </a:extLst>
          </p:cNvPr>
          <p:cNvSpPr/>
          <p:nvPr/>
        </p:nvSpPr>
        <p:spPr>
          <a:xfrm>
            <a:off x="7709468" y="1878885"/>
            <a:ext cx="4305557" cy="12300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Lift &lt; 1: Mặt hàng thay thế </a:t>
            </a:r>
          </a:p>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=&gt; không nên xuất hiện cùng nhau.</a:t>
            </a:r>
          </a:p>
        </p:txBody>
      </p:sp>
      <p:pic>
        <p:nvPicPr>
          <p:cNvPr id="6" name="Hình ảnh 5">
            <a:extLst>
              <a:ext uri="{FF2B5EF4-FFF2-40B4-BE49-F238E27FC236}">
                <a16:creationId xmlns:a16="http://schemas.microsoft.com/office/drawing/2014/main" id="{AE5F52F1-6556-8DCB-3CF0-353B315898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05" b="3014"/>
          <a:stretch/>
        </p:blipFill>
        <p:spPr bwMode="auto">
          <a:xfrm>
            <a:off x="176974" y="1878885"/>
            <a:ext cx="7351586" cy="4893535"/>
          </a:xfrm>
          <a:prstGeom prst="rect">
            <a:avLst/>
          </a:prstGeom>
          <a:noFill/>
          <a:ln>
            <a:noFill/>
          </a:ln>
        </p:spPr>
      </p:pic>
    </p:spTree>
    <p:extLst>
      <p:ext uri="{BB962C8B-B14F-4D97-AF65-F5344CB8AC3E}">
        <p14:creationId xmlns:p14="http://schemas.microsoft.com/office/powerpoint/2010/main" val="502665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sản phẩm</a:t>
            </a:r>
          </a:p>
        </p:txBody>
      </p:sp>
      <p:pic>
        <p:nvPicPr>
          <p:cNvPr id="2" name="Hình ảnh 1">
            <a:extLst>
              <a:ext uri="{FF2B5EF4-FFF2-40B4-BE49-F238E27FC236}">
                <a16:creationId xmlns:a16="http://schemas.microsoft.com/office/drawing/2014/main" id="{2B408628-893B-5AC2-A77B-A37CAE1BD2C9}"/>
              </a:ext>
            </a:extLst>
          </p:cNvPr>
          <p:cNvPicPr>
            <a:picLocks noChangeAspect="1"/>
          </p:cNvPicPr>
          <p:nvPr/>
        </p:nvPicPr>
        <p:blipFill>
          <a:blip r:embed="rId3"/>
          <a:stretch>
            <a:fillRect/>
          </a:stretch>
        </p:blipFill>
        <p:spPr>
          <a:xfrm>
            <a:off x="169220" y="2848858"/>
            <a:ext cx="11845805" cy="3765302"/>
          </a:xfrm>
          <a:prstGeom prst="rect">
            <a:avLst/>
          </a:prstGeom>
        </p:spPr>
      </p:pic>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478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{health_beauty = &gt; perfumery}</a:t>
            </a:r>
          </a:p>
        </p:txBody>
      </p:sp>
    </p:spTree>
    <p:extLst>
      <p:ext uri="{BB962C8B-B14F-4D97-AF65-F5344CB8AC3E}">
        <p14:creationId xmlns:p14="http://schemas.microsoft.com/office/powerpoint/2010/main" val="4099070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sản phẩm</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478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4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{bed_bath_table = &gt; home_confront}</a:t>
            </a:r>
          </a:p>
        </p:txBody>
      </p:sp>
      <p:pic>
        <p:nvPicPr>
          <p:cNvPr id="6" name="Hình ảnh 5">
            <a:extLst>
              <a:ext uri="{FF2B5EF4-FFF2-40B4-BE49-F238E27FC236}">
                <a16:creationId xmlns:a16="http://schemas.microsoft.com/office/drawing/2014/main" id="{890FECDA-265D-6609-D1F0-FDE1F8704E62}"/>
              </a:ext>
            </a:extLst>
          </p:cNvPr>
          <p:cNvPicPr>
            <a:picLocks noChangeAspect="1"/>
          </p:cNvPicPr>
          <p:nvPr/>
        </p:nvPicPr>
        <p:blipFill>
          <a:blip r:embed="rId3"/>
          <a:stretch>
            <a:fillRect/>
          </a:stretch>
        </p:blipFill>
        <p:spPr>
          <a:xfrm>
            <a:off x="176975" y="2797422"/>
            <a:ext cx="11838049" cy="3709063"/>
          </a:xfrm>
          <a:prstGeom prst="rect">
            <a:avLst/>
          </a:prstGeom>
        </p:spPr>
      </p:pic>
    </p:spTree>
    <p:extLst>
      <p:ext uri="{BB962C8B-B14F-4D97-AF65-F5344CB8AC3E}">
        <p14:creationId xmlns:p14="http://schemas.microsoft.com/office/powerpoint/2010/main" val="1392504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sản phẩm</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478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4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{bed_bath_table = &gt; home_confront}</a:t>
            </a:r>
          </a:p>
        </p:txBody>
      </p:sp>
      <p:pic>
        <p:nvPicPr>
          <p:cNvPr id="6" name="Hình ảnh 5">
            <a:extLst>
              <a:ext uri="{FF2B5EF4-FFF2-40B4-BE49-F238E27FC236}">
                <a16:creationId xmlns:a16="http://schemas.microsoft.com/office/drawing/2014/main" id="{890FECDA-265D-6609-D1F0-FDE1F8704E62}"/>
              </a:ext>
            </a:extLst>
          </p:cNvPr>
          <p:cNvPicPr>
            <a:picLocks noChangeAspect="1"/>
          </p:cNvPicPr>
          <p:nvPr/>
        </p:nvPicPr>
        <p:blipFill>
          <a:blip r:embed="rId3"/>
          <a:stretch>
            <a:fillRect/>
          </a:stretch>
        </p:blipFill>
        <p:spPr>
          <a:xfrm>
            <a:off x="176975" y="2797422"/>
            <a:ext cx="11838049" cy="3709063"/>
          </a:xfrm>
          <a:prstGeom prst="rect">
            <a:avLst/>
          </a:prstGeom>
        </p:spPr>
      </p:pic>
    </p:spTree>
    <p:extLst>
      <p:ext uri="{BB962C8B-B14F-4D97-AF65-F5344CB8AC3E}">
        <p14:creationId xmlns:p14="http://schemas.microsoft.com/office/powerpoint/2010/main" val="1686775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189652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Theo quy luật về danh mục, chúng ta nên giới thiệu sản phẩm health_beauty nếu khách hàng đã mua perfumery và ngược lại. Bên cạnh đó, có nhiều danh mục sẽ nâng cao xác suất khách hàng mua sản phẩm của A cùng với sản phẩm của B như bed_bath_table và home_confront, ... Đồng thời chúng ta nên tránh baby và furniture_decor, bed_bath_table và cool_stuff,… xuất hiện đồng thời vì nó sẽ làm giảm xác suất mua hàng.</a:t>
            </a:r>
          </a:p>
        </p:txBody>
      </p:sp>
    </p:spTree>
    <p:extLst>
      <p:ext uri="{BB962C8B-B14F-4D97-AF65-F5344CB8AC3E}">
        <p14:creationId xmlns:p14="http://schemas.microsoft.com/office/powerpoint/2010/main" val="558523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1163148"/>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Demand Prediction Model</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3009578" y="-923354"/>
            <a:ext cx="432163" cy="6097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6" y="2530123"/>
            <a:ext cx="6097363" cy="413916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Như đã tìm được ở phần Market Basket Analysis, bed_bath_table là một trong những danh mục được quan tâm nhiều nhất. Vì vậy, tôi sẽ dự đoán nhu cầu mua các sản phẩm thuộc danh mục này bằng cách xây dựng mô hình hồi quy tuyến tính (linear regression) theo các biến:</a:t>
            </a:r>
          </a:p>
          <a:p>
            <a:pPr marL="342900" lvl="0" indent="-342900">
              <a:lnSpc>
                <a:spcPct val="107000"/>
              </a:lnSpc>
              <a:buFont typeface="Symbol" panose="05050102010706020507" pitchFamily="18" charset="2"/>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Lift * số lượng các sản phẩm có liên quan đã được bán</a:t>
            </a:r>
          </a:p>
          <a:p>
            <a:pPr marL="342900" lvl="0" indent="-342900">
              <a:lnSpc>
                <a:spcPct val="107000"/>
              </a:lnSpc>
              <a:spcAft>
                <a:spcPts val="800"/>
              </a:spcAft>
              <a:buFont typeface="Symbol" panose="05050102010706020507" pitchFamily="18" charset="2"/>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Tháng</a:t>
            </a:r>
          </a:p>
        </p:txBody>
      </p:sp>
      <p:sp>
        <p:nvSpPr>
          <p:cNvPr id="2" name="Hình chữ nhật 1">
            <a:extLst>
              <a:ext uri="{FF2B5EF4-FFF2-40B4-BE49-F238E27FC236}">
                <a16:creationId xmlns:a16="http://schemas.microsoft.com/office/drawing/2014/main" id="{382C9585-54D2-AD00-020C-F72C432F0326}"/>
              </a:ext>
            </a:extLst>
          </p:cNvPr>
          <p:cNvSpPr/>
          <p:nvPr/>
        </p:nvSpPr>
        <p:spPr>
          <a:xfrm>
            <a:off x="176975" y="532627"/>
            <a:ext cx="11838050" cy="44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600">
                <a:solidFill>
                  <a:schemeClr val="bg1"/>
                </a:solidFill>
                <a:latin typeface="zeitung"/>
              </a:rPr>
              <a:t>ADDITION</a:t>
            </a:r>
          </a:p>
        </p:txBody>
      </p:sp>
      <p:sp>
        <p:nvSpPr>
          <p:cNvPr id="6" name="Hình chữ nhật 5">
            <a:extLst>
              <a:ext uri="{FF2B5EF4-FFF2-40B4-BE49-F238E27FC236}">
                <a16:creationId xmlns:a16="http://schemas.microsoft.com/office/drawing/2014/main" id="{FEA2C035-8F2B-F031-944B-730B29934147}"/>
              </a:ext>
            </a:extLst>
          </p:cNvPr>
          <p:cNvSpPr/>
          <p:nvPr/>
        </p:nvSpPr>
        <p:spPr>
          <a:xfrm>
            <a:off x="6455249" y="2530123"/>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Chuẩn bị dữ liệu</a:t>
            </a:r>
            <a:endParaRPr lang="vi-VN"/>
          </a:p>
        </p:txBody>
      </p:sp>
      <p:sp>
        <p:nvSpPr>
          <p:cNvPr id="7" name="Hình chữ nhật 6">
            <a:extLst>
              <a:ext uri="{FF2B5EF4-FFF2-40B4-BE49-F238E27FC236}">
                <a16:creationId xmlns:a16="http://schemas.microsoft.com/office/drawing/2014/main" id="{568E32CA-982C-BA06-313E-883E3044E9B5}"/>
              </a:ext>
            </a:extLst>
          </p:cNvPr>
          <p:cNvSpPr/>
          <p:nvPr/>
        </p:nvSpPr>
        <p:spPr>
          <a:xfrm>
            <a:off x="11064158" y="2523317"/>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8" name="Hình ảnh 7">
            <a:extLst>
              <a:ext uri="{FF2B5EF4-FFF2-40B4-BE49-F238E27FC236}">
                <a16:creationId xmlns:a16="http://schemas.microsoft.com/office/drawing/2014/main" id="{BD0B28BE-D534-F283-B130-1754FEAD2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2587971"/>
            <a:ext cx="540000" cy="540000"/>
          </a:xfrm>
          <a:prstGeom prst="rect">
            <a:avLst/>
          </a:prstGeom>
        </p:spPr>
      </p:pic>
      <p:sp>
        <p:nvSpPr>
          <p:cNvPr id="12" name="Hình chữ nhật 11">
            <a:extLst>
              <a:ext uri="{FF2B5EF4-FFF2-40B4-BE49-F238E27FC236}">
                <a16:creationId xmlns:a16="http://schemas.microsoft.com/office/drawing/2014/main" id="{EC183597-ADA2-3F7B-8DB3-9AF8A82B3396}"/>
              </a:ext>
            </a:extLst>
          </p:cNvPr>
          <p:cNvSpPr/>
          <p:nvPr/>
        </p:nvSpPr>
        <p:spPr>
          <a:xfrm rot="5400000">
            <a:off x="9019053" y="-654559"/>
            <a:ext cx="432163" cy="5559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4FC9D111-F461-9ED7-46A7-6E41F9578C56}"/>
              </a:ext>
            </a:extLst>
          </p:cNvPr>
          <p:cNvSpPr/>
          <p:nvPr/>
        </p:nvSpPr>
        <p:spPr>
          <a:xfrm>
            <a:off x="6455249" y="3381339"/>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F835F03A-FD6A-570C-2F9D-47C18380093D}"/>
              </a:ext>
            </a:extLst>
          </p:cNvPr>
          <p:cNvSpPr/>
          <p:nvPr/>
        </p:nvSpPr>
        <p:spPr>
          <a:xfrm>
            <a:off x="11064158" y="3374533"/>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6" name="Hình ảnh 15">
            <a:extLst>
              <a:ext uri="{FF2B5EF4-FFF2-40B4-BE49-F238E27FC236}">
                <a16:creationId xmlns:a16="http://schemas.microsoft.com/office/drawing/2014/main" id="{82BD132A-E220-6759-B538-7FE6754F5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3439187"/>
            <a:ext cx="540000" cy="540000"/>
          </a:xfrm>
          <a:prstGeom prst="rect">
            <a:avLst/>
          </a:prstGeom>
        </p:spPr>
      </p:pic>
      <p:sp>
        <p:nvSpPr>
          <p:cNvPr id="18" name="Hình chữ nhật 17">
            <a:extLst>
              <a:ext uri="{FF2B5EF4-FFF2-40B4-BE49-F238E27FC236}">
                <a16:creationId xmlns:a16="http://schemas.microsoft.com/office/drawing/2014/main" id="{99BF98BD-6854-4B54-174B-287A71363B2C}"/>
              </a:ext>
            </a:extLst>
          </p:cNvPr>
          <p:cNvSpPr/>
          <p:nvPr/>
        </p:nvSpPr>
        <p:spPr>
          <a:xfrm>
            <a:off x="6455249" y="4239361"/>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Xóa cột dữ liệu có tương quan cao</a:t>
            </a:r>
            <a:endParaRPr lang="vi-VN"/>
          </a:p>
        </p:txBody>
      </p:sp>
      <p:sp>
        <p:nvSpPr>
          <p:cNvPr id="19" name="Hình chữ nhật 18">
            <a:extLst>
              <a:ext uri="{FF2B5EF4-FFF2-40B4-BE49-F238E27FC236}">
                <a16:creationId xmlns:a16="http://schemas.microsoft.com/office/drawing/2014/main" id="{97EC7350-3D60-8F2D-F5B8-591C8C80112F}"/>
              </a:ext>
            </a:extLst>
          </p:cNvPr>
          <p:cNvSpPr/>
          <p:nvPr/>
        </p:nvSpPr>
        <p:spPr>
          <a:xfrm>
            <a:off x="11064158" y="4232555"/>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0" name="Hình ảnh 19">
            <a:extLst>
              <a:ext uri="{FF2B5EF4-FFF2-40B4-BE49-F238E27FC236}">
                <a16:creationId xmlns:a16="http://schemas.microsoft.com/office/drawing/2014/main" id="{AABF884F-63F6-5E51-BCC3-B31A9B5D4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4297209"/>
            <a:ext cx="540000" cy="540000"/>
          </a:xfrm>
          <a:prstGeom prst="rect">
            <a:avLst/>
          </a:prstGeom>
        </p:spPr>
      </p:pic>
      <p:sp>
        <p:nvSpPr>
          <p:cNvPr id="21" name="Hình chữ nhật 20">
            <a:extLst>
              <a:ext uri="{FF2B5EF4-FFF2-40B4-BE49-F238E27FC236}">
                <a16:creationId xmlns:a16="http://schemas.microsoft.com/office/drawing/2014/main" id="{86EE6AF1-CE84-38A5-D941-73A7312A9CDF}"/>
              </a:ext>
            </a:extLst>
          </p:cNvPr>
          <p:cNvSpPr/>
          <p:nvPr/>
        </p:nvSpPr>
        <p:spPr>
          <a:xfrm>
            <a:off x="6455249" y="5090577"/>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Scale dữ liệu bằng MinMaxScaler</a:t>
            </a:r>
            <a:endParaRPr lang="vi-VN"/>
          </a:p>
        </p:txBody>
      </p:sp>
      <p:sp>
        <p:nvSpPr>
          <p:cNvPr id="22" name="Hình chữ nhật 21">
            <a:extLst>
              <a:ext uri="{FF2B5EF4-FFF2-40B4-BE49-F238E27FC236}">
                <a16:creationId xmlns:a16="http://schemas.microsoft.com/office/drawing/2014/main" id="{EF254B5C-2607-7E3A-7F03-6E1503A9715D}"/>
              </a:ext>
            </a:extLst>
          </p:cNvPr>
          <p:cNvSpPr/>
          <p:nvPr/>
        </p:nvSpPr>
        <p:spPr>
          <a:xfrm>
            <a:off x="11064158" y="5083771"/>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3" name="Hình ảnh 22">
            <a:extLst>
              <a:ext uri="{FF2B5EF4-FFF2-40B4-BE49-F238E27FC236}">
                <a16:creationId xmlns:a16="http://schemas.microsoft.com/office/drawing/2014/main" id="{8680A270-0C0D-D2FB-A3C5-5524792AF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5148425"/>
            <a:ext cx="540000" cy="540000"/>
          </a:xfrm>
          <a:prstGeom prst="rect">
            <a:avLst/>
          </a:prstGeom>
        </p:spPr>
      </p:pic>
    </p:spTree>
    <p:extLst>
      <p:ext uri="{BB962C8B-B14F-4D97-AF65-F5344CB8AC3E}">
        <p14:creationId xmlns:p14="http://schemas.microsoft.com/office/powerpoint/2010/main" val="3498164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1163148"/>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Demand Prediction Model</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2832424" y="-746200"/>
            <a:ext cx="432163" cy="5743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Mô hình ban đầu</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7" y="2530123"/>
            <a:ext cx="5743056" cy="20701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Chia tập train, test theo tỷ lệ 7:3, gọi mô hình hồi quy tuyến tính, fit dữ liệu tập train vào mô hình và dự báo dựa vào x_test.</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đánh giá mô hình dựa trên y_pred (kết quả dự báo của x_test) và y_test. Kết quả thu được là</a:t>
            </a:r>
          </a:p>
        </p:txBody>
      </p:sp>
      <p:sp>
        <p:nvSpPr>
          <p:cNvPr id="2" name="Hình chữ nhật 1">
            <a:extLst>
              <a:ext uri="{FF2B5EF4-FFF2-40B4-BE49-F238E27FC236}">
                <a16:creationId xmlns:a16="http://schemas.microsoft.com/office/drawing/2014/main" id="{382C9585-54D2-AD00-020C-F72C432F0326}"/>
              </a:ext>
            </a:extLst>
          </p:cNvPr>
          <p:cNvSpPr/>
          <p:nvPr/>
        </p:nvSpPr>
        <p:spPr>
          <a:xfrm>
            <a:off x="176975" y="532627"/>
            <a:ext cx="11838050" cy="44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600">
                <a:solidFill>
                  <a:schemeClr val="bg1"/>
                </a:solidFill>
                <a:latin typeface="zeitung"/>
              </a:rPr>
              <a:t>ADDITION</a:t>
            </a:r>
          </a:p>
        </p:txBody>
      </p:sp>
      <p:sp>
        <p:nvSpPr>
          <p:cNvPr id="12" name="Hình chữ nhật 11">
            <a:extLst>
              <a:ext uri="{FF2B5EF4-FFF2-40B4-BE49-F238E27FC236}">
                <a16:creationId xmlns:a16="http://schemas.microsoft.com/office/drawing/2014/main" id="{EC183597-ADA2-3F7B-8DB3-9AF8A82B3396}"/>
              </a:ext>
            </a:extLst>
          </p:cNvPr>
          <p:cNvSpPr/>
          <p:nvPr/>
        </p:nvSpPr>
        <p:spPr>
          <a:xfrm rot="5400000">
            <a:off x="8927411" y="-746199"/>
            <a:ext cx="432163" cy="5743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Mô hình SelectKBest</a:t>
            </a:r>
          </a:p>
        </p:txBody>
      </p:sp>
      <p:pic>
        <p:nvPicPr>
          <p:cNvPr id="24" name="Hình ảnh 23">
            <a:extLst>
              <a:ext uri="{FF2B5EF4-FFF2-40B4-BE49-F238E27FC236}">
                <a16:creationId xmlns:a16="http://schemas.microsoft.com/office/drawing/2014/main" id="{92BD7A6D-1D54-5545-E3B5-12F2E53B7666}"/>
              </a:ext>
            </a:extLst>
          </p:cNvPr>
          <p:cNvPicPr>
            <a:picLocks noChangeAspect="1"/>
          </p:cNvPicPr>
          <p:nvPr/>
        </p:nvPicPr>
        <p:blipFill>
          <a:blip r:embed="rId3"/>
          <a:stretch>
            <a:fillRect/>
          </a:stretch>
        </p:blipFill>
        <p:spPr>
          <a:xfrm>
            <a:off x="192686" y="4788994"/>
            <a:ext cx="5713996" cy="1772062"/>
          </a:xfrm>
          <a:prstGeom prst="rect">
            <a:avLst/>
          </a:prstGeom>
        </p:spPr>
      </p:pic>
      <p:sp>
        <p:nvSpPr>
          <p:cNvPr id="25" name="Hình chữ nhật 24">
            <a:extLst>
              <a:ext uri="{FF2B5EF4-FFF2-40B4-BE49-F238E27FC236}">
                <a16:creationId xmlns:a16="http://schemas.microsoft.com/office/drawing/2014/main" id="{69FEE809-DA65-E921-64CD-9FE73E6AA249}"/>
              </a:ext>
            </a:extLst>
          </p:cNvPr>
          <p:cNvSpPr/>
          <p:nvPr/>
        </p:nvSpPr>
        <p:spPr>
          <a:xfrm>
            <a:off x="6271965" y="2530123"/>
            <a:ext cx="5743056" cy="20701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hàm selectkbest để tự động chọn ra 5 features tốt nhất cho mô hình hồi quy. Sau đó thực hiện xây dựng một mô hình mới và tiến hành đánh giá.</a:t>
            </a:r>
          </a:p>
        </p:txBody>
      </p:sp>
      <p:pic>
        <p:nvPicPr>
          <p:cNvPr id="26" name="Hình ảnh 25">
            <a:extLst>
              <a:ext uri="{FF2B5EF4-FFF2-40B4-BE49-F238E27FC236}">
                <a16:creationId xmlns:a16="http://schemas.microsoft.com/office/drawing/2014/main" id="{85CB83CF-CDE5-8910-3C79-D448CF6EB7E8}"/>
              </a:ext>
            </a:extLst>
          </p:cNvPr>
          <p:cNvPicPr>
            <a:picLocks noChangeAspect="1"/>
          </p:cNvPicPr>
          <p:nvPr/>
        </p:nvPicPr>
        <p:blipFill>
          <a:blip r:embed="rId4"/>
          <a:stretch>
            <a:fillRect/>
          </a:stretch>
        </p:blipFill>
        <p:spPr>
          <a:xfrm>
            <a:off x="6291318" y="4791726"/>
            <a:ext cx="5739534" cy="1769330"/>
          </a:xfrm>
          <a:prstGeom prst="rect">
            <a:avLst/>
          </a:prstGeom>
        </p:spPr>
      </p:pic>
    </p:spTree>
    <p:extLst>
      <p:ext uri="{BB962C8B-B14F-4D97-AF65-F5344CB8AC3E}">
        <p14:creationId xmlns:p14="http://schemas.microsoft.com/office/powerpoint/2010/main" val="3954687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1163148"/>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Demand Prediction Model</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19" y="-3793694"/>
            <a:ext cx="432163" cy="118380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 &amp; Hướng phát triển</a:t>
            </a:r>
          </a:p>
        </p:txBody>
      </p:sp>
      <p:sp>
        <p:nvSpPr>
          <p:cNvPr id="2" name="Hình chữ nhật 1">
            <a:extLst>
              <a:ext uri="{FF2B5EF4-FFF2-40B4-BE49-F238E27FC236}">
                <a16:creationId xmlns:a16="http://schemas.microsoft.com/office/drawing/2014/main" id="{382C9585-54D2-AD00-020C-F72C432F0326}"/>
              </a:ext>
            </a:extLst>
          </p:cNvPr>
          <p:cNvSpPr/>
          <p:nvPr/>
        </p:nvSpPr>
        <p:spPr>
          <a:xfrm>
            <a:off x="176975" y="532627"/>
            <a:ext cx="11838050" cy="44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600">
                <a:solidFill>
                  <a:schemeClr val="bg1"/>
                </a:solidFill>
                <a:latin typeface="zeitung"/>
              </a:rPr>
              <a:t>ADDITION</a:t>
            </a:r>
          </a:p>
        </p:txBody>
      </p:sp>
      <p:sp>
        <p:nvSpPr>
          <p:cNvPr id="25" name="Hình chữ nhật 24">
            <a:extLst>
              <a:ext uri="{FF2B5EF4-FFF2-40B4-BE49-F238E27FC236}">
                <a16:creationId xmlns:a16="http://schemas.microsoft.com/office/drawing/2014/main" id="{69FEE809-DA65-E921-64CD-9FE73E6AA249}"/>
              </a:ext>
            </a:extLst>
          </p:cNvPr>
          <p:cNvSpPr/>
          <p:nvPr/>
        </p:nvSpPr>
        <p:spPr>
          <a:xfrm>
            <a:off x="176975" y="2530122"/>
            <a:ext cx="11838046" cy="41346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07000"/>
              </a:lnSpc>
              <a:spcAft>
                <a:spcPts val="800"/>
              </a:spcAft>
              <a:buFont typeface="Arial" panose="020B0604020202020204" pitchFamily="34" charset="0"/>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a:t>
            </a:r>
            <a:r>
              <a:rPr lang="vi-VN" sz="2400" baseline="30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2</a:t>
            </a: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ở mô hình mới lớn hơn mô hình cũ, ta có thể kết luận mô hình mới tốt hơn mô hình cũ. </a:t>
            </a:r>
          </a:p>
          <a:p>
            <a:pPr marL="342900" indent="-342900">
              <a:lnSpc>
                <a:spcPct val="107000"/>
              </a:lnSpc>
              <a:spcAft>
                <a:spcPts val="800"/>
              </a:spcAft>
              <a:buFont typeface="Arial" panose="020B0604020202020204" pitchFamily="34" charset="0"/>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Việc xây dựng mô hình dự báo nhu cầu cho sản phẩm thuộc danh mục bed_bath_table sẽ giúp dự đoán được nguồn cung cần thiết để đáp ứng nhu cầu khách hàng tham gia hệ thống. Vì bed_bath_table là danh mục được quan tâm nhiều nhất nên trong bài này tôi chỉ thực hiện việc dự đoán xoay quanh danh mục này. Nhưng thực tế cần xây dựng mô hình dự báo cho tất cả các danh mục/ sản phẩm hiện có trên hệ thống. Để giải quyết bài toán này, tôi đưa ra hướng phát triển cho bài toán là xây dựng pipeline hoặc đơn giản hơn là một user-defined function để xây dựng được mô hình dự đoán cho tất cả các danh mục.</a:t>
            </a:r>
          </a:p>
          <a:p>
            <a:pPr>
              <a:lnSpc>
                <a:spcPct val="107000"/>
              </a:lnSpc>
              <a:spcAft>
                <a:spcPts val="800"/>
              </a:spcAft>
            </a:pP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024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a16="http://schemas.microsoft.com/office/drawing/2014/main" id="{E24322D5-5235-8727-96D7-628A4BC901DD}"/>
              </a:ext>
            </a:extLst>
          </p:cNvPr>
          <p:cNvSpPr/>
          <p:nvPr/>
        </p:nvSpPr>
        <p:spPr>
          <a:xfrm>
            <a:off x="169106" y="1538883"/>
            <a:ext cx="11838049" cy="5110479"/>
          </a:xfrm>
          <a:prstGeom prst="rect">
            <a:avLst/>
          </a:prstGeom>
          <a:solidFill>
            <a:schemeClr val="accent1">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 cụm khách hàng nên tập trung vào là 1 và 3, dù họ chỉ mới mua hàng ít lần nhưng phần lớn những giao dịch vừa mới được thực hiện, điều này cho thấy họ chưa hoàn toàn rời bỏ hệ thống. Có thể tặng họ các voucher mua sắm, nhưng giảm giá trị của từng voucher lại, vì nếu không mua hàng lâu mà được tặng voucher giá trị bằng cả một đơn hàng thì sẽ giảm hứng thú của khách hàng đối với hệ thống (đợi đến khi có voucher mới mua hàng).</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 chiến lược để thu hút khách hàng quay lại: Tập trung vào nâng cao trải nghiệm và độ hài lòng của khách hàng thông qua việc thiện tốc độ giao hàng, vì nó là nguyên nhân chính khiến nhiều khách hàng chỉ mua hàng một lần trong quá khứ. Song song với việc đó, nên kiểm định lại chất lượng của hàng hóa được bán, đặc biệt là hàng hóa thuộc danh mục bed_bath_table, vì kết quả phân tích cho thấy, đây là danh mục hàng được mua nhiều nhất và cũng có quy luật với nhiều danh mục khác, nhưng lại là danh mục bị đánh giá thấp nhiều nhất. Việc khách hàng không mua sản phẩm thuộc danh mục này có thể ảnh hưởng rất lớn đến các danh mục khác cũng như việc mua hàng.</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 chiến lược để khuyến khích mua hàng: Xây dựng hệ thống khuyến nghị dựa trên những thông tin có được thông qua phân tích giỏ hàng (Market Basket Analysis) để gợi ý các món hàng phù hợp với nhu cầu khách hàng, tránh các món hàng không nên xuất hiện cùng nhau. Từ đó có thể tăng giá trị mỗi đơn hàng, hoặc tăng số lần mua hàng của khách hàng.</a:t>
            </a:r>
          </a:p>
        </p:txBody>
      </p:sp>
      <p:grpSp>
        <p:nvGrpSpPr>
          <p:cNvPr id="2" name="Nhóm 1">
            <a:extLst>
              <a:ext uri="{FF2B5EF4-FFF2-40B4-BE49-F238E27FC236}">
                <a16:creationId xmlns:a16="http://schemas.microsoft.com/office/drawing/2014/main" id="{8D5AC94D-00D2-AE62-07C1-CB4BA6BD1251}"/>
              </a:ext>
            </a:extLst>
          </p:cNvPr>
          <p:cNvGrpSpPr/>
          <p:nvPr/>
        </p:nvGrpSpPr>
        <p:grpSpPr>
          <a:xfrm>
            <a:off x="3036425" y="0"/>
            <a:ext cx="6157731" cy="1538883"/>
            <a:chOff x="405113" y="1016079"/>
            <a:chExt cx="6157731" cy="1538883"/>
          </a:xfrm>
        </p:grpSpPr>
        <p:sp>
          <p:nvSpPr>
            <p:cNvPr id="6" name="Hộp Văn bản 5">
              <a:extLst>
                <a:ext uri="{FF2B5EF4-FFF2-40B4-BE49-F238E27FC236}">
                  <a16:creationId xmlns:a16="http://schemas.microsoft.com/office/drawing/2014/main" id="{BC20504F-43F4-6980-732F-74387EB00C4F}"/>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7</a:t>
              </a:r>
              <a:r>
                <a:rPr lang="vi-VN" sz="3200">
                  <a:latin typeface="zeitung"/>
                </a:rPr>
                <a:t> </a:t>
              </a:r>
            </a:p>
          </p:txBody>
        </p:sp>
        <p:sp>
          <p:nvSpPr>
            <p:cNvPr id="7" name="Hộp Văn bản 6">
              <a:extLst>
                <a:ext uri="{FF2B5EF4-FFF2-40B4-BE49-F238E27FC236}">
                  <a16:creationId xmlns:a16="http://schemas.microsoft.com/office/drawing/2014/main" id="{500B2E15-3F23-630E-B11C-938096576064}"/>
                </a:ext>
              </a:extLst>
            </p:cNvPr>
            <p:cNvSpPr txBox="1"/>
            <p:nvPr/>
          </p:nvSpPr>
          <p:spPr>
            <a:xfrm>
              <a:off x="405113" y="1847076"/>
              <a:ext cx="6157731" cy="707886"/>
            </a:xfrm>
            <a:prstGeom prst="rect">
              <a:avLst/>
            </a:prstGeom>
            <a:noFill/>
          </p:spPr>
          <p:txBody>
            <a:bodyPr wrap="square">
              <a:spAutoFit/>
            </a:bodyPr>
            <a:lstStyle/>
            <a:p>
              <a:pPr algn="ctr"/>
              <a:r>
                <a:rPr lang="vi-VN" sz="4000" b="1">
                  <a:solidFill>
                    <a:schemeClr val="bg1"/>
                  </a:solidFill>
                  <a:latin typeface="zeitung"/>
                </a:rPr>
                <a:t>Kết luận</a:t>
              </a:r>
            </a:p>
          </p:txBody>
        </p:sp>
        <p:cxnSp>
          <p:nvCxnSpPr>
            <p:cNvPr id="8" name="Đường nối Thẳng 7">
              <a:extLst>
                <a:ext uri="{FF2B5EF4-FFF2-40B4-BE49-F238E27FC236}">
                  <a16:creationId xmlns:a16="http://schemas.microsoft.com/office/drawing/2014/main" id="{7FB1AA85-0D86-54B6-731C-6974CEF2EBCF}"/>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38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usinesswoman using a tablet to analysis graph company finance strategy statistics success concept and planning for future in office room.">
            <a:extLst>
              <a:ext uri="{FF2B5EF4-FFF2-40B4-BE49-F238E27FC236}">
                <a16:creationId xmlns:a16="http://schemas.microsoft.com/office/drawing/2014/main" id="{8701B887-1AA2-B33F-E5F1-30763CBED01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9E7AB3C-3CBB-F113-84C3-BA5CE8BEFFD5}"/>
              </a:ext>
            </a:extLst>
          </p:cNvPr>
          <p:cNvSpPr/>
          <p:nvPr/>
        </p:nvSpPr>
        <p:spPr>
          <a:xfrm>
            <a:off x="-1210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9A00C5C0-4932-298E-3459-AC5690C7EC88}"/>
              </a:ext>
            </a:extLst>
          </p:cNvPr>
          <p:cNvGrpSpPr/>
          <p:nvPr/>
        </p:nvGrpSpPr>
        <p:grpSpPr>
          <a:xfrm>
            <a:off x="3747283" y="0"/>
            <a:ext cx="4697434" cy="1538883"/>
            <a:chOff x="1115971" y="1016079"/>
            <a:chExt cx="4697434" cy="1538883"/>
          </a:xfrm>
        </p:grpSpPr>
        <p:sp>
          <p:nvSpPr>
            <p:cNvPr id="5" name="Hộp Văn bản 4">
              <a:extLst>
                <a:ext uri="{FF2B5EF4-FFF2-40B4-BE49-F238E27FC236}">
                  <a16:creationId xmlns:a16="http://schemas.microsoft.com/office/drawing/2014/main" id="{C0DA22B1-F235-8B3E-6400-09635EADA509}"/>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2</a:t>
              </a:r>
              <a:r>
                <a:rPr lang="vi-VN" sz="3200">
                  <a:latin typeface="zeitung"/>
                </a:rPr>
                <a:t> </a:t>
              </a:r>
            </a:p>
          </p:txBody>
        </p:sp>
        <p:sp>
          <p:nvSpPr>
            <p:cNvPr id="6" name="Hộp Văn bản 5">
              <a:extLst>
                <a:ext uri="{FF2B5EF4-FFF2-40B4-BE49-F238E27FC236}">
                  <a16:creationId xmlns:a16="http://schemas.microsoft.com/office/drawing/2014/main" id="{9BB7E281-EC6F-F7D7-C765-954F2871843D}"/>
                </a:ext>
              </a:extLst>
            </p:cNvPr>
            <p:cNvSpPr txBox="1"/>
            <p:nvPr/>
          </p:nvSpPr>
          <p:spPr>
            <a:xfrm>
              <a:off x="1115971" y="1847076"/>
              <a:ext cx="4697434" cy="707886"/>
            </a:xfrm>
            <a:prstGeom prst="rect">
              <a:avLst/>
            </a:prstGeom>
            <a:noFill/>
          </p:spPr>
          <p:txBody>
            <a:bodyPr wrap="square">
              <a:spAutoFit/>
            </a:bodyPr>
            <a:lstStyle/>
            <a:p>
              <a:pPr algn="ctr"/>
              <a:r>
                <a:rPr lang="vi-VN" sz="4000" b="1">
                  <a:solidFill>
                    <a:schemeClr val="bg1"/>
                  </a:solidFill>
                  <a:latin typeface="zeitung"/>
                </a:rPr>
                <a:t>Cách tiếp cận vấn đề</a:t>
              </a:r>
            </a:p>
          </p:txBody>
        </p:sp>
        <p:cxnSp>
          <p:nvCxnSpPr>
            <p:cNvPr id="7" name="Đường nối Thẳng 6">
              <a:extLst>
                <a:ext uri="{FF2B5EF4-FFF2-40B4-BE49-F238E27FC236}">
                  <a16:creationId xmlns:a16="http://schemas.microsoft.com/office/drawing/2014/main" id="{8217837F-39DF-72CA-E24B-0DE108435905}"/>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9" name="Hình chữ nhật 8">
            <a:extLst>
              <a:ext uri="{FF2B5EF4-FFF2-40B4-BE49-F238E27FC236}">
                <a16:creationId xmlns:a16="http://schemas.microsoft.com/office/drawing/2014/main" id="{FEF8C92F-C4AD-542E-36B2-CC2734058CE1}"/>
              </a:ext>
            </a:extLst>
          </p:cNvPr>
          <p:cNvSpPr/>
          <p:nvPr/>
        </p:nvSpPr>
        <p:spPr>
          <a:xfrm>
            <a:off x="169106" y="1538883"/>
            <a:ext cx="11838049" cy="5110479"/>
          </a:xfrm>
          <a:prstGeom prst="rect">
            <a:avLst/>
          </a:prstGeom>
          <a:solidFill>
            <a:schemeClr val="accent1">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Đầu tiên, khi tôi thực hiện phân cụm khách hàng (Customer Segmentation) tôi đã chú ý đến việc phần lớn khách hàng chỉ mua hàng một lần (frequency = 1). Việc xây dựng metrics Retention Cohort là để xem xét chi tiết hơn giả thuyết trên. Metrics cho thấy tỷ lệ ở lại khá thấp (khoảng 0.5%) tương ứng với tỷ lệ rời bỏ hơn 99.5%, một tỷ lệ rời khá cao. Từ đó, tôi đã tiến hành phân tích chuyên sâu hơn bằng cách thực hiện Root Cause Analysis để tìm hiểu nguyên nhân. Có 3 khía cạnh mà tôi quan tâm đến, đó là: Giao hàng, Đánh giá, Sự hứng thú của khách hàng thể hiện qua hình thức thanh toán (Khách hàng không hứng thú với hệ thống sẽ chỉ mua hàng khi có voucher). Cuối cùng, tôi tìm được nguyên nhân bao gồm: thời gian giao hàng chậm hơn dự kiến, sản phẩm được quan tâm nhiều nhất là bed_bath_table lại là sản phẩm bị đánh giá thấp nhiều nhất,… (tôi sẽ nói kĩ hơn ở phần sau).</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Để khuyến khích khách mua hàng, một trong những biện pháp tôi đưa ra là khuyến nghị các sản phẩm. Và để tìm ra các sản phẩm nên khuyến nghị, tôi thực hiện Market Basket Analysis bằng thuật toán apriori để tìm ra quy luật giữa các danh mục/ sản phẩm, đâu là món hàng nên xuất hiện cùng nhau và không nên. Cuối cùng, để đáp ứng nhu cầu khách hàng dựa trên những món hàng ta đã khuyến nghị thì nguồn cung cần là bao nhiêu? Việc xây dựng mô hình hồi quy tuyến tính Demand Prediction sẽ giúp giải quyết bài toán đó. </a:t>
            </a:r>
          </a:p>
        </p:txBody>
      </p:sp>
    </p:spTree>
    <p:extLst>
      <p:ext uri="{BB962C8B-B14F-4D97-AF65-F5344CB8AC3E}">
        <p14:creationId xmlns:p14="http://schemas.microsoft.com/office/powerpoint/2010/main" val="1756513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hlinkClick r:id="rId3"/>
            <a:extLst>
              <a:ext uri="{FF2B5EF4-FFF2-40B4-BE49-F238E27FC236}">
                <a16:creationId xmlns:a16="http://schemas.microsoft.com/office/drawing/2014/main" id="{E24322D5-5235-8727-96D7-628A4BC901DD}"/>
              </a:ext>
            </a:extLst>
          </p:cNvPr>
          <p:cNvSpPr/>
          <p:nvPr/>
        </p:nvSpPr>
        <p:spPr>
          <a:xfrm>
            <a:off x="169106" y="1767884"/>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3"/>
              </a:rPr>
              <a:t>Data soucre</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3" name="Hình chữ nhật 2">
            <a:extLst>
              <a:ext uri="{FF2B5EF4-FFF2-40B4-BE49-F238E27FC236}">
                <a16:creationId xmlns:a16="http://schemas.microsoft.com/office/drawing/2014/main" id="{F8BB61E9-9C6C-8FA1-9CD8-4E1915531749}"/>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spc="300">
                <a:solidFill>
                  <a:schemeClr val="bg1"/>
                </a:solidFill>
                <a:latin typeface="zeitung"/>
              </a:rPr>
              <a:t>Một số tài liệu liên quan</a:t>
            </a:r>
          </a:p>
        </p:txBody>
      </p:sp>
      <p:sp>
        <p:nvSpPr>
          <p:cNvPr id="14" name="Hình chữ nhật 13">
            <a:hlinkClick r:id="rId4"/>
            <a:extLst>
              <a:ext uri="{FF2B5EF4-FFF2-40B4-BE49-F238E27FC236}">
                <a16:creationId xmlns:a16="http://schemas.microsoft.com/office/drawing/2014/main" id="{0224A2DF-BE87-C831-1B33-855E671C48F5}"/>
              </a:ext>
            </a:extLst>
          </p:cNvPr>
          <p:cNvSpPr/>
          <p:nvPr/>
        </p:nvSpPr>
        <p:spPr>
          <a:xfrm>
            <a:off x="169106" y="3873755"/>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4"/>
              </a:rPr>
              <a:t>Query (SQL)</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6" name="Hình chữ nhật 15">
            <a:hlinkClick r:id="rId5"/>
            <a:extLst>
              <a:ext uri="{FF2B5EF4-FFF2-40B4-BE49-F238E27FC236}">
                <a16:creationId xmlns:a16="http://schemas.microsoft.com/office/drawing/2014/main" id="{0F9C6A45-18F6-C51B-D5E6-EEBCDE971E41}"/>
              </a:ext>
            </a:extLst>
          </p:cNvPr>
          <p:cNvSpPr/>
          <p:nvPr/>
        </p:nvSpPr>
        <p:spPr>
          <a:xfrm>
            <a:off x="4545939" y="1767884"/>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5"/>
              </a:rPr>
              <a:t>Project Documentation</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7" name="Hình chữ nhật 16">
            <a:hlinkClick r:id="rId6"/>
            <a:extLst>
              <a:ext uri="{FF2B5EF4-FFF2-40B4-BE49-F238E27FC236}">
                <a16:creationId xmlns:a16="http://schemas.microsoft.com/office/drawing/2014/main" id="{4746F99A-30B4-391A-B1DE-FD81D70405C5}"/>
              </a:ext>
            </a:extLst>
          </p:cNvPr>
          <p:cNvSpPr/>
          <p:nvPr/>
        </p:nvSpPr>
        <p:spPr>
          <a:xfrm>
            <a:off x="4545939" y="3873755"/>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6"/>
              </a:rPr>
              <a:t>Raw data</a:t>
            </a:r>
          </a:p>
          <a:p>
            <a:pPr algn="ctr">
              <a:lnSpc>
                <a:spcPct val="107000"/>
              </a:lnSpc>
              <a:spcAft>
                <a:spcPts val="800"/>
              </a:spcAft>
            </a:pPr>
            <a:r>
              <a:rPr lang="vi-VN" sz="2000" b="1">
                <a:solidFill>
                  <a:schemeClr val="tx1"/>
                </a:solidFill>
                <a:latin typeface="Times New Roman" panose="02020603050405020304" pitchFamily="18" charset="0"/>
                <a:ea typeface="Calibri" panose="020F0502020204030204" pitchFamily="34" charset="0"/>
                <a:cs typeface="Calibri" panose="020F0502020204030204" pitchFamily="34" charset="0"/>
                <a:hlinkClick r:id="rId6"/>
              </a:rPr>
              <a:t>(Data after quering)</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8" name="Hình chữ nhật 17">
            <a:hlinkClick r:id="rId7"/>
            <a:extLst>
              <a:ext uri="{FF2B5EF4-FFF2-40B4-BE49-F238E27FC236}">
                <a16:creationId xmlns:a16="http://schemas.microsoft.com/office/drawing/2014/main" id="{B61B8403-FEFB-7039-5496-60FEC0CB5283}"/>
              </a:ext>
            </a:extLst>
          </p:cNvPr>
          <p:cNvSpPr/>
          <p:nvPr/>
        </p:nvSpPr>
        <p:spPr>
          <a:xfrm>
            <a:off x="8922771" y="1767884"/>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7"/>
              </a:rPr>
              <a:t>Source code</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9" name="Hình chữ nhật 18">
            <a:hlinkClick r:id="rId8"/>
            <a:extLst>
              <a:ext uri="{FF2B5EF4-FFF2-40B4-BE49-F238E27FC236}">
                <a16:creationId xmlns:a16="http://schemas.microsoft.com/office/drawing/2014/main" id="{4F74D0EC-7488-06EB-1FFA-35A78D345D21}"/>
              </a:ext>
            </a:extLst>
          </p:cNvPr>
          <p:cNvSpPr/>
          <p:nvPr/>
        </p:nvSpPr>
        <p:spPr>
          <a:xfrm>
            <a:off x="8922771" y="3873755"/>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8"/>
              </a:rPr>
              <a:t>Cohort Analysis using SQL</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9038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usinesswoman using a tablet to analysis graph company finance strategy statistics success concept and planning for future in office room.">
            <a:extLst>
              <a:ext uri="{FF2B5EF4-FFF2-40B4-BE49-F238E27FC236}">
                <a16:creationId xmlns:a16="http://schemas.microsoft.com/office/drawing/2014/main" id="{AB16AB18-D7E2-EA67-899B-D459802688FA}"/>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4A33AFC9-BDC8-CA6E-0593-BC2AC3F3FCB3}"/>
              </a:ext>
            </a:extLst>
          </p:cNvPr>
          <p:cNvSpPr/>
          <p:nvPr/>
        </p:nvSpPr>
        <p:spPr>
          <a:xfrm>
            <a:off x="-1210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991770E6-A1E7-1945-A102-DE612C3E4890}"/>
              </a:ext>
            </a:extLst>
          </p:cNvPr>
          <p:cNvSpPr/>
          <p:nvPr/>
        </p:nvSpPr>
        <p:spPr>
          <a:xfrm>
            <a:off x="-12199336" y="2177585"/>
            <a:ext cx="393539" cy="43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74C44B3C-225F-E94B-8AD3-2F939D8062AB}"/>
              </a:ext>
            </a:extLst>
          </p:cNvPr>
          <p:cNvSpPr/>
          <p:nvPr/>
        </p:nvSpPr>
        <p:spPr>
          <a:xfrm>
            <a:off x="-11805797" y="2177585"/>
            <a:ext cx="1724628" cy="439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latin typeface="zeitung"/>
              </a:rPr>
              <a:t>Tăng doanh thu</a:t>
            </a:r>
          </a:p>
        </p:txBody>
      </p:sp>
      <p:sp>
        <p:nvSpPr>
          <p:cNvPr id="13" name="Hộp Văn bản 12">
            <a:extLst>
              <a:ext uri="{FF2B5EF4-FFF2-40B4-BE49-F238E27FC236}">
                <a16:creationId xmlns:a16="http://schemas.microsoft.com/office/drawing/2014/main" id="{129C8EA9-A8DB-0E3C-A694-9CEF4051F14D}"/>
              </a:ext>
            </a:extLst>
          </p:cNvPr>
          <p:cNvSpPr txBox="1"/>
          <p:nvPr/>
        </p:nvSpPr>
        <p:spPr>
          <a:xfrm rot="16200000">
            <a:off x="-13524777" y="4179762"/>
            <a:ext cx="3044423" cy="369332"/>
          </a:xfrm>
          <a:prstGeom prst="rect">
            <a:avLst/>
          </a:prstGeom>
          <a:noFill/>
        </p:spPr>
        <p:txBody>
          <a:bodyPr wrap="none" rtlCol="0">
            <a:spAutoFit/>
          </a:bodyPr>
          <a:lstStyle/>
          <a:p>
            <a:r>
              <a:rPr lang="vi-VN" b="1" spc="600">
                <a:solidFill>
                  <a:schemeClr val="bg1"/>
                </a:solidFill>
              </a:rPr>
              <a:t>THINKING FLOW</a:t>
            </a:r>
          </a:p>
        </p:txBody>
      </p:sp>
      <p:sp>
        <p:nvSpPr>
          <p:cNvPr id="15" name="Hình chữ nhật 14">
            <a:extLst>
              <a:ext uri="{FF2B5EF4-FFF2-40B4-BE49-F238E27FC236}">
                <a16:creationId xmlns:a16="http://schemas.microsoft.com/office/drawing/2014/main" id="{CF98E588-65EF-08BF-1F4B-F607209D1174}"/>
              </a:ext>
            </a:extLst>
          </p:cNvPr>
          <p:cNvSpPr/>
          <p:nvPr/>
        </p:nvSpPr>
        <p:spPr>
          <a:xfrm>
            <a:off x="-10069065" y="2177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6" name="Hình chữ nhật 15">
            <a:extLst>
              <a:ext uri="{FF2B5EF4-FFF2-40B4-BE49-F238E27FC236}">
                <a16:creationId xmlns:a16="http://schemas.microsoft.com/office/drawing/2014/main" id="{11D96D18-3E39-5F91-2058-12F87C471813}"/>
              </a:ext>
            </a:extLst>
          </p:cNvPr>
          <p:cNvSpPr/>
          <p:nvPr/>
        </p:nvSpPr>
        <p:spPr>
          <a:xfrm>
            <a:off x="-10071009" y="4373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7" name="Hình chữ nhật 16">
            <a:extLst>
              <a:ext uri="{FF2B5EF4-FFF2-40B4-BE49-F238E27FC236}">
                <a16:creationId xmlns:a16="http://schemas.microsoft.com/office/drawing/2014/main" id="{7F69D5BB-F448-C07E-70C8-3D82B3A2609E}"/>
              </a:ext>
            </a:extLst>
          </p:cNvPr>
          <p:cNvSpPr/>
          <p:nvPr/>
        </p:nvSpPr>
        <p:spPr>
          <a:xfrm>
            <a:off x="-8077690" y="2177585"/>
            <a:ext cx="2364879" cy="2196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Khuyến nghị những món hàng nào?</a:t>
            </a:r>
          </a:p>
        </p:txBody>
      </p:sp>
      <p:sp>
        <p:nvSpPr>
          <p:cNvPr id="18" name="Hình chữ nhật 17">
            <a:extLst>
              <a:ext uri="{FF2B5EF4-FFF2-40B4-BE49-F238E27FC236}">
                <a16:creationId xmlns:a16="http://schemas.microsoft.com/office/drawing/2014/main" id="{64274FC7-2359-E1BB-A7EE-880A53BE8C08}"/>
              </a:ext>
            </a:extLst>
          </p:cNvPr>
          <p:cNvSpPr/>
          <p:nvPr/>
        </p:nvSpPr>
        <p:spPr>
          <a:xfrm>
            <a:off x="-8078882" y="4373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Tập trung vào những khách hàng nào?</a:t>
            </a:r>
          </a:p>
        </p:txBody>
      </p:sp>
      <p:sp>
        <p:nvSpPr>
          <p:cNvPr id="19" name="Hình chữ nhật 18">
            <a:extLst>
              <a:ext uri="{FF2B5EF4-FFF2-40B4-BE49-F238E27FC236}">
                <a16:creationId xmlns:a16="http://schemas.microsoft.com/office/drawing/2014/main" id="{25941798-8C71-8409-0AF1-7453A346B4EB}"/>
              </a:ext>
            </a:extLst>
          </p:cNvPr>
          <p:cNvSpPr/>
          <p:nvPr/>
        </p:nvSpPr>
        <p:spPr>
          <a:xfrm>
            <a:off x="-8078882" y="5471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Có bao nhiêu khách quay lại sau lần mua đầu?</a:t>
            </a:r>
          </a:p>
        </p:txBody>
      </p:sp>
      <p:sp>
        <p:nvSpPr>
          <p:cNvPr id="21" name="Hình chữ nhật 20">
            <a:extLst>
              <a:ext uri="{FF2B5EF4-FFF2-40B4-BE49-F238E27FC236}">
                <a16:creationId xmlns:a16="http://schemas.microsoft.com/office/drawing/2014/main" id="{C9F0EB48-8738-AA5F-DF1C-4267830C8A1F}"/>
              </a:ext>
            </a:extLst>
          </p:cNvPr>
          <p:cNvSpPr/>
          <p:nvPr/>
        </p:nvSpPr>
        <p:spPr>
          <a:xfrm>
            <a:off x="-5703091" y="2177585"/>
            <a:ext cx="2364879" cy="2196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Market Basket Analysis</a:t>
            </a:r>
          </a:p>
        </p:txBody>
      </p:sp>
      <p:sp>
        <p:nvSpPr>
          <p:cNvPr id="23" name="Hình chữ nhật 22">
            <a:extLst>
              <a:ext uri="{FF2B5EF4-FFF2-40B4-BE49-F238E27FC236}">
                <a16:creationId xmlns:a16="http://schemas.microsoft.com/office/drawing/2014/main" id="{BBD62BB4-74A6-3A2F-A92B-9A37B4B388FC}"/>
              </a:ext>
            </a:extLst>
          </p:cNvPr>
          <p:cNvSpPr/>
          <p:nvPr/>
        </p:nvSpPr>
        <p:spPr>
          <a:xfrm>
            <a:off x="-5704283" y="4373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Customer Segmentation</a:t>
            </a:r>
          </a:p>
        </p:txBody>
      </p:sp>
      <p:sp>
        <p:nvSpPr>
          <p:cNvPr id="24" name="Hình chữ nhật 23">
            <a:extLst>
              <a:ext uri="{FF2B5EF4-FFF2-40B4-BE49-F238E27FC236}">
                <a16:creationId xmlns:a16="http://schemas.microsoft.com/office/drawing/2014/main" id="{C2C6AD55-F988-E9D4-8554-F974F64237DF}"/>
              </a:ext>
            </a:extLst>
          </p:cNvPr>
          <p:cNvSpPr/>
          <p:nvPr/>
        </p:nvSpPr>
        <p:spPr>
          <a:xfrm>
            <a:off x="-5704283" y="5471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Retention Cohort</a:t>
            </a:r>
          </a:p>
        </p:txBody>
      </p:sp>
      <p:sp>
        <p:nvSpPr>
          <p:cNvPr id="25" name="Hình chữ nhật 24">
            <a:extLst>
              <a:ext uri="{FF2B5EF4-FFF2-40B4-BE49-F238E27FC236}">
                <a16:creationId xmlns:a16="http://schemas.microsoft.com/office/drawing/2014/main" id="{1CA37886-19BC-AEF7-D068-20CC47F4CA9F}"/>
              </a:ext>
            </a:extLst>
          </p:cNvPr>
          <p:cNvSpPr/>
          <p:nvPr/>
        </p:nvSpPr>
        <p:spPr>
          <a:xfrm>
            <a:off x="-3330876" y="5471585"/>
            <a:ext cx="1580465" cy="1098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Tại sao khách chỉ mua 1 lần?</a:t>
            </a:r>
          </a:p>
        </p:txBody>
      </p:sp>
      <p:sp>
        <p:nvSpPr>
          <p:cNvPr id="26" name="Hình chữ nhật 25">
            <a:extLst>
              <a:ext uri="{FF2B5EF4-FFF2-40B4-BE49-F238E27FC236}">
                <a16:creationId xmlns:a16="http://schemas.microsoft.com/office/drawing/2014/main" id="{AD87A022-8D82-FB22-ECE9-8EEBC010DB43}"/>
              </a:ext>
            </a:extLst>
          </p:cNvPr>
          <p:cNvSpPr/>
          <p:nvPr/>
        </p:nvSpPr>
        <p:spPr>
          <a:xfrm>
            <a:off x="-1741883" y="5471585"/>
            <a:ext cx="1741883" cy="10980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Rootcause Analysis</a:t>
            </a:r>
          </a:p>
        </p:txBody>
      </p:sp>
      <p:sp>
        <p:nvSpPr>
          <p:cNvPr id="27" name="Hình chữ nhật 26">
            <a:extLst>
              <a:ext uri="{FF2B5EF4-FFF2-40B4-BE49-F238E27FC236}">
                <a16:creationId xmlns:a16="http://schemas.microsoft.com/office/drawing/2014/main" id="{1A59FDF6-6465-7545-AEEE-A9D17E19A951}"/>
              </a:ext>
            </a:extLst>
          </p:cNvPr>
          <p:cNvSpPr/>
          <p:nvPr/>
        </p:nvSpPr>
        <p:spPr>
          <a:xfrm>
            <a:off x="-3330876" y="2177585"/>
            <a:ext cx="3323540" cy="329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663C194A-ADC0-4B4B-0BAF-7F83DA00A370}"/>
              </a:ext>
            </a:extLst>
          </p:cNvPr>
          <p:cNvSpPr/>
          <p:nvPr/>
        </p:nvSpPr>
        <p:spPr>
          <a:xfrm>
            <a:off x="-12209496" y="1799271"/>
            <a:ext cx="212832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  1</a:t>
            </a:r>
            <a:endParaRPr lang="vi-VN" b="1"/>
          </a:p>
        </p:txBody>
      </p:sp>
      <p:sp>
        <p:nvSpPr>
          <p:cNvPr id="29" name="Hình chữ nhật 28">
            <a:extLst>
              <a:ext uri="{FF2B5EF4-FFF2-40B4-BE49-F238E27FC236}">
                <a16:creationId xmlns:a16="http://schemas.microsoft.com/office/drawing/2014/main" id="{AE820599-4D19-D902-44B5-C941CAD2A7FF}"/>
              </a:ext>
            </a:extLst>
          </p:cNvPr>
          <p:cNvSpPr/>
          <p:nvPr/>
        </p:nvSpPr>
        <p:spPr>
          <a:xfrm>
            <a:off x="-10071009" y="1799271"/>
            <a:ext cx="1979271"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2</a:t>
            </a:r>
            <a:endParaRPr lang="vi-VN" b="1"/>
          </a:p>
        </p:txBody>
      </p:sp>
      <p:sp>
        <p:nvSpPr>
          <p:cNvPr id="30" name="Hình chữ nhật 29">
            <a:extLst>
              <a:ext uri="{FF2B5EF4-FFF2-40B4-BE49-F238E27FC236}">
                <a16:creationId xmlns:a16="http://schemas.microsoft.com/office/drawing/2014/main" id="{34E91E3E-7EF6-C773-6328-4FD820D10038}"/>
              </a:ext>
            </a:extLst>
          </p:cNvPr>
          <p:cNvSpPr/>
          <p:nvPr/>
        </p:nvSpPr>
        <p:spPr>
          <a:xfrm>
            <a:off x="-8063316"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3</a:t>
            </a:r>
            <a:endParaRPr lang="vi-VN" b="1"/>
          </a:p>
        </p:txBody>
      </p:sp>
      <p:sp>
        <p:nvSpPr>
          <p:cNvPr id="31" name="Hình chữ nhật 30">
            <a:extLst>
              <a:ext uri="{FF2B5EF4-FFF2-40B4-BE49-F238E27FC236}">
                <a16:creationId xmlns:a16="http://schemas.microsoft.com/office/drawing/2014/main" id="{5D79BF48-FCC3-2224-27EB-C57B320FF3BA}"/>
              </a:ext>
            </a:extLst>
          </p:cNvPr>
          <p:cNvSpPr/>
          <p:nvPr/>
        </p:nvSpPr>
        <p:spPr>
          <a:xfrm>
            <a:off x="-5687436"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4</a:t>
            </a:r>
            <a:endParaRPr lang="vi-VN" b="1"/>
          </a:p>
        </p:txBody>
      </p:sp>
      <p:sp>
        <p:nvSpPr>
          <p:cNvPr id="32" name="Hình chữ nhật 31">
            <a:extLst>
              <a:ext uri="{FF2B5EF4-FFF2-40B4-BE49-F238E27FC236}">
                <a16:creationId xmlns:a16="http://schemas.microsoft.com/office/drawing/2014/main" id="{120166E4-7222-440C-5E12-A83E58C085FF}"/>
              </a:ext>
            </a:extLst>
          </p:cNvPr>
          <p:cNvSpPr/>
          <p:nvPr/>
        </p:nvSpPr>
        <p:spPr>
          <a:xfrm>
            <a:off x="-3315180" y="1799271"/>
            <a:ext cx="157329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5</a:t>
            </a:r>
            <a:endParaRPr lang="vi-VN" b="1"/>
          </a:p>
        </p:txBody>
      </p:sp>
      <p:sp>
        <p:nvSpPr>
          <p:cNvPr id="33" name="Hình chữ nhật 32">
            <a:extLst>
              <a:ext uri="{FF2B5EF4-FFF2-40B4-BE49-F238E27FC236}">
                <a16:creationId xmlns:a16="http://schemas.microsoft.com/office/drawing/2014/main" id="{9CAF0D84-E0CD-7033-2485-CBAEF197EC0F}"/>
              </a:ext>
            </a:extLst>
          </p:cNvPr>
          <p:cNvSpPr/>
          <p:nvPr/>
        </p:nvSpPr>
        <p:spPr>
          <a:xfrm>
            <a:off x="-1727261" y="1799271"/>
            <a:ext cx="1719925"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6</a:t>
            </a:r>
            <a:endParaRPr lang="vi-VN" b="1"/>
          </a:p>
        </p:txBody>
      </p:sp>
      <p:grpSp>
        <p:nvGrpSpPr>
          <p:cNvPr id="9" name="Nhóm 8">
            <a:extLst>
              <a:ext uri="{FF2B5EF4-FFF2-40B4-BE49-F238E27FC236}">
                <a16:creationId xmlns:a16="http://schemas.microsoft.com/office/drawing/2014/main" id="{24774860-D4D2-8159-6D5F-1120999E48F3}"/>
              </a:ext>
            </a:extLst>
          </p:cNvPr>
          <p:cNvGrpSpPr/>
          <p:nvPr/>
        </p:nvGrpSpPr>
        <p:grpSpPr>
          <a:xfrm rot="5400000">
            <a:off x="5636786" y="-1266157"/>
            <a:ext cx="404038" cy="6011122"/>
            <a:chOff x="4082894" y="-254406"/>
            <a:chExt cx="404038" cy="4392000"/>
          </a:xfrm>
        </p:grpSpPr>
        <p:sp>
          <p:nvSpPr>
            <p:cNvPr id="3" name="Hình chữ nhật 2">
              <a:extLst>
                <a:ext uri="{FF2B5EF4-FFF2-40B4-BE49-F238E27FC236}">
                  <a16:creationId xmlns:a16="http://schemas.microsoft.com/office/drawing/2014/main" id="{09CD9C0B-3AF7-865C-A534-2717D999C62B}"/>
                </a:ext>
              </a:extLst>
            </p:cNvPr>
            <p:cNvSpPr/>
            <p:nvPr/>
          </p:nvSpPr>
          <p:spPr>
            <a:xfrm>
              <a:off x="4082894" y="-254406"/>
              <a:ext cx="393539" cy="43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ộp Văn bản 7">
              <a:extLst>
                <a:ext uri="{FF2B5EF4-FFF2-40B4-BE49-F238E27FC236}">
                  <a16:creationId xmlns:a16="http://schemas.microsoft.com/office/drawing/2014/main" id="{22422C02-8365-0F82-DE9D-80777456341F}"/>
                </a:ext>
              </a:extLst>
            </p:cNvPr>
            <p:cNvSpPr txBox="1"/>
            <p:nvPr/>
          </p:nvSpPr>
          <p:spPr>
            <a:xfrm rot="16200000">
              <a:off x="3208808" y="1756929"/>
              <a:ext cx="2186915" cy="369332"/>
            </a:xfrm>
            <a:prstGeom prst="rect">
              <a:avLst/>
            </a:prstGeom>
            <a:noFill/>
          </p:spPr>
          <p:txBody>
            <a:bodyPr wrap="none" rtlCol="0">
              <a:spAutoFit/>
            </a:bodyPr>
            <a:lstStyle/>
            <a:p>
              <a:pPr algn="ctr"/>
              <a:r>
                <a:rPr lang="vi-VN" b="1" spc="600">
                  <a:solidFill>
                    <a:schemeClr val="bg1"/>
                  </a:solidFill>
                </a:rPr>
                <a:t>WORKING FLOW</a:t>
              </a:r>
            </a:p>
          </p:txBody>
        </p:sp>
      </p:grpSp>
      <p:grpSp>
        <p:nvGrpSpPr>
          <p:cNvPr id="52" name="Nhóm 51">
            <a:extLst>
              <a:ext uri="{FF2B5EF4-FFF2-40B4-BE49-F238E27FC236}">
                <a16:creationId xmlns:a16="http://schemas.microsoft.com/office/drawing/2014/main" id="{7618F367-CA16-0716-8B88-1212A110017B}"/>
              </a:ext>
            </a:extLst>
          </p:cNvPr>
          <p:cNvGrpSpPr/>
          <p:nvPr/>
        </p:nvGrpSpPr>
        <p:grpSpPr>
          <a:xfrm>
            <a:off x="41792" y="2364064"/>
            <a:ext cx="3599726" cy="1700968"/>
            <a:chOff x="41792" y="2364064"/>
            <a:chExt cx="3599726" cy="1700968"/>
          </a:xfrm>
        </p:grpSpPr>
        <p:sp>
          <p:nvSpPr>
            <p:cNvPr id="14" name="Hình chữ nhật 13">
              <a:extLst>
                <a:ext uri="{FF2B5EF4-FFF2-40B4-BE49-F238E27FC236}">
                  <a16:creationId xmlns:a16="http://schemas.microsoft.com/office/drawing/2014/main" id="{BCD9E0D7-E853-4C7F-32A1-81CE0EBE17A4}"/>
                </a:ext>
              </a:extLst>
            </p:cNvPr>
            <p:cNvSpPr/>
            <p:nvPr/>
          </p:nvSpPr>
          <p:spPr>
            <a:xfrm>
              <a:off x="41792" y="2838120"/>
              <a:ext cx="3599726"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latin typeface="zeitung"/>
                </a:rPr>
                <a:t>Xác định bài toán</a:t>
              </a:r>
            </a:p>
          </p:txBody>
        </p:sp>
        <p:sp>
          <p:nvSpPr>
            <p:cNvPr id="20" name="Hình chữ nhật 19">
              <a:extLst>
                <a:ext uri="{FF2B5EF4-FFF2-40B4-BE49-F238E27FC236}">
                  <a16:creationId xmlns:a16="http://schemas.microsoft.com/office/drawing/2014/main" id="{90D51946-90E5-0CAC-E8BF-F07426DAA941}"/>
                </a:ext>
              </a:extLst>
            </p:cNvPr>
            <p:cNvSpPr/>
            <p:nvPr/>
          </p:nvSpPr>
          <p:spPr>
            <a:xfrm>
              <a:off x="41792" y="2364064"/>
              <a:ext cx="3599726"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Ask</a:t>
              </a:r>
              <a:endParaRPr lang="vi-VN" sz="2000" b="1">
                <a:solidFill>
                  <a:schemeClr val="bg1"/>
                </a:solidFill>
                <a:latin typeface="zeitung"/>
              </a:endParaRPr>
            </a:p>
          </p:txBody>
        </p:sp>
      </p:grpSp>
      <p:grpSp>
        <p:nvGrpSpPr>
          <p:cNvPr id="51" name="Nhóm 50">
            <a:extLst>
              <a:ext uri="{FF2B5EF4-FFF2-40B4-BE49-F238E27FC236}">
                <a16:creationId xmlns:a16="http://schemas.microsoft.com/office/drawing/2014/main" id="{DA33FF61-5B74-D85D-E50E-9F7D61450C5C}"/>
              </a:ext>
            </a:extLst>
          </p:cNvPr>
          <p:cNvGrpSpPr/>
          <p:nvPr/>
        </p:nvGrpSpPr>
        <p:grpSpPr>
          <a:xfrm>
            <a:off x="4295862" y="2366112"/>
            <a:ext cx="3600001" cy="1700968"/>
            <a:chOff x="4203344" y="2366112"/>
            <a:chExt cx="3600001" cy="1700968"/>
          </a:xfrm>
        </p:grpSpPr>
        <p:sp>
          <p:nvSpPr>
            <p:cNvPr id="41" name="Hình chữ nhật 40">
              <a:extLst>
                <a:ext uri="{FF2B5EF4-FFF2-40B4-BE49-F238E27FC236}">
                  <a16:creationId xmlns:a16="http://schemas.microsoft.com/office/drawing/2014/main" id="{3D116061-AE89-755B-FE44-D0A4C670F277}"/>
                </a:ext>
              </a:extLst>
            </p:cNvPr>
            <p:cNvSpPr/>
            <p:nvPr/>
          </p:nvSpPr>
          <p:spPr>
            <a:xfrm>
              <a:off x="4203345"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rgbClr val="FFFFFF"/>
                  </a:solidFill>
                  <a:effectLst/>
                </a:rPr>
                <a:t>Truy vấn các data cần thiết trong SQL Server và lưu thành file .csv</a:t>
              </a:r>
              <a:endParaRPr lang="vi-VN" sz="2400" b="1">
                <a:latin typeface="zeitung"/>
              </a:endParaRPr>
            </a:p>
          </p:txBody>
        </p:sp>
        <p:sp>
          <p:nvSpPr>
            <p:cNvPr id="42" name="Hình chữ nhật 41">
              <a:extLst>
                <a:ext uri="{FF2B5EF4-FFF2-40B4-BE49-F238E27FC236}">
                  <a16:creationId xmlns:a16="http://schemas.microsoft.com/office/drawing/2014/main" id="{A1578B92-B870-D462-09E3-C7023B5B8BF5}"/>
                </a:ext>
              </a:extLst>
            </p:cNvPr>
            <p:cNvSpPr/>
            <p:nvPr/>
          </p:nvSpPr>
          <p:spPr>
            <a:xfrm>
              <a:off x="4203344"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Prepare</a:t>
              </a:r>
              <a:endParaRPr lang="vi-VN" sz="2000" b="1">
                <a:solidFill>
                  <a:schemeClr val="bg1"/>
                </a:solidFill>
                <a:latin typeface="zeitung"/>
              </a:endParaRPr>
            </a:p>
          </p:txBody>
        </p:sp>
      </p:grpSp>
      <p:grpSp>
        <p:nvGrpSpPr>
          <p:cNvPr id="50" name="Nhóm 49">
            <a:extLst>
              <a:ext uri="{FF2B5EF4-FFF2-40B4-BE49-F238E27FC236}">
                <a16:creationId xmlns:a16="http://schemas.microsoft.com/office/drawing/2014/main" id="{1343897F-6757-252C-0645-06987AD2B447}"/>
              </a:ext>
            </a:extLst>
          </p:cNvPr>
          <p:cNvGrpSpPr/>
          <p:nvPr/>
        </p:nvGrpSpPr>
        <p:grpSpPr>
          <a:xfrm>
            <a:off x="8550207" y="2366112"/>
            <a:ext cx="3600001" cy="1700968"/>
            <a:chOff x="8550207" y="2366112"/>
            <a:chExt cx="3600001" cy="1700968"/>
          </a:xfrm>
        </p:grpSpPr>
        <p:sp>
          <p:nvSpPr>
            <p:cNvPr id="43" name="Hình chữ nhật 42">
              <a:extLst>
                <a:ext uri="{FF2B5EF4-FFF2-40B4-BE49-F238E27FC236}">
                  <a16:creationId xmlns:a16="http://schemas.microsoft.com/office/drawing/2014/main" id="{2D6CF009-7CAC-8FA6-77C2-EF37924D7BBB}"/>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Tiền xử lý dữ liệu bằng Python</a:t>
              </a:r>
              <a:endParaRPr lang="vi-VN" sz="2400" b="1">
                <a:latin typeface="zeitung"/>
              </a:endParaRPr>
            </a:p>
          </p:txBody>
        </p:sp>
        <p:sp>
          <p:nvSpPr>
            <p:cNvPr id="44" name="Hình chữ nhật 43">
              <a:extLst>
                <a:ext uri="{FF2B5EF4-FFF2-40B4-BE49-F238E27FC236}">
                  <a16:creationId xmlns:a16="http://schemas.microsoft.com/office/drawing/2014/main" id="{0DDB3D18-0AF6-9C42-7430-73E095A6322D}"/>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Process</a:t>
              </a:r>
              <a:endParaRPr lang="vi-VN" sz="2000" b="1">
                <a:solidFill>
                  <a:schemeClr val="bg1"/>
                </a:solidFill>
                <a:latin typeface="zeitung"/>
              </a:endParaRPr>
            </a:p>
          </p:txBody>
        </p:sp>
      </p:grpSp>
      <p:grpSp>
        <p:nvGrpSpPr>
          <p:cNvPr id="45" name="Nhóm 44">
            <a:extLst>
              <a:ext uri="{FF2B5EF4-FFF2-40B4-BE49-F238E27FC236}">
                <a16:creationId xmlns:a16="http://schemas.microsoft.com/office/drawing/2014/main" id="{38830F00-AA21-8DB3-77ED-080E268B4B16}"/>
              </a:ext>
            </a:extLst>
          </p:cNvPr>
          <p:cNvGrpSpPr/>
          <p:nvPr/>
        </p:nvGrpSpPr>
        <p:grpSpPr>
          <a:xfrm>
            <a:off x="3747283" y="0"/>
            <a:ext cx="4697434" cy="1538883"/>
            <a:chOff x="1115971" y="1016079"/>
            <a:chExt cx="4697434" cy="1538883"/>
          </a:xfrm>
        </p:grpSpPr>
        <p:sp>
          <p:nvSpPr>
            <p:cNvPr id="46" name="Hộp Văn bản 45">
              <a:extLst>
                <a:ext uri="{FF2B5EF4-FFF2-40B4-BE49-F238E27FC236}">
                  <a16:creationId xmlns:a16="http://schemas.microsoft.com/office/drawing/2014/main" id="{8B2AEC91-4644-0139-A8C2-22793E886D4A}"/>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2</a:t>
              </a:r>
              <a:r>
                <a:rPr lang="vi-VN" sz="3200">
                  <a:latin typeface="zeitung"/>
                </a:rPr>
                <a:t> </a:t>
              </a:r>
            </a:p>
          </p:txBody>
        </p:sp>
        <p:sp>
          <p:nvSpPr>
            <p:cNvPr id="47" name="Hộp Văn bản 46">
              <a:extLst>
                <a:ext uri="{FF2B5EF4-FFF2-40B4-BE49-F238E27FC236}">
                  <a16:creationId xmlns:a16="http://schemas.microsoft.com/office/drawing/2014/main" id="{200F44D6-3FF7-9F06-6881-2D477010F33E}"/>
                </a:ext>
              </a:extLst>
            </p:cNvPr>
            <p:cNvSpPr txBox="1"/>
            <p:nvPr/>
          </p:nvSpPr>
          <p:spPr>
            <a:xfrm>
              <a:off x="1115971" y="1847076"/>
              <a:ext cx="4697434" cy="707886"/>
            </a:xfrm>
            <a:prstGeom prst="rect">
              <a:avLst/>
            </a:prstGeom>
            <a:noFill/>
          </p:spPr>
          <p:txBody>
            <a:bodyPr wrap="square">
              <a:spAutoFit/>
            </a:bodyPr>
            <a:lstStyle/>
            <a:p>
              <a:pPr algn="ctr"/>
              <a:r>
                <a:rPr lang="vi-VN" sz="4000" b="1">
                  <a:solidFill>
                    <a:schemeClr val="bg1"/>
                  </a:solidFill>
                  <a:latin typeface="zeitung"/>
                </a:rPr>
                <a:t>Cách tiếp cận vấn đề</a:t>
              </a:r>
            </a:p>
          </p:txBody>
        </p:sp>
        <p:cxnSp>
          <p:nvCxnSpPr>
            <p:cNvPr id="48" name="Đường nối Thẳng 47">
              <a:extLst>
                <a:ext uri="{FF2B5EF4-FFF2-40B4-BE49-F238E27FC236}">
                  <a16:creationId xmlns:a16="http://schemas.microsoft.com/office/drawing/2014/main" id="{A4C9D7A5-510F-B8F0-A832-4D5D9A271E1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49" name="Nửa Khung 48">
            <a:extLst>
              <a:ext uri="{FF2B5EF4-FFF2-40B4-BE49-F238E27FC236}">
                <a16:creationId xmlns:a16="http://schemas.microsoft.com/office/drawing/2014/main" id="{E0422DD3-D712-A7D4-48E1-7C615270CD32}"/>
              </a:ext>
            </a:extLst>
          </p:cNvPr>
          <p:cNvSpPr/>
          <p:nvPr/>
        </p:nvSpPr>
        <p:spPr>
          <a:xfrm rot="8100000">
            <a:off x="3495650" y="3072991"/>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3" name="Nửa Khung 52">
            <a:extLst>
              <a:ext uri="{FF2B5EF4-FFF2-40B4-BE49-F238E27FC236}">
                <a16:creationId xmlns:a16="http://schemas.microsoft.com/office/drawing/2014/main" id="{8DF38AAC-E87D-540A-947D-94720043B497}"/>
              </a:ext>
            </a:extLst>
          </p:cNvPr>
          <p:cNvSpPr/>
          <p:nvPr/>
        </p:nvSpPr>
        <p:spPr>
          <a:xfrm rot="8100000">
            <a:off x="7727735" y="3072991"/>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4" name="Nửa Khung 53">
            <a:extLst>
              <a:ext uri="{FF2B5EF4-FFF2-40B4-BE49-F238E27FC236}">
                <a16:creationId xmlns:a16="http://schemas.microsoft.com/office/drawing/2014/main" id="{67495C7F-5953-4065-8069-A507C74C798B}"/>
              </a:ext>
            </a:extLst>
          </p:cNvPr>
          <p:cNvSpPr/>
          <p:nvPr/>
        </p:nvSpPr>
        <p:spPr>
          <a:xfrm rot="13500000">
            <a:off x="10053207" y="3947623"/>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nvGrpSpPr>
          <p:cNvPr id="55" name="Nhóm 54">
            <a:extLst>
              <a:ext uri="{FF2B5EF4-FFF2-40B4-BE49-F238E27FC236}">
                <a16:creationId xmlns:a16="http://schemas.microsoft.com/office/drawing/2014/main" id="{DA2EA437-9359-8970-DD30-9769B76E4905}"/>
              </a:ext>
            </a:extLst>
          </p:cNvPr>
          <p:cNvGrpSpPr/>
          <p:nvPr/>
        </p:nvGrpSpPr>
        <p:grpSpPr>
          <a:xfrm>
            <a:off x="8550207" y="4785221"/>
            <a:ext cx="3600001" cy="1700968"/>
            <a:chOff x="8550207" y="2366112"/>
            <a:chExt cx="3600001" cy="1700968"/>
          </a:xfrm>
        </p:grpSpPr>
        <p:sp>
          <p:nvSpPr>
            <p:cNvPr id="56" name="Hình chữ nhật 55">
              <a:extLst>
                <a:ext uri="{FF2B5EF4-FFF2-40B4-BE49-F238E27FC236}">
                  <a16:creationId xmlns:a16="http://schemas.microsoft.com/office/drawing/2014/main" id="{3715FB17-227D-E82C-30C1-86731F3EFFF8}"/>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Xây dựng model/metrics</a:t>
              </a:r>
              <a:endParaRPr lang="vi-VN" sz="2400" b="1">
                <a:latin typeface="zeitung"/>
              </a:endParaRPr>
            </a:p>
          </p:txBody>
        </p:sp>
        <p:sp>
          <p:nvSpPr>
            <p:cNvPr id="57" name="Hình chữ nhật 56">
              <a:extLst>
                <a:ext uri="{FF2B5EF4-FFF2-40B4-BE49-F238E27FC236}">
                  <a16:creationId xmlns:a16="http://schemas.microsoft.com/office/drawing/2014/main" id="{B02FCADA-D202-B121-91F2-6DA7A4ADD5F6}"/>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Analyze</a:t>
              </a:r>
              <a:endParaRPr lang="vi-VN" sz="2000" b="1">
                <a:solidFill>
                  <a:schemeClr val="bg1"/>
                </a:solidFill>
                <a:latin typeface="zeitung"/>
              </a:endParaRPr>
            </a:p>
          </p:txBody>
        </p:sp>
      </p:grpSp>
      <p:grpSp>
        <p:nvGrpSpPr>
          <p:cNvPr id="58" name="Nhóm 57">
            <a:extLst>
              <a:ext uri="{FF2B5EF4-FFF2-40B4-BE49-F238E27FC236}">
                <a16:creationId xmlns:a16="http://schemas.microsoft.com/office/drawing/2014/main" id="{FC0F7428-EB40-F2C2-4BE8-48BEA1F5AE2A}"/>
              </a:ext>
            </a:extLst>
          </p:cNvPr>
          <p:cNvGrpSpPr/>
          <p:nvPr/>
        </p:nvGrpSpPr>
        <p:grpSpPr>
          <a:xfrm>
            <a:off x="4295861" y="4785221"/>
            <a:ext cx="3600001" cy="1700968"/>
            <a:chOff x="8550207" y="2366112"/>
            <a:chExt cx="3600001" cy="1700968"/>
          </a:xfrm>
        </p:grpSpPr>
        <p:sp>
          <p:nvSpPr>
            <p:cNvPr id="59" name="Hình chữ nhật 58">
              <a:extLst>
                <a:ext uri="{FF2B5EF4-FFF2-40B4-BE49-F238E27FC236}">
                  <a16:creationId xmlns:a16="http://schemas.microsoft.com/office/drawing/2014/main" id="{A0D0D1C5-9E1E-95A5-B1E3-7EB0A2FD8EE7}"/>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Trực quan hóa dữ liệu</a:t>
              </a:r>
              <a:endParaRPr lang="vi-VN" sz="2400" b="1">
                <a:latin typeface="zeitung"/>
              </a:endParaRPr>
            </a:p>
          </p:txBody>
        </p:sp>
        <p:sp>
          <p:nvSpPr>
            <p:cNvPr id="60" name="Hình chữ nhật 59">
              <a:extLst>
                <a:ext uri="{FF2B5EF4-FFF2-40B4-BE49-F238E27FC236}">
                  <a16:creationId xmlns:a16="http://schemas.microsoft.com/office/drawing/2014/main" id="{0579C827-FF85-4690-5C89-C484ABC4943E}"/>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Share</a:t>
              </a:r>
              <a:endParaRPr lang="vi-VN" sz="2000" b="1">
                <a:solidFill>
                  <a:schemeClr val="bg1"/>
                </a:solidFill>
                <a:latin typeface="zeitung"/>
              </a:endParaRPr>
            </a:p>
          </p:txBody>
        </p:sp>
      </p:grpSp>
      <p:grpSp>
        <p:nvGrpSpPr>
          <p:cNvPr id="61" name="Nhóm 60">
            <a:extLst>
              <a:ext uri="{FF2B5EF4-FFF2-40B4-BE49-F238E27FC236}">
                <a16:creationId xmlns:a16="http://schemas.microsoft.com/office/drawing/2014/main" id="{184EFD60-547A-2DA9-A212-314AA75E6FBF}"/>
              </a:ext>
            </a:extLst>
          </p:cNvPr>
          <p:cNvGrpSpPr/>
          <p:nvPr/>
        </p:nvGrpSpPr>
        <p:grpSpPr>
          <a:xfrm>
            <a:off x="41517" y="4785221"/>
            <a:ext cx="3600001" cy="1700968"/>
            <a:chOff x="8550207" y="2366112"/>
            <a:chExt cx="3600001" cy="1700968"/>
          </a:xfrm>
        </p:grpSpPr>
        <p:sp>
          <p:nvSpPr>
            <p:cNvPr id="62" name="Hình chữ nhật 61">
              <a:extLst>
                <a:ext uri="{FF2B5EF4-FFF2-40B4-BE49-F238E27FC236}">
                  <a16:creationId xmlns:a16="http://schemas.microsoft.com/office/drawing/2014/main" id="{F1D17D2E-2212-E812-0277-99F390428127}"/>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Đưa ra kết luận và hành động</a:t>
              </a:r>
              <a:endParaRPr lang="vi-VN" sz="2400" b="1">
                <a:latin typeface="zeitung"/>
              </a:endParaRPr>
            </a:p>
          </p:txBody>
        </p:sp>
        <p:sp>
          <p:nvSpPr>
            <p:cNvPr id="63" name="Hình chữ nhật 62">
              <a:extLst>
                <a:ext uri="{FF2B5EF4-FFF2-40B4-BE49-F238E27FC236}">
                  <a16:creationId xmlns:a16="http://schemas.microsoft.com/office/drawing/2014/main" id="{4471622D-AD53-3B79-8B62-FC673831CCED}"/>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Act</a:t>
              </a:r>
              <a:endParaRPr lang="vi-VN" sz="2000" b="1">
                <a:solidFill>
                  <a:schemeClr val="bg1"/>
                </a:solidFill>
                <a:latin typeface="zeitung"/>
              </a:endParaRPr>
            </a:p>
          </p:txBody>
        </p:sp>
      </p:grpSp>
      <p:sp>
        <p:nvSpPr>
          <p:cNvPr id="64" name="Nửa Khung 63">
            <a:extLst>
              <a:ext uri="{FF2B5EF4-FFF2-40B4-BE49-F238E27FC236}">
                <a16:creationId xmlns:a16="http://schemas.microsoft.com/office/drawing/2014/main" id="{9FB0BE55-8E0B-B395-D1D0-261A0E8220FE}"/>
              </a:ext>
            </a:extLst>
          </p:cNvPr>
          <p:cNvSpPr/>
          <p:nvPr/>
        </p:nvSpPr>
        <p:spPr>
          <a:xfrm rot="13500000" flipH="1">
            <a:off x="8102072" y="5575788"/>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5" name="Nửa Khung 64">
            <a:extLst>
              <a:ext uri="{FF2B5EF4-FFF2-40B4-BE49-F238E27FC236}">
                <a16:creationId xmlns:a16="http://schemas.microsoft.com/office/drawing/2014/main" id="{1DE680A0-7900-F027-85D4-36650A33F707}"/>
              </a:ext>
            </a:extLst>
          </p:cNvPr>
          <p:cNvSpPr/>
          <p:nvPr/>
        </p:nvSpPr>
        <p:spPr>
          <a:xfrm rot="13500000" flipH="1">
            <a:off x="3847727" y="5572050"/>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5" name="Picture 2" descr="Business woman hand  with financial charts  and laptop on the ta">
            <a:extLst>
              <a:ext uri="{FF2B5EF4-FFF2-40B4-BE49-F238E27FC236}">
                <a16:creationId xmlns:a16="http://schemas.microsoft.com/office/drawing/2014/main" id="{077E8D26-6187-3819-FA68-8AC5137673FB}"/>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b="15760"/>
          <a:stretch/>
        </p:blipFill>
        <p:spPr bwMode="auto">
          <a:xfrm>
            <a:off x="19291" y="6947088"/>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21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3</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Tổng quan về nguồn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9" name="Hình ảnh 8" descr="Data Schema">
            <a:extLst>
              <a:ext uri="{FF2B5EF4-FFF2-40B4-BE49-F238E27FC236}">
                <a16:creationId xmlns:a16="http://schemas.microsoft.com/office/drawing/2014/main" id="{E2BF5AAA-6DA0-8B42-9CA2-61B8E76BE4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068" y="2083448"/>
            <a:ext cx="7757080" cy="4667483"/>
          </a:xfrm>
          <a:prstGeom prst="rect">
            <a:avLst/>
          </a:prstGeom>
          <a:noFill/>
          <a:ln>
            <a:noFill/>
          </a:ln>
        </p:spPr>
      </p:pic>
      <p:sp>
        <p:nvSpPr>
          <p:cNvPr id="10" name="Hộp Văn bản 9">
            <a:extLst>
              <a:ext uri="{FF2B5EF4-FFF2-40B4-BE49-F238E27FC236}">
                <a16:creationId xmlns:a16="http://schemas.microsoft.com/office/drawing/2014/main" id="{6E7FBC43-5B9A-BCB8-F2CE-6E7D4F80A17C}"/>
              </a:ext>
            </a:extLst>
          </p:cNvPr>
          <p:cNvSpPr txBox="1"/>
          <p:nvPr/>
        </p:nvSpPr>
        <p:spPr>
          <a:xfrm>
            <a:off x="8223925" y="2083448"/>
            <a:ext cx="3725007" cy="4644000"/>
          </a:xfrm>
          <a:prstGeom prst="rect">
            <a:avLst/>
          </a:prstGeom>
          <a:solidFill>
            <a:schemeClr val="accent2"/>
          </a:solidFill>
        </p:spPr>
        <p:txBody>
          <a:bodyPr wrap="square" rtlCol="0">
            <a:spAutoFit/>
          </a:bodyPr>
          <a:lstStyle/>
          <a:p>
            <a:pPr marL="540000" indent="-342900">
              <a:lnSpc>
                <a:spcPct val="150000"/>
              </a:lnSpc>
              <a:buFont typeface="Arial" panose="020B0604020202020204" pitchFamily="34" charset="0"/>
              <a:buChar char="•"/>
            </a:pPr>
            <a:r>
              <a:rPr lang="vi-VN" sz="2400" b="1">
                <a:solidFill>
                  <a:schemeClr val="bg1"/>
                </a:solidFill>
                <a:latin typeface="zeitung"/>
              </a:rPr>
              <a:t>Customers</a:t>
            </a:r>
          </a:p>
          <a:p>
            <a:pPr marL="540000" indent="-342900">
              <a:lnSpc>
                <a:spcPct val="150000"/>
              </a:lnSpc>
              <a:buFont typeface="Arial" panose="020B0604020202020204" pitchFamily="34" charset="0"/>
              <a:buChar char="•"/>
            </a:pPr>
            <a:r>
              <a:rPr lang="vi-VN" sz="2400" b="1">
                <a:solidFill>
                  <a:schemeClr val="bg1"/>
                </a:solidFill>
                <a:latin typeface="zeitung"/>
              </a:rPr>
              <a:t>Sellers</a:t>
            </a:r>
          </a:p>
          <a:p>
            <a:pPr marL="540000" indent="-342900">
              <a:lnSpc>
                <a:spcPct val="150000"/>
              </a:lnSpc>
              <a:buFont typeface="Arial" panose="020B0604020202020204" pitchFamily="34" charset="0"/>
              <a:buChar char="•"/>
            </a:pPr>
            <a:r>
              <a:rPr lang="vi-VN" sz="2400" b="1">
                <a:solidFill>
                  <a:schemeClr val="bg1"/>
                </a:solidFill>
                <a:latin typeface="zeitung"/>
              </a:rPr>
              <a:t>Geolocation</a:t>
            </a:r>
          </a:p>
          <a:p>
            <a:pPr marL="540000" indent="-342900">
              <a:lnSpc>
                <a:spcPct val="150000"/>
              </a:lnSpc>
              <a:buFont typeface="Arial" panose="020B0604020202020204" pitchFamily="34" charset="0"/>
              <a:buChar char="•"/>
            </a:pPr>
            <a:r>
              <a:rPr lang="vi-VN" sz="2400" b="1">
                <a:solidFill>
                  <a:schemeClr val="bg1"/>
                </a:solidFill>
                <a:latin typeface="zeitung"/>
              </a:rPr>
              <a:t>Products</a:t>
            </a:r>
          </a:p>
          <a:p>
            <a:pPr marL="540000" indent="-342900">
              <a:lnSpc>
                <a:spcPct val="150000"/>
              </a:lnSpc>
              <a:buFont typeface="Arial" panose="020B0604020202020204" pitchFamily="34" charset="0"/>
              <a:buChar char="•"/>
            </a:pPr>
            <a:r>
              <a:rPr lang="vi-VN" sz="2400" b="1">
                <a:solidFill>
                  <a:schemeClr val="bg1"/>
                </a:solidFill>
                <a:latin typeface="zeitung"/>
              </a:rPr>
              <a:t>Order_items</a:t>
            </a:r>
          </a:p>
          <a:p>
            <a:pPr marL="540000" indent="-342900">
              <a:lnSpc>
                <a:spcPct val="150000"/>
              </a:lnSpc>
              <a:buFont typeface="Arial" panose="020B0604020202020204" pitchFamily="34" charset="0"/>
              <a:buChar char="•"/>
            </a:pPr>
            <a:r>
              <a:rPr lang="vi-VN" sz="2400" b="1">
                <a:solidFill>
                  <a:schemeClr val="bg1"/>
                </a:solidFill>
                <a:latin typeface="zeitung"/>
              </a:rPr>
              <a:t>Orders</a:t>
            </a:r>
          </a:p>
          <a:p>
            <a:pPr marL="540000" indent="-342900">
              <a:lnSpc>
                <a:spcPct val="150000"/>
              </a:lnSpc>
              <a:buFont typeface="Arial" panose="020B0604020202020204" pitchFamily="34" charset="0"/>
              <a:buChar char="•"/>
            </a:pPr>
            <a:r>
              <a:rPr lang="vi-VN" sz="2400" b="1">
                <a:solidFill>
                  <a:schemeClr val="bg1"/>
                </a:solidFill>
                <a:latin typeface="zeitung"/>
              </a:rPr>
              <a:t>Order_reviews</a:t>
            </a:r>
          </a:p>
          <a:p>
            <a:pPr marL="540000" indent="-342900">
              <a:lnSpc>
                <a:spcPct val="150000"/>
              </a:lnSpc>
              <a:buFont typeface="Arial" panose="020B0604020202020204" pitchFamily="34" charset="0"/>
              <a:buChar char="•"/>
            </a:pPr>
            <a:r>
              <a:rPr lang="vi-VN" sz="2400" b="1">
                <a:solidFill>
                  <a:schemeClr val="bg1"/>
                </a:solidFill>
                <a:latin typeface="zeitung"/>
              </a:rPr>
              <a:t>Payments</a:t>
            </a:r>
          </a:p>
        </p:txBody>
      </p:sp>
      <p:sp>
        <p:nvSpPr>
          <p:cNvPr id="11" name="Hình chữ nhật 10">
            <a:extLst>
              <a:ext uri="{FF2B5EF4-FFF2-40B4-BE49-F238E27FC236}">
                <a16:creationId xmlns:a16="http://schemas.microsoft.com/office/drawing/2014/main" id="{2C0F8613-AB5F-7A69-FBD3-5A678FF3C06A}"/>
              </a:ext>
            </a:extLst>
          </p:cNvPr>
          <p:cNvSpPr/>
          <p:nvPr/>
        </p:nvSpPr>
        <p:spPr>
          <a:xfrm>
            <a:off x="243068" y="1608880"/>
            <a:ext cx="7757080" cy="428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Mô hình Data warehouse</a:t>
            </a:r>
          </a:p>
        </p:txBody>
      </p:sp>
      <p:sp>
        <p:nvSpPr>
          <p:cNvPr id="12" name="Hình chữ nhật 11">
            <a:extLst>
              <a:ext uri="{FF2B5EF4-FFF2-40B4-BE49-F238E27FC236}">
                <a16:creationId xmlns:a16="http://schemas.microsoft.com/office/drawing/2014/main" id="{28554FED-0644-F188-FC9B-D3316D55B8A4}"/>
              </a:ext>
            </a:extLst>
          </p:cNvPr>
          <p:cNvSpPr/>
          <p:nvPr/>
        </p:nvSpPr>
        <p:spPr>
          <a:xfrm>
            <a:off x="8223925" y="1608880"/>
            <a:ext cx="3725007" cy="428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Các table</a:t>
            </a:r>
          </a:p>
        </p:txBody>
      </p:sp>
      <p:pic>
        <p:nvPicPr>
          <p:cNvPr id="13" name="Picture 4" descr="Businesswoman using a tablet to analysis graph company finance strategy statistics success concept and planning for future in office room.">
            <a:extLst>
              <a:ext uri="{FF2B5EF4-FFF2-40B4-BE49-F238E27FC236}">
                <a16:creationId xmlns:a16="http://schemas.microsoft.com/office/drawing/2014/main" id="{0E0920B1-7CAA-09C3-D4EB-2303B1BB7239}"/>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6927997"/>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15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772" y="1573416"/>
            <a:ext cx="48240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113416"/>
            <a:ext cx="3282452"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Customer Segmentation</a:t>
            </a:r>
          </a:p>
        </p:txBody>
      </p:sp>
      <p:sp>
        <p:nvSpPr>
          <p:cNvPr id="3" name="Hình chữ nhật 2">
            <a:extLst>
              <a:ext uri="{FF2B5EF4-FFF2-40B4-BE49-F238E27FC236}">
                <a16:creationId xmlns:a16="http://schemas.microsoft.com/office/drawing/2014/main" id="{3AF50786-0E5D-E117-C4D2-2FDCDB5881FB}"/>
              </a:ext>
            </a:extLst>
          </p:cNvPr>
          <p:cNvSpPr/>
          <p:nvPr/>
        </p:nvSpPr>
        <p:spPr>
          <a:xfrm>
            <a:off x="-772" y="2541684"/>
            <a:ext cx="3282452"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Retenton Cohort</a:t>
            </a:r>
          </a:p>
        </p:txBody>
      </p:sp>
      <p:sp>
        <p:nvSpPr>
          <p:cNvPr id="16" name="Hình chữ nhật 15">
            <a:extLst>
              <a:ext uri="{FF2B5EF4-FFF2-40B4-BE49-F238E27FC236}">
                <a16:creationId xmlns:a16="http://schemas.microsoft.com/office/drawing/2014/main" id="{2FF7571E-5ECD-EEF0-9B48-01337DCEA446}"/>
              </a:ext>
            </a:extLst>
          </p:cNvPr>
          <p:cNvSpPr/>
          <p:nvPr/>
        </p:nvSpPr>
        <p:spPr>
          <a:xfrm>
            <a:off x="6857999" y="3137593"/>
            <a:ext cx="1076961" cy="3552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Giải thích</a:t>
            </a:r>
          </a:p>
        </p:txBody>
      </p:sp>
      <p:sp>
        <p:nvSpPr>
          <p:cNvPr id="17" name="Hình chữ nhật 16">
            <a:extLst>
              <a:ext uri="{FF2B5EF4-FFF2-40B4-BE49-F238E27FC236}">
                <a16:creationId xmlns:a16="http://schemas.microsoft.com/office/drawing/2014/main" id="{25B94546-00FA-6CA5-7457-A9BBB951DB87}"/>
              </a:ext>
            </a:extLst>
          </p:cNvPr>
          <p:cNvSpPr/>
          <p:nvPr/>
        </p:nvSpPr>
        <p:spPr>
          <a:xfrm>
            <a:off x="471732" y="3137593"/>
            <a:ext cx="6386267" cy="35527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accent2"/>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chemeClr val="accent5"/>
                </a:solidFill>
                <a:latin typeface="Consolas" panose="020B0609020204030204" pitchFamily="49" charset="0"/>
              </a:rPr>
              <a:t>o.order_id, o.product_id,o.order_item_id, p1.product_category_name_english</a:t>
            </a:r>
          </a:p>
          <a:p>
            <a:r>
              <a:rPr lang="vi-VN" sz="1600">
                <a:solidFill>
                  <a:schemeClr val="accent2"/>
                </a:solidFill>
                <a:latin typeface="Consolas" panose="020B0609020204030204" pitchFamily="49" charset="0"/>
              </a:rPr>
              <a:t>from</a:t>
            </a:r>
            <a:r>
              <a:rPr lang="vi-VN" sz="1600">
                <a:solidFill>
                  <a:srgbClr val="000000"/>
                </a:solidFill>
                <a:latin typeface="Consolas" panose="020B0609020204030204" pitchFamily="49" charset="0"/>
              </a:rPr>
              <a:t> order_items o </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products p </a:t>
            </a:r>
            <a:r>
              <a:rPr lang="en-US" sz="1600">
                <a:solidFill>
                  <a:schemeClr val="accent2"/>
                </a:solidFill>
                <a:latin typeface="Consolas" panose="020B0609020204030204" pitchFamily="49" charset="0"/>
              </a:rPr>
              <a:t>on</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product_category_name_translation p1 </a:t>
            </a:r>
            <a:r>
              <a:rPr lang="en-US" sz="1600">
                <a:solidFill>
                  <a:schemeClr val="accent2"/>
                </a:solidFill>
                <a:latin typeface="Consolas" panose="020B0609020204030204" pitchFamily="49" charset="0"/>
              </a:rPr>
              <a:t>on</a:t>
            </a:r>
            <a:r>
              <a:rPr lang="en-US" sz="1600">
                <a:solidFill>
                  <a:srgbClr val="000000"/>
                </a:solidFill>
                <a:latin typeface="Consolas" panose="020B0609020204030204" pitchFamily="49" charset="0"/>
              </a:rPr>
              <a:t> 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p1</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a:t>
            </a:r>
            <a:endParaRPr lang="vi-VN" sz="1400"/>
          </a:p>
        </p:txBody>
      </p:sp>
      <p:sp>
        <p:nvSpPr>
          <p:cNvPr id="18" name="Hình chữ nhật 17">
            <a:extLst>
              <a:ext uri="{FF2B5EF4-FFF2-40B4-BE49-F238E27FC236}">
                <a16:creationId xmlns:a16="http://schemas.microsoft.com/office/drawing/2014/main" id="{D7DA6414-693C-D161-B5BF-7BB51A6DA04C}"/>
              </a:ext>
            </a:extLst>
          </p:cNvPr>
          <p:cNvSpPr/>
          <p:nvPr/>
        </p:nvSpPr>
        <p:spPr>
          <a:xfrm>
            <a:off x="7934960" y="3137592"/>
            <a:ext cx="4090108" cy="35527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Dùng bảng </a:t>
            </a:r>
            <a:r>
              <a:rPr lang="vi-VN" sz="2200">
                <a:solidFill>
                  <a:schemeClr val="accent2"/>
                </a:solidFill>
                <a:latin typeface="zeitung"/>
              </a:rPr>
              <a:t>order_items</a:t>
            </a:r>
            <a:r>
              <a:rPr lang="vi-VN" sz="2200">
                <a:solidFill>
                  <a:schemeClr val="tx1"/>
                </a:solidFill>
                <a:latin typeface="zeitung"/>
              </a:rPr>
              <a:t> để join với </a:t>
            </a:r>
            <a:r>
              <a:rPr lang="vi-VN" sz="2200">
                <a:solidFill>
                  <a:schemeClr val="accent2"/>
                </a:solidFill>
                <a:latin typeface="zeitung"/>
              </a:rPr>
              <a:t>products</a:t>
            </a:r>
            <a:r>
              <a:rPr lang="vi-VN" sz="2200">
                <a:solidFill>
                  <a:schemeClr val="tx1"/>
                </a:solidFill>
                <a:latin typeface="zeitung"/>
              </a:rPr>
              <a:t> lấy ra </a:t>
            </a:r>
            <a:r>
              <a:rPr lang="vi-VN" sz="2200">
                <a:solidFill>
                  <a:schemeClr val="accent1"/>
                </a:solidFill>
                <a:latin typeface="zeitung"/>
              </a:rPr>
              <a:t>product_id</a:t>
            </a:r>
            <a:r>
              <a:rPr lang="vi-VN" sz="2200">
                <a:solidFill>
                  <a:schemeClr val="tx1"/>
                </a:solidFill>
                <a:latin typeface="zeitung"/>
              </a:rPr>
              <a:t> và </a:t>
            </a:r>
            <a:r>
              <a:rPr lang="vi-VN" sz="2200">
                <a:solidFill>
                  <a:schemeClr val="accent1"/>
                </a:solidFill>
                <a:latin typeface="zeitung"/>
              </a:rPr>
              <a:t>category</a:t>
            </a:r>
            <a:r>
              <a:rPr lang="vi-VN" sz="2200">
                <a:solidFill>
                  <a:schemeClr val="tx1"/>
                </a:solidFill>
                <a:latin typeface="zeitung"/>
              </a:rPr>
              <a:t>, join tiếp </a:t>
            </a:r>
            <a:r>
              <a:rPr lang="vi-VN" sz="2200">
                <a:solidFill>
                  <a:schemeClr val="accent2"/>
                </a:solidFill>
                <a:latin typeface="zeitung"/>
              </a:rPr>
              <a:t>products</a:t>
            </a:r>
            <a:r>
              <a:rPr lang="vi-VN" sz="2200">
                <a:solidFill>
                  <a:schemeClr val="tx1"/>
                </a:solidFill>
                <a:latin typeface="zeitung"/>
              </a:rPr>
              <a:t> với </a:t>
            </a:r>
            <a:r>
              <a:rPr lang="en-US" sz="2200">
                <a:solidFill>
                  <a:srgbClr val="000000"/>
                </a:solidFill>
                <a:latin typeface="zeitung"/>
              </a:rPr>
              <a:t> </a:t>
            </a:r>
            <a:r>
              <a:rPr lang="en-US" sz="2200">
                <a:solidFill>
                  <a:schemeClr val="accent2"/>
                </a:solidFill>
                <a:latin typeface="zeitung"/>
              </a:rPr>
              <a:t>product_category_name_translation</a:t>
            </a:r>
            <a:r>
              <a:rPr lang="vi-VN" sz="2200">
                <a:solidFill>
                  <a:schemeClr val="accent2"/>
                </a:solidFill>
                <a:latin typeface="zeitung"/>
              </a:rPr>
              <a:t> </a:t>
            </a:r>
            <a:r>
              <a:rPr lang="vi-VN" sz="2200">
                <a:solidFill>
                  <a:srgbClr val="000000"/>
                </a:solidFill>
                <a:latin typeface="zeitung"/>
              </a:rPr>
              <a:t>để lấy ra tên tiếng Anh của các category </a:t>
            </a:r>
            <a:r>
              <a:rPr lang="vi-VN" sz="2200">
                <a:solidFill>
                  <a:schemeClr val="accent5"/>
                </a:solidFill>
                <a:latin typeface="zeitung"/>
              </a:rPr>
              <a:t>(</a:t>
            </a:r>
            <a:r>
              <a:rPr lang="en-US" sz="2200">
                <a:solidFill>
                  <a:schemeClr val="accent5"/>
                </a:solidFill>
                <a:latin typeface="zeitung"/>
              </a:rPr>
              <a:t>product_category_name_</a:t>
            </a:r>
            <a:r>
              <a:rPr lang="vi-VN" sz="2200">
                <a:solidFill>
                  <a:schemeClr val="accent5"/>
                </a:solidFill>
                <a:latin typeface="zeitung"/>
              </a:rPr>
              <a:t>english)</a:t>
            </a:r>
          </a:p>
        </p:txBody>
      </p:sp>
    </p:spTree>
    <p:extLst>
      <p:ext uri="{BB962C8B-B14F-4D97-AF65-F5344CB8AC3E}">
        <p14:creationId xmlns:p14="http://schemas.microsoft.com/office/powerpoint/2010/main" val="353015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2 Tùy chỉnh">
      <a:dk1>
        <a:sysClr val="windowText" lastClr="000000"/>
      </a:dk1>
      <a:lt1>
        <a:sysClr val="window" lastClr="FFFFFF"/>
      </a:lt1>
      <a:dk2>
        <a:srgbClr val="44546A"/>
      </a:dk2>
      <a:lt2>
        <a:srgbClr val="E7E6E6"/>
      </a:lt2>
      <a:accent1>
        <a:srgbClr val="F24452"/>
      </a:accent1>
      <a:accent2>
        <a:srgbClr val="04ADBF"/>
      </a:accent2>
      <a:accent3>
        <a:srgbClr val="0D6973"/>
      </a:accent3>
      <a:accent4>
        <a:srgbClr val="261E14"/>
      </a:accent4>
      <a:accent5>
        <a:srgbClr val="F2444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6515</Words>
  <Application>Microsoft Office PowerPoint</Application>
  <PresentationFormat>Màn hình rộng</PresentationFormat>
  <Paragraphs>574</Paragraphs>
  <Slides>60</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60</vt:i4>
      </vt:variant>
    </vt:vector>
  </HeadingPairs>
  <TitlesOfParts>
    <vt:vector size="67" baseType="lpstr">
      <vt:lpstr>Arial</vt:lpstr>
      <vt:lpstr>Consolas</vt:lpstr>
      <vt:lpstr>Courier New</vt:lpstr>
      <vt:lpstr>Symbol</vt:lpstr>
      <vt:lpstr>Times New Roman</vt:lpstr>
      <vt:lpstr>zeitung</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Trần Mạnh Tường</dc:creator>
  <cp:lastModifiedBy>Trần Mạnh Tường</cp:lastModifiedBy>
  <cp:revision>23</cp:revision>
  <dcterms:created xsi:type="dcterms:W3CDTF">2022-08-13T14:13:13Z</dcterms:created>
  <dcterms:modified xsi:type="dcterms:W3CDTF">2022-08-24T15:01:23Z</dcterms:modified>
</cp:coreProperties>
</file>