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785836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785836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3785836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785836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785836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785836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7858361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7858361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785836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785836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37858361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37858361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37858361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37858361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37858361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37858361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1695cf4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1695cf4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1695cf4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1695cf4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785836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785836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695cf4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695cf4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695cf4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695cf4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785836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785836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785836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785836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785836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785836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785836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785836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3785836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3785836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785836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785836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785836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785836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3200" y="0"/>
            <a:ext cx="8520600" cy="80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Exception</a:t>
            </a:r>
            <a:endParaRPr/>
          </a:p>
        </p:txBody>
      </p:sp>
      <p:pic>
        <p:nvPicPr>
          <p:cNvPr id="55" name="Google Shape;55;p13"/>
          <p:cNvPicPr preferRelativeResize="0"/>
          <p:nvPr/>
        </p:nvPicPr>
        <p:blipFill>
          <a:blip r:embed="rId3">
            <a:alphaModFix/>
          </a:blip>
          <a:stretch>
            <a:fillRect/>
          </a:stretch>
        </p:blipFill>
        <p:spPr>
          <a:xfrm>
            <a:off x="2273125" y="1022550"/>
            <a:ext cx="4619825" cy="389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208725" y="14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Ném </a:t>
            </a:r>
            <a:r>
              <a:rPr lang="en"/>
              <a:t>Exception </a:t>
            </a:r>
            <a:r>
              <a:rPr lang="en"/>
              <a:t>bằng throws hoặc throw</a:t>
            </a:r>
            <a:endParaRPr/>
          </a:p>
        </p:txBody>
      </p:sp>
      <p:sp>
        <p:nvSpPr>
          <p:cNvPr id="113" name="Google Shape;113;p22"/>
          <p:cNvSpPr txBox="1"/>
          <p:nvPr>
            <p:ph idx="1" type="body"/>
          </p:nvPr>
        </p:nvSpPr>
        <p:spPr>
          <a:xfrm>
            <a:off x="208725" y="806725"/>
            <a:ext cx="8520600" cy="3261300"/>
          </a:xfrm>
          <a:prstGeom prst="rect">
            <a:avLst/>
          </a:prstGeom>
        </p:spPr>
        <p:txBody>
          <a:bodyPr anchorCtr="0" anchor="t" bIns="91425" lIns="91425" spcFirstLastPara="1" rIns="91425" wrap="square" tIns="91425">
            <a:noAutofit/>
          </a:bodyPr>
          <a:lstStyle/>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 @exception FileNotFoundException ...</a:t>
            </a:r>
            <a:endParaRPr sz="1050">
              <a:solidFill>
                <a:srgbClr val="333333"/>
              </a:solidFill>
              <a:latin typeface="Courier New"/>
              <a:ea typeface="Courier New"/>
              <a:cs typeface="Courier New"/>
              <a:sym typeface="Courier New"/>
            </a:endParaRPr>
          </a:p>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public Scanner(String fileName) throws FileNotFoundException {</a:t>
            </a:r>
            <a:endParaRPr sz="1050">
              <a:solidFill>
                <a:srgbClr val="333333"/>
              </a:solidFill>
              <a:latin typeface="Courier New"/>
              <a:ea typeface="Courier New"/>
              <a:cs typeface="Courier New"/>
              <a:sym typeface="Courier New"/>
            </a:endParaRPr>
          </a:p>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 ...</a:t>
            </a:r>
            <a:endParaRPr sz="1050">
              <a:solidFill>
                <a:srgbClr val="333333"/>
              </a:solidFill>
              <a:latin typeface="Courier New"/>
              <a:ea typeface="Courier New"/>
              <a:cs typeface="Courier New"/>
              <a:sym typeface="Courier New"/>
            </a:endParaRPr>
          </a:p>
          <a:p>
            <a:pPr indent="0" lvl="0" marL="5969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t/>
            </a:r>
            <a:endParaRPr sz="105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900">
                <a:solidFill>
                  <a:srgbClr val="000080"/>
                </a:solidFill>
                <a:highlight>
                  <a:srgbClr val="FFFFFF"/>
                </a:highlight>
              </a:rPr>
              <a:t>public void </a:t>
            </a:r>
            <a:r>
              <a:rPr lang="en" sz="900">
                <a:solidFill>
                  <a:schemeClr val="dk1"/>
                </a:solidFill>
                <a:highlight>
                  <a:srgbClr val="FFFFFF"/>
                </a:highlight>
              </a:rPr>
              <a:t>deposit(</a:t>
            </a:r>
            <a:r>
              <a:rPr b="1" lang="en" sz="900">
                <a:solidFill>
                  <a:srgbClr val="000080"/>
                </a:solidFill>
                <a:highlight>
                  <a:srgbClr val="FFFFFF"/>
                </a:highlight>
              </a:rPr>
              <a:t>int </a:t>
            </a:r>
            <a:r>
              <a:rPr lang="en" sz="900">
                <a:solidFill>
                  <a:schemeClr val="dk1"/>
                </a:solidFill>
                <a:highlight>
                  <a:srgbClr val="FFFFFF"/>
                </a:highlight>
              </a:rPr>
              <a:t>depositAmount) </a:t>
            </a:r>
            <a:r>
              <a:rPr b="1" lang="en" sz="900">
                <a:solidFill>
                  <a:srgbClr val="000080"/>
                </a:solidFill>
                <a:highlight>
                  <a:srgbClr val="FFFFFF"/>
                </a:highlight>
              </a:rPr>
              <a:t>throws </a:t>
            </a:r>
            <a:r>
              <a:rPr lang="en" sz="900">
                <a:solidFill>
                  <a:schemeClr val="dk1"/>
                </a:solidFill>
                <a:highlight>
                  <a:srgbClr val="FFFFFF"/>
                </a:highlight>
              </a:rPr>
              <a:t>Exception {</a:t>
            </a:r>
            <a:endParaRPr sz="900">
              <a:solidFill>
                <a:schemeClr val="dk1"/>
              </a:solidFill>
              <a:highlight>
                <a:srgbClr val="FFFFFF"/>
              </a:highlight>
            </a:endParaRPr>
          </a:p>
          <a:p>
            <a:pPr indent="0" lvl="0" marL="457200" rtl="0" algn="l">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if </a:t>
            </a:r>
            <a:r>
              <a:rPr lang="en" sz="900">
                <a:solidFill>
                  <a:schemeClr val="dk1"/>
                </a:solidFill>
                <a:highlight>
                  <a:srgbClr val="FFFFFF"/>
                </a:highlight>
              </a:rPr>
              <a:t>(depositAmount &gt; getAmount()) {</a:t>
            </a:r>
            <a:endParaRPr sz="900">
              <a:solidFill>
                <a:schemeClr val="dk1"/>
              </a:solidFill>
              <a:highlight>
                <a:srgbClr val="FFFFFF"/>
              </a:highlight>
            </a:endParaRPr>
          </a:p>
          <a:p>
            <a:pPr indent="0" lvl="0" marL="457200" rtl="0" algn="l">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throw new </a:t>
            </a:r>
            <a:r>
              <a:rPr lang="en" sz="900">
                <a:solidFill>
                  <a:schemeClr val="dk1"/>
                </a:solidFill>
                <a:highlight>
                  <a:srgbClr val="FFFFFF"/>
                </a:highlight>
              </a:rPr>
              <a:t>Exception(</a:t>
            </a:r>
            <a:r>
              <a:rPr b="1" lang="en" sz="900">
                <a:solidFill>
                  <a:srgbClr val="008000"/>
                </a:solidFill>
                <a:highlight>
                  <a:srgbClr val="FFFFFF"/>
                </a:highlight>
              </a:rPr>
              <a:t>"Current Amount is less than Deposit"</a:t>
            </a:r>
            <a:r>
              <a:rPr lang="en" sz="900">
                <a:solidFill>
                  <a:schemeClr val="dk1"/>
                </a:solidFill>
                <a:highlight>
                  <a:srgbClr val="FFFFFF"/>
                </a:highlight>
              </a:rPr>
              <a:t>);</a:t>
            </a:r>
            <a:endParaRPr sz="900">
              <a:solidFill>
                <a:schemeClr val="dk1"/>
              </a:solidFill>
              <a:highlight>
                <a:srgbClr val="FFFFFF"/>
              </a:highlight>
            </a:endParaRPr>
          </a:p>
          <a:p>
            <a:pPr indent="0" lvl="0" marL="457200" rtl="0" algn="l">
              <a:spcBef>
                <a:spcPts val="0"/>
              </a:spcBef>
              <a:spcAft>
                <a:spcPts val="0"/>
              </a:spcAft>
              <a:buNone/>
            </a:pPr>
            <a:r>
              <a:rPr lang="en" sz="900">
                <a:solidFill>
                  <a:schemeClr val="dk1"/>
                </a:solidFill>
                <a:highlight>
                  <a:srgbClr val="FFFFFF"/>
                </a:highlight>
              </a:rPr>
              <a:t>   }</a:t>
            </a:r>
            <a:endParaRPr sz="900">
              <a:solidFill>
                <a:schemeClr val="dk1"/>
              </a:solidFill>
              <a:highlight>
                <a:srgbClr val="FFFFFF"/>
              </a:highlight>
            </a:endParaRPr>
          </a:p>
          <a:p>
            <a:pPr indent="0" lvl="0" marL="457200" rtl="0" algn="l">
              <a:spcBef>
                <a:spcPts val="0"/>
              </a:spcBef>
              <a:spcAft>
                <a:spcPts val="0"/>
              </a:spcAft>
              <a:buNone/>
            </a:pPr>
            <a:r>
              <a:rPr lang="en" sz="900">
                <a:solidFill>
                  <a:schemeClr val="dk1"/>
                </a:solidFill>
                <a:highlight>
                  <a:srgbClr val="FFFFFF"/>
                </a:highlight>
              </a:rPr>
              <a:t>   System.</a:t>
            </a:r>
            <a:r>
              <a:rPr b="1" i="1" lang="en" sz="900">
                <a:solidFill>
                  <a:srgbClr val="660E7A"/>
                </a:solidFill>
                <a:highlight>
                  <a:srgbClr val="FFFFFF"/>
                </a:highlight>
              </a:rPr>
              <a:t>out</a:t>
            </a:r>
            <a:r>
              <a:rPr lang="en" sz="900">
                <a:solidFill>
                  <a:schemeClr val="dk1"/>
                </a:solidFill>
                <a:highlight>
                  <a:srgbClr val="FFFFFF"/>
                </a:highlight>
              </a:rPr>
              <a:t>.println(</a:t>
            </a:r>
            <a:r>
              <a:rPr b="1" lang="en" sz="900">
                <a:solidFill>
                  <a:srgbClr val="008000"/>
                </a:solidFill>
                <a:highlight>
                  <a:srgbClr val="FFFFFF"/>
                </a:highlight>
              </a:rPr>
              <a:t>"Deposit is valid " </a:t>
            </a:r>
            <a:r>
              <a:rPr lang="en" sz="900">
                <a:solidFill>
                  <a:schemeClr val="dk1"/>
                </a:solidFill>
                <a:highlight>
                  <a:srgbClr val="FFFFFF"/>
                </a:highlight>
              </a:rPr>
              <a:t>+ depositAmount);</a:t>
            </a:r>
            <a:endParaRPr sz="900">
              <a:solidFill>
                <a:schemeClr val="dk1"/>
              </a:solidFill>
              <a:highlight>
                <a:srgbClr val="FFFFFF"/>
              </a:highlight>
            </a:endParaRPr>
          </a:p>
          <a:p>
            <a:pPr indent="0" lvl="0" marL="457200" rtl="0" algn="l">
              <a:spcBef>
                <a:spcPts val="0"/>
              </a:spcBef>
              <a:spcAft>
                <a:spcPts val="0"/>
              </a:spcAft>
              <a:buNone/>
            </a:pPr>
            <a:r>
              <a:rPr lang="en" sz="900">
                <a:solidFill>
                  <a:schemeClr val="dk1"/>
                </a:solidFill>
                <a:highlight>
                  <a:srgbClr val="FFFFFF"/>
                </a:highlight>
              </a:rPr>
              <a:t>}</a:t>
            </a:r>
            <a:endParaRPr sz="900">
              <a:solidFill>
                <a:schemeClr val="dk1"/>
              </a:solidFill>
              <a:highlight>
                <a:srgbClr val="FFFFFF"/>
              </a:highlight>
            </a:endParaRPr>
          </a:p>
          <a:p>
            <a:pPr indent="0" lvl="0" marL="139700" marR="139700" rtl="0" algn="l">
              <a:spcBef>
                <a:spcPts val="0"/>
              </a:spcBef>
              <a:spcAft>
                <a:spcPts val="0"/>
              </a:spcAft>
              <a:buClr>
                <a:schemeClr val="dk1"/>
              </a:buClr>
              <a:buSzPts val="1100"/>
              <a:buFont typeface="Arial"/>
              <a:buNone/>
            </a:pPr>
            <a:r>
              <a:t/>
            </a:r>
            <a:endParaRPr sz="1050">
              <a:solidFill>
                <a:srgbClr val="333333"/>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Bắt ngoại lệ bằng try catch</a:t>
            </a:r>
            <a:endParaRPr/>
          </a:p>
        </p:txBody>
      </p:sp>
      <p:sp>
        <p:nvSpPr>
          <p:cNvPr id="119" name="Google Shape;119;p23"/>
          <p:cNvSpPr txBox="1"/>
          <p:nvPr>
            <p:ph idx="1" type="body"/>
          </p:nvPr>
        </p:nvSpPr>
        <p:spPr>
          <a:xfrm>
            <a:off x="311700" y="1358450"/>
            <a:ext cx="8520600" cy="2577300"/>
          </a:xfrm>
          <a:prstGeom prst="rect">
            <a:avLst/>
          </a:prstGeom>
        </p:spPr>
        <p:txBody>
          <a:bodyPr anchorCtr="0" anchor="t" bIns="91425" lIns="91425" spcFirstLastPara="1" rIns="91425" wrap="square" tIns="91425">
            <a:noAutofit/>
          </a:bodyPr>
          <a:lstStyle/>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public int getPlayerScore(String playerFile)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try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Scanner contents = new Scanner(new File(playerFile));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return Integer.parseInt(contents.nextLine());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 catch (FileNotFoundException noFile)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throw new IllegalArgumentException("File not found");</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Bắt ngoại lệ bằng </a:t>
            </a:r>
            <a:r>
              <a:rPr lang="en"/>
              <a:t>nhiều</a:t>
            </a:r>
            <a:r>
              <a:rPr lang="en"/>
              <a:t> catch</a:t>
            </a:r>
            <a:endParaRPr/>
          </a:p>
        </p:txBody>
      </p:sp>
      <p:sp>
        <p:nvSpPr>
          <p:cNvPr id="125" name="Google Shape;125;p24"/>
          <p:cNvSpPr txBox="1"/>
          <p:nvPr>
            <p:ph idx="1" type="body"/>
          </p:nvPr>
        </p:nvSpPr>
        <p:spPr>
          <a:xfrm>
            <a:off x="311700" y="1358450"/>
            <a:ext cx="8520600" cy="2577300"/>
          </a:xfrm>
          <a:prstGeom prst="rect">
            <a:avLst/>
          </a:prstGeom>
        </p:spPr>
        <p:txBody>
          <a:bodyPr anchorCtr="0" anchor="t" bIns="91425" lIns="91425" spcFirstLastPara="1" rIns="91425" wrap="square" tIns="91425">
            <a:noAutofit/>
          </a:bodyPr>
          <a:lstStyle/>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public int getPlayerScore(String playerFile)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try (Scanner contents = new Scanner(new File(playerFile)))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return Integer.parseInt(contents.nextLine());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 catch (IOException 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logger.warn("Player file wouldn't load!", 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return 0;</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 catch (NumberFormatException 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logger.warn("Player file was corrupted!", 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return 0;</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None/>
            </a:pPr>
            <a:r>
              <a:t/>
            </a:r>
            <a:endParaRPr sz="1050">
              <a:solidFill>
                <a:srgbClr val="333333"/>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164575" y="15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r>
              <a:rPr lang="en"/>
              <a:t>ly</a:t>
            </a:r>
            <a:endParaRPr/>
          </a:p>
        </p:txBody>
      </p:sp>
      <p:pic>
        <p:nvPicPr>
          <p:cNvPr id="131" name="Google Shape;131;p25"/>
          <p:cNvPicPr preferRelativeResize="0"/>
          <p:nvPr/>
        </p:nvPicPr>
        <p:blipFill>
          <a:blip r:embed="rId3">
            <a:alphaModFix/>
          </a:blip>
          <a:stretch>
            <a:fillRect/>
          </a:stretch>
        </p:blipFill>
        <p:spPr>
          <a:xfrm>
            <a:off x="164575" y="1152200"/>
            <a:ext cx="4160311" cy="3045076"/>
          </a:xfrm>
          <a:prstGeom prst="rect">
            <a:avLst/>
          </a:prstGeom>
          <a:noFill/>
          <a:ln>
            <a:noFill/>
          </a:ln>
        </p:spPr>
      </p:pic>
      <p:pic>
        <p:nvPicPr>
          <p:cNvPr id="132" name="Google Shape;132;p25"/>
          <p:cNvPicPr preferRelativeResize="0"/>
          <p:nvPr/>
        </p:nvPicPr>
        <p:blipFill>
          <a:blip r:embed="rId4">
            <a:alphaModFix/>
          </a:blip>
          <a:stretch>
            <a:fillRect/>
          </a:stretch>
        </p:blipFill>
        <p:spPr>
          <a:xfrm>
            <a:off x="4983001" y="1111300"/>
            <a:ext cx="3255575" cy="304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64575" y="15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ự tạo một Ngoại lệ của check và Uncheck</a:t>
            </a:r>
            <a:endParaRPr/>
          </a:p>
        </p:txBody>
      </p:sp>
      <p:sp>
        <p:nvSpPr>
          <p:cNvPr id="138" name="Google Shape;138;p26"/>
          <p:cNvSpPr txBox="1"/>
          <p:nvPr/>
        </p:nvSpPr>
        <p:spPr>
          <a:xfrm>
            <a:off x="404600" y="1147600"/>
            <a:ext cx="3023400" cy="25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Một số ngoại lệ về </a:t>
            </a:r>
            <a:r>
              <a:rPr lang="en"/>
              <a:t>business</a:t>
            </a:r>
            <a:r>
              <a:rPr lang="en"/>
              <a:t> của chương trình mà không có trong cái core của framework</a:t>
            </a:r>
            <a:endParaRPr/>
          </a:p>
          <a:p>
            <a:pPr indent="-317500" lvl="1" marL="914400" rtl="0" algn="l">
              <a:spcBef>
                <a:spcPts val="0"/>
              </a:spcBef>
              <a:spcAft>
                <a:spcPts val="0"/>
              </a:spcAft>
              <a:buSzPts val="1400"/>
              <a:buChar char="○"/>
            </a:pPr>
            <a:r>
              <a:rPr lang="en"/>
              <a:t> Ví dụ như không tìm thấy dữ liệu</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lỗi thường gặp Runtime Exception</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333333"/>
              </a:buClr>
              <a:buSzPts val="1350"/>
              <a:buChar char="●"/>
            </a:pPr>
            <a:r>
              <a:rPr i="1" lang="en" sz="1350">
                <a:solidFill>
                  <a:srgbClr val="333333"/>
                </a:solidFill>
              </a:rPr>
              <a:t>ArrayIndexOutOfBoundsException</a:t>
            </a:r>
            <a:r>
              <a:rPr lang="en" sz="1350">
                <a:solidFill>
                  <a:srgbClr val="333333"/>
                </a:solidFill>
              </a:rPr>
              <a:t> – this exception means that we tried to access a non-existent array index, like when trying to get index 5 from an array of length 3.</a:t>
            </a:r>
            <a:endParaRPr sz="1350">
              <a:solidFill>
                <a:srgbClr val="333333"/>
              </a:solidFill>
            </a:endParaRPr>
          </a:p>
          <a:p>
            <a:pPr indent="-314325" lvl="0" marL="457200" rtl="0" algn="l">
              <a:spcBef>
                <a:spcPts val="0"/>
              </a:spcBef>
              <a:spcAft>
                <a:spcPts val="0"/>
              </a:spcAft>
              <a:buClr>
                <a:srgbClr val="333333"/>
              </a:buClr>
              <a:buSzPts val="1350"/>
              <a:buChar char="●"/>
            </a:pPr>
            <a:r>
              <a:rPr i="1" lang="en" sz="1350">
                <a:solidFill>
                  <a:srgbClr val="333333"/>
                </a:solidFill>
              </a:rPr>
              <a:t>ClassCastException –</a:t>
            </a:r>
            <a:r>
              <a:rPr lang="en" sz="1350">
                <a:solidFill>
                  <a:srgbClr val="333333"/>
                </a:solidFill>
              </a:rPr>
              <a:t> this exception means that we tried to perform an illegal cast, like trying to convert a </a:t>
            </a:r>
            <a:r>
              <a:rPr i="1" lang="en" sz="1350">
                <a:solidFill>
                  <a:srgbClr val="333333"/>
                </a:solidFill>
              </a:rPr>
              <a:t>String</a:t>
            </a:r>
            <a:r>
              <a:rPr lang="en" sz="1350">
                <a:solidFill>
                  <a:srgbClr val="333333"/>
                </a:solidFill>
              </a:rPr>
              <a:t>into a </a:t>
            </a:r>
            <a:r>
              <a:rPr i="1" lang="en" sz="1350">
                <a:solidFill>
                  <a:srgbClr val="333333"/>
                </a:solidFill>
              </a:rPr>
              <a:t>List</a:t>
            </a:r>
            <a:r>
              <a:rPr lang="en" sz="1350">
                <a:solidFill>
                  <a:srgbClr val="333333"/>
                </a:solidFill>
              </a:rPr>
              <a:t>. We can usually avoid it by performing defensive </a:t>
            </a:r>
            <a:r>
              <a:rPr i="1" lang="en" sz="1350">
                <a:solidFill>
                  <a:srgbClr val="333333"/>
                </a:solidFill>
              </a:rPr>
              <a:t>instanceof </a:t>
            </a:r>
            <a:r>
              <a:rPr lang="en" sz="1350">
                <a:solidFill>
                  <a:srgbClr val="333333"/>
                </a:solidFill>
              </a:rPr>
              <a:t>checks before casting.</a:t>
            </a:r>
            <a:endParaRPr sz="1350">
              <a:solidFill>
                <a:srgbClr val="333333"/>
              </a:solidFill>
            </a:endParaRPr>
          </a:p>
          <a:p>
            <a:pPr indent="-314325" lvl="0" marL="457200" rtl="0" algn="l">
              <a:spcBef>
                <a:spcPts val="0"/>
              </a:spcBef>
              <a:spcAft>
                <a:spcPts val="0"/>
              </a:spcAft>
              <a:buClr>
                <a:srgbClr val="333333"/>
              </a:buClr>
              <a:buSzPts val="1350"/>
              <a:buChar char="●"/>
            </a:pPr>
            <a:r>
              <a:rPr i="1" lang="en" sz="1350">
                <a:solidFill>
                  <a:srgbClr val="333333"/>
                </a:solidFill>
              </a:rPr>
              <a:t>IllegalArgumentException</a:t>
            </a:r>
            <a:r>
              <a:rPr lang="en" sz="1350">
                <a:solidFill>
                  <a:srgbClr val="333333"/>
                </a:solidFill>
              </a:rPr>
              <a:t> – this exception is a generic way for us to say that one of the provided method or constructor parameters is invalid.</a:t>
            </a:r>
            <a:endParaRPr sz="1350">
              <a:solidFill>
                <a:srgbClr val="333333"/>
              </a:solidFill>
            </a:endParaRPr>
          </a:p>
          <a:p>
            <a:pPr indent="-314325" lvl="0" marL="457200" rtl="0" algn="l">
              <a:spcBef>
                <a:spcPts val="0"/>
              </a:spcBef>
              <a:spcAft>
                <a:spcPts val="0"/>
              </a:spcAft>
              <a:buClr>
                <a:srgbClr val="333333"/>
              </a:buClr>
              <a:buSzPts val="1350"/>
              <a:buChar char="●"/>
            </a:pPr>
            <a:r>
              <a:rPr i="1" lang="en" sz="1350">
                <a:solidFill>
                  <a:srgbClr val="333333"/>
                </a:solidFill>
              </a:rPr>
              <a:t>IllegalStateException</a:t>
            </a:r>
            <a:r>
              <a:rPr lang="en" sz="1350">
                <a:solidFill>
                  <a:srgbClr val="333333"/>
                </a:solidFill>
              </a:rPr>
              <a:t> – This exception is a generic way for us to say that our internal state, like the state of our object, is invalid.</a:t>
            </a:r>
            <a:endParaRPr sz="1350">
              <a:solidFill>
                <a:srgbClr val="333333"/>
              </a:solidFill>
            </a:endParaRPr>
          </a:p>
          <a:p>
            <a:pPr indent="-314325" lvl="0" marL="457200" rtl="0" algn="l">
              <a:spcBef>
                <a:spcPts val="0"/>
              </a:spcBef>
              <a:spcAft>
                <a:spcPts val="0"/>
              </a:spcAft>
              <a:buClr>
                <a:srgbClr val="333333"/>
              </a:buClr>
              <a:buSzPts val="1350"/>
              <a:buChar char="●"/>
            </a:pPr>
            <a:r>
              <a:rPr i="1" lang="en" sz="1350">
                <a:solidFill>
                  <a:srgbClr val="333333"/>
                </a:solidFill>
              </a:rPr>
              <a:t>NullPointerException</a:t>
            </a:r>
            <a:r>
              <a:rPr lang="en" sz="1350">
                <a:solidFill>
                  <a:srgbClr val="333333"/>
                </a:solidFill>
              </a:rPr>
              <a:t> – This exception means we tried to reference a </a:t>
            </a:r>
            <a:r>
              <a:rPr i="1" lang="en" sz="1350">
                <a:solidFill>
                  <a:srgbClr val="333333"/>
                </a:solidFill>
              </a:rPr>
              <a:t>null</a:t>
            </a:r>
            <a:r>
              <a:rPr lang="en" sz="1350">
                <a:solidFill>
                  <a:srgbClr val="333333"/>
                </a:solidFill>
              </a:rPr>
              <a:t> object. We can usually avoid it by either performing defensive </a:t>
            </a:r>
            <a:r>
              <a:rPr i="1" lang="en" sz="1350">
                <a:solidFill>
                  <a:srgbClr val="333333"/>
                </a:solidFill>
              </a:rPr>
              <a:t>null</a:t>
            </a:r>
            <a:r>
              <a:rPr lang="en" sz="1350">
                <a:solidFill>
                  <a:srgbClr val="333333"/>
                </a:solidFill>
              </a:rPr>
              <a:t> checks or by using </a:t>
            </a:r>
            <a:r>
              <a:rPr i="1" lang="en" sz="1350">
                <a:solidFill>
                  <a:srgbClr val="333333"/>
                </a:solidFill>
              </a:rPr>
              <a:t>Optional.</a:t>
            </a:r>
            <a:endParaRPr i="1" sz="1350">
              <a:solidFill>
                <a:srgbClr val="333333"/>
              </a:solidFill>
            </a:endParaRPr>
          </a:p>
          <a:p>
            <a:pPr indent="-314325" lvl="0" marL="457200" rtl="0" algn="l">
              <a:spcBef>
                <a:spcPts val="0"/>
              </a:spcBef>
              <a:spcAft>
                <a:spcPts val="0"/>
              </a:spcAft>
              <a:buClr>
                <a:srgbClr val="333333"/>
              </a:buClr>
              <a:buSzPts val="1350"/>
              <a:buChar char="●"/>
            </a:pPr>
            <a:r>
              <a:rPr i="1" lang="en" sz="1350">
                <a:solidFill>
                  <a:srgbClr val="333333"/>
                </a:solidFill>
              </a:rPr>
              <a:t>NumberFormatException</a:t>
            </a:r>
            <a:r>
              <a:rPr lang="en" sz="1350">
                <a:solidFill>
                  <a:srgbClr val="333333"/>
                </a:solidFill>
              </a:rPr>
              <a:t> – This exception means that we tried to convert a </a:t>
            </a:r>
            <a:r>
              <a:rPr i="1" lang="en" sz="1350">
                <a:solidFill>
                  <a:srgbClr val="333333"/>
                </a:solidFill>
              </a:rPr>
              <a:t>String</a:t>
            </a:r>
            <a:r>
              <a:rPr lang="en" sz="1350">
                <a:solidFill>
                  <a:srgbClr val="333333"/>
                </a:solidFill>
              </a:rPr>
              <a:t> into a number, but the string contained illegal characters, like trying to convert “5f3” into a number.</a:t>
            </a:r>
            <a:endParaRPr sz="1350">
              <a:solidFill>
                <a:srgbClr val="333333"/>
              </a:solidFill>
            </a:endParaRPr>
          </a:p>
          <a:p>
            <a:pPr indent="0" lvl="0" marL="0" rtl="0" algn="l">
              <a:spcBef>
                <a:spcPts val="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27800" y="16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lỗi thường gặp </a:t>
            </a:r>
            <a:r>
              <a:rPr lang="en"/>
              <a:t>Error</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333333"/>
              </a:buClr>
              <a:buSzPts val="1350"/>
              <a:buChar char="●"/>
            </a:pPr>
            <a:r>
              <a:rPr i="1" lang="en" sz="1350">
                <a:solidFill>
                  <a:srgbClr val="333333"/>
                </a:solidFill>
              </a:rPr>
              <a:t>StackOverflowError –</a:t>
            </a:r>
            <a:r>
              <a:rPr lang="en" sz="1350">
                <a:solidFill>
                  <a:srgbClr val="333333"/>
                </a:solidFill>
              </a:rPr>
              <a:t> this exception means that the stack trace is too big. This can sometimes happen in massive applications; however, it usually means that we have some infinite recursion happening in our code.</a:t>
            </a:r>
            <a:endParaRPr sz="1350">
              <a:solidFill>
                <a:srgbClr val="333333"/>
              </a:solidFill>
            </a:endParaRPr>
          </a:p>
          <a:p>
            <a:pPr indent="0" lvl="0" marL="914400" rtl="0" algn="l">
              <a:spcBef>
                <a:spcPts val="800"/>
              </a:spcBef>
              <a:spcAft>
                <a:spcPts val="0"/>
              </a:spcAft>
              <a:buNone/>
            </a:pPr>
            <a:r>
              <a:t/>
            </a:r>
            <a:endParaRPr sz="1350">
              <a:solidFill>
                <a:srgbClr val="333333"/>
              </a:solidFill>
            </a:endParaRPr>
          </a:p>
          <a:p>
            <a:pPr indent="-314325" lvl="0" marL="457200" rtl="0" algn="l">
              <a:spcBef>
                <a:spcPts val="800"/>
              </a:spcBef>
              <a:spcAft>
                <a:spcPts val="0"/>
              </a:spcAft>
              <a:buClr>
                <a:srgbClr val="333333"/>
              </a:buClr>
              <a:buSzPts val="1350"/>
              <a:buChar char="●"/>
            </a:pPr>
            <a:r>
              <a:rPr i="1" lang="en" sz="1350">
                <a:solidFill>
                  <a:srgbClr val="333333"/>
                </a:solidFill>
              </a:rPr>
              <a:t>NoClassDefFoundError</a:t>
            </a:r>
            <a:r>
              <a:rPr lang="en" sz="1350">
                <a:solidFill>
                  <a:srgbClr val="333333"/>
                </a:solidFill>
              </a:rPr>
              <a:t> – this exception means that a class failed to load either due to not being on the classpath or due to failure in static initialization.</a:t>
            </a:r>
            <a:endParaRPr sz="1350">
              <a:solidFill>
                <a:srgbClr val="333333"/>
              </a:solidFill>
            </a:endParaRPr>
          </a:p>
          <a:p>
            <a:pPr indent="0" lvl="0" marL="914400" rtl="0" algn="l">
              <a:spcBef>
                <a:spcPts val="800"/>
              </a:spcBef>
              <a:spcAft>
                <a:spcPts val="0"/>
              </a:spcAft>
              <a:buNone/>
            </a:pPr>
            <a:r>
              <a:t/>
            </a:r>
            <a:endParaRPr sz="1350">
              <a:solidFill>
                <a:srgbClr val="333333"/>
              </a:solidFill>
            </a:endParaRPr>
          </a:p>
          <a:p>
            <a:pPr indent="-314325" lvl="0" marL="457200" rtl="0" algn="l">
              <a:spcBef>
                <a:spcPts val="800"/>
              </a:spcBef>
              <a:spcAft>
                <a:spcPts val="0"/>
              </a:spcAft>
              <a:buClr>
                <a:srgbClr val="333333"/>
              </a:buClr>
              <a:buSzPts val="1350"/>
              <a:buChar char="●"/>
            </a:pPr>
            <a:r>
              <a:rPr i="1" lang="en" sz="1350">
                <a:solidFill>
                  <a:srgbClr val="333333"/>
                </a:solidFill>
              </a:rPr>
              <a:t>OutOfMemoryError</a:t>
            </a:r>
            <a:r>
              <a:rPr lang="en" sz="1350">
                <a:solidFill>
                  <a:srgbClr val="333333"/>
                </a:solidFill>
              </a:rPr>
              <a:t> –  this exception means that the JVM doesn't have any more memory available to allocate for more objects. Sometimes, this is due to a memory leak.</a:t>
            </a:r>
            <a:endParaRPr sz="1350">
              <a:solidFill>
                <a:srgbClr val="333333"/>
              </a:solidFill>
            </a:endParaRPr>
          </a:p>
          <a:p>
            <a:pPr indent="0" lvl="0" marL="0" rtl="0" algn="l">
              <a:spcBef>
                <a:spcPts val="800"/>
              </a:spcBef>
              <a:spcAft>
                <a:spcPts val="1600"/>
              </a:spcAft>
              <a:buNone/>
            </a:pPr>
            <a:r>
              <a:t/>
            </a:r>
            <a:endParaRPr i="1" sz="135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35150" y="23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ResponseStatusException (Spring 5 and Above)</a:t>
            </a:r>
            <a:endParaRPr/>
          </a:p>
        </p:txBody>
      </p:sp>
      <p:sp>
        <p:nvSpPr>
          <p:cNvPr id="156" name="Google Shape;156;p29"/>
          <p:cNvSpPr txBox="1"/>
          <p:nvPr>
            <p:ph idx="1" type="body"/>
          </p:nvPr>
        </p:nvSpPr>
        <p:spPr>
          <a:xfrm>
            <a:off x="201350" y="953850"/>
            <a:ext cx="8520600" cy="3165600"/>
          </a:xfrm>
          <a:prstGeom prst="rect">
            <a:avLst/>
          </a:prstGeom>
        </p:spPr>
        <p:txBody>
          <a:bodyPr anchorCtr="0" anchor="t" bIns="91425" lIns="91425" spcFirstLastPara="1" rIns="91425" wrap="square" tIns="91425">
            <a:noAutofit/>
          </a:bodyPr>
          <a:lstStyle/>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@GetMapping(value = "/{id}")</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public Foo findById(@PathVariable("id") Long id, HttpServletResponse response)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try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Foo resourceById = RestPreconditions.checkFound(service.findOne(id));</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eventPublisher.publishEvent(new SingleResourceRetrievedEvent(this, response));</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return resourceById;</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catch (MyResourceNotFoundException exc)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throw new </a:t>
            </a:r>
            <a:r>
              <a:rPr lang="en" sz="1050">
                <a:solidFill>
                  <a:srgbClr val="FF0000"/>
                </a:solidFill>
                <a:latin typeface="Courier New"/>
                <a:ea typeface="Courier New"/>
                <a:cs typeface="Courier New"/>
                <a:sym typeface="Courier New"/>
              </a:rPr>
              <a:t>ResponseStatusException</a:t>
            </a: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r>
              <a:rPr lang="en" sz="1050">
                <a:solidFill>
                  <a:srgbClr val="FF0000"/>
                </a:solidFill>
                <a:latin typeface="Courier New"/>
                <a:ea typeface="Courier New"/>
                <a:cs typeface="Courier New"/>
                <a:sym typeface="Courier New"/>
              </a:rPr>
              <a:t>HttpStatus</a:t>
            </a:r>
            <a:r>
              <a:rPr lang="en" sz="1050">
                <a:solidFill>
                  <a:srgbClr val="333333"/>
                </a:solidFill>
                <a:latin typeface="Courier New"/>
                <a:ea typeface="Courier New"/>
                <a:cs typeface="Courier New"/>
                <a:sym typeface="Courier New"/>
              </a:rPr>
              <a:t>.NOT_FOUND, "Foo Not Found", exc);</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    }</a:t>
            </a:r>
            <a:endParaRPr sz="1050">
              <a:solidFill>
                <a:srgbClr val="333333"/>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sz="1050">
                <a:solidFill>
                  <a:srgbClr val="333333"/>
                </a:solidFill>
                <a:latin typeface="Courier New"/>
                <a:ea typeface="Courier New"/>
                <a:cs typeface="Courier New"/>
                <a:sym typeface="Courier New"/>
              </a:rPr>
              <a:t>}</a:t>
            </a:r>
            <a:endParaRPr sz="105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sz="2800">
              <a:solidFill>
                <a:schemeClr val="dk1"/>
              </a:solidFill>
            </a:endParaRPr>
          </a:p>
          <a:p>
            <a:pPr indent="0" lvl="0" marL="0" rtl="0" algn="l">
              <a:spcBef>
                <a:spcPts val="1600"/>
              </a:spcBef>
              <a:spcAft>
                <a:spcPts val="0"/>
              </a:spcAft>
              <a:buNone/>
            </a:pPr>
            <a:r>
              <a:t/>
            </a:r>
            <a:endParaRPr sz="2800">
              <a:solidFill>
                <a:schemeClr val="dk1"/>
              </a:solidFill>
            </a:endParaRPr>
          </a:p>
          <a:p>
            <a:pPr indent="0" lvl="0" marL="0" rtl="0" algn="l">
              <a:spcBef>
                <a:spcPts val="1600"/>
              </a:spcBef>
              <a:spcAft>
                <a:spcPts val="0"/>
              </a:spcAft>
              <a:buNone/>
            </a:pPr>
            <a:r>
              <a:t/>
            </a:r>
            <a:endParaRPr sz="2800">
              <a:solidFill>
                <a:schemeClr val="dk1"/>
              </a:solidFill>
            </a:endParaRPr>
          </a:p>
          <a:p>
            <a:pPr indent="0" lvl="0" marL="0" rtl="0" algn="l">
              <a:spcBef>
                <a:spcPts val="1600"/>
              </a:spcBef>
              <a:spcAft>
                <a:spcPts val="0"/>
              </a:spcAft>
              <a:buNone/>
            </a:pPr>
            <a:r>
              <a:t/>
            </a:r>
            <a:endParaRPr sz="2800">
              <a:solidFill>
                <a:schemeClr val="dk1"/>
              </a:solidFill>
            </a:endParaRPr>
          </a:p>
          <a:p>
            <a:pPr indent="0" lvl="0" marL="0" rtl="0" algn="l">
              <a:spcBef>
                <a:spcPts val="1600"/>
              </a:spcBef>
              <a:spcAft>
                <a:spcPts val="1600"/>
              </a:spcAft>
              <a:buNone/>
            </a:pPr>
            <a:r>
              <a:t/>
            </a:r>
            <a:endParaRPr sz="1000"/>
          </a:p>
        </p:txBody>
      </p:sp>
      <p:sp>
        <p:nvSpPr>
          <p:cNvPr id="157" name="Google Shape;157;p29"/>
          <p:cNvSpPr txBox="1"/>
          <p:nvPr/>
        </p:nvSpPr>
        <p:spPr>
          <a:xfrm>
            <a:off x="1508025" y="4046000"/>
            <a:ext cx="6275100" cy="4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https://www.baeldung.com/exception-handling-for-rest-with-spring</a:t>
            </a:r>
            <a:endParaRPr sz="10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nvSpPr>
        <p:spPr>
          <a:xfrm>
            <a:off x="301600" y="522300"/>
            <a:ext cx="7121100" cy="47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rPr>
              <a:t>public class </a:t>
            </a:r>
            <a:r>
              <a:rPr lang="en" sz="900">
                <a:highlight>
                  <a:srgbClr val="FFFFFF"/>
                </a:highlight>
              </a:rPr>
              <a:t>AddressNotFoundException </a:t>
            </a:r>
            <a:r>
              <a:rPr b="1" lang="en" sz="900">
                <a:highlight>
                  <a:srgbClr val="FFFFFF"/>
                </a:highlight>
              </a:rPr>
              <a:t>extends </a:t>
            </a:r>
            <a:r>
              <a:rPr lang="en" sz="900">
                <a:highlight>
                  <a:srgbClr val="FFFFFF"/>
                </a:highlight>
              </a:rPr>
              <a:t>BusinessException {</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solidFill>
                  <a:srgbClr val="FF0000"/>
                </a:solidFill>
                <a:highlight>
                  <a:srgbClr val="FFFFFF"/>
                </a:highlight>
              </a:rPr>
              <a:t>private </a:t>
            </a:r>
            <a:r>
              <a:rPr lang="en" sz="900">
                <a:solidFill>
                  <a:srgbClr val="FF0000"/>
                </a:solidFill>
                <a:highlight>
                  <a:srgbClr val="FFFFFF"/>
                </a:highlight>
              </a:rPr>
              <a:t>String </a:t>
            </a:r>
            <a:r>
              <a:rPr b="1" lang="en" sz="900">
                <a:solidFill>
                  <a:srgbClr val="FF0000"/>
                </a:solidFill>
                <a:highlight>
                  <a:srgbClr val="FFFFFF"/>
                </a:highlight>
              </a:rPr>
              <a:t>errCode</a:t>
            </a:r>
            <a:r>
              <a:rPr lang="en" sz="900">
                <a:solidFill>
                  <a:srgbClr val="FF0000"/>
                </a:solidFill>
                <a:highlight>
                  <a:srgbClr val="FFFFFF"/>
                </a:highlight>
              </a:rPr>
              <a:t>;</a:t>
            </a:r>
            <a:endParaRPr sz="900">
              <a:solidFill>
                <a:srgbClr val="FF0000"/>
              </a:solidFill>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public </a:t>
            </a:r>
            <a:r>
              <a:rPr lang="en" sz="900">
                <a:highlight>
                  <a:srgbClr val="FFFFFF"/>
                </a:highlight>
              </a:rPr>
              <a:t>AddressNotFoundException(</a:t>
            </a:r>
            <a:r>
              <a:rPr b="1" lang="en" sz="900">
                <a:highlight>
                  <a:srgbClr val="FFFFFF"/>
                </a:highlight>
              </a:rPr>
              <a:t>f</a:t>
            </a:r>
            <a:r>
              <a:rPr b="1" lang="en" sz="900">
                <a:solidFill>
                  <a:srgbClr val="FF0000"/>
                </a:solidFill>
                <a:highlight>
                  <a:srgbClr val="FFFFFF"/>
                </a:highlight>
              </a:rPr>
              <a:t>inal </a:t>
            </a:r>
            <a:r>
              <a:rPr lang="en" sz="900">
                <a:solidFill>
                  <a:srgbClr val="FF0000"/>
                </a:solidFill>
                <a:highlight>
                  <a:srgbClr val="FFFFFF"/>
                </a:highlight>
              </a:rPr>
              <a:t>String errCode</a:t>
            </a:r>
            <a:r>
              <a:rPr lang="en" sz="900">
                <a:highlight>
                  <a:srgbClr val="FFFFFF"/>
                </a:highlight>
              </a:rPr>
              <a:t>,</a:t>
            </a:r>
            <a:r>
              <a:rPr b="1" lang="en" sz="900">
                <a:highlight>
                  <a:srgbClr val="FFFFFF"/>
                </a:highlight>
              </a:rPr>
              <a:t>final </a:t>
            </a:r>
            <a:r>
              <a:rPr lang="en" sz="900">
                <a:highlight>
                  <a:srgbClr val="FFFFFF"/>
                </a:highlight>
              </a:rPr>
              <a:t>String message)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super</a:t>
            </a:r>
            <a:r>
              <a:rPr lang="en" sz="900">
                <a:highlight>
                  <a:srgbClr val="FFFFFF"/>
                </a:highlight>
              </a:rPr>
              <a:t>(message);</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solidFill>
                  <a:srgbClr val="FF0000"/>
                </a:solidFill>
                <a:highlight>
                  <a:srgbClr val="FFFFFF"/>
                </a:highlight>
              </a:rPr>
              <a:t>this</a:t>
            </a:r>
            <a:r>
              <a:rPr lang="en" sz="900">
                <a:solidFill>
                  <a:srgbClr val="FF0000"/>
                </a:solidFill>
                <a:highlight>
                  <a:srgbClr val="FFFFFF"/>
                </a:highlight>
              </a:rPr>
              <a:t>.</a:t>
            </a:r>
            <a:r>
              <a:rPr b="1" lang="en" sz="900">
                <a:solidFill>
                  <a:srgbClr val="FF0000"/>
                </a:solidFill>
                <a:highlight>
                  <a:srgbClr val="FFFFFF"/>
                </a:highlight>
              </a:rPr>
              <a:t>errCode </a:t>
            </a:r>
            <a:r>
              <a:rPr lang="en" sz="900">
                <a:solidFill>
                  <a:srgbClr val="FF0000"/>
                </a:solidFill>
                <a:highlight>
                  <a:srgbClr val="FFFFFF"/>
                </a:highlight>
              </a:rPr>
              <a:t>= errCode;</a:t>
            </a:r>
            <a:endParaRPr sz="900">
              <a:solidFill>
                <a:srgbClr val="FF0000"/>
              </a:solidFill>
              <a:highlight>
                <a:srgbClr val="FFFFFF"/>
              </a:highlight>
            </a:endParaRPr>
          </a:p>
          <a:p>
            <a:pPr indent="0" lvl="0" marL="0" rtl="0" algn="l">
              <a:spcBef>
                <a:spcPts val="0"/>
              </a:spcBef>
              <a:spcAft>
                <a:spcPts val="0"/>
              </a:spcAft>
              <a:buNone/>
            </a:pPr>
            <a:r>
              <a:rPr lang="en" sz="900">
                <a:highlight>
                  <a:srgbClr val="FFFFFF"/>
                </a:highlight>
              </a:rPr>
              <a:t>  }</a:t>
            </a:r>
            <a:endParaRPr sz="900">
              <a:highlight>
                <a:srgbClr val="FFFFFF"/>
              </a:highlight>
            </a:endParaRPr>
          </a:p>
          <a:p>
            <a:pPr indent="0" lvl="0" marL="0" rtl="0" algn="l">
              <a:spcBef>
                <a:spcPts val="0"/>
              </a:spcBef>
              <a:spcAft>
                <a:spcPts val="0"/>
              </a:spcAft>
              <a:buNone/>
            </a:pPr>
            <a:r>
              <a:rPr lang="en" sz="900">
                <a:highlight>
                  <a:srgbClr val="FFFFFF"/>
                </a:highlight>
              </a:rPr>
              <a:t>  </a:t>
            </a:r>
            <a:r>
              <a:rPr i="1" lang="en" sz="900">
                <a:highlight>
                  <a:srgbClr val="FFFFFF"/>
                </a:highlight>
              </a:rPr>
              <a:t>/**</a:t>
            </a:r>
            <a:endParaRPr i="1" sz="900">
              <a:highlight>
                <a:srgbClr val="FFFFFF"/>
              </a:highlight>
            </a:endParaRPr>
          </a:p>
          <a:p>
            <a:pPr indent="0" lvl="0" marL="0" rtl="0" algn="l">
              <a:spcBef>
                <a:spcPts val="0"/>
              </a:spcBef>
              <a:spcAft>
                <a:spcPts val="0"/>
              </a:spcAft>
              <a:buNone/>
            </a:pPr>
            <a:r>
              <a:rPr i="1" lang="en" sz="900">
                <a:highlight>
                  <a:srgbClr val="FFFFFF"/>
                </a:highlight>
              </a:rPr>
              <a:t>   *</a:t>
            </a:r>
            <a:endParaRPr i="1" sz="900">
              <a:highlight>
                <a:srgbClr val="FFFFFF"/>
              </a:highlight>
            </a:endParaRPr>
          </a:p>
          <a:p>
            <a:pPr indent="0" lvl="0" marL="0" rtl="0" algn="l">
              <a:spcBef>
                <a:spcPts val="0"/>
              </a:spcBef>
              <a:spcAft>
                <a:spcPts val="0"/>
              </a:spcAft>
              <a:buNone/>
            </a:pPr>
            <a:r>
              <a:rPr i="1" lang="en" sz="900">
                <a:highlight>
                  <a:srgbClr val="FFFFFF"/>
                </a:highlight>
              </a:rPr>
              <a:t>   */</a:t>
            </a:r>
            <a:endParaRPr i="1" sz="900">
              <a:highlight>
                <a:srgbClr val="FFFFFF"/>
              </a:highlight>
            </a:endParaRPr>
          </a:p>
          <a:p>
            <a:pPr indent="0" lvl="0" marL="0" rtl="0" algn="l">
              <a:spcBef>
                <a:spcPts val="0"/>
              </a:spcBef>
              <a:spcAft>
                <a:spcPts val="0"/>
              </a:spcAft>
              <a:buNone/>
            </a:pPr>
            <a:r>
              <a:rPr i="1" lang="en" sz="900">
                <a:highlight>
                  <a:srgbClr val="FFFFFF"/>
                </a:highlight>
              </a:rPr>
              <a:t>  </a:t>
            </a:r>
            <a:r>
              <a:rPr b="1" lang="en" sz="900">
                <a:highlight>
                  <a:srgbClr val="FFFFFF"/>
                </a:highlight>
              </a:rPr>
              <a:t>private static final long </a:t>
            </a:r>
            <a:r>
              <a:rPr b="1" i="1" lang="en" sz="900">
                <a:highlight>
                  <a:srgbClr val="FFFFFF"/>
                </a:highlight>
              </a:rPr>
              <a:t>serialVersionUID </a:t>
            </a:r>
            <a:r>
              <a:rPr lang="en" sz="900">
                <a:highlight>
                  <a:srgbClr val="FFFFFF"/>
                </a:highlight>
              </a:rPr>
              <a:t>= 3768987678563365699L;</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t>
            </a:r>
            <a:r>
              <a:rPr i="1" lang="en" sz="900">
                <a:highlight>
                  <a:srgbClr val="FFFFFF"/>
                </a:highlight>
              </a:rPr>
              <a:t>/**</a:t>
            </a:r>
            <a:endParaRPr i="1" sz="900">
              <a:highlight>
                <a:srgbClr val="FFFFFF"/>
              </a:highlight>
            </a:endParaRPr>
          </a:p>
          <a:p>
            <a:pPr indent="0" lvl="0" marL="0" rtl="0" algn="l">
              <a:spcBef>
                <a:spcPts val="0"/>
              </a:spcBef>
              <a:spcAft>
                <a:spcPts val="0"/>
              </a:spcAft>
              <a:buNone/>
            </a:pPr>
            <a:r>
              <a:rPr i="1" lang="en" sz="900">
                <a:highlight>
                  <a:srgbClr val="FFFFFF"/>
                </a:highlight>
              </a:rPr>
              <a:t>   * </a:t>
            </a:r>
            <a:r>
              <a:rPr b="1" i="1" lang="en" sz="900">
                <a:highlight>
                  <a:srgbClr val="FFFFFF"/>
                </a:highlight>
              </a:rPr>
              <a:t>@param message</a:t>
            </a:r>
            <a:endParaRPr b="1" i="1" sz="900">
              <a:highlight>
                <a:srgbClr val="FFFFFF"/>
              </a:highlight>
            </a:endParaRPr>
          </a:p>
          <a:p>
            <a:pPr indent="0" lvl="0" marL="0" rtl="0" algn="l">
              <a:spcBef>
                <a:spcPts val="0"/>
              </a:spcBef>
              <a:spcAft>
                <a:spcPts val="0"/>
              </a:spcAft>
              <a:buNone/>
            </a:pPr>
            <a:r>
              <a:rPr b="1" i="1" lang="en" sz="900">
                <a:highlight>
                  <a:srgbClr val="FFFFFF"/>
                </a:highlight>
              </a:rPr>
              <a:t>   </a:t>
            </a:r>
            <a:r>
              <a:rPr i="1" lang="en" sz="900">
                <a:highlight>
                  <a:srgbClr val="FFFFFF"/>
                </a:highlight>
              </a:rPr>
              <a:t>*/</a:t>
            </a:r>
            <a:endParaRPr i="1" sz="900">
              <a:highlight>
                <a:srgbClr val="FFFFFF"/>
              </a:highlight>
            </a:endParaRPr>
          </a:p>
          <a:p>
            <a:pPr indent="0" lvl="0" marL="0" rtl="0" algn="l">
              <a:spcBef>
                <a:spcPts val="0"/>
              </a:spcBef>
              <a:spcAft>
                <a:spcPts val="0"/>
              </a:spcAft>
              <a:buNone/>
            </a:pPr>
            <a:r>
              <a:rPr i="1" lang="en" sz="900">
                <a:highlight>
                  <a:srgbClr val="FFFFFF"/>
                </a:highlight>
              </a:rPr>
              <a:t>  </a:t>
            </a:r>
            <a:r>
              <a:rPr b="1" lang="en" sz="900">
                <a:highlight>
                  <a:srgbClr val="FFFFFF"/>
                </a:highlight>
              </a:rPr>
              <a:t>public </a:t>
            </a:r>
            <a:r>
              <a:rPr lang="en" sz="900">
                <a:highlight>
                  <a:srgbClr val="FFFFFF"/>
                </a:highlight>
              </a:rPr>
              <a:t>AddressNotFoundException(</a:t>
            </a:r>
            <a:r>
              <a:rPr b="1" lang="en" sz="900">
                <a:highlight>
                  <a:srgbClr val="FFFFFF"/>
                </a:highlight>
              </a:rPr>
              <a:t>final </a:t>
            </a:r>
            <a:r>
              <a:rPr lang="en" sz="900">
                <a:highlight>
                  <a:srgbClr val="FFFFFF"/>
                </a:highlight>
              </a:rPr>
              <a:t>String message)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super</a:t>
            </a:r>
            <a:r>
              <a:rPr lang="en" sz="900">
                <a:highlight>
                  <a:srgbClr val="FFFFFF"/>
                </a:highlight>
              </a:rPr>
              <a:t>(message);</a:t>
            </a:r>
            <a:endParaRPr sz="900">
              <a:highlight>
                <a:srgbClr val="FFFFFF"/>
              </a:highlight>
            </a:endParaRPr>
          </a:p>
          <a:p>
            <a:pPr indent="0" lvl="0" marL="0" rtl="0" algn="l">
              <a:spcBef>
                <a:spcPts val="0"/>
              </a:spcBef>
              <a:spcAft>
                <a:spcPts val="0"/>
              </a:spcAft>
              <a:buNone/>
            </a:pPr>
            <a:r>
              <a:rPr lang="en" sz="900">
                <a:highlight>
                  <a:srgbClr val="FFFFFF"/>
                </a:highlight>
              </a:rPr>
              <a:t>     setParam(</a:t>
            </a:r>
            <a:r>
              <a:rPr b="1" lang="en" sz="900">
                <a:highlight>
                  <a:srgbClr val="FFFFFF"/>
                </a:highlight>
              </a:rPr>
              <a:t>new </a:t>
            </a:r>
            <a:r>
              <a:rPr lang="en" sz="900">
                <a:highlight>
                  <a:srgbClr val="FFFFFF"/>
                </a:highlight>
              </a:rPr>
              <a:t>String[] { message });</a:t>
            </a:r>
            <a:endParaRPr sz="900">
              <a:highlight>
                <a:srgbClr val="FFFFFF"/>
              </a:highlight>
            </a:endParaRPr>
          </a:p>
          <a:p>
            <a:pPr indent="0" lvl="0" marL="0" rtl="0" algn="l">
              <a:spcBef>
                <a:spcPts val="0"/>
              </a:spcBef>
              <a:spcAft>
                <a:spcPts val="0"/>
              </a:spcAft>
              <a:buNone/>
            </a:pPr>
            <a:r>
              <a:rPr lang="en" sz="900">
                <a:highlight>
                  <a:srgbClr val="FFFFFF"/>
                </a:highlight>
              </a:rPr>
              <a:t>  }</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t>
            </a:r>
            <a:r>
              <a:rPr i="1" lang="en" sz="900">
                <a:highlight>
                  <a:srgbClr val="FFFFFF"/>
                </a:highlight>
              </a:rPr>
              <a:t>/**</a:t>
            </a:r>
            <a:endParaRPr i="1" sz="900">
              <a:highlight>
                <a:srgbClr val="FFFFFF"/>
              </a:highlight>
            </a:endParaRPr>
          </a:p>
          <a:p>
            <a:pPr indent="0" lvl="0" marL="0" rtl="0" algn="l">
              <a:spcBef>
                <a:spcPts val="0"/>
              </a:spcBef>
              <a:spcAft>
                <a:spcPts val="0"/>
              </a:spcAft>
              <a:buNone/>
            </a:pPr>
            <a:r>
              <a:rPr i="1" lang="en" sz="900">
                <a:highlight>
                  <a:srgbClr val="FFFFFF"/>
                </a:highlight>
              </a:rPr>
              <a:t>   * </a:t>
            </a:r>
            <a:r>
              <a:rPr b="1" i="1" lang="en" sz="900">
                <a:highlight>
                  <a:srgbClr val="FFFFFF"/>
                </a:highlight>
              </a:rPr>
              <a:t>@param exception</a:t>
            </a:r>
            <a:endParaRPr b="1" i="1" sz="900">
              <a:highlight>
                <a:srgbClr val="FFFFFF"/>
              </a:highlight>
            </a:endParaRPr>
          </a:p>
          <a:p>
            <a:pPr indent="0" lvl="0" marL="0" rtl="0" algn="l">
              <a:spcBef>
                <a:spcPts val="0"/>
              </a:spcBef>
              <a:spcAft>
                <a:spcPts val="0"/>
              </a:spcAft>
              <a:buNone/>
            </a:pPr>
            <a:r>
              <a:rPr b="1" i="1" lang="en" sz="900">
                <a:highlight>
                  <a:srgbClr val="FFFFFF"/>
                </a:highlight>
              </a:rPr>
              <a:t>   </a:t>
            </a:r>
            <a:r>
              <a:rPr i="1" lang="en" sz="900">
                <a:highlight>
                  <a:srgbClr val="FFFFFF"/>
                </a:highlight>
              </a:rPr>
              <a:t>*/</a:t>
            </a:r>
            <a:endParaRPr i="1" sz="900">
              <a:highlight>
                <a:srgbClr val="FFFFFF"/>
              </a:highlight>
            </a:endParaRPr>
          </a:p>
          <a:p>
            <a:pPr indent="0" lvl="0" marL="0" rtl="0" algn="l">
              <a:spcBef>
                <a:spcPts val="0"/>
              </a:spcBef>
              <a:spcAft>
                <a:spcPts val="0"/>
              </a:spcAft>
              <a:buNone/>
            </a:pPr>
            <a:r>
              <a:rPr i="1" lang="en" sz="900">
                <a:highlight>
                  <a:srgbClr val="FFFFFF"/>
                </a:highlight>
              </a:rPr>
              <a:t>  </a:t>
            </a:r>
            <a:r>
              <a:rPr b="1" lang="en" sz="900">
                <a:highlight>
                  <a:srgbClr val="FFFFFF"/>
                </a:highlight>
              </a:rPr>
              <a:t>public </a:t>
            </a:r>
            <a:r>
              <a:rPr lang="en" sz="900">
                <a:highlight>
                  <a:srgbClr val="FFFFFF"/>
                </a:highlight>
              </a:rPr>
              <a:t>AddressNotFoundException(</a:t>
            </a:r>
            <a:r>
              <a:rPr b="1" lang="en" sz="900">
                <a:highlight>
                  <a:srgbClr val="FFFFFF"/>
                </a:highlight>
              </a:rPr>
              <a:t>final </a:t>
            </a:r>
            <a:r>
              <a:rPr lang="en" sz="900">
                <a:highlight>
                  <a:srgbClr val="FFFFFF"/>
                </a:highlight>
              </a:rPr>
              <a:t>Exception exception)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super</a:t>
            </a:r>
            <a:r>
              <a:rPr lang="en" sz="900">
                <a:highlight>
                  <a:srgbClr val="FFFFFF"/>
                </a:highlight>
              </a:rPr>
              <a:t>(exception);</a:t>
            </a:r>
            <a:endParaRPr sz="900">
              <a:highlight>
                <a:srgbClr val="FFFFFF"/>
              </a:highlight>
            </a:endParaRPr>
          </a:p>
          <a:p>
            <a:pPr indent="0" lvl="0" marL="0" rtl="0" algn="l">
              <a:spcBef>
                <a:spcPts val="0"/>
              </a:spcBef>
              <a:spcAft>
                <a:spcPts val="0"/>
              </a:spcAft>
              <a:buNone/>
            </a:pPr>
            <a:r>
              <a:rPr lang="en" sz="900">
                <a:highlight>
                  <a:srgbClr val="FFFFFF"/>
                </a:highlight>
              </a:rPr>
              <a:t>     setParam(</a:t>
            </a:r>
            <a:r>
              <a:rPr b="1" lang="en" sz="900">
                <a:highlight>
                  <a:srgbClr val="FFFFFF"/>
                </a:highlight>
              </a:rPr>
              <a:t>new </a:t>
            </a:r>
            <a:r>
              <a:rPr lang="en" sz="900">
                <a:highlight>
                  <a:srgbClr val="FFFFFF"/>
                </a:highlight>
              </a:rPr>
              <a:t>String[] { exception.getLocalizedMessage() });</a:t>
            </a:r>
            <a:endParaRPr sz="900">
              <a:highlight>
                <a:srgbClr val="FFFFFF"/>
              </a:highlight>
            </a:endParaRPr>
          </a:p>
          <a:p>
            <a:pPr indent="0" lvl="0" marL="0" rtl="0" algn="l">
              <a:spcBef>
                <a:spcPts val="0"/>
              </a:spcBef>
              <a:spcAft>
                <a:spcPts val="0"/>
              </a:spcAft>
              <a:buNone/>
            </a:pPr>
            <a:r>
              <a:rPr lang="en" sz="900">
                <a:highlight>
                  <a:srgbClr val="FFFFFF"/>
                </a:highlight>
              </a:rPr>
              <a:t>  }</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public </a:t>
            </a:r>
            <a:r>
              <a:rPr lang="en" sz="900">
                <a:highlight>
                  <a:srgbClr val="FFFFFF"/>
                </a:highlight>
              </a:rPr>
              <a:t>AddressNotFoundException(</a:t>
            </a:r>
            <a:r>
              <a:rPr b="1" lang="en" sz="900">
                <a:highlight>
                  <a:srgbClr val="FFFFFF"/>
                </a:highlight>
              </a:rPr>
              <a:t>final </a:t>
            </a:r>
            <a:r>
              <a:rPr lang="en" sz="900">
                <a:highlight>
                  <a:srgbClr val="FFFFFF"/>
                </a:highlight>
              </a:rPr>
              <a:t>String message,</a:t>
            </a:r>
            <a:r>
              <a:rPr b="1" lang="en" sz="900">
                <a:highlight>
                  <a:srgbClr val="FFFFFF"/>
                </a:highlight>
              </a:rPr>
              <a:t>final int </a:t>
            </a:r>
            <a:r>
              <a:rPr lang="en" sz="900">
                <a:highlight>
                  <a:srgbClr val="FFFFFF"/>
                </a:highlight>
              </a:rPr>
              <a:t>code) {</a:t>
            </a:r>
            <a:endParaRPr sz="900">
              <a:highlight>
                <a:srgbClr val="FFFFFF"/>
              </a:highlight>
            </a:endParaRPr>
          </a:p>
          <a:p>
            <a:pPr indent="0" lvl="0" marL="0" rtl="0" algn="l">
              <a:spcBef>
                <a:spcPts val="0"/>
              </a:spcBef>
              <a:spcAft>
                <a:spcPts val="0"/>
              </a:spcAft>
              <a:buNone/>
            </a:pPr>
            <a:r>
              <a:rPr lang="en" sz="900">
                <a:highlight>
                  <a:srgbClr val="FFFFFF"/>
                </a:highlight>
              </a:rPr>
              <a:t>     </a:t>
            </a:r>
            <a:r>
              <a:rPr b="1" lang="en" sz="900">
                <a:highlight>
                  <a:srgbClr val="FFFFFF"/>
                </a:highlight>
              </a:rPr>
              <a:t>super</a:t>
            </a:r>
            <a:r>
              <a:rPr lang="en" sz="900">
                <a:highlight>
                  <a:srgbClr val="FFFFFF"/>
                </a:highlight>
              </a:rPr>
              <a:t>(message);</a:t>
            </a:r>
            <a:endParaRPr sz="900">
              <a:highlight>
                <a:srgbClr val="FFFFFF"/>
              </a:highlight>
            </a:endParaRPr>
          </a:p>
          <a:p>
            <a:pPr indent="0" lvl="0" marL="0" rtl="0" algn="l">
              <a:spcBef>
                <a:spcPts val="0"/>
              </a:spcBef>
              <a:spcAft>
                <a:spcPts val="0"/>
              </a:spcAft>
              <a:buNone/>
            </a:pPr>
            <a:r>
              <a:rPr lang="en" sz="900">
                <a:highlight>
                  <a:srgbClr val="FFFFFF"/>
                </a:highlight>
              </a:rPr>
              <a:t>     setParam(</a:t>
            </a:r>
            <a:r>
              <a:rPr b="1" lang="en" sz="900">
                <a:highlight>
                  <a:srgbClr val="FFFFFF"/>
                </a:highlight>
              </a:rPr>
              <a:t>new </a:t>
            </a:r>
            <a:r>
              <a:rPr lang="en" sz="900">
                <a:highlight>
                  <a:srgbClr val="FFFFFF"/>
                </a:highlight>
              </a:rPr>
              <a:t>String[] { message });</a:t>
            </a:r>
            <a:endParaRPr sz="900">
              <a:highlight>
                <a:srgbClr val="FFFFFF"/>
              </a:highlight>
            </a:endParaRPr>
          </a:p>
          <a:p>
            <a:pPr indent="0" lvl="0" marL="0" rtl="0" algn="l">
              <a:spcBef>
                <a:spcPts val="0"/>
              </a:spcBef>
              <a:spcAft>
                <a:spcPts val="0"/>
              </a:spcAft>
              <a:buNone/>
            </a:pPr>
            <a:r>
              <a:rPr lang="en" sz="900">
                <a:highlight>
                  <a:srgbClr val="FFFFFF"/>
                </a:highlight>
              </a:rPr>
              <a:t>  }</a:t>
            </a:r>
            <a:endParaRPr sz="900">
              <a:highlight>
                <a:srgbClr val="FFFFFF"/>
              </a:highlight>
            </a:endParaRPr>
          </a:p>
          <a:p>
            <a:pPr indent="0" lvl="0" marL="0" rtl="0" algn="l">
              <a:spcBef>
                <a:spcPts val="0"/>
              </a:spcBef>
              <a:spcAft>
                <a:spcPts val="0"/>
              </a:spcAft>
              <a:buNone/>
            </a:pPr>
            <a:r>
              <a:rPr lang="en" sz="900">
                <a:highlight>
                  <a:srgbClr val="FFFFFF"/>
                </a:highlight>
              </a:rPr>
              <a:t>}</a:t>
            </a:r>
            <a:endParaRPr sz="900">
              <a:highlight>
                <a:srgbClr val="FFFFFF"/>
              </a:highlight>
            </a:endParaRPr>
          </a:p>
        </p:txBody>
      </p:sp>
      <p:sp>
        <p:nvSpPr>
          <p:cNvPr id="163" name="Google Shape;163;p30"/>
          <p:cNvSpPr txBox="1"/>
          <p:nvPr/>
        </p:nvSpPr>
        <p:spPr>
          <a:xfrm>
            <a:off x="345750" y="44150"/>
            <a:ext cx="60321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Custom Exception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nvSpPr>
        <p:spPr>
          <a:xfrm>
            <a:off x="117700" y="1066675"/>
            <a:ext cx="3950400" cy="16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000080"/>
                </a:solidFill>
                <a:highlight>
                  <a:srgbClr val="FFFFFF"/>
                </a:highlight>
              </a:rPr>
              <a:t>public interface </a:t>
            </a:r>
            <a:r>
              <a:rPr lang="en" sz="900">
                <a:solidFill>
                  <a:schemeClr val="dk1"/>
                </a:solidFill>
                <a:highlight>
                  <a:srgbClr val="FFFFFF"/>
                </a:highlight>
              </a:rPr>
              <a:t>BusinessErrorCode {</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  </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public static final int </a:t>
            </a:r>
            <a:r>
              <a:rPr b="1" i="1" lang="en" sz="900">
                <a:solidFill>
                  <a:srgbClr val="660E7A"/>
                </a:solidFill>
                <a:highlight>
                  <a:srgbClr val="FFFFFF"/>
                </a:highlight>
              </a:rPr>
              <a:t>PRODUCT_NOT_FOUND </a:t>
            </a:r>
            <a:r>
              <a:rPr lang="en" sz="900">
                <a:solidFill>
                  <a:schemeClr val="dk1"/>
                </a:solidFill>
                <a:highlight>
                  <a:srgbClr val="FFFFFF"/>
                </a:highlight>
              </a:rPr>
              <a:t>= </a:t>
            </a:r>
            <a:r>
              <a:rPr lang="en" sz="900">
                <a:solidFill>
                  <a:srgbClr val="0000FF"/>
                </a:solidFill>
                <a:highlight>
                  <a:srgbClr val="FFFFFF"/>
                </a:highlight>
              </a:rPr>
              <a:t>6000</a:t>
            </a:r>
            <a:r>
              <a:rPr lang="en" sz="900">
                <a:solidFill>
                  <a:schemeClr val="dk1"/>
                </a:solidFill>
                <a:highlight>
                  <a:srgbClr val="FFFFFF"/>
                </a:highlight>
              </a:rPr>
              <a:t>;</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public static final int </a:t>
            </a:r>
            <a:r>
              <a:rPr b="1" i="1" lang="en" sz="900">
                <a:solidFill>
                  <a:srgbClr val="660E7A"/>
                </a:solidFill>
                <a:highlight>
                  <a:srgbClr val="FFFFFF"/>
                </a:highlight>
              </a:rPr>
              <a:t>USER_NOT_FOUND </a:t>
            </a:r>
            <a:r>
              <a:rPr lang="en" sz="900">
                <a:solidFill>
                  <a:schemeClr val="dk1"/>
                </a:solidFill>
                <a:highlight>
                  <a:srgbClr val="FFFFFF"/>
                </a:highlight>
              </a:rPr>
              <a:t>= </a:t>
            </a:r>
            <a:r>
              <a:rPr lang="en" sz="900">
                <a:solidFill>
                  <a:srgbClr val="0000FF"/>
                </a:solidFill>
                <a:highlight>
                  <a:srgbClr val="FFFFFF"/>
                </a:highlight>
              </a:rPr>
              <a:t>7000</a:t>
            </a:r>
            <a:r>
              <a:rPr lang="en" sz="900">
                <a:solidFill>
                  <a:schemeClr val="dk1"/>
                </a:solidFill>
                <a:highlight>
                  <a:srgbClr val="FFFFFF"/>
                </a:highlight>
              </a:rPr>
              <a:t>;</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public static final int </a:t>
            </a:r>
            <a:r>
              <a:rPr b="1" i="1" lang="en" sz="900">
                <a:solidFill>
                  <a:srgbClr val="660E7A"/>
                </a:solidFill>
                <a:highlight>
                  <a:srgbClr val="FFFFFF"/>
                </a:highlight>
              </a:rPr>
              <a:t>TRANSACTION_NOT_FOUND </a:t>
            </a:r>
            <a:r>
              <a:rPr lang="en" sz="900">
                <a:solidFill>
                  <a:schemeClr val="dk1"/>
                </a:solidFill>
                <a:highlight>
                  <a:srgbClr val="FFFFFF"/>
                </a:highlight>
              </a:rPr>
              <a:t>= </a:t>
            </a:r>
            <a:r>
              <a:rPr lang="en" sz="900">
                <a:solidFill>
                  <a:srgbClr val="0000FF"/>
                </a:solidFill>
                <a:highlight>
                  <a:srgbClr val="FFFFFF"/>
                </a:highlight>
              </a:rPr>
              <a:t>8000</a:t>
            </a:r>
            <a:r>
              <a:rPr lang="en" sz="900">
                <a:solidFill>
                  <a:schemeClr val="dk1"/>
                </a:solidFill>
                <a:highlight>
                  <a:srgbClr val="FFFFFF"/>
                </a:highlight>
              </a:rPr>
              <a:t>;</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   </a:t>
            </a:r>
            <a:r>
              <a:rPr b="1" lang="en" sz="900">
                <a:solidFill>
                  <a:srgbClr val="000080"/>
                </a:solidFill>
                <a:highlight>
                  <a:srgbClr val="FFFFFF"/>
                </a:highlight>
              </a:rPr>
              <a:t>public static final int </a:t>
            </a:r>
            <a:r>
              <a:rPr b="1" i="1" lang="en" sz="900">
                <a:solidFill>
                  <a:srgbClr val="660E7A"/>
                </a:solidFill>
                <a:highlight>
                  <a:srgbClr val="FFFFFF"/>
                </a:highlight>
              </a:rPr>
              <a:t>REPORT_NOT_FOUND </a:t>
            </a:r>
            <a:r>
              <a:rPr lang="en" sz="900">
                <a:solidFill>
                  <a:schemeClr val="dk1"/>
                </a:solidFill>
                <a:highlight>
                  <a:srgbClr val="FFFFFF"/>
                </a:highlight>
              </a:rPr>
              <a:t>= </a:t>
            </a:r>
            <a:r>
              <a:rPr lang="en" sz="900">
                <a:solidFill>
                  <a:srgbClr val="0000FF"/>
                </a:solidFill>
                <a:highlight>
                  <a:srgbClr val="FFFFFF"/>
                </a:highlight>
              </a:rPr>
              <a:t>9000</a:t>
            </a:r>
            <a:r>
              <a:rPr lang="en" sz="900">
                <a:solidFill>
                  <a:schemeClr val="dk1"/>
                </a:solidFill>
                <a:highlight>
                  <a:srgbClr val="FFFFFF"/>
                </a:highlight>
              </a:rPr>
              <a:t>;</a:t>
            </a:r>
            <a:endParaRPr sz="900">
              <a:solidFill>
                <a:schemeClr val="dk1"/>
              </a:solidFill>
              <a:highlight>
                <a:srgbClr val="FFFFFF"/>
              </a:highlight>
            </a:endParaRPr>
          </a:p>
          <a:p>
            <a:pPr indent="0" lvl="0" marL="0" rtl="0" algn="l">
              <a:lnSpc>
                <a:spcPct val="115000"/>
              </a:lnSpc>
              <a:spcBef>
                <a:spcPts val="0"/>
              </a:spcBef>
              <a:spcAft>
                <a:spcPts val="0"/>
              </a:spcAft>
              <a:buNone/>
            </a:pPr>
            <a:r>
              <a:rPr lang="en"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None/>
            </a:pPr>
            <a:r>
              <a:t/>
            </a:r>
            <a:endParaRPr b="1" sz="900">
              <a:solidFill>
                <a:srgbClr val="000080"/>
              </a:solidFill>
              <a:highlight>
                <a:srgbClr val="FFFFFF"/>
              </a:highlight>
            </a:endParaRPr>
          </a:p>
        </p:txBody>
      </p:sp>
      <p:sp>
        <p:nvSpPr>
          <p:cNvPr id="169" name="Google Shape;169;p31"/>
          <p:cNvSpPr txBox="1"/>
          <p:nvPr/>
        </p:nvSpPr>
        <p:spPr>
          <a:xfrm>
            <a:off x="51500" y="117650"/>
            <a:ext cx="60321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Mã lỗi riêng của chương trình</a:t>
            </a:r>
            <a:endParaRPr/>
          </a:p>
        </p:txBody>
      </p:sp>
      <p:pic>
        <p:nvPicPr>
          <p:cNvPr id="170" name="Google Shape;170;p31"/>
          <p:cNvPicPr preferRelativeResize="0"/>
          <p:nvPr/>
        </p:nvPicPr>
        <p:blipFill>
          <a:blip r:embed="rId3">
            <a:alphaModFix/>
          </a:blip>
          <a:stretch>
            <a:fillRect/>
          </a:stretch>
        </p:blipFill>
        <p:spPr>
          <a:xfrm>
            <a:off x="4154275" y="314100"/>
            <a:ext cx="4651180" cy="261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Ngoại lệ (Exception) là gì ?</a:t>
            </a:r>
            <a:endParaRPr/>
          </a:p>
          <a:p>
            <a:pPr indent="-342900" lvl="0" marL="457200" rtl="0" algn="l">
              <a:spcBef>
                <a:spcPts val="0"/>
              </a:spcBef>
              <a:spcAft>
                <a:spcPts val="0"/>
              </a:spcAft>
              <a:buSzPts val="1800"/>
              <a:buChar char="●"/>
            </a:pPr>
            <a:r>
              <a:rPr lang="en"/>
              <a:t>Check và Uncheck Exception</a:t>
            </a:r>
            <a:endParaRPr/>
          </a:p>
          <a:p>
            <a:pPr indent="-342900" lvl="0" marL="457200" rtl="0" algn="l">
              <a:spcBef>
                <a:spcPts val="0"/>
              </a:spcBef>
              <a:spcAft>
                <a:spcPts val="0"/>
              </a:spcAft>
              <a:buSzPts val="1800"/>
              <a:buChar char="●"/>
            </a:pPr>
            <a:r>
              <a:rPr lang="en"/>
              <a:t>Tự tạo 1 Exception Cho Chương trình</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Real Project Về Exception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ém mã lỗi và nội dung lỗi</a:t>
            </a:r>
            <a:endParaRPr/>
          </a:p>
        </p:txBody>
      </p:sp>
      <p:sp>
        <p:nvSpPr>
          <p:cNvPr id="176" name="Google Shape;176;p32"/>
          <p:cNvSpPr txBox="1"/>
          <p:nvPr>
            <p:ph idx="1" type="body"/>
          </p:nvPr>
        </p:nvSpPr>
        <p:spPr>
          <a:xfrm>
            <a:off x="311700" y="1107750"/>
            <a:ext cx="8520600" cy="38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808000"/>
                </a:solidFill>
                <a:highlight>
                  <a:srgbClr val="FFFFFF"/>
                </a:highlight>
              </a:rPr>
              <a:t>@</a:t>
            </a:r>
            <a:r>
              <a:rPr lang="en" sz="900">
                <a:solidFill>
                  <a:srgbClr val="434343"/>
                </a:solidFill>
                <a:highlight>
                  <a:srgbClr val="FFFFFF"/>
                </a:highlight>
              </a:rPr>
              <a:t>Override</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@Transactional(propagation = Propagation.</a:t>
            </a:r>
            <a:r>
              <a:rPr i="1" lang="en" sz="900">
                <a:solidFill>
                  <a:srgbClr val="434343"/>
                </a:solidFill>
                <a:highlight>
                  <a:srgbClr val="FFFFFF"/>
                </a:highlight>
              </a:rPr>
              <a:t>REQUIRED</a:t>
            </a:r>
            <a:r>
              <a:rPr lang="en" sz="900">
                <a:solidFill>
                  <a:srgbClr val="434343"/>
                </a:solidFill>
                <a:highlight>
                  <a:srgbClr val="FFFFFF"/>
                </a:highlight>
              </a:rPr>
              <a:t>, isolation = Isolation.</a:t>
            </a:r>
            <a:r>
              <a:rPr i="1" lang="en" sz="900">
                <a:solidFill>
                  <a:srgbClr val="434343"/>
                </a:solidFill>
                <a:highlight>
                  <a:srgbClr val="FFFFFF"/>
                </a:highlight>
              </a:rPr>
              <a:t>DEFAULT</a:t>
            </a:r>
            <a:r>
              <a:rPr lang="en" sz="900">
                <a:solidFill>
                  <a:srgbClr val="434343"/>
                </a:solidFill>
                <a:highlight>
                  <a:srgbClr val="FFFFFF"/>
                </a:highlight>
              </a:rPr>
              <a:t>, readOnly = false)</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public void remove(String id) throws AddressNotFoundException {</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try {</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addressRepository.delete(id);</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LogUtils.</a:t>
            </a:r>
            <a:r>
              <a:rPr i="1" lang="en" sz="900">
                <a:solidFill>
                  <a:srgbClr val="434343"/>
                </a:solidFill>
                <a:highlight>
                  <a:srgbClr val="FFFFFF"/>
                </a:highlight>
              </a:rPr>
              <a:t>logInfo</a:t>
            </a:r>
            <a:r>
              <a:rPr lang="en" sz="900">
                <a:solidFill>
                  <a:srgbClr val="434343"/>
                </a:solidFill>
                <a:highlight>
                  <a:srgbClr val="FFFFFF"/>
                </a:highlight>
              </a:rPr>
              <a:t>("Address record deleted successfully in DB");</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 catch (EmptyResultDataAccessException e) {</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LogUtils.</a:t>
            </a:r>
            <a:r>
              <a:rPr i="1" lang="en" sz="900">
                <a:solidFill>
                  <a:srgbClr val="434343"/>
                </a:solidFill>
                <a:highlight>
                  <a:srgbClr val="FFFFFF"/>
                </a:highlight>
              </a:rPr>
              <a:t>logException</a:t>
            </a:r>
            <a:r>
              <a:rPr lang="en" sz="900">
                <a:solidFill>
                  <a:srgbClr val="434343"/>
                </a:solidFill>
                <a:highlight>
                  <a:srgbClr val="FFFFFF"/>
                </a:highlight>
              </a:rPr>
              <a:t>(e);</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rgbClr val="434343"/>
                </a:solidFill>
                <a:highlight>
                  <a:srgbClr val="FFFFFF"/>
                </a:highlight>
              </a:rPr>
              <a:t>     LogUtils.</a:t>
            </a:r>
            <a:r>
              <a:rPr i="1" lang="en" sz="900">
                <a:solidFill>
                  <a:srgbClr val="434343"/>
                </a:solidFill>
                <a:highlight>
                  <a:srgbClr val="FFFFFF"/>
                </a:highlight>
              </a:rPr>
              <a:t>logError</a:t>
            </a:r>
            <a:r>
              <a:rPr lang="en" sz="900">
                <a:solidFill>
                  <a:srgbClr val="434343"/>
                </a:solidFill>
                <a:highlight>
                  <a:srgbClr val="FFFFFF"/>
                </a:highlight>
              </a:rPr>
              <a:t>("Error occurred while deleting address record in DB");</a:t>
            </a:r>
            <a:endParaRPr sz="900">
              <a:solidFill>
                <a:srgbClr val="434343"/>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chemeClr val="dk1"/>
                </a:solidFill>
                <a:highlight>
                  <a:srgbClr val="FFFFFF"/>
                </a:highlight>
              </a:rPr>
              <a:t>     </a:t>
            </a:r>
            <a:r>
              <a:rPr b="1" lang="en" sz="1000">
                <a:solidFill>
                  <a:srgbClr val="FF0000"/>
                </a:solidFill>
                <a:highlight>
                  <a:srgbClr val="FFFFFF"/>
                </a:highlight>
              </a:rPr>
              <a:t>throw new AddressNotFoundException(</a:t>
            </a:r>
            <a:r>
              <a:rPr b="1" lang="en" sz="1000">
                <a:solidFill>
                  <a:srgbClr val="FF0000"/>
                </a:solidFill>
                <a:highlight>
                  <a:srgbClr val="FFFFFF"/>
                </a:highlight>
              </a:rPr>
              <a:t>BusinessErrorCode.</a:t>
            </a:r>
            <a:r>
              <a:rPr b="1" i="1" lang="en" sz="1000">
                <a:solidFill>
                  <a:srgbClr val="FF0000"/>
                </a:solidFill>
                <a:highlight>
                  <a:srgbClr val="FFFFFF"/>
                </a:highlight>
              </a:rPr>
              <a:t>PRODUCT_NOT_FOUND</a:t>
            </a:r>
            <a:r>
              <a:rPr b="1" lang="en" sz="1000">
                <a:solidFill>
                  <a:srgbClr val="FF0000"/>
                </a:solidFill>
                <a:highlight>
                  <a:srgbClr val="FFFFFF"/>
                </a:highlight>
              </a:rPr>
              <a:t>, “Address Not Found”);</a:t>
            </a:r>
            <a:endParaRPr b="1" sz="1000">
              <a:solidFill>
                <a:srgbClr val="FF0000"/>
              </a:solidFill>
              <a:highlight>
                <a:srgbClr val="FFFFFF"/>
              </a:highlight>
            </a:endParaRPr>
          </a:p>
          <a:p>
            <a:pPr indent="0" lvl="0" marL="0" rtl="0" algn="l">
              <a:spcBef>
                <a:spcPts val="1600"/>
              </a:spcBef>
              <a:spcAft>
                <a:spcPts val="0"/>
              </a:spcAft>
              <a:buClr>
                <a:schemeClr val="dk1"/>
              </a:buClr>
              <a:buSzPts val="1100"/>
              <a:buFont typeface="Arial"/>
              <a:buNone/>
            </a:pPr>
            <a:r>
              <a:rPr lang="en" sz="900">
                <a:solidFill>
                  <a:schemeClr val="dk1"/>
                </a:solidFill>
                <a:highlight>
                  <a:srgbClr val="FFFFFF"/>
                </a:highlight>
              </a:rPr>
              <a:t>  }}</a:t>
            </a:r>
            <a:endParaRPr sz="9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nvSpPr>
        <p:spPr>
          <a:xfrm>
            <a:off x="301600" y="522300"/>
            <a:ext cx="7121100" cy="3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Address address;</a:t>
            </a:r>
            <a:endParaRPr sz="900">
              <a:highlight>
                <a:srgbClr val="FFFFFF"/>
              </a:highlight>
            </a:endParaRPr>
          </a:p>
          <a:p>
            <a:pPr indent="0" lvl="0" marL="0" rtl="0" algn="l">
              <a:spcBef>
                <a:spcPts val="0"/>
              </a:spcBef>
              <a:spcAft>
                <a:spcPts val="0"/>
              </a:spcAft>
              <a:buNone/>
            </a:pPr>
            <a:r>
              <a:rPr lang="en" sz="900">
                <a:solidFill>
                  <a:srgbClr val="FF0000"/>
                </a:solidFill>
                <a:highlight>
                  <a:srgbClr val="FFFFFF"/>
                </a:highlight>
              </a:rPr>
              <a:t>  try {</a:t>
            </a:r>
            <a:endParaRPr sz="900">
              <a:solidFill>
                <a:srgbClr val="FF0000"/>
              </a:solidFill>
              <a:highlight>
                <a:srgbClr val="FFFFFF"/>
              </a:highlight>
            </a:endParaRPr>
          </a:p>
          <a:p>
            <a:pPr indent="0" lvl="0" marL="0" rtl="0" algn="l">
              <a:spcBef>
                <a:spcPts val="0"/>
              </a:spcBef>
              <a:spcAft>
                <a:spcPts val="0"/>
              </a:spcAft>
              <a:buNone/>
            </a:pPr>
            <a:r>
              <a:rPr lang="en" sz="900">
                <a:highlight>
                  <a:srgbClr val="FFFFFF"/>
                </a:highlight>
              </a:rPr>
              <a:t>     address = addressManager.getBillingAddress(paymentCard.getId()).get(0);</a:t>
            </a:r>
            <a:endParaRPr sz="900">
              <a:highlight>
                <a:srgbClr val="FFFFFF"/>
              </a:highlight>
            </a:endParaRPr>
          </a:p>
          <a:p>
            <a:pPr indent="0" lvl="0" marL="0" rtl="0" algn="l">
              <a:spcBef>
                <a:spcPts val="0"/>
              </a:spcBef>
              <a:spcAft>
                <a:spcPts val="0"/>
              </a:spcAft>
              <a:buNone/>
            </a:pPr>
            <a:r>
              <a:rPr lang="en" sz="900">
                <a:highlight>
                  <a:srgbClr val="FFFFFF"/>
                </a:highlight>
              </a:rPr>
              <a:t>     card.setBillingAddress(toV5Address(address));</a:t>
            </a:r>
            <a:endParaRPr sz="900">
              <a:highlight>
                <a:srgbClr val="FFFFFF"/>
              </a:highlight>
            </a:endParaRPr>
          </a:p>
          <a:p>
            <a:pPr indent="0" lvl="0" marL="0" rtl="0" algn="l">
              <a:spcBef>
                <a:spcPts val="0"/>
              </a:spcBef>
              <a:spcAft>
                <a:spcPts val="0"/>
              </a:spcAft>
              <a:buNone/>
            </a:pPr>
            <a:r>
              <a:rPr lang="en" sz="900">
                <a:highlight>
                  <a:srgbClr val="FFFFFF"/>
                </a:highlight>
              </a:rPr>
              <a:t>  } </a:t>
            </a:r>
            <a:r>
              <a:rPr lang="en" sz="900">
                <a:solidFill>
                  <a:srgbClr val="FF0000"/>
                </a:solidFill>
                <a:highlight>
                  <a:srgbClr val="FFFFFF"/>
                </a:highlight>
              </a:rPr>
              <a:t>catch (AddressNotFoundException e) {</a:t>
            </a:r>
            <a:endParaRPr sz="900">
              <a:solidFill>
                <a:srgbClr val="FF0000"/>
              </a:solidFill>
              <a:highlight>
                <a:srgbClr val="FFFFFF"/>
              </a:highlight>
            </a:endParaRPr>
          </a:p>
          <a:p>
            <a:pPr indent="0" lvl="0" marL="0" rtl="0" algn="l">
              <a:spcBef>
                <a:spcPts val="0"/>
              </a:spcBef>
              <a:spcAft>
                <a:spcPts val="0"/>
              </a:spcAft>
              <a:buNone/>
            </a:pPr>
            <a:r>
              <a:rPr lang="en" sz="900">
                <a:solidFill>
                  <a:srgbClr val="FF0000"/>
                </a:solidFill>
                <a:highlight>
                  <a:srgbClr val="FFFFFF"/>
                </a:highlight>
              </a:rPr>
              <a:t>     card.setBillingAddress(null);</a:t>
            </a:r>
            <a:endParaRPr sz="900">
              <a:solidFill>
                <a:srgbClr val="FF0000"/>
              </a:solidFill>
              <a:highlight>
                <a:srgbClr val="FFFFFF"/>
              </a:highlight>
            </a:endParaRPr>
          </a:p>
          <a:p>
            <a:pPr indent="0" lvl="0" marL="0" rtl="0" algn="l">
              <a:spcBef>
                <a:spcPts val="0"/>
              </a:spcBef>
              <a:spcAft>
                <a:spcPts val="0"/>
              </a:spcAft>
              <a:buNone/>
            </a:pPr>
            <a:r>
              <a:rPr lang="en" sz="900">
                <a:solidFill>
                  <a:srgbClr val="FF0000"/>
                </a:solidFill>
                <a:highlight>
                  <a:srgbClr val="FFFFFF"/>
                </a:highlight>
              </a:rPr>
              <a:t>  }</a:t>
            </a:r>
            <a:endParaRPr sz="900">
              <a:solidFill>
                <a:srgbClr val="FF0000"/>
              </a:solidFill>
              <a:highlight>
                <a:srgbClr val="FFFFFF"/>
              </a:highlight>
            </a:endParaRPr>
          </a:p>
          <a:p>
            <a:pPr indent="0" lvl="0" marL="0" rtl="0" algn="l">
              <a:spcBef>
                <a:spcPts val="0"/>
              </a:spcBef>
              <a:spcAft>
                <a:spcPts val="0"/>
              </a:spcAft>
              <a:buNone/>
            </a:pPr>
            <a:r>
              <a:rPr lang="en" sz="900">
                <a:highlight>
                  <a:srgbClr val="FFFFFF"/>
                </a:highlight>
              </a:rPr>
              <a:t> </a:t>
            </a:r>
            <a:endParaRPr sz="900">
              <a:highlight>
                <a:srgbClr val="FFFFFF"/>
              </a:highlight>
            </a:endParaRPr>
          </a:p>
          <a:p>
            <a:pPr indent="0" lvl="0" marL="0" rtl="0" algn="l">
              <a:spcBef>
                <a:spcPts val="0"/>
              </a:spcBef>
              <a:spcAft>
                <a:spcPts val="0"/>
              </a:spcAft>
              <a:buNone/>
            </a:pPr>
            <a:r>
              <a:rPr lang="en" sz="900">
                <a:highlight>
                  <a:srgbClr val="FFFFFF"/>
                </a:highlight>
              </a:rPr>
              <a:t>  card.setCardHolderName(paymentCard.getCardHolderName());</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String expiryDate = paymentCard.getExpiryDate();</a:t>
            </a:r>
            <a:endParaRPr sz="900">
              <a:highlight>
                <a:srgbClr val="FFFFFF"/>
              </a:highlight>
            </a:endParaRPr>
          </a:p>
          <a:p>
            <a:pPr indent="0" lvl="0" marL="0" rtl="0" algn="l">
              <a:spcBef>
                <a:spcPts val="0"/>
              </a:spcBef>
              <a:spcAft>
                <a:spcPts val="0"/>
              </a:spcAft>
              <a:buNone/>
            </a:pPr>
            <a:r>
              <a:rPr lang="en" sz="900">
                <a:highlight>
                  <a:srgbClr val="FFFFFF"/>
                </a:highlight>
              </a:rPr>
              <a:t>  String expiryMonth = DateUtils.</a:t>
            </a:r>
            <a:r>
              <a:rPr i="1" lang="en" sz="900">
                <a:highlight>
                  <a:srgbClr val="FFFFFF"/>
                </a:highlight>
              </a:rPr>
              <a:t>getExpiryMonth</a:t>
            </a:r>
            <a:r>
              <a:rPr lang="en" sz="900">
                <a:highlight>
                  <a:srgbClr val="FFFFFF"/>
                </a:highlight>
              </a:rPr>
              <a:t>(expiryDate);</a:t>
            </a:r>
            <a:endParaRPr sz="900">
              <a:highlight>
                <a:srgbClr val="FFFFFF"/>
              </a:highlight>
            </a:endParaRPr>
          </a:p>
          <a:p>
            <a:pPr indent="0" lvl="0" marL="0" rtl="0" algn="l">
              <a:spcBef>
                <a:spcPts val="0"/>
              </a:spcBef>
              <a:spcAft>
                <a:spcPts val="0"/>
              </a:spcAft>
              <a:buNone/>
            </a:pPr>
            <a:r>
              <a:rPr lang="en" sz="900">
                <a:highlight>
                  <a:srgbClr val="FFFFFF"/>
                </a:highlight>
              </a:rPr>
              <a:t>  String expiryYear = DateUtils.</a:t>
            </a:r>
            <a:r>
              <a:rPr i="1" lang="en" sz="900">
                <a:highlight>
                  <a:srgbClr val="FFFFFF"/>
                </a:highlight>
              </a:rPr>
              <a:t>getExpiryYear</a:t>
            </a:r>
            <a:r>
              <a:rPr lang="en" sz="900">
                <a:highlight>
                  <a:srgbClr val="FFFFFF"/>
                </a:highlight>
              </a:rPr>
              <a:t>(expiryDate);</a:t>
            </a:r>
            <a:endParaRPr sz="900">
              <a:highlight>
                <a:srgbClr val="FFFFFF"/>
              </a:highlight>
            </a:endParaRPr>
          </a:p>
          <a:p>
            <a:pPr indent="0" lvl="0" marL="0" rtl="0" algn="l">
              <a:spcBef>
                <a:spcPts val="0"/>
              </a:spcBef>
              <a:spcAft>
                <a:spcPts val="0"/>
              </a:spcAft>
              <a:buNone/>
            </a:pPr>
            <a:r>
              <a:t/>
            </a:r>
            <a:endParaRPr sz="900">
              <a:highlight>
                <a:srgbClr val="FFFFFF"/>
              </a:highlight>
            </a:endParaRPr>
          </a:p>
          <a:p>
            <a:pPr indent="0" lvl="0" marL="0" rtl="0" algn="l">
              <a:spcBef>
                <a:spcPts val="0"/>
              </a:spcBef>
              <a:spcAft>
                <a:spcPts val="0"/>
              </a:spcAft>
              <a:buNone/>
            </a:pPr>
            <a:r>
              <a:rPr lang="en" sz="900">
                <a:highlight>
                  <a:srgbClr val="FFFFFF"/>
                </a:highlight>
              </a:rPr>
              <a:t>  card.setExpiryMonth(expiryMonth);</a:t>
            </a:r>
            <a:endParaRPr sz="900">
              <a:highlight>
                <a:srgbClr val="FFFFFF"/>
              </a:highlight>
            </a:endParaRPr>
          </a:p>
          <a:p>
            <a:pPr indent="0" lvl="0" marL="0" rtl="0" algn="l">
              <a:spcBef>
                <a:spcPts val="0"/>
              </a:spcBef>
              <a:spcAft>
                <a:spcPts val="0"/>
              </a:spcAft>
              <a:buNone/>
            </a:pPr>
            <a:r>
              <a:rPr lang="en" sz="900">
                <a:highlight>
                  <a:srgbClr val="FFFFFF"/>
                </a:highlight>
              </a:rPr>
              <a:t>  card.setExpiryYear(expiryYear);</a:t>
            </a:r>
            <a:endParaRPr sz="900">
              <a:highlight>
                <a:srgbClr val="FFFFFF"/>
              </a:highlight>
            </a:endParaRPr>
          </a:p>
          <a:p>
            <a:pPr indent="0" lvl="0" marL="0" rtl="0" algn="l">
              <a:spcBef>
                <a:spcPts val="0"/>
              </a:spcBef>
              <a:spcAft>
                <a:spcPts val="0"/>
              </a:spcAft>
              <a:buNone/>
            </a:pPr>
            <a:r>
              <a:rPr lang="en" sz="900">
                <a:highlight>
                  <a:srgbClr val="FFFFFF"/>
                </a:highlight>
              </a:rPr>
              <a:t>  return card;</a:t>
            </a:r>
            <a:endParaRPr sz="900">
              <a:highlight>
                <a:srgbClr val="FFFFFF"/>
              </a:highlight>
            </a:endParaRPr>
          </a:p>
          <a:p>
            <a:pPr indent="0" lvl="0" marL="0" rtl="0" algn="l">
              <a:spcBef>
                <a:spcPts val="0"/>
              </a:spcBef>
              <a:spcAft>
                <a:spcPts val="0"/>
              </a:spcAft>
              <a:buNone/>
            </a:pPr>
            <a:r>
              <a:rPr lang="en" sz="900">
                <a:highlight>
                  <a:srgbClr val="FFFFFF"/>
                </a:highlight>
              </a:rPr>
              <a:t>}</a:t>
            </a:r>
            <a:endParaRPr sz="900">
              <a:highlight>
                <a:srgbClr val="FFFFFF"/>
              </a:highlight>
            </a:endParaRPr>
          </a:p>
          <a:p>
            <a:pPr indent="0" lvl="0" marL="0" rtl="0" algn="l">
              <a:spcBef>
                <a:spcPts val="0"/>
              </a:spcBef>
              <a:spcAft>
                <a:spcPts val="0"/>
              </a:spcAft>
              <a:buNone/>
            </a:pPr>
            <a:r>
              <a:t/>
            </a:r>
            <a:endParaRPr b="1" sz="900">
              <a:solidFill>
                <a:srgbClr val="000080"/>
              </a:solidFill>
              <a:highlight>
                <a:srgbClr val="FFFFFF"/>
              </a:highlight>
            </a:endParaRPr>
          </a:p>
        </p:txBody>
      </p:sp>
      <p:sp>
        <p:nvSpPr>
          <p:cNvPr id="182" name="Google Shape;182;p33"/>
          <p:cNvSpPr txBox="1"/>
          <p:nvPr/>
        </p:nvSpPr>
        <p:spPr>
          <a:xfrm>
            <a:off x="154475" y="110350"/>
            <a:ext cx="60321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Custom Exception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61575" y="1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Ngoại lệ (Exception) là gì ?</a:t>
            </a:r>
            <a:endParaRPr/>
          </a:p>
        </p:txBody>
      </p:sp>
      <p:sp>
        <p:nvSpPr>
          <p:cNvPr id="67" name="Google Shape;67;p15"/>
          <p:cNvSpPr txBox="1"/>
          <p:nvPr>
            <p:ph idx="1" type="body"/>
          </p:nvPr>
        </p:nvSpPr>
        <p:spPr>
          <a:xfrm>
            <a:off x="164575" y="863550"/>
            <a:ext cx="8633700" cy="86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22222"/>
                </a:solidFill>
                <a:highlight>
                  <a:srgbClr val="FFFFFF"/>
                </a:highlight>
              </a:rPr>
              <a:t>Exception </a:t>
            </a:r>
            <a:r>
              <a:rPr b="1" lang="en" sz="1200">
                <a:solidFill>
                  <a:srgbClr val="222222"/>
                </a:solidFill>
              </a:rPr>
              <a:t>là</a:t>
            </a:r>
            <a:r>
              <a:rPr lang="en" sz="1200">
                <a:solidFill>
                  <a:srgbClr val="222222"/>
                </a:solidFill>
                <a:highlight>
                  <a:srgbClr val="FFFFFF"/>
                </a:highlight>
              </a:rPr>
              <a:t> một tình trạng bất thường. Trong </a:t>
            </a:r>
            <a:r>
              <a:rPr b="1" lang="en" sz="1200">
                <a:solidFill>
                  <a:srgbClr val="222222"/>
                </a:solidFill>
              </a:rPr>
              <a:t>Java</a:t>
            </a:r>
            <a:r>
              <a:rPr lang="en" sz="1200">
                <a:solidFill>
                  <a:srgbClr val="222222"/>
                </a:solidFill>
                <a:highlight>
                  <a:srgbClr val="FFFFFF"/>
                </a:highlight>
              </a:rPr>
              <a:t>, Exception </a:t>
            </a:r>
            <a:r>
              <a:rPr b="1" lang="en" sz="1200">
                <a:solidFill>
                  <a:srgbClr val="222222"/>
                </a:solidFill>
              </a:rPr>
              <a:t>là</a:t>
            </a:r>
            <a:r>
              <a:rPr lang="en" sz="1200">
                <a:solidFill>
                  <a:srgbClr val="222222"/>
                </a:solidFill>
                <a:highlight>
                  <a:srgbClr val="FFFFFF"/>
                </a:highlight>
              </a:rPr>
              <a:t> một sự kiện mà phá vỡ luồng chuẩn của chương trình. Nó </a:t>
            </a:r>
            <a:r>
              <a:rPr b="1" lang="en" sz="1200">
                <a:solidFill>
                  <a:srgbClr val="222222"/>
                </a:solidFill>
              </a:rPr>
              <a:t>là</a:t>
            </a:r>
            <a:r>
              <a:rPr lang="en" sz="1200">
                <a:solidFill>
                  <a:srgbClr val="222222"/>
                </a:solidFill>
                <a:highlight>
                  <a:srgbClr val="FFFFFF"/>
                </a:highlight>
              </a:rPr>
              <a:t> một đối tượng mà được ném tại Runtime. Một exception (</a:t>
            </a:r>
            <a:r>
              <a:rPr b="1" lang="en" sz="1200">
                <a:solidFill>
                  <a:srgbClr val="222222"/>
                </a:solidFill>
              </a:rPr>
              <a:t>ngoại lệ</a:t>
            </a:r>
            <a:r>
              <a:rPr lang="en" sz="1200">
                <a:solidFill>
                  <a:srgbClr val="222222"/>
                </a:solidFill>
                <a:highlight>
                  <a:srgbClr val="FFFFFF"/>
                </a:highlight>
              </a:rPr>
              <a:t>) trong </a:t>
            </a:r>
            <a:r>
              <a:rPr b="1" lang="en" sz="1200">
                <a:solidFill>
                  <a:srgbClr val="222222"/>
                </a:solidFill>
              </a:rPr>
              <a:t>Java là</a:t>
            </a:r>
            <a:r>
              <a:rPr lang="en" sz="1200">
                <a:solidFill>
                  <a:srgbClr val="222222"/>
                </a:solidFill>
                <a:highlight>
                  <a:srgbClr val="FFFFFF"/>
                </a:highlight>
              </a:rPr>
              <a:t> một vấn đề xảy ra trong quá trình thực hiện của chương trình.</a:t>
            </a:r>
            <a:r>
              <a:rPr lang="en"/>
              <a:t> </a:t>
            </a:r>
            <a:endParaRPr/>
          </a:p>
        </p:txBody>
      </p:sp>
      <p:pic>
        <p:nvPicPr>
          <p:cNvPr id="68" name="Google Shape;68;p15"/>
          <p:cNvPicPr preferRelativeResize="0"/>
          <p:nvPr/>
        </p:nvPicPr>
        <p:blipFill>
          <a:blip r:embed="rId3">
            <a:alphaModFix/>
          </a:blip>
          <a:stretch>
            <a:fillRect/>
          </a:stretch>
        </p:blipFill>
        <p:spPr>
          <a:xfrm>
            <a:off x="236425" y="1890900"/>
            <a:ext cx="3802225" cy="2751300"/>
          </a:xfrm>
          <a:prstGeom prst="rect">
            <a:avLst/>
          </a:prstGeom>
          <a:noFill/>
          <a:ln>
            <a:noFill/>
          </a:ln>
        </p:spPr>
      </p:pic>
      <p:pic>
        <p:nvPicPr>
          <p:cNvPr id="69" name="Google Shape;69;p15"/>
          <p:cNvPicPr preferRelativeResize="0"/>
          <p:nvPr/>
        </p:nvPicPr>
        <p:blipFill>
          <a:blip r:embed="rId4">
            <a:alphaModFix/>
          </a:blip>
          <a:stretch>
            <a:fillRect/>
          </a:stretch>
        </p:blipFill>
        <p:spPr>
          <a:xfrm>
            <a:off x="4191050" y="1881150"/>
            <a:ext cx="4800552" cy="2700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105725" y="9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Object</a:t>
            </a:r>
            <a:endParaRPr/>
          </a:p>
        </p:txBody>
      </p:sp>
      <p:sp>
        <p:nvSpPr>
          <p:cNvPr id="75" name="Google Shape;75;p16"/>
          <p:cNvSpPr txBox="1"/>
          <p:nvPr>
            <p:ph idx="1" type="body"/>
          </p:nvPr>
        </p:nvSpPr>
        <p:spPr>
          <a:xfrm>
            <a:off x="186650" y="814075"/>
            <a:ext cx="8184900" cy="12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t>
            </a:r>
            <a:r>
              <a:rPr lang="en"/>
              <a:t>xception là object đặt biệt . Khi ngoại lệ xảy ra Object này sẽ chức đựng các thông tin về lỗi . Giúp lập trình viên có thể phán đoán nguyên nhân gây ra lỗi nhờ các phương thức được cung cấp có sẳn trong Exception</a:t>
            </a:r>
            <a:endParaRPr/>
          </a:p>
        </p:txBody>
      </p:sp>
      <p:pic>
        <p:nvPicPr>
          <p:cNvPr id="76" name="Google Shape;76;p16"/>
          <p:cNvPicPr preferRelativeResize="0"/>
          <p:nvPr/>
        </p:nvPicPr>
        <p:blipFill>
          <a:blip r:embed="rId3">
            <a:alphaModFix/>
          </a:blip>
          <a:stretch>
            <a:fillRect/>
          </a:stretch>
        </p:blipFill>
        <p:spPr>
          <a:xfrm>
            <a:off x="1571075" y="2245875"/>
            <a:ext cx="5315352" cy="24850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78775" y="472025"/>
            <a:ext cx="4094700" cy="382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Throwable : là cha của tất cả các ngoại lệ xảy ra trong chương trình gồm lỗi và ngoại lệ</a:t>
            </a:r>
            <a:endParaRPr/>
          </a:p>
          <a:p>
            <a:pPr indent="-342900" lvl="0" marL="457200" rtl="0" algn="l">
              <a:spcBef>
                <a:spcPts val="0"/>
              </a:spcBef>
              <a:spcAft>
                <a:spcPts val="0"/>
              </a:spcAft>
              <a:buSzPts val="1800"/>
              <a:buChar char="●"/>
            </a:pPr>
            <a:r>
              <a:rPr lang="en"/>
              <a:t>Error : Tất cả các lỗi được bắt từ JMV . Ví dụ như OutOfMemory Exception</a:t>
            </a:r>
            <a:endParaRPr/>
          </a:p>
          <a:p>
            <a:pPr indent="-342900" lvl="0" marL="457200" rtl="0" algn="l">
              <a:spcBef>
                <a:spcPts val="0"/>
              </a:spcBef>
              <a:spcAft>
                <a:spcPts val="0"/>
              </a:spcAft>
              <a:buSzPts val="1800"/>
              <a:buChar char="●"/>
            </a:pPr>
            <a:r>
              <a:rPr lang="en"/>
              <a:t>Exception (Check) là cha của tất cả các class Check Exception</a:t>
            </a:r>
            <a:endParaRPr/>
          </a:p>
          <a:p>
            <a:pPr indent="-342900" lvl="0" marL="457200" rtl="0" algn="l">
              <a:spcBef>
                <a:spcPts val="0"/>
              </a:spcBef>
              <a:spcAft>
                <a:spcPts val="0"/>
              </a:spcAft>
              <a:buSzPts val="1800"/>
              <a:buChar char="●"/>
            </a:pPr>
            <a:r>
              <a:rPr lang="en"/>
              <a:t>Runtime Exception (uncheck) : là cha của tất cả các class Uncheck Exception</a:t>
            </a:r>
            <a:endParaRPr/>
          </a:p>
        </p:txBody>
      </p:sp>
      <p:pic>
        <p:nvPicPr>
          <p:cNvPr id="82" name="Google Shape;82;p17"/>
          <p:cNvPicPr preferRelativeResize="0"/>
          <p:nvPr/>
        </p:nvPicPr>
        <p:blipFill>
          <a:blip r:embed="rId3">
            <a:alphaModFix/>
          </a:blip>
          <a:stretch>
            <a:fillRect/>
          </a:stretch>
        </p:blipFill>
        <p:spPr>
          <a:xfrm>
            <a:off x="4173475" y="700675"/>
            <a:ext cx="4756499" cy="2359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142500" y="10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Exception</a:t>
            </a:r>
            <a:endParaRPr/>
          </a:p>
        </p:txBody>
      </p:sp>
      <p:sp>
        <p:nvSpPr>
          <p:cNvPr id="88" name="Google Shape;88;p18"/>
          <p:cNvSpPr txBox="1"/>
          <p:nvPr>
            <p:ph idx="1" type="body"/>
          </p:nvPr>
        </p:nvSpPr>
        <p:spPr>
          <a:xfrm>
            <a:off x="142500" y="1071600"/>
            <a:ext cx="8758800" cy="103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Những lỗi và </a:t>
            </a:r>
            <a:r>
              <a:rPr lang="en"/>
              <a:t>developer</a:t>
            </a:r>
            <a:r>
              <a:rPr lang="en"/>
              <a:t> có thể đoán trước được</a:t>
            </a:r>
            <a:endParaRPr/>
          </a:p>
          <a:p>
            <a:pPr indent="-342900" lvl="0" marL="457200" rtl="0" algn="l">
              <a:spcBef>
                <a:spcPts val="0"/>
              </a:spcBef>
              <a:spcAft>
                <a:spcPts val="0"/>
              </a:spcAft>
              <a:buSzPts val="1800"/>
              <a:buChar char="●"/>
            </a:pPr>
            <a:r>
              <a:rPr lang="en"/>
              <a:t>Bắt buộc developer phải bắt và xử lý ngoại lệ trong lúc </a:t>
            </a:r>
            <a:r>
              <a:rPr lang="en"/>
              <a:t>compile</a:t>
            </a:r>
            <a:r>
              <a:rPr lang="en"/>
              <a:t> time (lúc đang code)</a:t>
            </a:r>
            <a:endParaRPr/>
          </a:p>
        </p:txBody>
      </p:sp>
      <p:sp>
        <p:nvSpPr>
          <p:cNvPr id="89" name="Google Shape;89;p18"/>
          <p:cNvSpPr txBox="1"/>
          <p:nvPr/>
        </p:nvSpPr>
        <p:spPr>
          <a:xfrm>
            <a:off x="654725" y="2302550"/>
            <a:ext cx="7371000" cy="23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Ví dụ các lỗi mà trong lúc code lập trình viên có thể đoán được </a:t>
            </a:r>
            <a:endParaRPr/>
          </a:p>
          <a:p>
            <a:pPr indent="-317500" lvl="0" marL="457200" rtl="0" algn="l">
              <a:spcBef>
                <a:spcPts val="0"/>
              </a:spcBef>
              <a:spcAft>
                <a:spcPts val="0"/>
              </a:spcAft>
              <a:buSzPts val="1400"/>
              <a:buChar char="●"/>
            </a:pPr>
            <a:r>
              <a:rPr lang="en"/>
              <a:t>FileNotFoundException</a:t>
            </a:r>
            <a:endParaRPr/>
          </a:p>
          <a:p>
            <a:pPr indent="-317500" lvl="0" marL="457200" rtl="0" algn="l">
              <a:spcBef>
                <a:spcPts val="0"/>
              </a:spcBef>
              <a:spcAft>
                <a:spcPts val="0"/>
              </a:spcAft>
              <a:buSzPts val="1400"/>
              <a:buChar char="●"/>
            </a:pPr>
            <a:r>
              <a:rPr lang="en"/>
              <a:t>InterruptException</a:t>
            </a:r>
            <a:endParaRPr/>
          </a:p>
          <a:p>
            <a:pPr indent="-317500" lvl="0" marL="457200" rtl="0" algn="l">
              <a:spcBef>
                <a:spcPts val="0"/>
              </a:spcBef>
              <a:spcAft>
                <a:spcPts val="0"/>
              </a:spcAft>
              <a:buSzPts val="1400"/>
              <a:buChar char="●"/>
            </a:pPr>
            <a:r>
              <a:rPr lang="en"/>
              <a:t>Database Exception</a:t>
            </a:r>
            <a:endParaRPr/>
          </a:p>
          <a:p>
            <a:pPr indent="-317500" lvl="0" marL="457200" rtl="0" algn="l">
              <a:spcBef>
                <a:spcPts val="0"/>
              </a:spcBef>
              <a:spcAft>
                <a:spcPts val="0"/>
              </a:spcAft>
              <a:buSzPts val="1400"/>
              <a:buChar char="●"/>
            </a:pPr>
            <a:r>
              <a:rPr lang="en"/>
              <a:t>IO Exception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186650" y="12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Uncheck Exception</a:t>
            </a:r>
            <a:endParaRPr/>
          </a:p>
        </p:txBody>
      </p:sp>
      <p:sp>
        <p:nvSpPr>
          <p:cNvPr id="95" name="Google Shape;95;p19"/>
          <p:cNvSpPr txBox="1"/>
          <p:nvPr>
            <p:ph idx="1" type="body"/>
          </p:nvPr>
        </p:nvSpPr>
        <p:spPr>
          <a:xfrm>
            <a:off x="230800" y="762575"/>
            <a:ext cx="8854200" cy="146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Những lỗi xảy ra khi chương trình đang chạy và chúng ta không biết chắc nó có xảy ra hay không</a:t>
            </a:r>
            <a:endParaRPr/>
          </a:p>
          <a:p>
            <a:pPr indent="-342900" lvl="0" marL="457200" rtl="0" algn="l">
              <a:spcBef>
                <a:spcPts val="0"/>
              </a:spcBef>
              <a:spcAft>
                <a:spcPts val="0"/>
              </a:spcAft>
              <a:buSzPts val="1800"/>
              <a:buChar char="●"/>
            </a:pPr>
            <a:r>
              <a:rPr lang="en"/>
              <a:t>Không yêu cầu</a:t>
            </a:r>
            <a:r>
              <a:rPr lang="en"/>
              <a:t> developer phải bắt và xử lý ngoại lệ trong lúc compile time (lúc đang code)</a:t>
            </a:r>
            <a:endParaRPr/>
          </a:p>
        </p:txBody>
      </p:sp>
      <p:sp>
        <p:nvSpPr>
          <p:cNvPr id="96" name="Google Shape;96;p19"/>
          <p:cNvSpPr txBox="1"/>
          <p:nvPr/>
        </p:nvSpPr>
        <p:spPr>
          <a:xfrm>
            <a:off x="713600" y="2297500"/>
            <a:ext cx="7466700" cy="13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Ví du</a:t>
            </a:r>
            <a:endParaRPr/>
          </a:p>
          <a:p>
            <a:pPr indent="0" lvl="0" marL="0" rtl="0" algn="l">
              <a:spcBef>
                <a:spcPts val="0"/>
              </a:spcBef>
              <a:spcAft>
                <a:spcPts val="0"/>
              </a:spcAft>
              <a:buNone/>
            </a:pPr>
            <a:r>
              <a:rPr lang="en"/>
              <a:t>Khi mình viết một chương trình cho nhà bank với chức năng rút tiền. Sẽ có những trường hợp lỗi xảy ra khi chương trình đang chạy đó là việc khách hàng có thể rút tiền nhiều hơn tiền họ hiện có trong tài khoản. Lúc này mình phải viết Uncheck Exception để xử lý việc này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772425" y="1863150"/>
            <a:ext cx="7054800" cy="7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Demo Check (Exception) and Uncheck (Runtime Exception)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64575" y="15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Ném và bắt ngoại lệ</a:t>
            </a:r>
            <a:endParaRPr/>
          </a:p>
        </p:txBody>
      </p:sp>
      <p:pic>
        <p:nvPicPr>
          <p:cNvPr id="107" name="Google Shape;107;p21"/>
          <p:cNvPicPr preferRelativeResize="0"/>
          <p:nvPr/>
        </p:nvPicPr>
        <p:blipFill>
          <a:blip r:embed="rId3">
            <a:alphaModFix/>
          </a:blip>
          <a:stretch>
            <a:fillRect/>
          </a:stretch>
        </p:blipFill>
        <p:spPr>
          <a:xfrm>
            <a:off x="2408251" y="1214300"/>
            <a:ext cx="3255575" cy="304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