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99"/>
    <a:srgbClr val="333333"/>
    <a:srgbClr val="FF4500"/>
    <a:srgbClr val="23A2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C77D41-042A-479D-8BCF-56C7A62AB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0A3A76-F217-40E5-8336-BE243CED2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6D11BC-05FF-4BDA-A357-2242A9973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5F4A-C45E-4320-9B39-E4E8B93EB3D3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D6B9BB-10CA-4BF1-8DBB-38D775ACC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17F95E-DD46-4DB6-B48E-A362D36F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D42D8-35B3-4658-A066-6F2F1BE0B5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172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50BAB5-50B8-4F49-AD6F-F194CAC86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7B7E2E-1EAD-4BA1-A566-D9413B4A9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6D5622-48A0-47CB-9EA3-D63083AA1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5F4A-C45E-4320-9B39-E4E8B93EB3D3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51FB7C-B7B9-409E-9908-5F1CF00D9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E1317B-89F0-4A18-AEEC-BB0C13CA4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D42D8-35B3-4658-A066-6F2F1BE0B5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568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71A0D6F-983A-4965-A12E-E5598D2067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22C85E-C14D-4EEF-AAA9-01BF8398D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01D422-535A-49A4-9EB5-DD537D335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5F4A-C45E-4320-9B39-E4E8B93EB3D3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87E1A8-3501-4AE6-BED8-0024B97FB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B5918E-1020-4637-BC5C-1C5254839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D42D8-35B3-4658-A066-6F2F1BE0B5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740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87D15-4F98-4964-8BC1-FCE6C93BD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7C490E-5482-4B84-AA5C-15666B6C2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839884-17FB-423F-BDF5-67403B2D7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5F4A-C45E-4320-9B39-E4E8B93EB3D3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4C05D1-84A0-40FE-B363-F0C7E0B2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0719CC-C17B-406D-9A51-2727155BC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D42D8-35B3-4658-A066-6F2F1BE0B5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004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D9DA0E-C863-4CA7-997A-A2106F14D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59273A-E586-4683-B3C0-A6BD86936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58209B-4435-4685-BA6A-65DE19E02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5F4A-C45E-4320-9B39-E4E8B93EB3D3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C5121A-3EC2-4564-A473-B1A5077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4D6D1B-419C-4771-93D5-FAD7DF5D7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D42D8-35B3-4658-A066-6F2F1BE0B5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509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6A606-6B16-4B0A-AA9E-24113DB71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3EE108-37FD-418D-97D6-FCF6CFEA50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2FD853-2385-4F44-8645-89FF619D9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7AA5F3-CDF9-4B13-A4BA-A2021588C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5F4A-C45E-4320-9B39-E4E8B93EB3D3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56A196-3076-47B2-99F0-E2765F2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2D3596-82B9-4930-ABE8-7FA33BEF8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D42D8-35B3-4658-A066-6F2F1BE0B5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451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08590-BDF6-4660-873C-4C66E8D02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1FB582-81BD-4FC4-8C3D-CCA2E03D7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55FCC5-B883-49C7-97F6-50BA9F2CC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0C09B7-0EC9-48BE-AF81-DB95A15155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6C5E7FC-9268-4C75-B3CC-DFAFD85BF4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F718D5F-6C9C-401B-B217-22EC2E911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5F4A-C45E-4320-9B39-E4E8B93EB3D3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D0D009-BED0-4EC4-AFDD-9820DEB2D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B93712-69F0-4D60-9D20-80A09A5F0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D42D8-35B3-4658-A066-6F2F1BE0B5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131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8044AD-58E5-4DD1-949F-F10EF5AC9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D63791-0A2D-46E8-9FD4-FB0269225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5F4A-C45E-4320-9B39-E4E8B93EB3D3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B7467FA-F5C1-44F4-877B-23FCD4E20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233BB9-284D-4441-AE69-74C2E249E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D42D8-35B3-4658-A066-6F2F1BE0B5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610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C65E76E-8379-408B-B6AF-94124DD7E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5F4A-C45E-4320-9B39-E4E8B93EB3D3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0C920D7-5835-4740-8784-16260497A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16D316-9A01-4BF5-8E01-B02ACE688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D42D8-35B3-4658-A066-6F2F1BE0B5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918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84AB5C-DD56-4B5C-821F-DD1AE8D8F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F4C3F2-E355-45B6-AD08-1904E92CA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9901FB-B044-497C-9F2D-324690CC3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C938EC-AEEF-40AB-9CA9-F8770E935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5F4A-C45E-4320-9B39-E4E8B93EB3D3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F781B7-C70E-4186-9BF7-284D5FF2F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BDA418-1B63-4DB0-B918-6CEECA27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D42D8-35B3-4658-A066-6F2F1BE0B5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093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499013-BE11-4D27-9654-CD4B120C0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EE8F9CB-ADC5-4899-91B0-29A853DE05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5EAF0F-009B-41C5-9522-9478301ACB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2A4FB1-9A9B-407B-90B3-AA97E7A77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5F4A-C45E-4320-9B39-E4E8B93EB3D3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790F62-3C64-4ECB-A4D0-0331ADD8F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0B6E4A-DAFD-498F-966C-A7CFF8EFA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D42D8-35B3-4658-A066-6F2F1BE0B5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286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3C40C2B-E9EA-4557-8CFF-57C1C7D3A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CE82E7-144D-4D9D-B4DB-C18787D1C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6387A5-9C97-44FB-9AA0-C7F8FEFC0D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D5F4A-C45E-4320-9B39-E4E8B93EB3D3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110481-1438-4B8E-8018-64FD2FE9FF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2B8773-24C7-49C0-8E11-F4B6315AF7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D42D8-35B3-4658-A066-6F2F1BE0B5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883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69108D68-75B4-4FB6-9A0D-F7AC5E5AE93C}"/>
              </a:ext>
            </a:extLst>
          </p:cNvPr>
          <p:cNvSpPr/>
          <p:nvPr/>
        </p:nvSpPr>
        <p:spPr>
          <a:xfrm>
            <a:off x="1020326" y="1071387"/>
            <a:ext cx="511629" cy="475602"/>
          </a:xfrm>
          <a:prstGeom prst="flowChartConnector">
            <a:avLst/>
          </a:prstGeom>
          <a:solidFill>
            <a:srgbClr val="23A24D"/>
          </a:solidFill>
          <a:ln>
            <a:solidFill>
              <a:srgbClr val="23A2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EFF8E9A6-3C45-4CC0-9453-89755E5C70E0}"/>
              </a:ext>
            </a:extLst>
          </p:cNvPr>
          <p:cNvSpPr/>
          <p:nvPr/>
        </p:nvSpPr>
        <p:spPr>
          <a:xfrm>
            <a:off x="1744226" y="1071387"/>
            <a:ext cx="511629" cy="475603"/>
          </a:xfrm>
          <a:prstGeom prst="flowChartConnector">
            <a:avLst/>
          </a:prstGeom>
          <a:solidFill>
            <a:srgbClr val="FF4500"/>
          </a:solidFill>
          <a:ln>
            <a:solidFill>
              <a:srgbClr val="FF4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96AD4FDC-C932-4AB9-9AC3-039974C8F1A6}"/>
              </a:ext>
            </a:extLst>
          </p:cNvPr>
          <p:cNvSpPr/>
          <p:nvPr/>
        </p:nvSpPr>
        <p:spPr>
          <a:xfrm>
            <a:off x="1744226" y="1738326"/>
            <a:ext cx="511629" cy="475603"/>
          </a:xfrm>
          <a:prstGeom prst="flowChartConnector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2AA69648-63C2-4507-9655-5E69B4C73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773" y="4967407"/>
            <a:ext cx="1612552" cy="1617839"/>
          </a:xfrm>
          <a:prstGeom prst="rect">
            <a:avLst/>
          </a:prstGeom>
        </p:spPr>
      </p:pic>
      <p:grpSp>
        <p:nvGrpSpPr>
          <p:cNvPr id="48" name="그룹 47">
            <a:extLst>
              <a:ext uri="{FF2B5EF4-FFF2-40B4-BE49-F238E27FC236}">
                <a16:creationId xmlns:a16="http://schemas.microsoft.com/office/drawing/2014/main" id="{C20BB0EC-C560-498D-A8AE-CABC2B99DDA7}"/>
              </a:ext>
            </a:extLst>
          </p:cNvPr>
          <p:cNvGrpSpPr/>
          <p:nvPr/>
        </p:nvGrpSpPr>
        <p:grpSpPr>
          <a:xfrm>
            <a:off x="1023257" y="533400"/>
            <a:ext cx="1088572" cy="338554"/>
            <a:chOff x="1023257" y="533400"/>
            <a:chExt cx="1088572" cy="33855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6C964A5-46ED-4A64-B839-E5C7A6E20CD8}"/>
                </a:ext>
              </a:extLst>
            </p:cNvPr>
            <p:cNvSpPr txBox="1"/>
            <p:nvPr/>
          </p:nvSpPr>
          <p:spPr>
            <a:xfrm>
              <a:off x="1023257" y="533400"/>
              <a:ext cx="10885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COLORS</a:t>
              </a:r>
              <a:endParaRPr lang="ko-KR" altLang="en-US" sz="1600" dirty="0"/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3BE986AF-3473-46CB-9B2B-41138DFA7B03}"/>
                </a:ext>
              </a:extLst>
            </p:cNvPr>
            <p:cNvCxnSpPr>
              <a:cxnSpLocks/>
            </p:cNvCxnSpPr>
            <p:nvPr/>
          </p:nvCxnSpPr>
          <p:spPr>
            <a:xfrm>
              <a:off x="1109803" y="795280"/>
              <a:ext cx="79720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C7CD935A-8C0A-4431-895B-D161239784FA}"/>
              </a:ext>
            </a:extLst>
          </p:cNvPr>
          <p:cNvGrpSpPr/>
          <p:nvPr/>
        </p:nvGrpSpPr>
        <p:grpSpPr>
          <a:xfrm>
            <a:off x="920707" y="2739365"/>
            <a:ext cx="955933" cy="338554"/>
            <a:chOff x="1020326" y="2584457"/>
            <a:chExt cx="955933" cy="33855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AC57A83-F6E4-4608-B1F0-E33BA48D2005}"/>
                </a:ext>
              </a:extLst>
            </p:cNvPr>
            <p:cNvSpPr txBox="1"/>
            <p:nvPr/>
          </p:nvSpPr>
          <p:spPr>
            <a:xfrm>
              <a:off x="1020326" y="2584457"/>
              <a:ext cx="9559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ICONS</a:t>
              </a:r>
              <a:endParaRPr lang="ko-KR" altLang="en-US" sz="1600" dirty="0"/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2F4A9E5C-B887-468D-BDED-0FFF9378FB19}"/>
                </a:ext>
              </a:extLst>
            </p:cNvPr>
            <p:cNvCxnSpPr>
              <a:cxnSpLocks/>
            </p:cNvCxnSpPr>
            <p:nvPr/>
          </p:nvCxnSpPr>
          <p:spPr>
            <a:xfrm>
              <a:off x="1114559" y="2853894"/>
              <a:ext cx="62966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59DA85C1-6FE5-43C8-859A-B21BB93E9414}"/>
              </a:ext>
            </a:extLst>
          </p:cNvPr>
          <p:cNvGrpSpPr/>
          <p:nvPr/>
        </p:nvGrpSpPr>
        <p:grpSpPr>
          <a:xfrm>
            <a:off x="4174874" y="2824955"/>
            <a:ext cx="1773367" cy="338554"/>
            <a:chOff x="1020326" y="4694432"/>
            <a:chExt cx="1773367" cy="33855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23AD853-0D8E-4B3E-A993-43E22B8CA4FB}"/>
                </a:ext>
              </a:extLst>
            </p:cNvPr>
            <p:cNvSpPr txBox="1"/>
            <p:nvPr/>
          </p:nvSpPr>
          <p:spPr>
            <a:xfrm>
              <a:off x="1020326" y="4694432"/>
              <a:ext cx="17733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TYPOGRAPHY</a:t>
              </a:r>
              <a:endParaRPr lang="ko-KR" altLang="en-US" sz="1600" dirty="0"/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FECA63A0-D444-465C-B872-B12804876F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9803" y="4959886"/>
              <a:ext cx="1260535" cy="63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EA16ACB-9405-4A54-8CC9-903BE8EF951F}"/>
              </a:ext>
            </a:extLst>
          </p:cNvPr>
          <p:cNvGrpSpPr/>
          <p:nvPr/>
        </p:nvGrpSpPr>
        <p:grpSpPr>
          <a:xfrm>
            <a:off x="4174874" y="504461"/>
            <a:ext cx="2114761" cy="338554"/>
            <a:chOff x="4634381" y="533400"/>
            <a:chExt cx="2114761" cy="33855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87D0DED-66E7-4424-9434-E5ADCC13ED31}"/>
                </a:ext>
              </a:extLst>
            </p:cNvPr>
            <p:cNvSpPr txBox="1"/>
            <p:nvPr/>
          </p:nvSpPr>
          <p:spPr>
            <a:xfrm>
              <a:off x="4634381" y="533400"/>
              <a:ext cx="21147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BUTTON STYLES</a:t>
              </a:r>
              <a:endParaRPr lang="ko-KR" altLang="en-US" sz="1600" dirty="0"/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29EA44B8-A17B-4E75-A491-3B708DC080C7}"/>
                </a:ext>
              </a:extLst>
            </p:cNvPr>
            <p:cNvCxnSpPr>
              <a:cxnSpLocks/>
            </p:cNvCxnSpPr>
            <p:nvPr/>
          </p:nvCxnSpPr>
          <p:spPr>
            <a:xfrm>
              <a:off x="4714043" y="795280"/>
              <a:ext cx="157134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97CB6263-5F2A-4EFF-AA85-73362FBE5325}"/>
              </a:ext>
            </a:extLst>
          </p:cNvPr>
          <p:cNvGrpSpPr/>
          <p:nvPr/>
        </p:nvGrpSpPr>
        <p:grpSpPr>
          <a:xfrm>
            <a:off x="7734167" y="3090446"/>
            <a:ext cx="2114761" cy="338554"/>
            <a:chOff x="4534991" y="2597559"/>
            <a:chExt cx="2114761" cy="33855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AA0631B-BC26-4F5D-8726-BE419349AFF7}"/>
                </a:ext>
              </a:extLst>
            </p:cNvPr>
            <p:cNvSpPr txBox="1"/>
            <p:nvPr/>
          </p:nvSpPr>
          <p:spPr>
            <a:xfrm>
              <a:off x="4534991" y="2597559"/>
              <a:ext cx="21147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FIELDS</a:t>
              </a:r>
              <a:endParaRPr lang="ko-KR" altLang="en-US" sz="1600" dirty="0"/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753C9D9C-B7AB-4290-8507-2C87F1F13BF2}"/>
                </a:ext>
              </a:extLst>
            </p:cNvPr>
            <p:cNvCxnSpPr>
              <a:cxnSpLocks/>
            </p:cNvCxnSpPr>
            <p:nvPr/>
          </p:nvCxnSpPr>
          <p:spPr>
            <a:xfrm>
              <a:off x="4625503" y="2879984"/>
              <a:ext cx="64783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D5A1DBEB-F3F0-40E0-AFB4-B708634CD7ED}"/>
              </a:ext>
            </a:extLst>
          </p:cNvPr>
          <p:cNvGrpSpPr/>
          <p:nvPr/>
        </p:nvGrpSpPr>
        <p:grpSpPr>
          <a:xfrm>
            <a:off x="7681728" y="520993"/>
            <a:ext cx="2114761" cy="338554"/>
            <a:chOff x="7910982" y="527009"/>
            <a:chExt cx="2114761" cy="33855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AD68342-1C87-4916-A396-C5484AEF0652}"/>
                </a:ext>
              </a:extLst>
            </p:cNvPr>
            <p:cNvSpPr txBox="1"/>
            <p:nvPr/>
          </p:nvSpPr>
          <p:spPr>
            <a:xfrm>
              <a:off x="7910982" y="527009"/>
              <a:ext cx="21147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TABLES</a:t>
              </a:r>
              <a:endParaRPr lang="ko-KR" altLang="en-US" sz="1600" dirty="0"/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7EFB5901-725E-41CC-A17F-36EFD0A2DB4B}"/>
                </a:ext>
              </a:extLst>
            </p:cNvPr>
            <p:cNvCxnSpPr>
              <a:cxnSpLocks/>
            </p:cNvCxnSpPr>
            <p:nvPr/>
          </p:nvCxnSpPr>
          <p:spPr>
            <a:xfrm>
              <a:off x="7991619" y="804158"/>
              <a:ext cx="71737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341CBD83-47DC-4193-BD9F-8FFF4B82ADD5}"/>
              </a:ext>
            </a:extLst>
          </p:cNvPr>
          <p:cNvGrpSpPr/>
          <p:nvPr/>
        </p:nvGrpSpPr>
        <p:grpSpPr>
          <a:xfrm>
            <a:off x="937971" y="4460675"/>
            <a:ext cx="906446" cy="338554"/>
            <a:chOff x="8061916" y="4694432"/>
            <a:chExt cx="906446" cy="33855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A0E3659-B7E4-4E89-A98C-481264BC2C94}"/>
                </a:ext>
              </a:extLst>
            </p:cNvPr>
            <p:cNvSpPr txBox="1"/>
            <p:nvPr/>
          </p:nvSpPr>
          <p:spPr>
            <a:xfrm>
              <a:off x="8061916" y="4694432"/>
              <a:ext cx="9064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LOGO</a:t>
              </a:r>
              <a:endParaRPr lang="ko-KR" altLang="en-US" sz="1600" dirty="0"/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756489F5-EDB3-45C6-AEF7-3801DD7F1DFC}"/>
                </a:ext>
              </a:extLst>
            </p:cNvPr>
            <p:cNvCxnSpPr>
              <a:cxnSpLocks/>
            </p:cNvCxnSpPr>
            <p:nvPr/>
          </p:nvCxnSpPr>
          <p:spPr>
            <a:xfrm>
              <a:off x="8151416" y="4973862"/>
              <a:ext cx="55757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9" name="그림 38">
            <a:extLst>
              <a:ext uri="{FF2B5EF4-FFF2-40B4-BE49-F238E27FC236}">
                <a16:creationId xmlns:a16="http://schemas.microsoft.com/office/drawing/2014/main" id="{3ABA247E-9375-4A61-80F7-2FEFFAFEE6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681" y="3345928"/>
            <a:ext cx="469472" cy="469472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48A0DC7A-72AA-4B0C-AC99-397EC0DDCF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517" y="3239562"/>
            <a:ext cx="682205" cy="682205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8E019FA0-1E98-4F0B-AB56-B7F609480B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395" y="3313826"/>
            <a:ext cx="540163" cy="540163"/>
          </a:xfrm>
          <a:prstGeom prst="rect">
            <a:avLst/>
          </a:prstGeom>
        </p:spPr>
      </p:pic>
      <p:sp>
        <p:nvSpPr>
          <p:cNvPr id="49" name="순서도: 연결자 48">
            <a:extLst>
              <a:ext uri="{FF2B5EF4-FFF2-40B4-BE49-F238E27FC236}">
                <a16:creationId xmlns:a16="http://schemas.microsoft.com/office/drawing/2014/main" id="{232B52C5-D2E9-4836-BE18-10C64D191246}"/>
              </a:ext>
            </a:extLst>
          </p:cNvPr>
          <p:cNvSpPr/>
          <p:nvPr/>
        </p:nvSpPr>
        <p:spPr>
          <a:xfrm>
            <a:off x="1008675" y="1730382"/>
            <a:ext cx="511629" cy="475603"/>
          </a:xfrm>
          <a:prstGeom prst="flowChartConnector">
            <a:avLst/>
          </a:prstGeom>
          <a:solidFill>
            <a:srgbClr val="999999"/>
          </a:solidFill>
          <a:ln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EDBE3C6-F978-49EE-BDB7-7256F6FF336D}"/>
              </a:ext>
            </a:extLst>
          </p:cNvPr>
          <p:cNvSpPr/>
          <p:nvPr/>
        </p:nvSpPr>
        <p:spPr>
          <a:xfrm>
            <a:off x="4107997" y="3237373"/>
            <a:ext cx="272315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err="1">
                <a:latin typeface="Consolas" panose="020B0609020204030204" pitchFamily="49" charset="0"/>
              </a:rPr>
              <a:t>메뉴바</a:t>
            </a:r>
            <a:r>
              <a:rPr lang="en-US" altLang="ko-KR" sz="1200" dirty="0">
                <a:latin typeface="Consolas" panose="020B0609020204030204" pitchFamily="49" charset="0"/>
              </a:rPr>
              <a:t>,</a:t>
            </a:r>
            <a:r>
              <a:rPr lang="ko-KR" altLang="en-US" sz="1200" dirty="0">
                <a:latin typeface="Consolas" panose="020B0609020204030204" pitchFamily="49" charset="0"/>
              </a:rPr>
              <a:t> 헤더 부분 </a:t>
            </a:r>
            <a:r>
              <a:rPr lang="en-US" altLang="ko-KR" sz="1200" dirty="0">
                <a:latin typeface="Consolas" panose="020B0609020204030204" pitchFamily="49" charset="0"/>
              </a:rPr>
              <a:t>: </a:t>
            </a:r>
            <a:r>
              <a:rPr lang="ko-KR" altLang="en-US" sz="1200" dirty="0" err="1">
                <a:latin typeface="Consolas" panose="020B0609020204030204" pitchFamily="49" charset="0"/>
              </a:rPr>
              <a:t>도현체</a:t>
            </a:r>
            <a:r>
              <a:rPr lang="ko-KR" altLang="en-US" sz="1200" dirty="0"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latin typeface="Consolas" panose="020B0609020204030204" pitchFamily="49" charset="0"/>
              </a:rPr>
              <a:t>&lt;link </a:t>
            </a:r>
            <a:r>
              <a:rPr lang="en-US" altLang="ko-KR" sz="1200" dirty="0" err="1">
                <a:latin typeface="Consolas" panose="020B0609020204030204" pitchFamily="49" charset="0"/>
              </a:rPr>
              <a:t>href</a:t>
            </a:r>
            <a:r>
              <a:rPr lang="en-US" altLang="ko-KR" sz="1200" dirty="0">
                <a:latin typeface="Consolas" panose="020B0609020204030204" pitchFamily="49" charset="0"/>
              </a:rPr>
              <a:t>=</a:t>
            </a:r>
            <a:r>
              <a:rPr lang="en-US" altLang="ko-KR" sz="1200" i="1" dirty="0">
                <a:latin typeface="Consolas" panose="020B0609020204030204" pitchFamily="49" charset="0"/>
              </a:rPr>
              <a:t>"https://fonts.googleapis.com/</a:t>
            </a:r>
            <a:r>
              <a:rPr lang="en-US" altLang="ko-KR" sz="1200" i="1" dirty="0" err="1">
                <a:latin typeface="Consolas" panose="020B0609020204030204" pitchFamily="49" charset="0"/>
              </a:rPr>
              <a:t>css?family</a:t>
            </a:r>
            <a:r>
              <a:rPr lang="en-US" altLang="ko-KR" sz="1200" i="1" dirty="0">
                <a:latin typeface="Consolas" panose="020B0609020204030204" pitchFamily="49" charset="0"/>
              </a:rPr>
              <a:t>=Do+Hyeon:400" </a:t>
            </a:r>
            <a:r>
              <a:rPr lang="en-US" altLang="ko-KR" sz="1200" i="1" dirty="0" err="1">
                <a:latin typeface="Consolas" panose="020B0609020204030204" pitchFamily="49" charset="0"/>
              </a:rPr>
              <a:t>rel</a:t>
            </a:r>
            <a:r>
              <a:rPr lang="en-US" altLang="ko-KR" sz="1200" i="1" dirty="0">
                <a:latin typeface="Consolas" panose="020B0609020204030204" pitchFamily="49" charset="0"/>
              </a:rPr>
              <a:t>="stylesheet"&gt;</a:t>
            </a:r>
          </a:p>
          <a:p>
            <a:r>
              <a:rPr lang="en-US" altLang="ko-KR" sz="1200" i="1" dirty="0">
                <a:latin typeface="Consolas" panose="020B0609020204030204" pitchFamily="49" charset="0"/>
              </a:rPr>
              <a:t>font-family: ‘Do Hyeon’;</a:t>
            </a:r>
            <a:endParaRPr lang="ko-KR" altLang="en-US" sz="12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A40FB70-589A-4DA2-BFAC-1E7AA3A29649}"/>
              </a:ext>
            </a:extLst>
          </p:cNvPr>
          <p:cNvSpPr/>
          <p:nvPr/>
        </p:nvSpPr>
        <p:spPr>
          <a:xfrm>
            <a:off x="4107996" y="4338684"/>
            <a:ext cx="309179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Body(</a:t>
            </a:r>
            <a:r>
              <a:rPr lang="ko-KR" altLang="en-US" sz="1200" dirty="0">
                <a:latin typeface="Consolas" panose="020B0609020204030204" pitchFamily="49" charset="0"/>
              </a:rPr>
              <a:t>내용</a:t>
            </a:r>
            <a:r>
              <a:rPr lang="en-US" altLang="ko-KR" sz="1200" dirty="0">
                <a:latin typeface="Consolas" panose="020B0609020204030204" pitchFamily="49" charset="0"/>
              </a:rPr>
              <a:t>) </a:t>
            </a:r>
            <a:r>
              <a:rPr lang="ko-KR" altLang="en-US" sz="1200" dirty="0">
                <a:latin typeface="Consolas" panose="020B0609020204030204" pitchFamily="49" charset="0"/>
              </a:rPr>
              <a:t>부분 </a:t>
            </a:r>
            <a:r>
              <a:rPr lang="en-US" altLang="ko-KR" sz="1200" dirty="0">
                <a:latin typeface="Consolas" panose="020B0609020204030204" pitchFamily="49" charset="0"/>
              </a:rPr>
              <a:t>: </a:t>
            </a:r>
            <a:r>
              <a:rPr lang="ko-KR" altLang="en-US" sz="1200" dirty="0">
                <a:latin typeface="Consolas" panose="020B0609020204030204" pitchFamily="49" charset="0"/>
              </a:rPr>
              <a:t>나눔고딕 </a:t>
            </a:r>
            <a:r>
              <a:rPr lang="en-US" altLang="ko-KR" sz="1200" dirty="0">
                <a:latin typeface="Consolas" panose="020B0609020204030204" pitchFamily="49" charset="0"/>
              </a:rPr>
              <a:t>&lt;link </a:t>
            </a:r>
            <a:r>
              <a:rPr lang="en-US" altLang="ko-KR" sz="1200" dirty="0" err="1">
                <a:latin typeface="Consolas" panose="020B0609020204030204" pitchFamily="49" charset="0"/>
              </a:rPr>
              <a:t>href</a:t>
            </a:r>
            <a:r>
              <a:rPr lang="en-US" altLang="ko-KR" sz="1200" dirty="0">
                <a:latin typeface="Consolas" panose="020B0609020204030204" pitchFamily="49" charset="0"/>
              </a:rPr>
              <a:t>="https://fonts.googleapis.com/</a:t>
            </a:r>
            <a:r>
              <a:rPr lang="en-US" altLang="ko-KR" sz="1200" dirty="0" err="1">
                <a:latin typeface="Consolas" panose="020B0609020204030204" pitchFamily="49" charset="0"/>
              </a:rPr>
              <a:t>css?family</a:t>
            </a:r>
            <a:r>
              <a:rPr lang="en-US" altLang="ko-KR" sz="1200" dirty="0">
                <a:latin typeface="Consolas" panose="020B0609020204030204" pitchFamily="49" charset="0"/>
              </a:rPr>
              <a:t>=Nanum+Gothic+Coding:400" </a:t>
            </a:r>
            <a:r>
              <a:rPr lang="en-US" altLang="ko-KR" sz="1200" dirty="0" err="1">
                <a:latin typeface="Consolas" panose="020B0609020204030204" pitchFamily="49" charset="0"/>
              </a:rPr>
              <a:t>rel</a:t>
            </a:r>
            <a:r>
              <a:rPr lang="en-US" altLang="ko-KR" sz="1200" dirty="0">
                <a:latin typeface="Consolas" panose="020B0609020204030204" pitchFamily="49" charset="0"/>
              </a:rPr>
              <a:t>="stylesheet"&gt;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font-family: ‘</a:t>
            </a:r>
            <a:r>
              <a:rPr lang="en-US" altLang="ko-KR" sz="1200" dirty="0" err="1">
                <a:latin typeface="Consolas" panose="020B0609020204030204" pitchFamily="49" charset="0"/>
              </a:rPr>
              <a:t>Nanum</a:t>
            </a:r>
            <a:r>
              <a:rPr lang="en-US" altLang="ko-KR" sz="1200" dirty="0">
                <a:latin typeface="Consolas" panose="020B0609020204030204" pitchFamily="49" charset="0"/>
              </a:rPr>
              <a:t> Gothic Coding’;</a:t>
            </a:r>
            <a:endParaRPr lang="ko-KR" altLang="en-US" sz="1200" dirty="0"/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5D4D2F86-3DF9-4B72-87C1-F69A5A9A4F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874" y="863100"/>
            <a:ext cx="1168898" cy="24366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BD450F56-9999-4117-B107-CB4F7960458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22" t="72249" r="35789" b="21007"/>
          <a:stretch/>
        </p:blipFill>
        <p:spPr>
          <a:xfrm>
            <a:off x="5353709" y="831296"/>
            <a:ext cx="1246089" cy="276998"/>
          </a:xfrm>
          <a:prstGeom prst="rect">
            <a:avLst/>
          </a:prstGeom>
        </p:spPr>
      </p:pic>
      <p:pic>
        <p:nvPicPr>
          <p:cNvPr id="62" name="그래픽 61" descr="커서">
            <a:extLst>
              <a:ext uri="{FF2B5EF4-FFF2-40B4-BE49-F238E27FC236}">
                <a16:creationId xmlns:a16="http://schemas.microsoft.com/office/drawing/2014/main" id="{21423A7F-9878-4BF8-AE37-33F1F2BD1B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41353" y="893917"/>
            <a:ext cx="300025" cy="300025"/>
          </a:xfrm>
          <a:prstGeom prst="rect">
            <a:avLst/>
          </a:prstGeom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id="{719E5A2C-AE2E-4BD2-BA82-CE3A0CE49736}"/>
              </a:ext>
            </a:extLst>
          </p:cNvPr>
          <p:cNvSpPr/>
          <p:nvPr/>
        </p:nvSpPr>
        <p:spPr>
          <a:xfrm>
            <a:off x="4107997" y="5439995"/>
            <a:ext cx="283377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Consolas" panose="020B0609020204030204" pitchFamily="49" charset="0"/>
              </a:rPr>
              <a:t>영어 전용 </a:t>
            </a:r>
            <a:r>
              <a:rPr lang="en-US" altLang="ko-KR" sz="1200" dirty="0">
                <a:latin typeface="Consolas" panose="020B0609020204030204" pitchFamily="49" charset="0"/>
              </a:rPr>
              <a:t>: &lt;link </a:t>
            </a:r>
            <a:r>
              <a:rPr lang="en-US" altLang="ko-KR" sz="1200" dirty="0" err="1">
                <a:latin typeface="Consolas" panose="020B0609020204030204" pitchFamily="49" charset="0"/>
              </a:rPr>
              <a:t>href</a:t>
            </a:r>
            <a:r>
              <a:rPr lang="en-US" altLang="ko-KR" sz="1200" dirty="0">
                <a:latin typeface="Consolas" panose="020B0609020204030204" pitchFamily="49" charset="0"/>
              </a:rPr>
              <a:t>="https://fonts.googleapis.com/</a:t>
            </a:r>
            <a:r>
              <a:rPr lang="en-US" altLang="ko-KR" sz="1200" dirty="0" err="1">
                <a:latin typeface="Consolas" panose="020B0609020204030204" pitchFamily="49" charset="0"/>
              </a:rPr>
              <a:t>css?family</a:t>
            </a:r>
            <a:r>
              <a:rPr lang="en-US" altLang="ko-KR" sz="1200" dirty="0">
                <a:latin typeface="Consolas" panose="020B0609020204030204" pitchFamily="49" charset="0"/>
              </a:rPr>
              <a:t>=</a:t>
            </a:r>
            <a:r>
              <a:rPr lang="en-US" altLang="ko-KR" sz="1200" dirty="0" err="1">
                <a:latin typeface="Consolas" panose="020B0609020204030204" pitchFamily="49" charset="0"/>
              </a:rPr>
              <a:t>Asap&amp;display</a:t>
            </a:r>
            <a:r>
              <a:rPr lang="en-US" altLang="ko-KR" sz="1200" dirty="0">
                <a:latin typeface="Consolas" panose="020B0609020204030204" pitchFamily="49" charset="0"/>
              </a:rPr>
              <a:t>=swap" </a:t>
            </a:r>
            <a:r>
              <a:rPr lang="en-US" altLang="ko-KR" sz="1200" dirty="0" err="1">
                <a:latin typeface="Consolas" panose="020B0609020204030204" pitchFamily="49" charset="0"/>
              </a:rPr>
              <a:t>rel</a:t>
            </a:r>
            <a:r>
              <a:rPr lang="en-US" altLang="ko-KR" sz="1200" dirty="0">
                <a:latin typeface="Consolas" panose="020B0609020204030204" pitchFamily="49" charset="0"/>
              </a:rPr>
              <a:t>="stylesheet"&gt;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font-family: 'Asap', sans-serif;</a:t>
            </a:r>
            <a:endParaRPr lang="ko-KR" altLang="en-US" sz="1200" dirty="0"/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808838E7-CCD6-44DF-8509-297DD907582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4167" y="973957"/>
            <a:ext cx="4021030" cy="1765408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ADDEE2E2-CAAB-4292-BB42-FEF03A9CF89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705" y="3531483"/>
            <a:ext cx="1409440" cy="123943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26774734-FF86-48C1-BC41-BED1B4BB374F}"/>
              </a:ext>
            </a:extLst>
          </p:cNvPr>
          <p:cNvSpPr txBox="1"/>
          <p:nvPr/>
        </p:nvSpPr>
        <p:spPr>
          <a:xfrm>
            <a:off x="4107995" y="1118063"/>
            <a:ext cx="2603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로그인</a:t>
            </a:r>
            <a:r>
              <a:rPr lang="en-US" altLang="ko-KR" sz="1200" dirty="0"/>
              <a:t>, </a:t>
            </a:r>
            <a:r>
              <a:rPr lang="ko-KR" altLang="en-US" sz="1200" dirty="0"/>
              <a:t>로그아웃만 </a:t>
            </a:r>
            <a:r>
              <a:rPr lang="ko-KR" altLang="en-US" sz="1200" dirty="0" err="1"/>
              <a:t>호버</a:t>
            </a:r>
            <a:r>
              <a:rPr lang="ko-KR" altLang="en-US" sz="1200" dirty="0"/>
              <a:t> 시 초록색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7BAC82F-776B-4819-B6C8-09679087E1C7}"/>
              </a:ext>
            </a:extLst>
          </p:cNvPr>
          <p:cNvSpPr txBox="1"/>
          <p:nvPr/>
        </p:nvSpPr>
        <p:spPr>
          <a:xfrm>
            <a:off x="4103362" y="1505832"/>
            <a:ext cx="26035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Body </a:t>
            </a:r>
            <a:r>
              <a:rPr lang="ko-KR" altLang="en-US" sz="1200" dirty="0"/>
              <a:t>부분은 </a:t>
            </a:r>
            <a:r>
              <a:rPr lang="ko-KR" altLang="en-US" sz="1200" dirty="0" err="1"/>
              <a:t>호버</a:t>
            </a:r>
            <a:r>
              <a:rPr lang="ko-KR" altLang="en-US" sz="1200" dirty="0"/>
              <a:t> 효과 없이</a:t>
            </a:r>
            <a:endParaRPr lang="en-US" altLang="ko-KR" sz="1200" dirty="0"/>
          </a:p>
          <a:p>
            <a:r>
              <a:rPr lang="en-US" altLang="ko-KR" sz="1200" dirty="0" err="1"/>
              <a:t>background:white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border:1px solid green;</a:t>
            </a:r>
          </a:p>
          <a:p>
            <a:r>
              <a:rPr lang="en-US" altLang="ko-KR" sz="1200" dirty="0"/>
              <a:t>Margin-top:10px;</a:t>
            </a:r>
          </a:p>
          <a:p>
            <a:r>
              <a:rPr lang="en-US" altLang="ko-KR" sz="1200" dirty="0"/>
              <a:t>Margin-bottom:10px;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51898B8-613D-4CEB-943F-20CED9ADACA5}"/>
              </a:ext>
            </a:extLst>
          </p:cNvPr>
          <p:cNvSpPr txBox="1"/>
          <p:nvPr/>
        </p:nvSpPr>
        <p:spPr>
          <a:xfrm>
            <a:off x="7681728" y="4877400"/>
            <a:ext cx="2603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검색창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팝업창</a:t>
            </a:r>
            <a:r>
              <a:rPr lang="ko-KR" altLang="en-US" sz="1200" dirty="0"/>
              <a:t> 디자인은 추후</a:t>
            </a:r>
            <a:endParaRPr lang="en-US" altLang="ko-KR" sz="1200" dirty="0"/>
          </a:p>
          <a:p>
            <a:r>
              <a:rPr lang="ko-KR" altLang="en-US" sz="1200" dirty="0"/>
              <a:t>소스로 공유 예정</a:t>
            </a:r>
            <a:r>
              <a:rPr lang="en-US" altLang="ko-KR" sz="1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55542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161</Words>
  <Application>Microsoft Office PowerPoint</Application>
  <PresentationFormat>와이드스크린</PresentationFormat>
  <Paragraphs>21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Hyerin</dc:creator>
  <cp:lastModifiedBy>Hyerin</cp:lastModifiedBy>
  <cp:revision>20</cp:revision>
  <dcterms:created xsi:type="dcterms:W3CDTF">2019-11-21T04:42:05Z</dcterms:created>
  <dcterms:modified xsi:type="dcterms:W3CDTF">2019-11-24T10:15:22Z</dcterms:modified>
</cp:coreProperties>
</file>