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Lst>
  <p:sldSz cy="21597925" cx="32397700"/>
  <p:notesSz cx="6715125" cy="9239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73">
          <p15:clr>
            <a:srgbClr val="000000"/>
          </p15:clr>
        </p15:guide>
        <p15:guide id="2" orient="horz" pos="13251">
          <p15:clr>
            <a:srgbClr val="000000"/>
          </p15:clr>
        </p15:guide>
        <p15:guide id="3" orient="horz" pos="1409">
          <p15:clr>
            <a:srgbClr val="000000"/>
          </p15:clr>
        </p15:guide>
        <p15:guide id="4" pos="10204">
          <p15:clr>
            <a:srgbClr val="000000"/>
          </p15:clr>
        </p15:guide>
      </p15:sldGuideLst>
    </p:ext>
    <p:ext uri="http://customooxmlschemas.google.com/">
      <go:slidesCustomData xmlns:go="http://customooxmlschemas.google.com/" r:id="rId7" roundtripDataSignature="AMtx7mgQgpfPKgedgvv7wCXb302byR7l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173" orient="horz"/>
        <p:guide pos="13251" orient="horz"/>
        <p:guide pos="1409" orient="horz"/>
        <p:guide pos="1020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09888" cy="4619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60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60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60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6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6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6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6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60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03650" y="0"/>
            <a:ext cx="2909888" cy="4619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60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60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60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6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6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6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6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60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760413" y="692150"/>
            <a:ext cx="5195887" cy="346551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1513" y="4389438"/>
            <a:ext cx="5372100" cy="41576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775700"/>
            <a:ext cx="2909888" cy="4619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60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60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60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6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6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6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6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60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03650" y="8775700"/>
            <a:ext cx="2909888" cy="4619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 name="Shape 14"/>
        <p:cNvGrpSpPr/>
        <p:nvPr/>
      </p:nvGrpSpPr>
      <p:grpSpPr>
        <a:xfrm>
          <a:off x="0" y="0"/>
          <a:ext cx="0" cy="0"/>
          <a:chOff x="0" y="0"/>
          <a:chExt cx="0" cy="0"/>
        </a:xfrm>
      </p:grpSpPr>
      <p:sp>
        <p:nvSpPr>
          <p:cNvPr id="15" name="Google Shape;15;p1:notes"/>
          <p:cNvSpPr txBox="1"/>
          <p:nvPr>
            <p:ph idx="12" type="sldNum"/>
          </p:nvPr>
        </p:nvSpPr>
        <p:spPr>
          <a:xfrm>
            <a:off x="3803650" y="8775700"/>
            <a:ext cx="2909888" cy="4619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 name="Google Shape;16;p1:notes"/>
          <p:cNvSpPr/>
          <p:nvPr>
            <p:ph idx="2" type="sldImg"/>
          </p:nvPr>
        </p:nvSpPr>
        <p:spPr>
          <a:xfrm>
            <a:off x="760413" y="692150"/>
            <a:ext cx="5195887" cy="34655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 name="Google Shape;17;p1:notes"/>
          <p:cNvSpPr txBox="1"/>
          <p:nvPr>
            <p:ph idx="1" type="body"/>
          </p:nvPr>
        </p:nvSpPr>
        <p:spPr>
          <a:xfrm>
            <a:off x="671513" y="4389438"/>
            <a:ext cx="5372100" cy="41576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solidFill>
          <a:srgbClr val="BFBFBF"/>
        </a:solidFill>
      </p:bgPr>
    </p:bg>
    <p:spTree>
      <p:nvGrpSpPr>
        <p:cNvPr id="13" name="Shape 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www.megaprint.com/" TargetMode="Externa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FBFBF"/>
        </a:solidFill>
      </p:bgPr>
    </p:bg>
    <p:spTree>
      <p:nvGrpSpPr>
        <p:cNvPr id="9" name="Shape 9"/>
        <p:cNvGrpSpPr/>
        <p:nvPr/>
      </p:nvGrpSpPr>
      <p:grpSpPr>
        <a:xfrm>
          <a:off x="0" y="0"/>
          <a:ext cx="0" cy="0"/>
          <a:chOff x="0" y="0"/>
          <a:chExt cx="0" cy="0"/>
        </a:xfrm>
      </p:grpSpPr>
      <p:sp>
        <p:nvSpPr>
          <p:cNvPr id="10" name="Google Shape;10;p2"/>
          <p:cNvSpPr txBox="1"/>
          <p:nvPr/>
        </p:nvSpPr>
        <p:spPr>
          <a:xfrm>
            <a:off x="188880" y="21474827"/>
            <a:ext cx="461985" cy="12311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00" u="none" cap="none" strike="noStrike">
                <a:solidFill>
                  <a:srgbClr val="003399"/>
                </a:solidFill>
                <a:latin typeface="Arial"/>
                <a:ea typeface="Arial"/>
                <a:cs typeface="Arial"/>
                <a:sym typeface="Arial"/>
              </a:rPr>
              <a:t>www.postersession.com</a:t>
            </a:r>
            <a:endParaRPr sz="200">
              <a:solidFill>
                <a:srgbClr val="003399"/>
              </a:solidFill>
              <a:latin typeface="Arial"/>
              <a:ea typeface="Arial"/>
              <a:cs typeface="Arial"/>
              <a:sym typeface="Arial"/>
            </a:endParaRPr>
          </a:p>
        </p:txBody>
      </p:sp>
      <p:pic>
        <p:nvPicPr>
          <p:cNvPr id="11" name="Google Shape;11;p2">
            <a:hlinkClick r:id="rId1"/>
          </p:cNvPr>
          <p:cNvPicPr preferRelativeResize="0"/>
          <p:nvPr/>
        </p:nvPicPr>
        <p:blipFill rotWithShape="1">
          <a:blip r:embed="rId2">
            <a:alphaModFix/>
          </a:blip>
          <a:srcRect b="0" l="0" r="38726" t="0"/>
          <a:stretch/>
        </p:blipFill>
        <p:spPr>
          <a:xfrm>
            <a:off x="26599556" y="21268178"/>
            <a:ext cx="3255359" cy="167197"/>
          </a:xfrm>
          <a:prstGeom prst="rect">
            <a:avLst/>
          </a:prstGeom>
          <a:noFill/>
          <a:ln>
            <a:noFill/>
          </a:ln>
        </p:spPr>
      </p:pic>
      <p:sp>
        <p:nvSpPr>
          <p:cNvPr id="12" name="Google Shape;12;p2"/>
          <p:cNvSpPr txBox="1"/>
          <p:nvPr/>
        </p:nvSpPr>
        <p:spPr>
          <a:xfrm>
            <a:off x="29832056" y="21191342"/>
            <a:ext cx="1975669" cy="2923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300" u="none">
                <a:solidFill>
                  <a:schemeClr val="lt1"/>
                </a:solidFill>
                <a:latin typeface="Arial"/>
                <a:ea typeface="Arial"/>
                <a:cs typeface="Arial"/>
                <a:sym typeface="Arial"/>
              </a:rPr>
              <a:t>www.postersession.com</a:t>
            </a:r>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medcell.med.yale.edu/systems_cell_biology/blood_lab.php" TargetMode="External"/><Relationship Id="rId4" Type="http://schemas.openxmlformats.org/officeDocument/2006/relationships/image" Target="../media/image2.jpg"/><Relationship Id="rId10" Type="http://schemas.openxmlformats.org/officeDocument/2006/relationships/image" Target="../media/image7.png"/><Relationship Id="rId9"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3064"/>
            </a:gs>
            <a:gs pos="50000">
              <a:srgbClr val="EAEAEA"/>
            </a:gs>
            <a:gs pos="100000">
              <a:srgbClr val="003064"/>
            </a:gs>
          </a:gsLst>
          <a:lin ang="5400000" scaled="0"/>
        </a:gradFill>
      </p:bgPr>
    </p:bg>
    <p:spTree>
      <p:nvGrpSpPr>
        <p:cNvPr id="18" name="Shape 18"/>
        <p:cNvGrpSpPr/>
        <p:nvPr/>
      </p:nvGrpSpPr>
      <p:grpSpPr>
        <a:xfrm>
          <a:off x="0" y="0"/>
          <a:ext cx="0" cy="0"/>
          <a:chOff x="0" y="0"/>
          <a:chExt cx="0" cy="0"/>
        </a:xfrm>
      </p:grpSpPr>
      <p:sp>
        <p:nvSpPr>
          <p:cNvPr id="19" name="Google Shape;19;p1"/>
          <p:cNvSpPr/>
          <p:nvPr/>
        </p:nvSpPr>
        <p:spPr>
          <a:xfrm>
            <a:off x="24242030" y="3999618"/>
            <a:ext cx="7649400" cy="17048400"/>
          </a:xfrm>
          <a:prstGeom prst="roundRect">
            <a:avLst>
              <a:gd fmla="val 7000" name="adj"/>
            </a:avLst>
          </a:prstGeom>
          <a:solidFill>
            <a:schemeClr val="lt1"/>
          </a:solidFill>
          <a:ln cap="flat" cmpd="sng" w="9525">
            <a:solidFill>
              <a:schemeClr val="dk1"/>
            </a:solidFill>
            <a:prstDash val="solid"/>
            <a:round/>
            <a:headEnd len="sm" w="sm" type="none"/>
            <a:tailEnd len="sm" w="sm" type="none"/>
          </a:ln>
        </p:spPr>
        <p:txBody>
          <a:bodyPr anchorCtr="0" anchor="ctr" bIns="44975" lIns="89975" spcFirstLastPara="1" rIns="89975" wrap="square" tIns="44975">
            <a:noAutofit/>
          </a:bodyPr>
          <a:lstStyle/>
          <a:p>
            <a:pPr indent="0" lvl="0" marL="0" marR="0" rtl="0" algn="ctr">
              <a:spcBef>
                <a:spcPts val="0"/>
              </a:spcBef>
              <a:spcAft>
                <a:spcPts val="0"/>
              </a:spcAft>
              <a:buNone/>
            </a:pPr>
            <a:r>
              <a:t/>
            </a:r>
            <a:endParaRPr sz="6000">
              <a:solidFill>
                <a:schemeClr val="dk1"/>
              </a:solidFill>
              <a:latin typeface="Arial"/>
              <a:ea typeface="Arial"/>
              <a:cs typeface="Arial"/>
              <a:sym typeface="Arial"/>
            </a:endParaRPr>
          </a:p>
        </p:txBody>
      </p:sp>
      <p:sp>
        <p:nvSpPr>
          <p:cNvPr id="20" name="Google Shape;20;p1"/>
          <p:cNvSpPr/>
          <p:nvPr/>
        </p:nvSpPr>
        <p:spPr>
          <a:xfrm>
            <a:off x="8380655" y="3999618"/>
            <a:ext cx="7649400" cy="17048400"/>
          </a:xfrm>
          <a:prstGeom prst="roundRect">
            <a:avLst>
              <a:gd fmla="val 7000" name="adj"/>
            </a:avLst>
          </a:prstGeom>
          <a:solidFill>
            <a:schemeClr val="lt1"/>
          </a:solidFill>
          <a:ln cap="flat" cmpd="sng" w="9525">
            <a:solidFill>
              <a:schemeClr val="dk1"/>
            </a:solidFill>
            <a:prstDash val="solid"/>
            <a:round/>
            <a:headEnd len="sm" w="sm" type="none"/>
            <a:tailEnd len="sm" w="sm" type="none"/>
          </a:ln>
        </p:spPr>
        <p:txBody>
          <a:bodyPr anchorCtr="0" anchor="ctr" bIns="44975" lIns="89975" spcFirstLastPara="1" rIns="89975" wrap="square" tIns="44975">
            <a:noAutofit/>
          </a:bodyPr>
          <a:lstStyle/>
          <a:p>
            <a:pPr indent="0" lvl="0" marL="0" marR="0" rtl="0" algn="ctr">
              <a:spcBef>
                <a:spcPts val="0"/>
              </a:spcBef>
              <a:spcAft>
                <a:spcPts val="0"/>
              </a:spcAft>
              <a:buNone/>
            </a:pPr>
            <a:r>
              <a:t/>
            </a:r>
            <a:endParaRPr sz="6000">
              <a:solidFill>
                <a:schemeClr val="dk1"/>
              </a:solidFill>
              <a:latin typeface="Arial"/>
              <a:ea typeface="Arial"/>
              <a:cs typeface="Arial"/>
              <a:sym typeface="Arial"/>
            </a:endParaRPr>
          </a:p>
        </p:txBody>
      </p:sp>
      <p:sp>
        <p:nvSpPr>
          <p:cNvPr id="21" name="Google Shape;21;p1"/>
          <p:cNvSpPr/>
          <p:nvPr/>
        </p:nvSpPr>
        <p:spPr>
          <a:xfrm>
            <a:off x="16311342" y="3999618"/>
            <a:ext cx="7649457" cy="17048372"/>
          </a:xfrm>
          <a:prstGeom prst="roundRect">
            <a:avLst>
              <a:gd fmla="val 7000" name="adj"/>
            </a:avLst>
          </a:prstGeom>
          <a:solidFill>
            <a:schemeClr val="lt1"/>
          </a:solidFill>
          <a:ln cap="flat" cmpd="sng" w="9525">
            <a:solidFill>
              <a:schemeClr val="dk1"/>
            </a:solidFill>
            <a:prstDash val="solid"/>
            <a:round/>
            <a:headEnd len="sm" w="sm" type="none"/>
            <a:tailEnd len="sm" w="sm" type="none"/>
          </a:ln>
        </p:spPr>
        <p:txBody>
          <a:bodyPr anchorCtr="0" anchor="ctr" bIns="44975" lIns="89975" spcFirstLastPara="1" rIns="89975" wrap="square" tIns="44975">
            <a:noAutofit/>
          </a:bodyPr>
          <a:lstStyle/>
          <a:p>
            <a:pPr indent="0" lvl="0" marL="0" marR="0" rtl="0" algn="ctr">
              <a:spcBef>
                <a:spcPts val="0"/>
              </a:spcBef>
              <a:spcAft>
                <a:spcPts val="0"/>
              </a:spcAft>
              <a:buNone/>
            </a:pPr>
            <a:r>
              <a:t/>
            </a:r>
            <a:endParaRPr sz="6000">
              <a:solidFill>
                <a:schemeClr val="dk1"/>
              </a:solidFill>
              <a:latin typeface="Arial"/>
              <a:ea typeface="Arial"/>
              <a:cs typeface="Arial"/>
              <a:sym typeface="Arial"/>
            </a:endParaRPr>
          </a:p>
        </p:txBody>
      </p:sp>
      <p:sp>
        <p:nvSpPr>
          <p:cNvPr id="22" name="Google Shape;22;p1"/>
          <p:cNvSpPr/>
          <p:nvPr/>
        </p:nvSpPr>
        <p:spPr>
          <a:xfrm>
            <a:off x="449968" y="3999618"/>
            <a:ext cx="7649400" cy="17048400"/>
          </a:xfrm>
          <a:prstGeom prst="roundRect">
            <a:avLst>
              <a:gd fmla="val 7000" name="adj"/>
            </a:avLst>
          </a:prstGeom>
          <a:solidFill>
            <a:schemeClr val="lt1"/>
          </a:solidFill>
          <a:ln cap="flat" cmpd="sng" w="9525">
            <a:solidFill>
              <a:schemeClr val="dk1"/>
            </a:solidFill>
            <a:prstDash val="solid"/>
            <a:round/>
            <a:headEnd len="sm" w="sm" type="none"/>
            <a:tailEnd len="sm" w="sm" type="none"/>
          </a:ln>
        </p:spPr>
        <p:txBody>
          <a:bodyPr anchorCtr="0" anchor="ctr" bIns="44975" lIns="89975" spcFirstLastPara="1" rIns="89975" wrap="square" tIns="44975">
            <a:noAutofit/>
          </a:bodyPr>
          <a:lstStyle/>
          <a:p>
            <a:pPr indent="0" lvl="0" marL="0" marR="0" rtl="0" algn="ctr">
              <a:spcBef>
                <a:spcPts val="0"/>
              </a:spcBef>
              <a:spcAft>
                <a:spcPts val="0"/>
              </a:spcAft>
              <a:buNone/>
            </a:pPr>
            <a:r>
              <a:t/>
            </a:r>
            <a:endParaRPr sz="6000">
              <a:solidFill>
                <a:schemeClr val="dk1"/>
              </a:solidFill>
              <a:latin typeface="Arial"/>
              <a:ea typeface="Arial"/>
              <a:cs typeface="Arial"/>
              <a:sym typeface="Arial"/>
            </a:endParaRPr>
          </a:p>
        </p:txBody>
      </p:sp>
      <p:sp>
        <p:nvSpPr>
          <p:cNvPr id="23" name="Google Shape;23;p1"/>
          <p:cNvSpPr txBox="1"/>
          <p:nvPr/>
        </p:nvSpPr>
        <p:spPr>
          <a:xfrm>
            <a:off x="712375" y="4066150"/>
            <a:ext cx="7218300" cy="3739800"/>
          </a:xfrm>
          <a:prstGeom prst="rect">
            <a:avLst/>
          </a:prstGeom>
          <a:noFill/>
          <a:ln>
            <a:noFill/>
          </a:ln>
        </p:spPr>
        <p:txBody>
          <a:bodyPr anchorCtr="0" anchor="t" bIns="32125" lIns="64250" spcFirstLastPara="1" rIns="64250" wrap="square" tIns="32125">
            <a:spAutoFit/>
          </a:bodyPr>
          <a:lstStyle/>
          <a:p>
            <a:pPr indent="0" lvl="0" marL="0" rtl="0" algn="l">
              <a:lnSpc>
                <a:spcPct val="115000"/>
              </a:lnSpc>
              <a:spcBef>
                <a:spcPts val="8800"/>
              </a:spcBef>
              <a:spcAft>
                <a:spcPts val="0"/>
              </a:spcAft>
              <a:buSzPts val="1100"/>
              <a:buNone/>
            </a:pPr>
            <a:r>
              <a:rPr lang="en-US" sz="2400">
                <a:solidFill>
                  <a:schemeClr val="dk1"/>
                </a:solidFill>
                <a:latin typeface="Times New Roman"/>
                <a:ea typeface="Times New Roman"/>
                <a:cs typeface="Times New Roman"/>
                <a:sym typeface="Times New Roman"/>
              </a:rPr>
              <a:t>Convolutional neural network is commonly applied to analyzing visual imagery. In CNN, the Input is a tensor with shape (number of images) x (image width) x (image height) x (image depth), and convolutional kernels whose width and height are hyper-parameters, and whose depth must be equal to that of the image. In this project, we use CNN to research on image classification.</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880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8800"/>
              </a:spcBef>
              <a:spcAft>
                <a:spcPts val="8800"/>
              </a:spcAft>
              <a:buSzPts val="1100"/>
              <a:buNone/>
            </a:pPr>
            <a:r>
              <a:t/>
            </a:r>
            <a:endParaRPr sz="2000">
              <a:solidFill>
                <a:schemeClr val="dk1"/>
              </a:solidFill>
              <a:latin typeface="Times New Roman"/>
              <a:ea typeface="Times New Roman"/>
              <a:cs typeface="Times New Roman"/>
              <a:sym typeface="Times New Roman"/>
            </a:endParaRPr>
          </a:p>
        </p:txBody>
      </p:sp>
      <p:sp>
        <p:nvSpPr>
          <p:cNvPr id="24" name="Google Shape;24;p1"/>
          <p:cNvSpPr txBox="1"/>
          <p:nvPr/>
        </p:nvSpPr>
        <p:spPr>
          <a:xfrm>
            <a:off x="8577455" y="9907115"/>
            <a:ext cx="7255800" cy="981300"/>
          </a:xfrm>
          <a:prstGeom prst="rect">
            <a:avLst/>
          </a:prstGeom>
          <a:noFill/>
          <a:ln>
            <a:noFill/>
          </a:ln>
        </p:spPr>
        <p:txBody>
          <a:bodyPr anchorCtr="0" anchor="t" bIns="32125" lIns="64250" spcFirstLastPara="1" rIns="64250" wrap="square" tIns="32125">
            <a:spAutoFit/>
          </a:bodyPr>
          <a:lstStyle/>
          <a:p>
            <a:pPr indent="0" lvl="0" marL="0" marR="0" rtl="0" algn="ctr">
              <a:spcBef>
                <a:spcPts val="0"/>
              </a:spcBef>
              <a:spcAft>
                <a:spcPts val="0"/>
              </a:spcAft>
              <a:buNone/>
            </a:pPr>
            <a:r>
              <a:rPr b="1" lang="en-US" sz="4800">
                <a:solidFill>
                  <a:schemeClr val="dk1"/>
                </a:solidFill>
              </a:rPr>
              <a:t>Dataset and Features</a:t>
            </a:r>
            <a:endParaRPr sz="4800"/>
          </a:p>
        </p:txBody>
      </p:sp>
      <p:sp>
        <p:nvSpPr>
          <p:cNvPr id="25" name="Google Shape;25;p1"/>
          <p:cNvSpPr txBox="1"/>
          <p:nvPr/>
        </p:nvSpPr>
        <p:spPr>
          <a:xfrm>
            <a:off x="24523259" y="4304277"/>
            <a:ext cx="7255735" cy="981156"/>
          </a:xfrm>
          <a:prstGeom prst="rect">
            <a:avLst/>
          </a:prstGeom>
          <a:noFill/>
          <a:ln>
            <a:noFill/>
          </a:ln>
        </p:spPr>
        <p:txBody>
          <a:bodyPr anchorCtr="0" anchor="t" bIns="32125" lIns="64250" spcFirstLastPara="1" rIns="64250" wrap="square" tIns="32125">
            <a:spAutoFit/>
          </a:bodyPr>
          <a:lstStyle/>
          <a:p>
            <a:pPr indent="0" lvl="0" marL="0" marR="0" rtl="0" algn="ctr">
              <a:spcBef>
                <a:spcPts val="0"/>
              </a:spcBef>
              <a:spcAft>
                <a:spcPts val="0"/>
              </a:spcAft>
              <a:buNone/>
            </a:pPr>
            <a:r>
              <a:t/>
            </a:r>
            <a:endParaRPr sz="4800"/>
          </a:p>
        </p:txBody>
      </p:sp>
      <p:sp>
        <p:nvSpPr>
          <p:cNvPr id="26" name="Google Shape;26;p1"/>
          <p:cNvSpPr/>
          <p:nvPr/>
        </p:nvSpPr>
        <p:spPr>
          <a:xfrm>
            <a:off x="506214" y="249976"/>
            <a:ext cx="31385273" cy="3449671"/>
          </a:xfrm>
          <a:prstGeom prst="roundRect">
            <a:avLst>
              <a:gd fmla="val 10870" name="adj"/>
            </a:avLst>
          </a:prstGeom>
          <a:gradFill>
            <a:gsLst>
              <a:gs pos="0">
                <a:srgbClr val="A7C4FF"/>
              </a:gs>
              <a:gs pos="100000">
                <a:schemeClr val="lt1"/>
              </a:gs>
            </a:gsLst>
            <a:lin ang="5400000" scaled="0"/>
          </a:gradFill>
          <a:ln cap="flat" cmpd="sng" w="9525">
            <a:solidFill>
              <a:schemeClr val="dk1"/>
            </a:solidFill>
            <a:prstDash val="solid"/>
            <a:round/>
            <a:headEnd len="sm" w="sm" type="none"/>
            <a:tailEnd len="sm" w="sm" type="none"/>
          </a:ln>
        </p:spPr>
        <p:txBody>
          <a:bodyPr anchorCtr="0" anchor="ctr" bIns="32125" lIns="64250" spcFirstLastPara="1" rIns="64250" wrap="square" tIns="32125">
            <a:noAutofit/>
          </a:bodyPr>
          <a:lstStyle/>
          <a:p>
            <a:pPr indent="0" lvl="0" marL="0" marR="0" rtl="0" algn="ctr">
              <a:spcBef>
                <a:spcPts val="0"/>
              </a:spcBef>
              <a:spcAft>
                <a:spcPts val="0"/>
              </a:spcAft>
              <a:buNone/>
            </a:pPr>
            <a:r>
              <a:t/>
            </a:r>
            <a:endParaRPr sz="6000">
              <a:solidFill>
                <a:schemeClr val="lt1"/>
              </a:solidFill>
              <a:latin typeface="Arial"/>
              <a:ea typeface="Arial"/>
              <a:cs typeface="Arial"/>
              <a:sym typeface="Arial"/>
            </a:endParaRPr>
          </a:p>
        </p:txBody>
      </p:sp>
      <p:sp>
        <p:nvSpPr>
          <p:cNvPr id="27" name="Google Shape;27;p1"/>
          <p:cNvSpPr txBox="1"/>
          <p:nvPr/>
        </p:nvSpPr>
        <p:spPr>
          <a:xfrm>
            <a:off x="899936" y="649938"/>
            <a:ext cx="30204105" cy="2824730"/>
          </a:xfrm>
          <a:prstGeom prst="rect">
            <a:avLst/>
          </a:prstGeom>
          <a:noFill/>
          <a:ln>
            <a:noFill/>
          </a:ln>
        </p:spPr>
        <p:txBody>
          <a:bodyPr anchorCtr="0" anchor="t" bIns="32125" lIns="64250" spcFirstLastPara="1" rIns="64250" wrap="square" tIns="32125">
            <a:spAutoFit/>
          </a:bodyPr>
          <a:lstStyle/>
          <a:p>
            <a:pPr indent="0" lvl="0" marL="0" marR="0" rtl="0" algn="ctr">
              <a:spcBef>
                <a:spcPts val="0"/>
              </a:spcBef>
              <a:spcAft>
                <a:spcPts val="0"/>
              </a:spcAft>
              <a:buNone/>
            </a:pPr>
            <a:r>
              <a:rPr b="1" lang="en-US" sz="8800">
                <a:solidFill>
                  <a:schemeClr val="dk1"/>
                </a:solidFill>
              </a:rPr>
              <a:t>Blood Cells Classification with CNN</a:t>
            </a:r>
            <a:endParaRPr/>
          </a:p>
          <a:p>
            <a:pPr indent="0" lvl="0" marL="0" marR="0" rtl="0" algn="ctr">
              <a:spcBef>
                <a:spcPts val="0"/>
              </a:spcBef>
              <a:spcAft>
                <a:spcPts val="0"/>
              </a:spcAft>
              <a:buNone/>
            </a:pPr>
            <a:r>
              <a:rPr b="1" lang="en-US" sz="6000">
                <a:solidFill>
                  <a:schemeClr val="dk1"/>
                </a:solidFill>
              </a:rPr>
              <a:t>Jiaqi Hu, Fan Liang, Tuo Wu</a:t>
            </a:r>
            <a:endParaRPr/>
          </a:p>
          <a:p>
            <a:pPr indent="0" lvl="0" marL="0" marR="0" rtl="0" algn="ctr">
              <a:spcBef>
                <a:spcPts val="0"/>
              </a:spcBef>
              <a:spcAft>
                <a:spcPts val="0"/>
              </a:spcAft>
              <a:buNone/>
            </a:pPr>
            <a:r>
              <a:rPr b="1" i="1" lang="en-US" sz="3300">
                <a:solidFill>
                  <a:schemeClr val="dk1"/>
                </a:solidFill>
              </a:rPr>
              <a:t>Georgetown University, Master of Science in Analytics</a:t>
            </a:r>
            <a:endParaRPr sz="6000">
              <a:solidFill>
                <a:schemeClr val="dk1"/>
              </a:solidFill>
              <a:latin typeface="Arial"/>
              <a:ea typeface="Arial"/>
              <a:cs typeface="Arial"/>
              <a:sym typeface="Arial"/>
            </a:endParaRPr>
          </a:p>
        </p:txBody>
      </p:sp>
      <p:sp>
        <p:nvSpPr>
          <p:cNvPr id="28" name="Google Shape;28;p1"/>
          <p:cNvSpPr txBox="1"/>
          <p:nvPr/>
        </p:nvSpPr>
        <p:spPr>
          <a:xfrm>
            <a:off x="506214" y="1449862"/>
            <a:ext cx="2699808" cy="1449890"/>
          </a:xfrm>
          <a:prstGeom prst="rect">
            <a:avLst/>
          </a:prstGeom>
          <a:noFill/>
          <a:ln>
            <a:noFill/>
          </a:ln>
        </p:spPr>
        <p:txBody>
          <a:bodyPr anchorCtr="0" anchor="t" bIns="32125" lIns="64250" spcFirstLastPara="1" rIns="64250" wrap="square" tIns="32125">
            <a:spAutoFit/>
          </a:bodyPr>
          <a:lstStyle/>
          <a:p>
            <a:pPr indent="0" lvl="0" marL="0" marR="0" rtl="0" algn="ctr">
              <a:spcBef>
                <a:spcPts val="0"/>
              </a:spcBef>
              <a:spcAft>
                <a:spcPts val="0"/>
              </a:spcAft>
              <a:buNone/>
            </a:pPr>
            <a:r>
              <a:t/>
            </a:r>
            <a:endParaRPr/>
          </a:p>
          <a:p>
            <a:pPr indent="0" lvl="0" marL="0" marR="0" rtl="0" algn="ctr">
              <a:spcBef>
                <a:spcPts val="1000"/>
              </a:spcBef>
              <a:spcAft>
                <a:spcPts val="0"/>
              </a:spcAft>
              <a:buNone/>
            </a:pPr>
            <a:r>
              <a:t/>
            </a:r>
            <a:endParaRPr sz="2000">
              <a:solidFill>
                <a:srgbClr val="FF0000"/>
              </a:solidFill>
              <a:latin typeface="Arial"/>
              <a:ea typeface="Arial"/>
              <a:cs typeface="Arial"/>
              <a:sym typeface="Arial"/>
            </a:endParaRPr>
          </a:p>
        </p:txBody>
      </p:sp>
      <p:sp>
        <p:nvSpPr>
          <p:cNvPr id="29" name="Google Shape;29;p1"/>
          <p:cNvSpPr txBox="1"/>
          <p:nvPr/>
        </p:nvSpPr>
        <p:spPr>
          <a:xfrm>
            <a:off x="24854484" y="16269825"/>
            <a:ext cx="6130800" cy="756300"/>
          </a:xfrm>
          <a:prstGeom prst="rect">
            <a:avLst/>
          </a:prstGeom>
          <a:noFill/>
          <a:ln>
            <a:noFill/>
          </a:ln>
        </p:spPr>
        <p:txBody>
          <a:bodyPr anchorCtr="0" anchor="t" bIns="32125" lIns="64250" spcFirstLastPara="1" rIns="64250" wrap="square" tIns="32125">
            <a:spAutoFit/>
          </a:bodyPr>
          <a:lstStyle/>
          <a:p>
            <a:pPr indent="0" lvl="0" marL="0" marR="0" rtl="0" algn="ctr">
              <a:spcBef>
                <a:spcPts val="0"/>
              </a:spcBef>
              <a:spcAft>
                <a:spcPts val="0"/>
              </a:spcAft>
              <a:buNone/>
            </a:pPr>
            <a:r>
              <a:rPr lang="en-US" sz="4500">
                <a:solidFill>
                  <a:schemeClr val="dk1"/>
                </a:solidFill>
                <a:latin typeface="Arial"/>
                <a:ea typeface="Arial"/>
                <a:cs typeface="Arial"/>
                <a:sym typeface="Arial"/>
              </a:rPr>
              <a:t>Bibliography</a:t>
            </a:r>
            <a:endParaRPr/>
          </a:p>
        </p:txBody>
      </p:sp>
      <p:sp>
        <p:nvSpPr>
          <p:cNvPr id="30" name="Google Shape;30;p1"/>
          <p:cNvSpPr txBox="1"/>
          <p:nvPr/>
        </p:nvSpPr>
        <p:spPr>
          <a:xfrm>
            <a:off x="8727450" y="10812225"/>
            <a:ext cx="6955800" cy="3068700"/>
          </a:xfrm>
          <a:prstGeom prst="rect">
            <a:avLst/>
          </a:prstGeom>
          <a:noFill/>
          <a:ln>
            <a:noFill/>
          </a:ln>
        </p:spPr>
        <p:txBody>
          <a:bodyPr anchorCtr="0" anchor="t" bIns="21475" lIns="42975" spcFirstLastPara="1" rIns="42975" wrap="square" tIns="21475">
            <a:spAutoFit/>
          </a:bodyPr>
          <a:lstStyle/>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We use dataset called Blood Cell Images from Kaggle. This dataset has 12,500 augmented images of blood cell, and these images are labeled by cell type in csv file. There are four different type of cells: Eosinophil, Lymphocyte, Monocyte, and Neutrophil. There are approximately 3000 images for each of 4 cell types splitted in training and test datasets. </a:t>
            </a:r>
            <a:endParaRPr sz="2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US" sz="4800">
                <a:solidFill>
                  <a:schemeClr val="dk1"/>
                </a:solidFill>
              </a:rPr>
              <a:t>    			   </a:t>
            </a:r>
            <a:endParaRPr b="1" sz="3600">
              <a:solidFill>
                <a:schemeClr val="dk1"/>
              </a:solidFill>
            </a:endParaRPr>
          </a:p>
          <a:p>
            <a:pPr indent="0" lvl="0" marL="0" rtl="0" algn="l">
              <a:spcBef>
                <a:spcPts val="0"/>
              </a:spcBef>
              <a:spcAft>
                <a:spcPts val="0"/>
              </a:spcAft>
              <a:buNone/>
            </a:pPr>
            <a:r>
              <a:rPr b="1" lang="en-US" sz="4800">
                <a:solidFill>
                  <a:schemeClr val="dk1"/>
                </a:solidFill>
              </a:rPr>
              <a:t>  Description of Model</a:t>
            </a:r>
            <a:endParaRPr b="1" sz="4800">
              <a:solidFill>
                <a:schemeClr val="dk1"/>
              </a:solidFill>
            </a:endParaRPr>
          </a:p>
          <a:p>
            <a:pPr indent="0" lvl="0" marL="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57200" lvl="0" marL="1828800" rtl="0" algn="l">
              <a:spcBef>
                <a:spcPts val="0"/>
              </a:spcBef>
              <a:spcAft>
                <a:spcPts val="0"/>
              </a:spcAft>
              <a:buNone/>
            </a:pPr>
            <a:r>
              <a:t/>
            </a:r>
            <a:endParaRPr b="1" sz="1000">
              <a:solidFill>
                <a:schemeClr val="dk1"/>
              </a:solidFill>
            </a:endParaRPr>
          </a:p>
          <a:p>
            <a:pPr indent="0" lvl="0" marL="0" marR="0" rtl="0" algn="l">
              <a:lnSpc>
                <a:spcPct val="9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b="1">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p:txBody>
      </p:sp>
      <p:sp>
        <p:nvSpPr>
          <p:cNvPr id="31" name="Google Shape;31;p1"/>
          <p:cNvSpPr txBox="1"/>
          <p:nvPr/>
        </p:nvSpPr>
        <p:spPr>
          <a:xfrm>
            <a:off x="24660748" y="17058456"/>
            <a:ext cx="6780900" cy="3259800"/>
          </a:xfrm>
          <a:prstGeom prst="rect">
            <a:avLst/>
          </a:prstGeom>
          <a:noFill/>
          <a:ln>
            <a:noFill/>
          </a:ln>
        </p:spPr>
        <p:txBody>
          <a:bodyPr anchorCtr="0" anchor="t" bIns="21475" lIns="42975" spcFirstLastPara="1" rIns="42975" wrap="square" tIns="21475">
            <a:spAutoFit/>
          </a:bodyPr>
          <a:lstStyle/>
          <a:p>
            <a:pPr indent="-244475" lvl="0" marL="244475" marR="0" rtl="0" algn="l">
              <a:lnSpc>
                <a:spcPct val="95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269875" lvl="0" marL="244475" marR="0" rtl="0" algn="l">
              <a:lnSpc>
                <a:spcPct val="95000"/>
              </a:lnSpc>
              <a:spcBef>
                <a:spcPts val="0"/>
              </a:spcBef>
              <a:spcAft>
                <a:spcPts val="0"/>
              </a:spcAft>
              <a:buClr>
                <a:schemeClr val="dk1"/>
              </a:buClr>
              <a:buSzPts val="2400"/>
              <a:buFont typeface="Noto Sans Symbols"/>
              <a:buAutoNum type="arabicPeriod"/>
            </a:pPr>
            <a:r>
              <a:rPr lang="en-US" sz="2400">
                <a:solidFill>
                  <a:schemeClr val="dk1"/>
                </a:solidFill>
                <a:latin typeface="Times New Roman"/>
                <a:ea typeface="Times New Roman"/>
                <a:cs typeface="Times New Roman"/>
                <a:sym typeface="Times New Roman"/>
              </a:rPr>
              <a:t>Mooney, P. (2018, April 21). Blood Cell Images. Retrieved September 20, 2019, from https://www.kaggle.com/paultimothymooney/blood-cells.</a:t>
            </a:r>
            <a:endParaRPr sz="2400">
              <a:solidFill>
                <a:schemeClr val="dk1"/>
              </a:solidFill>
              <a:latin typeface="Times New Roman"/>
              <a:ea typeface="Times New Roman"/>
              <a:cs typeface="Times New Roman"/>
              <a:sym typeface="Times New Roman"/>
            </a:endParaRPr>
          </a:p>
          <a:p>
            <a:pPr indent="-269875" lvl="0" marL="244475" marR="0" rtl="0" algn="l">
              <a:lnSpc>
                <a:spcPct val="95000"/>
              </a:lnSpc>
              <a:spcBef>
                <a:spcPts val="0"/>
              </a:spcBef>
              <a:spcAft>
                <a:spcPts val="0"/>
              </a:spcAft>
              <a:buClr>
                <a:schemeClr val="dk1"/>
              </a:buClr>
              <a:buSzPts val="2400"/>
              <a:buFont typeface="Noto Sans Symbols"/>
              <a:buAutoNum type="arabicPeriod"/>
            </a:pPr>
            <a:r>
              <a:rPr lang="en-US" sz="2400">
                <a:solidFill>
                  <a:schemeClr val="dk1"/>
                </a:solidFill>
                <a:latin typeface="Times New Roman"/>
                <a:ea typeface="Times New Roman"/>
                <a:cs typeface="Times New Roman"/>
                <a:sym typeface="Times New Roman"/>
              </a:rPr>
              <a:t>Systems Cell Biology@Yale. </a:t>
            </a:r>
            <a:r>
              <a:rPr lang="en-US" sz="2400">
                <a:solidFill>
                  <a:schemeClr val="dk1"/>
                </a:solidFill>
                <a:latin typeface="Times New Roman"/>
                <a:ea typeface="Times New Roman"/>
                <a:cs typeface="Times New Roman"/>
                <a:sym typeface="Times New Roman"/>
              </a:rPr>
              <a:t>(n.d.). </a:t>
            </a:r>
            <a:r>
              <a:rPr lang="en-US" sz="2400">
                <a:solidFill>
                  <a:schemeClr val="dk1"/>
                </a:solidFill>
                <a:latin typeface="Times New Roman"/>
                <a:ea typeface="Times New Roman"/>
                <a:cs typeface="Times New Roman"/>
                <a:sym typeface="Times New Roman"/>
              </a:rPr>
              <a:t>Retrieved December 1, 2019, from </a:t>
            </a:r>
            <a:r>
              <a:rPr lang="en-US" sz="2400">
                <a:solidFill>
                  <a:schemeClr val="dk1"/>
                </a:solidFill>
                <a:uFill>
                  <a:noFill/>
                </a:uFill>
                <a:latin typeface="Times New Roman"/>
                <a:ea typeface="Times New Roman"/>
                <a:cs typeface="Times New Roman"/>
                <a:sym typeface="Times New Roman"/>
                <a:hlinkClick r:id="rId3"/>
              </a:rPr>
              <a:t>http://medcell.med.yale.edu/systems_cell_biology/blood_lab.php</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32" name="Google Shape;32;p1"/>
          <p:cNvSpPr txBox="1"/>
          <p:nvPr/>
        </p:nvSpPr>
        <p:spPr>
          <a:xfrm>
            <a:off x="16526950" y="5288550"/>
            <a:ext cx="7209000" cy="6657000"/>
          </a:xfrm>
          <a:prstGeom prst="rect">
            <a:avLst/>
          </a:prstGeom>
          <a:noFill/>
          <a:ln>
            <a:noFill/>
          </a:ln>
        </p:spPr>
        <p:txBody>
          <a:bodyPr anchorCtr="0" anchor="t" bIns="21475" lIns="42975" spcFirstLastPara="1" rIns="42975" wrap="square" tIns="21475">
            <a:spAutoFit/>
          </a:bodyPr>
          <a:lstStyle/>
          <a:p>
            <a:pPr indent="0" lvl="0" marL="0" marR="0" rtl="0" algn="l">
              <a:lnSpc>
                <a:spcPct val="95000"/>
              </a:lnSpc>
              <a:spcBef>
                <a:spcPts val="0"/>
              </a:spcBef>
              <a:spcAft>
                <a:spcPts val="0"/>
              </a:spcAft>
              <a:buNone/>
            </a:pPr>
            <a:r>
              <a:rPr lang="en-US" sz="2400">
                <a:solidFill>
                  <a:schemeClr val="dk1"/>
                </a:solidFill>
                <a:latin typeface="Times New Roman"/>
                <a:ea typeface="Times New Roman"/>
                <a:cs typeface="Times New Roman"/>
                <a:sym typeface="Times New Roman"/>
              </a:rPr>
              <a:t>We have built many different models to test accuracy. The main differences are dropout rate and number of dropout layer.</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rPr lang="en-US" sz="2400">
                <a:solidFill>
                  <a:schemeClr val="dk1"/>
                </a:solidFill>
                <a:latin typeface="Times New Roman"/>
                <a:ea typeface="Times New Roman"/>
                <a:cs typeface="Times New Roman"/>
                <a:sym typeface="Times New Roman"/>
              </a:rPr>
              <a:t>In this model, we set dropout rate as 0.1 which means every node has 10% </a:t>
            </a:r>
            <a:r>
              <a:rPr lang="en-US" sz="2400">
                <a:solidFill>
                  <a:schemeClr val="dk1"/>
                </a:solidFill>
                <a:latin typeface="Times New Roman"/>
                <a:ea typeface="Times New Roman"/>
                <a:cs typeface="Times New Roman"/>
                <a:sym typeface="Times New Roman"/>
              </a:rPr>
              <a:t>possibility</a:t>
            </a:r>
            <a:r>
              <a:rPr lang="en-US" sz="2400">
                <a:solidFill>
                  <a:schemeClr val="dk1"/>
                </a:solidFill>
                <a:latin typeface="Times New Roman"/>
                <a:ea typeface="Times New Roman"/>
                <a:cs typeface="Times New Roman"/>
                <a:sym typeface="Times New Roman"/>
              </a:rPr>
              <a:t> to be ignored. In this graph, we found this model has much better performance in </a:t>
            </a:r>
            <a:r>
              <a:rPr lang="en-US" sz="2400">
                <a:solidFill>
                  <a:schemeClr val="dk1"/>
                </a:solidFill>
                <a:latin typeface="Times New Roman"/>
                <a:ea typeface="Times New Roman"/>
                <a:cs typeface="Times New Roman"/>
                <a:sym typeface="Times New Roman"/>
              </a:rPr>
              <a:t>training</a:t>
            </a:r>
            <a:r>
              <a:rPr lang="en-US" sz="2400">
                <a:solidFill>
                  <a:schemeClr val="dk1"/>
                </a:solidFill>
                <a:latin typeface="Times New Roman"/>
                <a:ea typeface="Times New Roman"/>
                <a:cs typeface="Times New Roman"/>
                <a:sym typeface="Times New Roman"/>
              </a:rPr>
              <a:t> data. When iteration went through, accuracy of training dataset is increasing. However, the accuracy of validation dataset has large fluctuation when iteration went through.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rPr lang="en-US" sz="2400">
                <a:solidFill>
                  <a:schemeClr val="dk1"/>
                </a:solidFill>
                <a:latin typeface="Times New Roman"/>
                <a:ea typeface="Times New Roman"/>
                <a:cs typeface="Times New Roman"/>
                <a:sym typeface="Times New Roman"/>
              </a:rPr>
              <a:t>In this model, we set dropout as 0.3. We found accuracy of validation set increase a little bit. Also, accuracy curve is more stable than first model.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3" name="Google Shape;33;p1"/>
          <p:cNvSpPr txBox="1"/>
          <p:nvPr/>
        </p:nvSpPr>
        <p:spPr>
          <a:xfrm>
            <a:off x="24495150" y="7661853"/>
            <a:ext cx="7152600" cy="2231100"/>
          </a:xfrm>
          <a:prstGeom prst="rect">
            <a:avLst/>
          </a:prstGeom>
          <a:noFill/>
          <a:ln>
            <a:noFill/>
          </a:ln>
        </p:spPr>
        <p:txBody>
          <a:bodyPr anchorCtr="0" anchor="t" bIns="21475" lIns="42975" spcFirstLastPara="1" rIns="42975" wrap="square" tIns="21475">
            <a:spAutoFit/>
          </a:bodyPr>
          <a:lstStyle/>
          <a:p>
            <a:pPr indent="0" lvl="0" marL="0" marR="0" rtl="0" algn="l">
              <a:lnSpc>
                <a:spcPct val="9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rPr lang="en-US" sz="2400">
                <a:solidFill>
                  <a:schemeClr val="dk1"/>
                </a:solidFill>
                <a:latin typeface="Times New Roman"/>
                <a:ea typeface="Times New Roman"/>
                <a:cs typeface="Times New Roman"/>
                <a:sym typeface="Times New Roman"/>
              </a:rPr>
              <a:t>In this model, we add three dropout layers and dropout rate is 0.1. We did not find dramatic increase in accuracy of validation se</a:t>
            </a:r>
            <a:r>
              <a:rPr lang="en-US" sz="2400">
                <a:solidFill>
                  <a:schemeClr val="dk1"/>
                </a:solidFill>
                <a:latin typeface="Times New Roman"/>
                <a:ea typeface="Times New Roman"/>
                <a:cs typeface="Times New Roman"/>
                <a:sym typeface="Times New Roman"/>
              </a:rPr>
              <a:t>t.</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rPr lang="en-US" sz="2400">
                <a:solidFill>
                  <a:schemeClr val="dk1"/>
                </a:solidFill>
                <a:latin typeface="Times New Roman"/>
                <a:ea typeface="Times New Roman"/>
                <a:cs typeface="Times New Roman"/>
                <a:sym typeface="Times New Roman"/>
              </a:rPr>
              <a:t>When we compare these three models, we find model whose dropout rate is 0.3 has the highest accuracy, model which has three layers of dropout has the most smooth accuracy curve as iteration went thought. </a:t>
            </a:r>
            <a:endParaRPr sz="24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9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4" name="Google Shape;34;p1"/>
          <p:cNvSpPr txBox="1"/>
          <p:nvPr/>
        </p:nvSpPr>
        <p:spPr>
          <a:xfrm>
            <a:off x="618706" y="4299590"/>
            <a:ext cx="7255800" cy="981300"/>
          </a:xfrm>
          <a:prstGeom prst="rect">
            <a:avLst/>
          </a:prstGeom>
          <a:noFill/>
          <a:ln>
            <a:noFill/>
          </a:ln>
        </p:spPr>
        <p:txBody>
          <a:bodyPr anchorCtr="0" anchor="t" bIns="32125" lIns="64250" spcFirstLastPara="1" rIns="64250" wrap="square" tIns="32125">
            <a:spAutoFit/>
          </a:bodyPr>
          <a:lstStyle/>
          <a:p>
            <a:pPr indent="0" lvl="0" marL="0" marR="0" rtl="0" algn="ctr">
              <a:spcBef>
                <a:spcPts val="0"/>
              </a:spcBef>
              <a:spcAft>
                <a:spcPts val="0"/>
              </a:spcAft>
              <a:buNone/>
            </a:pPr>
            <a:r>
              <a:rPr b="1" lang="en-US" sz="4800">
                <a:solidFill>
                  <a:schemeClr val="dk1"/>
                </a:solidFill>
              </a:rPr>
              <a:t>Abstract</a:t>
            </a:r>
            <a:endParaRPr sz="4800"/>
          </a:p>
        </p:txBody>
      </p:sp>
      <p:sp>
        <p:nvSpPr>
          <p:cNvPr id="35" name="Google Shape;35;p1"/>
          <p:cNvSpPr txBox="1"/>
          <p:nvPr/>
        </p:nvSpPr>
        <p:spPr>
          <a:xfrm>
            <a:off x="16480080" y="4307402"/>
            <a:ext cx="7255735" cy="981156"/>
          </a:xfrm>
          <a:prstGeom prst="rect">
            <a:avLst/>
          </a:prstGeom>
          <a:noFill/>
          <a:ln>
            <a:noFill/>
          </a:ln>
        </p:spPr>
        <p:txBody>
          <a:bodyPr anchorCtr="0" anchor="t" bIns="32125" lIns="64250" spcFirstLastPara="1" rIns="64250" wrap="square" tIns="32125">
            <a:spAutoFit/>
          </a:bodyPr>
          <a:lstStyle/>
          <a:p>
            <a:pPr indent="0" lvl="0" marL="0" marR="0" rtl="0" algn="ctr">
              <a:spcBef>
                <a:spcPts val="0"/>
              </a:spcBef>
              <a:spcAft>
                <a:spcPts val="0"/>
              </a:spcAft>
              <a:buNone/>
            </a:pPr>
            <a:r>
              <a:rPr b="1" lang="en-US" sz="4800">
                <a:solidFill>
                  <a:schemeClr val="dk1"/>
                </a:solidFill>
                <a:latin typeface="Arial"/>
                <a:ea typeface="Arial"/>
                <a:cs typeface="Arial"/>
                <a:sym typeface="Arial"/>
              </a:rPr>
              <a:t>Results</a:t>
            </a:r>
            <a:endParaRPr sz="4800"/>
          </a:p>
        </p:txBody>
      </p:sp>
      <p:sp>
        <p:nvSpPr>
          <p:cNvPr id="36" name="Google Shape;36;p1"/>
          <p:cNvSpPr txBox="1"/>
          <p:nvPr/>
        </p:nvSpPr>
        <p:spPr>
          <a:xfrm>
            <a:off x="29077625" y="1468610"/>
            <a:ext cx="2699808" cy="1449890"/>
          </a:xfrm>
          <a:prstGeom prst="rect">
            <a:avLst/>
          </a:prstGeom>
          <a:noFill/>
          <a:ln>
            <a:noFill/>
          </a:ln>
        </p:spPr>
        <p:txBody>
          <a:bodyPr anchorCtr="0" anchor="t" bIns="32125" lIns="64250" spcFirstLastPara="1" rIns="64250" wrap="square" tIns="32125">
            <a:spAutoFit/>
          </a:bodyPr>
          <a:lstStyle/>
          <a:p>
            <a:pPr indent="0" lvl="0" marL="0" marR="0" rtl="0" algn="ctr">
              <a:spcBef>
                <a:spcPts val="0"/>
              </a:spcBef>
              <a:spcAft>
                <a:spcPts val="0"/>
              </a:spcAft>
              <a:buNone/>
            </a:pPr>
            <a:r>
              <a:t/>
            </a:r>
            <a:endParaRPr/>
          </a:p>
          <a:p>
            <a:pPr indent="0" lvl="0" marL="0" marR="0" rtl="0" algn="ctr">
              <a:spcBef>
                <a:spcPts val="1000"/>
              </a:spcBef>
              <a:spcAft>
                <a:spcPts val="0"/>
              </a:spcAft>
              <a:buNone/>
            </a:pPr>
            <a:r>
              <a:t/>
            </a:r>
            <a:endParaRPr sz="2000">
              <a:solidFill>
                <a:srgbClr val="FF0000"/>
              </a:solidFill>
              <a:latin typeface="Arial"/>
              <a:ea typeface="Arial"/>
              <a:cs typeface="Arial"/>
              <a:sym typeface="Arial"/>
            </a:endParaRPr>
          </a:p>
        </p:txBody>
      </p:sp>
      <p:pic>
        <p:nvPicPr>
          <p:cNvPr id="37" name="Google Shape;37;p1"/>
          <p:cNvPicPr preferRelativeResize="0"/>
          <p:nvPr/>
        </p:nvPicPr>
        <p:blipFill>
          <a:blip r:embed="rId4">
            <a:alphaModFix/>
          </a:blip>
          <a:stretch>
            <a:fillRect/>
          </a:stretch>
        </p:blipFill>
        <p:spPr>
          <a:xfrm>
            <a:off x="1994975" y="1041013"/>
            <a:ext cx="2857500" cy="2000250"/>
          </a:xfrm>
          <a:prstGeom prst="rect">
            <a:avLst/>
          </a:prstGeom>
          <a:noFill/>
          <a:ln>
            <a:noFill/>
          </a:ln>
        </p:spPr>
      </p:pic>
      <p:sp>
        <p:nvSpPr>
          <p:cNvPr id="38" name="Google Shape;38;p1"/>
          <p:cNvSpPr txBox="1"/>
          <p:nvPr/>
        </p:nvSpPr>
        <p:spPr>
          <a:xfrm>
            <a:off x="618706" y="8795390"/>
            <a:ext cx="7255800" cy="981300"/>
          </a:xfrm>
          <a:prstGeom prst="rect">
            <a:avLst/>
          </a:prstGeom>
          <a:noFill/>
          <a:ln>
            <a:noFill/>
          </a:ln>
        </p:spPr>
        <p:txBody>
          <a:bodyPr anchorCtr="0" anchor="t" bIns="32125" lIns="64250" spcFirstLastPara="1" rIns="64250" wrap="square" tIns="32125">
            <a:noAutofit/>
          </a:bodyPr>
          <a:lstStyle/>
          <a:p>
            <a:pPr indent="0" lvl="0" marL="0" marR="0" rtl="0" algn="ctr">
              <a:spcBef>
                <a:spcPts val="0"/>
              </a:spcBef>
              <a:spcAft>
                <a:spcPts val="0"/>
              </a:spcAft>
              <a:buNone/>
            </a:pPr>
            <a:r>
              <a:rPr b="1" lang="en-US" sz="4800">
                <a:solidFill>
                  <a:schemeClr val="dk1"/>
                </a:solidFill>
              </a:rPr>
              <a:t>Introduction and Problem Statement</a:t>
            </a:r>
            <a:endParaRPr sz="4800"/>
          </a:p>
        </p:txBody>
      </p:sp>
      <p:sp>
        <p:nvSpPr>
          <p:cNvPr id="39" name="Google Shape;39;p1"/>
          <p:cNvSpPr txBox="1"/>
          <p:nvPr/>
        </p:nvSpPr>
        <p:spPr>
          <a:xfrm>
            <a:off x="775800" y="10430700"/>
            <a:ext cx="7152600" cy="4587600"/>
          </a:xfrm>
          <a:prstGeom prst="rect">
            <a:avLst/>
          </a:prstGeom>
          <a:noFill/>
          <a:ln>
            <a:noFill/>
          </a:ln>
        </p:spPr>
        <p:txBody>
          <a:bodyPr anchorCtr="0" anchor="t" bIns="21475" lIns="42975" spcFirstLastPara="1" rIns="42975" wrap="square" tIns="21475">
            <a:noAutofit/>
          </a:bodyPr>
          <a:lstStyle/>
          <a:p>
            <a:pPr indent="0" lvl="0" marL="0" rtl="0" algn="l">
              <a:spcBef>
                <a:spcPts val="0"/>
              </a:spcBef>
              <a:spcAft>
                <a:spcPts val="0"/>
              </a:spcAft>
              <a:buNone/>
            </a:pPr>
            <a:r>
              <a:rPr lang="en-US" sz="2400">
                <a:solidFill>
                  <a:schemeClr val="dk1"/>
                </a:solidFill>
                <a:highlight>
                  <a:srgbClr val="FFFFFF"/>
                </a:highlight>
                <a:latin typeface="Times New Roman"/>
                <a:ea typeface="Times New Roman"/>
                <a:cs typeface="Times New Roman"/>
                <a:sym typeface="Times New Roman"/>
              </a:rPr>
              <a:t>The diagnosis of blood-based diseases often involves identifying and characterizing patient blood samples. </a:t>
            </a:r>
            <a:endParaRPr sz="24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2400">
                <a:solidFill>
                  <a:schemeClr val="dk1"/>
                </a:solidFill>
                <a:highlight>
                  <a:srgbClr val="FFFFFF"/>
                </a:highlight>
                <a:latin typeface="Times New Roman"/>
                <a:ea typeface="Times New Roman"/>
                <a:cs typeface="Times New Roman"/>
                <a:sym typeface="Times New Roman"/>
              </a:rPr>
              <a:t>Blood Cell classification is important for these diseases’ diagnosis and treatment.</a:t>
            </a:r>
            <a:endParaRPr sz="24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In this project, we use CNN to recognize the colored cell in each image and classify it in 4 types of blood cell: Eosinophil, Lymphocyte, Monocyte, and Neutrophil. </a:t>
            </a:r>
            <a:r>
              <a:rPr lang="en-US" sz="2400">
                <a:solidFill>
                  <a:schemeClr val="dk1"/>
                </a:solidFill>
                <a:highlight>
                  <a:srgbClr val="FFFFFF"/>
                </a:highlight>
                <a:latin typeface="Times New Roman"/>
                <a:ea typeface="Times New Roman"/>
                <a:cs typeface="Times New Roman"/>
                <a:sym typeface="Times New Roman"/>
              </a:rPr>
              <a:t>And we will compare the loss and accuracy rate with different dropout rates.</a:t>
            </a:r>
            <a:endParaRPr sz="24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highlight>
                  <a:srgbClr val="FFFFFF"/>
                </a:highlight>
                <a:latin typeface="Times New Roman"/>
                <a:ea typeface="Times New Roman"/>
                <a:cs typeface="Times New Roman"/>
                <a:sym typeface="Times New Roman"/>
              </a:rPr>
              <a:t>Sample images of 4 types of blood cells:</a:t>
            </a:r>
            <a:endParaRPr sz="2400">
              <a:solidFill>
                <a:schemeClr val="dk1"/>
              </a:solidFill>
              <a:highlight>
                <a:srgbClr val="FFFFFF"/>
              </a:highlight>
              <a:latin typeface="Times New Roman"/>
              <a:ea typeface="Times New Roman"/>
              <a:cs typeface="Times New Roman"/>
              <a:sym typeface="Times New Roman"/>
            </a:endParaRPr>
          </a:p>
        </p:txBody>
      </p:sp>
      <p:pic>
        <p:nvPicPr>
          <p:cNvPr id="40" name="Google Shape;40;p1"/>
          <p:cNvPicPr preferRelativeResize="0"/>
          <p:nvPr/>
        </p:nvPicPr>
        <p:blipFill rotWithShape="1">
          <a:blip r:embed="rId5">
            <a:alphaModFix/>
          </a:blip>
          <a:srcRect b="11144" l="7802" r="8029" t="10319"/>
          <a:stretch/>
        </p:blipFill>
        <p:spPr>
          <a:xfrm>
            <a:off x="1572449" y="15097425"/>
            <a:ext cx="5339650" cy="4982375"/>
          </a:xfrm>
          <a:prstGeom prst="rect">
            <a:avLst/>
          </a:prstGeom>
          <a:noFill/>
          <a:ln>
            <a:noFill/>
          </a:ln>
        </p:spPr>
      </p:pic>
      <p:sp>
        <p:nvSpPr>
          <p:cNvPr id="41" name="Google Shape;41;p1"/>
          <p:cNvSpPr txBox="1"/>
          <p:nvPr/>
        </p:nvSpPr>
        <p:spPr>
          <a:xfrm>
            <a:off x="8543506" y="4299590"/>
            <a:ext cx="7255800" cy="981300"/>
          </a:xfrm>
          <a:prstGeom prst="rect">
            <a:avLst/>
          </a:prstGeom>
          <a:noFill/>
          <a:ln>
            <a:noFill/>
          </a:ln>
        </p:spPr>
        <p:txBody>
          <a:bodyPr anchorCtr="0" anchor="t" bIns="32125" lIns="64250" spcFirstLastPara="1" rIns="64250" wrap="square" tIns="32125">
            <a:noAutofit/>
          </a:bodyPr>
          <a:lstStyle/>
          <a:p>
            <a:pPr indent="0" lvl="0" marL="0" marR="0" rtl="0" algn="ctr">
              <a:spcBef>
                <a:spcPts val="0"/>
              </a:spcBef>
              <a:spcAft>
                <a:spcPts val="0"/>
              </a:spcAft>
              <a:buNone/>
            </a:pPr>
            <a:r>
              <a:rPr b="1" lang="en-US" sz="4800">
                <a:solidFill>
                  <a:schemeClr val="dk1"/>
                </a:solidFill>
              </a:rPr>
              <a:t>Related Work</a:t>
            </a:r>
            <a:endParaRPr sz="4800"/>
          </a:p>
        </p:txBody>
      </p:sp>
      <p:sp>
        <p:nvSpPr>
          <p:cNvPr id="42" name="Google Shape;42;p1"/>
          <p:cNvSpPr txBox="1"/>
          <p:nvPr/>
        </p:nvSpPr>
        <p:spPr>
          <a:xfrm>
            <a:off x="8624400" y="5211150"/>
            <a:ext cx="7152600" cy="3739800"/>
          </a:xfrm>
          <a:prstGeom prst="rect">
            <a:avLst/>
          </a:prstGeom>
          <a:noFill/>
          <a:ln>
            <a:noFill/>
          </a:ln>
        </p:spPr>
        <p:txBody>
          <a:bodyPr anchorCtr="0" anchor="t" bIns="21475" lIns="42975" spcFirstLastPara="1" rIns="42975" wrap="square" tIns="21475">
            <a:noAutofit/>
          </a:bodyPr>
          <a:lstStyle/>
          <a:p>
            <a:pPr indent="0" lvl="0" marL="0" marR="0" rtl="0" algn="l">
              <a:spcBef>
                <a:spcPts val="0"/>
              </a:spcBef>
              <a:spcAft>
                <a:spcPts val="0"/>
              </a:spcAft>
              <a:buNone/>
            </a:pPr>
            <a:r>
              <a:rPr lang="en-US" sz="2400">
                <a:solidFill>
                  <a:schemeClr val="dk1"/>
                </a:solidFill>
                <a:highlight>
                  <a:srgbClr val="FFFFFF"/>
                </a:highlight>
                <a:latin typeface="Times New Roman"/>
                <a:ea typeface="Times New Roman"/>
                <a:cs typeface="Times New Roman"/>
                <a:sym typeface="Times New Roman"/>
              </a:rPr>
              <a:t>The diagnosis of blood-based diseases often involves identifying and characterizing patient blood samples. </a:t>
            </a:r>
            <a:endParaRPr sz="24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highlight>
                  <a:srgbClr val="FFFFFF"/>
                </a:highlight>
                <a:latin typeface="Times New Roman"/>
                <a:ea typeface="Times New Roman"/>
                <a:cs typeface="Times New Roman"/>
                <a:sym typeface="Times New Roman"/>
              </a:rPr>
              <a:t>From Yale’s </a:t>
            </a:r>
            <a:r>
              <a:rPr lang="en-US" sz="2400">
                <a:solidFill>
                  <a:schemeClr val="dk1"/>
                </a:solidFill>
                <a:highlight>
                  <a:srgbClr val="FFFFFF"/>
                </a:highlight>
                <a:latin typeface="Times New Roman"/>
                <a:ea typeface="Times New Roman"/>
                <a:cs typeface="Times New Roman"/>
                <a:sym typeface="Times New Roman"/>
              </a:rPr>
              <a:t>Peripheral Blood Lab, t</a:t>
            </a:r>
            <a:r>
              <a:rPr lang="en-US" sz="2400">
                <a:solidFill>
                  <a:schemeClr val="dk1"/>
                </a:solidFill>
                <a:highlight>
                  <a:srgbClr val="FFFFFF"/>
                </a:highlight>
                <a:latin typeface="Times New Roman"/>
                <a:ea typeface="Times New Roman"/>
                <a:cs typeface="Times New Roman"/>
                <a:sym typeface="Times New Roman"/>
              </a:rPr>
              <a:t>he identification of blood cells is based primarily on observations of the presence or absence of a nucleus and cytoplasmic granules. And previous kaggle researchers also used CNN to classify the blood cells. The previous models have over 400 thousand parameters. Our project focuses more on the effects of different dropout rates and try to simplify the CNN model to have similar accuracy rates. </a:t>
            </a:r>
            <a:endParaRPr b="1" sz="2300">
              <a:solidFill>
                <a:schemeClr val="dk1"/>
              </a:solidFill>
              <a:highlight>
                <a:srgbClr val="FFFFFF"/>
              </a:highlight>
            </a:endParaRPr>
          </a:p>
          <a:p>
            <a:pPr indent="0" lvl="0" marL="0" marR="0" rtl="0" algn="l">
              <a:spcBef>
                <a:spcPts val="0"/>
              </a:spcBef>
              <a:spcAft>
                <a:spcPts val="0"/>
              </a:spcAft>
              <a:buNone/>
            </a:pPr>
            <a:r>
              <a:t/>
            </a:r>
            <a:endParaRPr sz="2400">
              <a:solidFill>
                <a:schemeClr val="dk1"/>
              </a:solidFill>
              <a:highlight>
                <a:srgbClr val="FFFFFF"/>
              </a:highlight>
              <a:latin typeface="Times New Roman"/>
              <a:ea typeface="Times New Roman"/>
              <a:cs typeface="Times New Roman"/>
              <a:sym typeface="Times New Roman"/>
            </a:endParaRPr>
          </a:p>
        </p:txBody>
      </p:sp>
      <p:pic>
        <p:nvPicPr>
          <p:cNvPr id="43" name="Google Shape;43;p1"/>
          <p:cNvPicPr preferRelativeResize="0"/>
          <p:nvPr/>
        </p:nvPicPr>
        <p:blipFill>
          <a:blip r:embed="rId6">
            <a:alphaModFix/>
          </a:blip>
          <a:stretch>
            <a:fillRect/>
          </a:stretch>
        </p:blipFill>
        <p:spPr>
          <a:xfrm>
            <a:off x="17072663" y="6614700"/>
            <a:ext cx="5961287" cy="4587600"/>
          </a:xfrm>
          <a:prstGeom prst="rect">
            <a:avLst/>
          </a:prstGeom>
          <a:noFill/>
          <a:ln>
            <a:noFill/>
          </a:ln>
        </p:spPr>
      </p:pic>
      <p:pic>
        <p:nvPicPr>
          <p:cNvPr id="44" name="Google Shape;44;p1"/>
          <p:cNvPicPr preferRelativeResize="0"/>
          <p:nvPr/>
        </p:nvPicPr>
        <p:blipFill>
          <a:blip r:embed="rId7">
            <a:alphaModFix/>
          </a:blip>
          <a:stretch>
            <a:fillRect/>
          </a:stretch>
        </p:blipFill>
        <p:spPr>
          <a:xfrm>
            <a:off x="16995413" y="14409100"/>
            <a:ext cx="6353175" cy="3971925"/>
          </a:xfrm>
          <a:prstGeom prst="rect">
            <a:avLst/>
          </a:prstGeom>
          <a:noFill/>
          <a:ln>
            <a:noFill/>
          </a:ln>
        </p:spPr>
      </p:pic>
      <p:pic>
        <p:nvPicPr>
          <p:cNvPr id="45" name="Google Shape;45;p1"/>
          <p:cNvPicPr preferRelativeResize="0"/>
          <p:nvPr/>
        </p:nvPicPr>
        <p:blipFill>
          <a:blip r:embed="rId8">
            <a:alphaModFix/>
          </a:blip>
          <a:stretch>
            <a:fillRect/>
          </a:stretch>
        </p:blipFill>
        <p:spPr>
          <a:xfrm>
            <a:off x="25361516" y="4604400"/>
            <a:ext cx="5116746" cy="3618724"/>
          </a:xfrm>
          <a:prstGeom prst="rect">
            <a:avLst/>
          </a:prstGeom>
          <a:noFill/>
          <a:ln cap="flat" cmpd="sng" w="9525">
            <a:solidFill>
              <a:schemeClr val="dk1"/>
            </a:solidFill>
            <a:prstDash val="solid"/>
            <a:round/>
            <a:headEnd len="sm" w="sm" type="none"/>
            <a:tailEnd len="sm" w="sm" type="none"/>
          </a:ln>
        </p:spPr>
      </p:pic>
      <p:pic>
        <p:nvPicPr>
          <p:cNvPr id="46" name="Google Shape;46;p1"/>
          <p:cNvPicPr preferRelativeResize="0"/>
          <p:nvPr/>
        </p:nvPicPr>
        <p:blipFill>
          <a:blip r:embed="rId9">
            <a:alphaModFix/>
          </a:blip>
          <a:stretch>
            <a:fillRect/>
          </a:stretch>
        </p:blipFill>
        <p:spPr>
          <a:xfrm>
            <a:off x="25010000" y="9999669"/>
            <a:ext cx="5961275" cy="3957481"/>
          </a:xfrm>
          <a:prstGeom prst="rect">
            <a:avLst/>
          </a:prstGeom>
          <a:noFill/>
          <a:ln>
            <a:noFill/>
          </a:ln>
        </p:spPr>
      </p:pic>
      <p:pic>
        <p:nvPicPr>
          <p:cNvPr id="47" name="Google Shape;47;p1"/>
          <p:cNvPicPr preferRelativeResize="0"/>
          <p:nvPr/>
        </p:nvPicPr>
        <p:blipFill>
          <a:blip r:embed="rId4">
            <a:alphaModFix/>
          </a:blip>
          <a:stretch>
            <a:fillRect/>
          </a:stretch>
        </p:blipFill>
        <p:spPr>
          <a:xfrm>
            <a:off x="27323825" y="1050875"/>
            <a:ext cx="2857500" cy="2000250"/>
          </a:xfrm>
          <a:prstGeom prst="rect">
            <a:avLst/>
          </a:prstGeom>
          <a:noFill/>
          <a:ln>
            <a:noFill/>
          </a:ln>
        </p:spPr>
      </p:pic>
      <p:pic>
        <p:nvPicPr>
          <p:cNvPr id="48" name="Google Shape;48;p1"/>
          <p:cNvPicPr preferRelativeResize="0"/>
          <p:nvPr/>
        </p:nvPicPr>
        <p:blipFill>
          <a:blip r:embed="rId10">
            <a:alphaModFix/>
          </a:blip>
          <a:stretch>
            <a:fillRect/>
          </a:stretch>
        </p:blipFill>
        <p:spPr>
          <a:xfrm>
            <a:off x="8727450" y="15742200"/>
            <a:ext cx="6955800" cy="4225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2008-12-04T00:20:37Z</dcterms:created>
  <dc:creator>Ethan Shulda</dc:creator>
</cp:coreProperties>
</file>