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79" r:id="rId3"/>
    <p:sldId id="278" r:id="rId4"/>
    <p:sldId id="281" r:id="rId5"/>
    <p:sldId id="282" r:id="rId6"/>
    <p:sldId id="283" r:id="rId7"/>
    <p:sldId id="284" r:id="rId8"/>
    <p:sldId id="285" r:id="rId9"/>
    <p:sldId id="287" r:id="rId10"/>
    <p:sldId id="286" r:id="rId11"/>
    <p:sldId id="296" r:id="rId12"/>
    <p:sldId id="297" r:id="rId13"/>
    <p:sldId id="298" r:id="rId14"/>
    <p:sldId id="299" r:id="rId15"/>
    <p:sldId id="300" r:id="rId16"/>
    <p:sldId id="301" r:id="rId17"/>
    <p:sldId id="288" r:id="rId18"/>
    <p:sldId id="289" r:id="rId19"/>
    <p:sldId id="290" r:id="rId20"/>
    <p:sldId id="291" r:id="rId21"/>
    <p:sldId id="292" r:id="rId22"/>
    <p:sldId id="293" r:id="rId23"/>
    <p:sldId id="294" r:id="rId24"/>
    <p:sldId id="295" r:id="rId25"/>
    <p:sldId id="26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0" d="100"/>
          <a:sy n="110" d="100"/>
        </p:scale>
        <p:origin x="-164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465620-F4FA-4C91-ACB6-89009382801E}" type="datetimeFigureOut">
              <a:rPr lang="en-US" smtClean="0"/>
              <a:t>12/5/2019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2F1C68-E7EE-46F4-9212-747FAC4CD0BC}" type="slidenum">
              <a:rPr lang="en-US" smtClean="0"/>
              <a:t>‹#›</a:t>
            </a:fld>
            <a:endParaRPr lang="en-US"/>
          </a:p>
        </p:txBody>
      </p:sp>
    </p:spTree>
    <p:extLst>
      <p:ext uri="{BB962C8B-B14F-4D97-AF65-F5344CB8AC3E}">
        <p14:creationId xmlns:p14="http://schemas.microsoft.com/office/powerpoint/2010/main" val="350283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0" name="正方形/長方形 9"/>
          <p:cNvSpPr/>
          <p:nvPr userDrawn="1"/>
        </p:nvSpPr>
        <p:spPr>
          <a:xfrm>
            <a:off x="0" y="738909"/>
            <a:ext cx="9144000" cy="388307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pic>
        <p:nvPicPr>
          <p:cNvPr id="15" name="図 14" descr="ppt資料07-14.png"/>
          <p:cNvPicPr>
            <a:picLocks noChangeAspect="1"/>
          </p:cNvPicPr>
          <p:nvPr userDrawn="1"/>
        </p:nvPicPr>
        <p:blipFill rotWithShape="1">
          <a:blip r:embed="rId2">
            <a:extLst>
              <a:ext uri="{28A0092B-C50C-407E-A947-70E740481C1C}">
                <a14:useLocalDpi xmlns:a14="http://schemas.microsoft.com/office/drawing/2010/main" val="0"/>
              </a:ext>
            </a:extLst>
          </a:blip>
          <a:srcRect r="45316" b="9473"/>
          <a:stretch/>
        </p:blipFill>
        <p:spPr>
          <a:xfrm>
            <a:off x="5799247" y="741436"/>
            <a:ext cx="3344753" cy="5537110"/>
          </a:xfrm>
          <a:prstGeom prst="rect">
            <a:avLst/>
          </a:prstGeom>
        </p:spPr>
      </p:pic>
      <p:sp>
        <p:nvSpPr>
          <p:cNvPr id="3" name="サブタイトル 2"/>
          <p:cNvSpPr>
            <a:spLocks noGrp="1"/>
          </p:cNvSpPr>
          <p:nvPr>
            <p:ph type="subTitle" idx="1" hasCustomPrompt="1"/>
          </p:nvPr>
        </p:nvSpPr>
        <p:spPr>
          <a:xfrm>
            <a:off x="277390" y="1142876"/>
            <a:ext cx="5286786" cy="407010"/>
          </a:xfrm>
          <a:noFill/>
        </p:spPr>
        <p:txBody>
          <a:bodyPr vert="horz" lIns="0" tIns="0" rIns="0" bIns="0" rtlCol="0" anchor="t">
            <a:noAutofit/>
          </a:bodyPr>
          <a:lstStyle>
            <a:lvl1pPr marL="0" indent="0">
              <a:buFontTx/>
              <a:buNone/>
              <a:defRPr lang="ja-JP" altLang="en-US" sz="2400" b="1" baseline="0">
                <a:solidFill>
                  <a:schemeClr val="bg1"/>
                </a:solidFill>
                <a:latin typeface="+mn-lt"/>
                <a:cs typeface="ＭＳ Ｐ明朝"/>
              </a:defRPr>
            </a:lvl1pPr>
          </a:lstStyle>
          <a:p>
            <a:r>
              <a:rPr lang="en-US" altLang="ja-JP" dirty="0"/>
              <a:t>Theme Title Here</a:t>
            </a:r>
            <a:endParaRPr lang="ja-JP" altLang="en-US" dirty="0"/>
          </a:p>
        </p:txBody>
      </p:sp>
      <p:sp>
        <p:nvSpPr>
          <p:cNvPr id="2" name="タイトル 1"/>
          <p:cNvSpPr>
            <a:spLocks noGrp="1"/>
          </p:cNvSpPr>
          <p:nvPr>
            <p:ph type="ctrTitle" hasCustomPrompt="1"/>
          </p:nvPr>
        </p:nvSpPr>
        <p:spPr>
          <a:xfrm>
            <a:off x="277390" y="1741211"/>
            <a:ext cx="5307864" cy="1304745"/>
          </a:xfrm>
        </p:spPr>
        <p:txBody>
          <a:bodyPr anchor="t">
            <a:normAutofit/>
          </a:bodyPr>
          <a:lstStyle>
            <a:lvl1pPr>
              <a:defRPr sz="3600">
                <a:solidFill>
                  <a:schemeClr val="bg1"/>
                </a:solidFill>
                <a:latin typeface="+mn-lt"/>
              </a:defRPr>
            </a:lvl1pPr>
          </a:lstStyle>
          <a:p>
            <a:r>
              <a:rPr kumimoji="1" lang="en-US" altLang="ja-JP" dirty="0"/>
              <a:t>Presentation Title Here</a:t>
            </a:r>
            <a:endParaRPr kumimoji="1" lang="ja-JP" altLang="en-US" dirty="0"/>
          </a:p>
        </p:txBody>
      </p:sp>
      <p:sp>
        <p:nvSpPr>
          <p:cNvPr id="6" name="スライド番号プレースホルダー 5"/>
          <p:cNvSpPr>
            <a:spLocks noGrp="1"/>
          </p:cNvSpPr>
          <p:nvPr>
            <p:ph type="sldNum" sz="quarter" idx="12"/>
          </p:nvPr>
        </p:nvSpPr>
        <p:spPr>
          <a:xfrm>
            <a:off x="3505200" y="6645086"/>
            <a:ext cx="2133600" cy="175846"/>
          </a:xfrm>
          <a:prstGeom prst="rect">
            <a:avLst/>
          </a:prstGeom>
        </p:spPr>
        <p:txBody>
          <a:bodyPr/>
          <a:lstStyle/>
          <a:p>
            <a:fld id="{A9BE1287-D590-4421-910E-33B99E005C40}" type="slidenum">
              <a:rPr kumimoji="1" lang="ja-JP" altLang="en-US" smtClean="0"/>
              <a:t>‹#›</a:t>
            </a:fld>
            <a:endParaRPr kumimoji="1" lang="ja-JP" altLang="en-US"/>
          </a:p>
        </p:txBody>
      </p:sp>
      <p:sp>
        <p:nvSpPr>
          <p:cNvPr id="11" name="テキスト プレースホルダー 10"/>
          <p:cNvSpPr>
            <a:spLocks noGrp="1"/>
          </p:cNvSpPr>
          <p:nvPr>
            <p:ph type="body" sz="quarter" idx="13" hasCustomPrompt="1"/>
          </p:nvPr>
        </p:nvSpPr>
        <p:spPr>
          <a:xfrm>
            <a:off x="277390" y="4640442"/>
            <a:ext cx="3867622" cy="413418"/>
          </a:xfrm>
        </p:spPr>
        <p:txBody>
          <a:bodyPr anchor="b">
            <a:noAutofit/>
          </a:bodyPr>
          <a:lstStyle>
            <a:lvl1pPr marL="0" indent="0">
              <a:buFontTx/>
              <a:buNone/>
              <a:defRPr sz="2400" b="1"/>
            </a:lvl1pPr>
          </a:lstStyle>
          <a:p>
            <a:pPr lvl="0"/>
            <a:r>
              <a:rPr kumimoji="1" lang="en-US" altLang="ja-JP" dirty="0"/>
              <a:t>Presenter Name</a:t>
            </a:r>
            <a:endParaRPr kumimoji="1" lang="ja-JP" altLang="en-US" dirty="0"/>
          </a:p>
        </p:txBody>
      </p:sp>
      <p:sp>
        <p:nvSpPr>
          <p:cNvPr id="12" name="テキスト プレースホルダー 10"/>
          <p:cNvSpPr>
            <a:spLocks noGrp="1"/>
          </p:cNvSpPr>
          <p:nvPr>
            <p:ph type="body" sz="quarter" idx="14" hasCustomPrompt="1"/>
          </p:nvPr>
        </p:nvSpPr>
        <p:spPr>
          <a:xfrm>
            <a:off x="277390" y="5077052"/>
            <a:ext cx="3867622" cy="829429"/>
          </a:xfrm>
        </p:spPr>
        <p:txBody>
          <a:bodyPr anchor="t">
            <a:noAutofit/>
          </a:bodyPr>
          <a:lstStyle>
            <a:lvl1pPr marL="0" indent="0">
              <a:buFontTx/>
              <a:buNone/>
              <a:defRPr sz="1400" b="0"/>
            </a:lvl1pPr>
          </a:lstStyle>
          <a:p>
            <a:pPr lvl="0"/>
            <a:r>
              <a:rPr kumimoji="1" lang="en-US" altLang="ja-JP" dirty="0"/>
              <a:t>Profile</a:t>
            </a:r>
          </a:p>
          <a:p>
            <a:pPr lvl="0"/>
            <a:r>
              <a:rPr kumimoji="1" lang="en-US" altLang="ja-JP" dirty="0"/>
              <a:t>Profile</a:t>
            </a:r>
          </a:p>
          <a:p>
            <a:pPr lvl="0"/>
            <a:r>
              <a:rPr kumimoji="1" lang="en-US" altLang="ja-JP" dirty="0"/>
              <a:t>Profile</a:t>
            </a:r>
          </a:p>
        </p:txBody>
      </p:sp>
      <p:sp>
        <p:nvSpPr>
          <p:cNvPr id="13" name="テキスト プレースホルダー 10"/>
          <p:cNvSpPr>
            <a:spLocks noGrp="1"/>
          </p:cNvSpPr>
          <p:nvPr>
            <p:ph type="body" sz="quarter" idx="15" hasCustomPrompt="1"/>
          </p:nvPr>
        </p:nvSpPr>
        <p:spPr>
          <a:xfrm>
            <a:off x="277390" y="5931217"/>
            <a:ext cx="3867622" cy="356288"/>
          </a:xfrm>
        </p:spPr>
        <p:txBody>
          <a:bodyPr anchor="t">
            <a:noAutofit/>
          </a:bodyPr>
          <a:lstStyle>
            <a:lvl1pPr marL="0" indent="0">
              <a:buFontTx/>
              <a:buNone/>
              <a:defRPr sz="1400" b="0"/>
            </a:lvl1pPr>
          </a:lstStyle>
          <a:p>
            <a:pPr lvl="0"/>
            <a:r>
              <a:rPr kumimoji="1" lang="en-US" altLang="ja-JP" dirty="0"/>
              <a:t>March 23, 2016</a:t>
            </a:r>
            <a:endParaRPr kumimoji="1" lang="ja-JP" altLang="en-US" dirty="0"/>
          </a:p>
        </p:txBody>
      </p:sp>
    </p:spTree>
    <p:extLst>
      <p:ext uri="{BB962C8B-B14F-4D97-AF65-F5344CB8AC3E}">
        <p14:creationId xmlns:p14="http://schemas.microsoft.com/office/powerpoint/2010/main" val="916129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8" name="正方形/長方形 7"/>
          <p:cNvSpPr/>
          <p:nvPr userDrawn="1"/>
        </p:nvSpPr>
        <p:spPr>
          <a:xfrm>
            <a:off x="0" y="0"/>
            <a:ext cx="9144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9" name="図 8" descr="名称未設定-3-11.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58057" t="53382" b="11808"/>
          <a:stretch/>
        </p:blipFill>
        <p:spPr>
          <a:xfrm>
            <a:off x="7956177" y="0"/>
            <a:ext cx="1187823" cy="739587"/>
          </a:xfrm>
          <a:prstGeom prst="rect">
            <a:avLst/>
          </a:prstGeom>
        </p:spPr>
      </p:pic>
      <p:cxnSp>
        <p:nvCxnSpPr>
          <p:cNvPr id="10" name="直線コネクタ 9"/>
          <p:cNvCxnSpPr/>
          <p:nvPr userDrawn="1"/>
        </p:nvCxnSpPr>
        <p:spPr>
          <a:xfrm>
            <a:off x="0" y="739588"/>
            <a:ext cx="9144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1" name="図 10" descr="名称未設定-3-11.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58057" t="53382" b="11808"/>
          <a:stretch/>
        </p:blipFill>
        <p:spPr>
          <a:xfrm>
            <a:off x="7956175" y="1"/>
            <a:ext cx="1187823" cy="739587"/>
          </a:xfrm>
          <a:prstGeom prst="rect">
            <a:avLst/>
          </a:prstGeom>
        </p:spPr>
      </p:pic>
      <p:sp>
        <p:nvSpPr>
          <p:cNvPr id="2" name="タイトル 1"/>
          <p:cNvSpPr>
            <a:spLocks noGrp="1"/>
          </p:cNvSpPr>
          <p:nvPr>
            <p:ph type="title" hasCustomPrompt="1"/>
          </p:nvPr>
        </p:nvSpPr>
        <p:spPr>
          <a:xfrm>
            <a:off x="223641" y="178948"/>
            <a:ext cx="8463160" cy="483454"/>
          </a:xfrm>
        </p:spPr>
        <p:txBody>
          <a:bodyPr>
            <a:noAutofit/>
          </a:bodyPr>
          <a:lstStyle>
            <a:lvl1pPr algn="l">
              <a:defRPr sz="2400">
                <a:solidFill>
                  <a:schemeClr val="bg1"/>
                </a:solidFill>
              </a:defRPr>
            </a:lvl1pPr>
          </a:lstStyle>
          <a:p>
            <a:r>
              <a:rPr kumimoji="1" lang="en-US" altLang="ja-JP" dirty="0"/>
              <a:t>Slide title; Arial, Bold, 24 points</a:t>
            </a:r>
            <a:endParaRPr kumimoji="1" lang="ja-JP" altLang="en-US" dirty="0"/>
          </a:p>
        </p:txBody>
      </p:sp>
      <p:sp>
        <p:nvSpPr>
          <p:cNvPr id="12" name="コンテンツ プレースホルダー 11"/>
          <p:cNvSpPr>
            <a:spLocks noGrp="1"/>
          </p:cNvSpPr>
          <p:nvPr>
            <p:ph sz="quarter" idx="13" hasCustomPrompt="1"/>
          </p:nvPr>
        </p:nvSpPr>
        <p:spPr>
          <a:xfrm>
            <a:off x="223641" y="950913"/>
            <a:ext cx="8636154" cy="4918269"/>
          </a:xfrm>
        </p:spPr>
        <p:txBody>
          <a:bodyPr>
            <a:spAutoFit/>
          </a:bodyPr>
          <a:lstStyle>
            <a:lvl5pPr>
              <a:defRPr/>
            </a:lvl5pPr>
          </a:lstStyle>
          <a:p>
            <a:pPr lvl="0"/>
            <a:r>
              <a:rPr kumimoji="1" lang="en-US" altLang="ja-JP" dirty="0"/>
              <a:t>First point; Arial, 28 points</a:t>
            </a:r>
            <a:endParaRPr kumimoji="1" lang="ja-JP" altLang="en-US" dirty="0"/>
          </a:p>
          <a:p>
            <a:pPr lvl="1"/>
            <a:r>
              <a:rPr kumimoji="1" lang="en-US" altLang="ja-JP" dirty="0"/>
              <a:t>Sub point; Arial, 24 points</a:t>
            </a:r>
            <a:endParaRPr kumimoji="1" lang="ja-JP" altLang="en-US" dirty="0"/>
          </a:p>
          <a:p>
            <a:pPr lvl="2"/>
            <a:r>
              <a:rPr kumimoji="1" lang="en-US" altLang="ja-JP" dirty="0"/>
              <a:t>Other sub point; Arial, 20 points</a:t>
            </a:r>
            <a:endParaRPr kumimoji="1" lang="ja-JP" altLang="en-US" dirty="0"/>
          </a:p>
          <a:p>
            <a:pPr lvl="3"/>
            <a:r>
              <a:rPr kumimoji="1" lang="en-US" altLang="ja-JP" dirty="0"/>
              <a:t>Other sub point; Arial, 18 points</a:t>
            </a:r>
            <a:endParaRPr kumimoji="1" lang="ja-JP" altLang="en-US" dirty="0"/>
          </a:p>
          <a:p>
            <a:pPr lvl="4"/>
            <a:r>
              <a:rPr kumimoji="1" lang="en-US" altLang="ja-JP" dirty="0"/>
              <a:t>Last sub point; Arial, 16 points</a:t>
            </a:r>
          </a:p>
          <a:p>
            <a:pPr lvl="4"/>
            <a:endParaRPr kumimoji="1" lang="en-US" altLang="ja-JP" dirty="0"/>
          </a:p>
          <a:p>
            <a:pPr lvl="4"/>
            <a:endParaRPr kumimoji="1" lang="en-US" altLang="ja-JP" dirty="0"/>
          </a:p>
          <a:p>
            <a:pPr lvl="4"/>
            <a:endParaRPr kumimoji="1" lang="en-US" altLang="ja-JP" dirty="0"/>
          </a:p>
          <a:p>
            <a:pPr lvl="4"/>
            <a:endParaRPr kumimoji="1" lang="en-US" altLang="ja-JP" dirty="0"/>
          </a:p>
          <a:p>
            <a:pPr lvl="4"/>
            <a:endParaRPr kumimoji="1" lang="en-US" altLang="ja-JP" dirty="0"/>
          </a:p>
          <a:p>
            <a:pPr lvl="4"/>
            <a:endParaRPr kumimoji="1" lang="en-US" altLang="ja-JP" dirty="0"/>
          </a:p>
          <a:p>
            <a:pPr lvl="4"/>
            <a:endParaRPr kumimoji="1" lang="en-US" altLang="ja-JP" dirty="0"/>
          </a:p>
          <a:p>
            <a:pPr lvl="4"/>
            <a:endParaRPr kumimoji="1" lang="en-US" altLang="ja-JP" dirty="0"/>
          </a:p>
          <a:p>
            <a:pPr lvl="4"/>
            <a:endParaRPr kumimoji="1" lang="en-US" altLang="ja-JP" dirty="0"/>
          </a:p>
          <a:p>
            <a:pPr lvl="4"/>
            <a:endParaRPr kumimoji="1" lang="ja-JP" altLang="en-US" dirty="0"/>
          </a:p>
        </p:txBody>
      </p:sp>
      <p:sp>
        <p:nvSpPr>
          <p:cNvPr id="14" name="スライド番号プレースホルダー 13"/>
          <p:cNvSpPr>
            <a:spLocks noGrp="1"/>
          </p:cNvSpPr>
          <p:nvPr>
            <p:ph type="sldNum" sz="quarter" idx="15"/>
          </p:nvPr>
        </p:nvSpPr>
        <p:spPr>
          <a:xfrm>
            <a:off x="3505200" y="6645086"/>
            <a:ext cx="2133600" cy="175846"/>
          </a:xfrm>
          <a:prstGeom prst="rect">
            <a:avLst/>
          </a:prstGeom>
        </p:spPr>
        <p:txBody>
          <a:bodyPr/>
          <a:lstStyle/>
          <a:p>
            <a:fld id="{336047B0-28A3-4E6B-B788-3893CBF6298A}" type="slidenum">
              <a:rPr lang="ja-JP" altLang="en-US" smtClean="0"/>
              <a:pPr/>
              <a:t>‹#›</a:t>
            </a:fld>
            <a:endParaRPr lang="ja-JP" altLang="en-US"/>
          </a:p>
        </p:txBody>
      </p:sp>
    </p:spTree>
    <p:extLst>
      <p:ext uri="{BB962C8B-B14F-4D97-AF65-F5344CB8AC3E}">
        <p14:creationId xmlns:p14="http://schemas.microsoft.com/office/powerpoint/2010/main" val="3263725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Ending page">
    <p:spTree>
      <p:nvGrpSpPr>
        <p:cNvPr id="1" name=""/>
        <p:cNvGrpSpPr/>
        <p:nvPr/>
      </p:nvGrpSpPr>
      <p:grpSpPr>
        <a:xfrm>
          <a:off x="0" y="0"/>
          <a:ext cx="0" cy="0"/>
          <a:chOff x="0" y="0"/>
          <a:chExt cx="0" cy="0"/>
        </a:xfrm>
      </p:grpSpPr>
      <p:sp>
        <p:nvSpPr>
          <p:cNvPr id="12" name="正方形/長方形 11"/>
          <p:cNvSpPr/>
          <p:nvPr userDrawn="1"/>
        </p:nvSpPr>
        <p:spPr>
          <a:xfrm>
            <a:off x="0" y="746606"/>
            <a:ext cx="9144000" cy="38965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13" name="図 12" descr="ppt資料07-14.png"/>
          <p:cNvPicPr>
            <a:picLocks noChangeAspect="1"/>
          </p:cNvPicPr>
          <p:nvPr userDrawn="1"/>
        </p:nvPicPr>
        <p:blipFill rotWithShape="1">
          <a:blip r:embed="rId2">
            <a:extLst>
              <a:ext uri="{28A0092B-C50C-407E-A947-70E740481C1C}">
                <a14:useLocalDpi xmlns:a14="http://schemas.microsoft.com/office/drawing/2010/main" val="0"/>
              </a:ext>
            </a:extLst>
          </a:blip>
          <a:srcRect r="45316" b="9473"/>
          <a:stretch/>
        </p:blipFill>
        <p:spPr>
          <a:xfrm>
            <a:off x="5799247" y="750317"/>
            <a:ext cx="3344753" cy="5537110"/>
          </a:xfrm>
          <a:prstGeom prst="rect">
            <a:avLst/>
          </a:prstGeom>
        </p:spPr>
      </p:pic>
      <p:sp>
        <p:nvSpPr>
          <p:cNvPr id="2" name="タイトル 1"/>
          <p:cNvSpPr>
            <a:spLocks noGrp="1"/>
          </p:cNvSpPr>
          <p:nvPr>
            <p:ph type="ctrTitle" hasCustomPrompt="1"/>
          </p:nvPr>
        </p:nvSpPr>
        <p:spPr>
          <a:xfrm>
            <a:off x="303665" y="2905656"/>
            <a:ext cx="6358188" cy="556054"/>
          </a:xfrm>
        </p:spPr>
        <p:txBody>
          <a:bodyPr anchor="b">
            <a:normAutofit/>
          </a:bodyPr>
          <a:lstStyle>
            <a:lvl1pPr>
              <a:defRPr sz="2800" b="1">
                <a:solidFill>
                  <a:schemeClr val="bg1"/>
                </a:solidFill>
                <a:latin typeface="+mn-lt"/>
              </a:defRPr>
            </a:lvl1pPr>
          </a:lstStyle>
          <a:p>
            <a:pPr lvl="0"/>
            <a:r>
              <a:rPr kumimoji="1" lang="en-US" altLang="ja-JP" dirty="0"/>
              <a:t>Ending page title</a:t>
            </a:r>
            <a:endParaRPr kumimoji="1" lang="ja-JP" altLang="en-US" dirty="0"/>
          </a:p>
        </p:txBody>
      </p:sp>
      <p:sp>
        <p:nvSpPr>
          <p:cNvPr id="4" name="テキスト プレースホルダー 3"/>
          <p:cNvSpPr>
            <a:spLocks noGrp="1"/>
          </p:cNvSpPr>
          <p:nvPr>
            <p:ph type="body" sz="quarter" idx="13" hasCustomPrompt="1"/>
          </p:nvPr>
        </p:nvSpPr>
        <p:spPr>
          <a:xfrm>
            <a:off x="303665" y="3518872"/>
            <a:ext cx="6263951" cy="1124248"/>
          </a:xfrm>
        </p:spPr>
        <p:txBody>
          <a:bodyPr>
            <a:normAutofit/>
          </a:bodyPr>
          <a:lstStyle>
            <a:lvl1pPr marL="0" indent="0">
              <a:buFontTx/>
              <a:buNone/>
              <a:defRPr sz="2400">
                <a:solidFill>
                  <a:schemeClr val="bg1"/>
                </a:solidFill>
              </a:defRPr>
            </a:lvl1pPr>
            <a:lvl2pPr marL="457200" indent="0">
              <a:buFontTx/>
              <a:buNone/>
              <a:defRPr sz="2000"/>
            </a:lvl2pPr>
            <a:lvl3pPr marL="1025525" indent="0">
              <a:buFontTx/>
              <a:buNone/>
              <a:defRPr sz="2000"/>
            </a:lvl3pPr>
            <a:lvl4pPr marL="1371600" indent="0">
              <a:buFontTx/>
              <a:buNone/>
              <a:defRPr sz="2000"/>
            </a:lvl4pPr>
            <a:lvl5pPr marL="1828800" indent="0">
              <a:buFontTx/>
              <a:buNone/>
              <a:defRPr sz="2000"/>
            </a:lvl5pPr>
          </a:lstStyle>
          <a:p>
            <a:pPr lvl="0"/>
            <a:r>
              <a:rPr kumimoji="1" lang="en-US" altLang="ja-JP" dirty="0"/>
              <a:t>message</a:t>
            </a:r>
          </a:p>
        </p:txBody>
      </p:sp>
      <p:sp>
        <p:nvSpPr>
          <p:cNvPr id="10" name="スライド番号プレースホルダー 9"/>
          <p:cNvSpPr>
            <a:spLocks noGrp="1"/>
          </p:cNvSpPr>
          <p:nvPr>
            <p:ph type="sldNum" sz="quarter" idx="15"/>
          </p:nvPr>
        </p:nvSpPr>
        <p:spPr>
          <a:xfrm>
            <a:off x="3505200" y="6645086"/>
            <a:ext cx="2133600" cy="175846"/>
          </a:xfrm>
          <a:prstGeom prst="rect">
            <a:avLst/>
          </a:prstGeom>
        </p:spPr>
        <p:txBody>
          <a:bodyPr/>
          <a:lstStyle/>
          <a:p>
            <a:fld id="{336047B0-28A3-4E6B-B788-3893CBF6298A}" type="slidenum">
              <a:rPr lang="ja-JP" altLang="en-US" smtClean="0"/>
              <a:pPr/>
              <a:t>‹#›</a:t>
            </a:fld>
            <a:endParaRPr lang="ja-JP" altLang="en-US"/>
          </a:p>
        </p:txBody>
      </p:sp>
      <p:pic>
        <p:nvPicPr>
          <p:cNvPr id="14" name="図 13" descr="名称未設定-2-01.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30581" y="1695443"/>
            <a:ext cx="5088758" cy="701132"/>
          </a:xfrm>
          <a:prstGeom prst="rect">
            <a:avLst/>
          </a:prstGeom>
        </p:spPr>
      </p:pic>
      <p:sp>
        <p:nvSpPr>
          <p:cNvPr id="8" name="正方形/長方形 7">
            <a:extLst>
              <a:ext uri="{FF2B5EF4-FFF2-40B4-BE49-F238E27FC236}">
                <a16:creationId xmlns:a16="http://schemas.microsoft.com/office/drawing/2014/main" xmlns="" id="{459E9A4D-4A76-4840-866C-1D8B21C462F6}"/>
              </a:ext>
            </a:extLst>
          </p:cNvPr>
          <p:cNvSpPr/>
          <p:nvPr userDrawn="1"/>
        </p:nvSpPr>
        <p:spPr>
          <a:xfrm>
            <a:off x="295929" y="5952188"/>
            <a:ext cx="4572000" cy="307777"/>
          </a:xfrm>
          <a:prstGeom prst="rect">
            <a:avLst/>
          </a:prstGeom>
        </p:spPr>
        <p:txBody>
          <a:bodyPr>
            <a:spAutoFit/>
          </a:bodyPr>
          <a:lstStyle/>
          <a:p>
            <a:pPr lvl="0"/>
            <a:r>
              <a:rPr lang="en-US" altLang="ja-JP" sz="7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700" dirty="0">
              <a:solidFill>
                <a:schemeClr val="bg1">
                  <a:lumMod val="50000"/>
                </a:schemeClr>
              </a:solidFill>
            </a:endParaRPr>
          </a:p>
        </p:txBody>
      </p:sp>
    </p:spTree>
    <p:extLst>
      <p:ext uri="{BB962C8B-B14F-4D97-AF65-F5344CB8AC3E}">
        <p14:creationId xmlns:p14="http://schemas.microsoft.com/office/powerpoint/2010/main" val="3329327843"/>
      </p:ext>
    </p:extLst>
  </p:cSld>
  <p:clrMapOvr>
    <a:masterClrMapping/>
  </p:clrMapOvr>
  <p:extLst>
    <p:ext uri="{DCECCB84-F9BA-43D5-87BE-67443E8EF086}">
      <p15:sldGuideLst xmlns:p15="http://schemas.microsoft.com/office/powerpoint/2012/main" xmlns="">
        <p15:guide id="1" orient="horz" pos="2047" userDrawn="1">
          <p15:clr>
            <a:srgbClr val="FBAE40"/>
          </p15:clr>
        </p15:guide>
        <p15:guide id="2" pos="20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ctrTitle"/>
          </p:nvPr>
        </p:nvSpPr>
        <p:spPr>
          <a:xfrm>
            <a:off x="277390" y="1741211"/>
            <a:ext cx="7037810" cy="1304745"/>
          </a:xfrm>
        </p:spPr>
        <p:txBody>
          <a:bodyPr/>
          <a:lstStyle/>
          <a:p>
            <a:r>
              <a:rPr kumimoji="1" lang="en-US" altLang="zh-CN" dirty="0">
                <a:latin typeface="MS PMincho" panose="02020600040205080304" pitchFamily="18" charset="-128"/>
                <a:ea typeface="MS PMincho" panose="02020600040205080304" pitchFamily="18" charset="-128"/>
              </a:rPr>
              <a:t>ARM</a:t>
            </a:r>
            <a:r>
              <a:rPr kumimoji="1" lang="zh-CN" altLang="en-US" dirty="0">
                <a:latin typeface="MS PMincho" panose="02020600040205080304" pitchFamily="18" charset="-128"/>
                <a:ea typeface="MS PMincho" panose="02020600040205080304" pitchFamily="18" charset="-128"/>
              </a:rPr>
              <a:t>处理器体系架构与软件编程</a:t>
            </a:r>
            <a:endParaRPr kumimoji="1" lang="ja-JP" altLang="en-US" dirty="0">
              <a:latin typeface="MS PMincho" panose="02020600040205080304" pitchFamily="18" charset="-128"/>
              <a:ea typeface="MS PMincho" panose="02020600040205080304" pitchFamily="18" charset="-128"/>
            </a:endParaRPr>
          </a:p>
        </p:txBody>
      </p:sp>
      <p:sp>
        <p:nvSpPr>
          <p:cNvPr id="5" name="テキスト プレースホルダー 4"/>
          <p:cNvSpPr>
            <a:spLocks noGrp="1"/>
          </p:cNvSpPr>
          <p:nvPr>
            <p:ph type="body" sz="quarter" idx="13"/>
          </p:nvPr>
        </p:nvSpPr>
        <p:spPr>
          <a:xfrm>
            <a:off x="620290" y="4881742"/>
            <a:ext cx="1157710" cy="413418"/>
          </a:xfrm>
        </p:spPr>
        <p:txBody>
          <a:bodyPr/>
          <a:lstStyle/>
          <a:p>
            <a:r>
              <a:rPr lang="zh-CN" altLang="en-US" dirty="0">
                <a:latin typeface="MS PMincho" panose="02020600040205080304" pitchFamily="18" charset="-128"/>
                <a:ea typeface="MS PMincho" panose="02020600040205080304" pitchFamily="18" charset="-128"/>
              </a:rPr>
              <a:t>沈万江</a:t>
            </a:r>
            <a:endParaRPr kumimoji="1" lang="ja-JP" altLang="en-US" dirty="0">
              <a:latin typeface="MS PMincho" panose="02020600040205080304" pitchFamily="18" charset="-128"/>
              <a:ea typeface="MS PMincho" panose="02020600040205080304" pitchFamily="18" charset="-128"/>
            </a:endParaRPr>
          </a:p>
        </p:txBody>
      </p:sp>
      <p:sp>
        <p:nvSpPr>
          <p:cNvPr id="6" name="テキスト プレースホルダー 5"/>
          <p:cNvSpPr>
            <a:spLocks noGrp="1"/>
          </p:cNvSpPr>
          <p:nvPr>
            <p:ph type="body" sz="quarter" idx="14"/>
          </p:nvPr>
        </p:nvSpPr>
        <p:spPr>
          <a:xfrm>
            <a:off x="264690" y="5331052"/>
            <a:ext cx="3867622" cy="829429"/>
          </a:xfrm>
        </p:spPr>
        <p:txBody>
          <a:bodyPr/>
          <a:lstStyle/>
          <a:p>
            <a:r>
              <a:rPr kumimoji="1" lang="en-US" altLang="zh-CN" dirty="0" smtClean="0">
                <a:latin typeface="MS PMincho" panose="02020600040205080304" pitchFamily="18" charset="-128"/>
                <a:ea typeface="MS PMincho" panose="02020600040205080304" pitchFamily="18" charset="-128"/>
              </a:rPr>
              <a:t>YBDC</a:t>
            </a:r>
            <a:r>
              <a:rPr kumimoji="1" lang="zh-CN" altLang="en-US" dirty="0" smtClean="0">
                <a:latin typeface="MS PMincho" panose="02020600040205080304" pitchFamily="18" charset="-128"/>
                <a:ea typeface="MS PMincho" panose="02020600040205080304" pitchFamily="18" charset="-128"/>
              </a:rPr>
              <a:t> 嵌入式软件开发部</a:t>
            </a:r>
            <a:endParaRPr kumimoji="1" lang="en-US" altLang="zh-CN" dirty="0" smtClean="0">
              <a:latin typeface="MS PMincho" panose="02020600040205080304" pitchFamily="18" charset="-128"/>
              <a:ea typeface="MS PMincho" panose="02020600040205080304" pitchFamily="18" charset="-128"/>
            </a:endParaRPr>
          </a:p>
          <a:p>
            <a:r>
              <a:rPr lang="zh-CN" altLang="en-US" dirty="0">
                <a:latin typeface="MS PMincho" panose="02020600040205080304" pitchFamily="18" charset="-128"/>
                <a:ea typeface="MS PMincho" panose="02020600040205080304" pitchFamily="18" charset="-128"/>
              </a:rPr>
              <a:t>横河电</a:t>
            </a:r>
            <a:r>
              <a:rPr lang="zh-CN" altLang="en-US" dirty="0" smtClean="0">
                <a:latin typeface="MS PMincho" panose="02020600040205080304" pitchFamily="18" charset="-128"/>
                <a:ea typeface="MS PMincho" panose="02020600040205080304" pitchFamily="18" charset="-128"/>
              </a:rPr>
              <a:t>机（中国）有限公司 北京研发中心</a:t>
            </a:r>
            <a:endParaRPr lang="en-US" altLang="zh-CN" dirty="0" smtClean="0">
              <a:latin typeface="MS PMincho" panose="02020600040205080304" pitchFamily="18" charset="-128"/>
              <a:ea typeface="MS PMincho" panose="02020600040205080304" pitchFamily="18" charset="-128"/>
            </a:endParaRPr>
          </a:p>
          <a:p>
            <a:r>
              <a:rPr kumimoji="1" lang="en-US" altLang="zh-CN" dirty="0" smtClean="0">
                <a:latin typeface="MS PMincho" panose="02020600040205080304" pitchFamily="18" charset="-128"/>
                <a:ea typeface="MS PMincho" panose="02020600040205080304" pitchFamily="18" charset="-128"/>
              </a:rPr>
              <a:t>2019/11/25</a:t>
            </a:r>
            <a:endParaRPr kumimoji="1" lang="ja-JP" altLang="en-US" dirty="0">
              <a:latin typeface="MS PMincho" panose="02020600040205080304" pitchFamily="18" charset="-128"/>
              <a:ea typeface="MS PMincho" panose="02020600040205080304" pitchFamily="18" charset="-128"/>
            </a:endParaRPr>
          </a:p>
        </p:txBody>
      </p:sp>
    </p:spTree>
    <p:extLst>
      <p:ext uri="{BB962C8B-B14F-4D97-AF65-F5344CB8AC3E}">
        <p14:creationId xmlns:p14="http://schemas.microsoft.com/office/powerpoint/2010/main" val="39164770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异常处理</a:t>
            </a:r>
            <a:endParaRPr lang="en-US" dirty="0"/>
          </a:p>
        </p:txBody>
      </p:sp>
      <p:sp>
        <p:nvSpPr>
          <p:cNvPr id="3" name="Content Placeholder 2"/>
          <p:cNvSpPr>
            <a:spLocks noGrp="1"/>
          </p:cNvSpPr>
          <p:nvPr>
            <p:ph sz="quarter" idx="13"/>
          </p:nvPr>
        </p:nvSpPr>
        <p:spPr>
          <a:xfrm>
            <a:off x="223641" y="950913"/>
            <a:ext cx="8636154" cy="5607689"/>
          </a:xfrm>
        </p:spPr>
        <p:txBody>
          <a:bodyPr/>
          <a:lstStyle/>
          <a:p>
            <a:r>
              <a:rPr lang="zh-CN" altLang="en-US" dirty="0" smtClean="0"/>
              <a:t>当异常发生时，</a:t>
            </a:r>
            <a:r>
              <a:rPr lang="en-US" altLang="zh-CN" dirty="0" smtClean="0"/>
              <a:t>ARM</a:t>
            </a:r>
            <a:r>
              <a:rPr lang="zh-CN" altLang="en-US" dirty="0" smtClean="0"/>
              <a:t>处理器：</a:t>
            </a:r>
            <a:endParaRPr lang="en-US" altLang="zh-CN" dirty="0" smtClean="0"/>
          </a:p>
          <a:p>
            <a:pPr lvl="1"/>
            <a:r>
              <a:rPr lang="zh-CN" altLang="en-US" dirty="0"/>
              <a:t>拷</a:t>
            </a:r>
            <a:r>
              <a:rPr lang="zh-CN" altLang="en-US" dirty="0" smtClean="0"/>
              <a:t>贝</a:t>
            </a:r>
            <a:r>
              <a:rPr lang="en-US" altLang="zh-CN" dirty="0" smtClean="0"/>
              <a:t>CPSR</a:t>
            </a:r>
            <a:r>
              <a:rPr lang="zh-CN" altLang="en-US" dirty="0" smtClean="0"/>
              <a:t>→</a:t>
            </a:r>
            <a:r>
              <a:rPr lang="en-US" altLang="zh-CN" dirty="0" smtClean="0"/>
              <a:t>SPSR_&lt;mode&gt;</a:t>
            </a:r>
          </a:p>
          <a:p>
            <a:pPr lvl="1"/>
            <a:r>
              <a:rPr lang="zh-CN" altLang="en-US" dirty="0"/>
              <a:t>设</a:t>
            </a:r>
            <a:r>
              <a:rPr lang="zh-CN" altLang="en-US" dirty="0" smtClean="0"/>
              <a:t>置合适的</a:t>
            </a:r>
            <a:r>
              <a:rPr lang="en-US" altLang="zh-CN" dirty="0" smtClean="0"/>
              <a:t>CPSR</a:t>
            </a:r>
            <a:r>
              <a:rPr lang="zh-CN" altLang="en-US" dirty="0" smtClean="0"/>
              <a:t>寄存器位</a:t>
            </a:r>
            <a:endParaRPr lang="en-US" altLang="zh-CN" dirty="0" smtClean="0"/>
          </a:p>
          <a:p>
            <a:pPr lvl="2"/>
            <a:r>
              <a:rPr lang="zh-CN" altLang="en-US" dirty="0" smtClean="0"/>
              <a:t>改变到</a:t>
            </a:r>
            <a:r>
              <a:rPr lang="en-US" altLang="zh-CN" dirty="0" smtClean="0"/>
              <a:t>ARM</a:t>
            </a:r>
            <a:r>
              <a:rPr lang="zh-CN" altLang="en-US" dirty="0" smtClean="0"/>
              <a:t>状态</a:t>
            </a:r>
            <a:endParaRPr lang="en-US" altLang="zh-CN" dirty="0" smtClean="0"/>
          </a:p>
          <a:p>
            <a:pPr lvl="2"/>
            <a:r>
              <a:rPr lang="zh-CN" altLang="en-US" dirty="0"/>
              <a:t>改变</a:t>
            </a:r>
            <a:r>
              <a:rPr lang="zh-CN" altLang="en-US" dirty="0" smtClean="0"/>
              <a:t>到异常模式</a:t>
            </a:r>
            <a:endParaRPr lang="en-US" altLang="zh-CN" dirty="0" smtClean="0"/>
          </a:p>
          <a:p>
            <a:pPr lvl="2"/>
            <a:r>
              <a:rPr lang="zh-CN" altLang="en-US" dirty="0"/>
              <a:t>禁</a:t>
            </a:r>
            <a:r>
              <a:rPr lang="zh-CN" altLang="en-US" dirty="0" smtClean="0"/>
              <a:t>止中断（如果正确的话）</a:t>
            </a:r>
            <a:endParaRPr lang="en-US" dirty="0"/>
          </a:p>
          <a:p>
            <a:pPr lvl="1"/>
            <a:r>
              <a:rPr lang="zh-CN" altLang="en-US" dirty="0" smtClean="0"/>
              <a:t>存储</a:t>
            </a:r>
            <a:r>
              <a:rPr lang="en-US" altLang="zh-CN" dirty="0" smtClean="0"/>
              <a:t>return</a:t>
            </a:r>
            <a:r>
              <a:rPr lang="zh-CN" altLang="en-US" dirty="0" smtClean="0"/>
              <a:t>地址到</a:t>
            </a:r>
            <a:r>
              <a:rPr lang="en-US" altLang="zh-CN" dirty="0" smtClean="0"/>
              <a:t>LR_&lt;mode&gt;</a:t>
            </a:r>
            <a:r>
              <a:rPr lang="zh-CN" altLang="en-US" dirty="0" smtClean="0"/>
              <a:t>寄存器中</a:t>
            </a:r>
            <a:endParaRPr lang="en-US" altLang="zh-CN" dirty="0" smtClean="0"/>
          </a:p>
          <a:p>
            <a:pPr lvl="1"/>
            <a:r>
              <a:rPr lang="zh-CN" altLang="en-US" dirty="0"/>
              <a:t>设</a:t>
            </a:r>
            <a:r>
              <a:rPr lang="zh-CN" altLang="en-US" dirty="0" smtClean="0"/>
              <a:t>置</a:t>
            </a:r>
            <a:r>
              <a:rPr lang="en-US" altLang="zh-CN" dirty="0" smtClean="0"/>
              <a:t>PC</a:t>
            </a:r>
            <a:r>
              <a:rPr lang="zh-CN" altLang="en-US" dirty="0" smtClean="0"/>
              <a:t>→中断矢量表</a:t>
            </a:r>
            <a:endParaRPr lang="en-US" dirty="0"/>
          </a:p>
          <a:p>
            <a:r>
              <a:rPr lang="zh-CN" altLang="en-US" dirty="0" smtClean="0"/>
              <a:t>当从异常返回时，异常处理程序需要：</a:t>
            </a:r>
            <a:endParaRPr lang="en-US" altLang="zh-CN" dirty="0" smtClean="0"/>
          </a:p>
          <a:p>
            <a:pPr lvl="1"/>
            <a:r>
              <a:rPr lang="zh-CN" altLang="en-US" dirty="0" smtClean="0"/>
              <a:t>从</a:t>
            </a:r>
            <a:r>
              <a:rPr lang="en-US" altLang="zh-CN" dirty="0" smtClean="0"/>
              <a:t>SPSR_&lt;mode&gt;</a:t>
            </a:r>
            <a:r>
              <a:rPr lang="zh-CN" altLang="en-US" dirty="0" smtClean="0"/>
              <a:t>中恢复</a:t>
            </a:r>
            <a:r>
              <a:rPr lang="en-US" altLang="zh-CN" dirty="0" smtClean="0"/>
              <a:t>CPSR</a:t>
            </a:r>
          </a:p>
          <a:p>
            <a:pPr lvl="1"/>
            <a:r>
              <a:rPr lang="zh-CN" altLang="en-US" dirty="0" smtClean="0"/>
              <a:t>从</a:t>
            </a:r>
            <a:r>
              <a:rPr lang="en-US" altLang="zh-CN" dirty="0" smtClean="0"/>
              <a:t>LR_&lt;mode&gt;</a:t>
            </a:r>
            <a:r>
              <a:rPr lang="zh-CN" altLang="en-US" dirty="0" smtClean="0"/>
              <a:t>中恢复</a:t>
            </a:r>
            <a:r>
              <a:rPr lang="en-US" altLang="zh-CN" dirty="0" smtClean="0"/>
              <a:t>PC</a:t>
            </a:r>
            <a:endParaRPr lang="en-US" dirty="0"/>
          </a:p>
        </p:txBody>
      </p:sp>
    </p:spTree>
    <p:extLst>
      <p:ext uri="{BB962C8B-B14F-4D97-AF65-F5344CB8AC3E}">
        <p14:creationId xmlns:p14="http://schemas.microsoft.com/office/powerpoint/2010/main" val="3278096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内存架构</a:t>
            </a:r>
            <a:r>
              <a:rPr lang="en-US" altLang="zh-CN" dirty="0" smtClean="0"/>
              <a:t>-MMU</a:t>
            </a:r>
            <a:endParaRPr lang="en-US" dirty="0"/>
          </a:p>
        </p:txBody>
      </p:sp>
      <p:pic>
        <p:nvPicPr>
          <p:cNvPr id="7170"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609600" y="1371600"/>
            <a:ext cx="7310150" cy="4142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4888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内</a:t>
            </a:r>
            <a:r>
              <a:rPr lang="zh-CN" altLang="en-US" dirty="0" smtClean="0"/>
              <a:t>存架构</a:t>
            </a:r>
            <a:r>
              <a:rPr lang="en-US" altLang="zh-CN" dirty="0" smtClean="0"/>
              <a:t>-MPU</a:t>
            </a:r>
            <a:endParaRPr lang="en-US" dirty="0"/>
          </a:p>
        </p:txBody>
      </p:sp>
      <p:pic>
        <p:nvPicPr>
          <p:cNvPr id="8194"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006493" y="950913"/>
            <a:ext cx="7070690" cy="4918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2337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TLB</a:t>
            </a:r>
            <a:r>
              <a:rPr lang="zh-CN" altLang="en-US" dirty="0" smtClean="0"/>
              <a:t>命中过程</a:t>
            </a:r>
            <a:r>
              <a:rPr lang="en-US" altLang="zh-CN" dirty="0" smtClean="0"/>
              <a:t>-</a:t>
            </a:r>
            <a:r>
              <a:rPr lang="zh-CN" altLang="en-US" dirty="0" smtClean="0"/>
              <a:t>一级提取</a:t>
            </a:r>
            <a:endParaRPr lang="en-US" dirty="0"/>
          </a:p>
        </p:txBody>
      </p:sp>
      <p:pic>
        <p:nvPicPr>
          <p:cNvPr id="9218"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969963" y="1290638"/>
            <a:ext cx="7143750" cy="423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5247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TLB</a:t>
            </a:r>
            <a:r>
              <a:rPr lang="zh-CN" altLang="en-US" dirty="0"/>
              <a:t>命中过程</a:t>
            </a:r>
            <a:r>
              <a:rPr lang="en-US" altLang="zh-CN" dirty="0" smtClean="0"/>
              <a:t>-</a:t>
            </a:r>
            <a:r>
              <a:rPr lang="zh-CN" altLang="en-US" dirty="0"/>
              <a:t>二</a:t>
            </a:r>
            <a:r>
              <a:rPr lang="zh-CN" altLang="en-US" dirty="0" smtClean="0"/>
              <a:t>级</a:t>
            </a:r>
            <a:r>
              <a:rPr lang="zh-CN" altLang="en-US" dirty="0"/>
              <a:t>提取</a:t>
            </a:r>
            <a:endParaRPr lang="en-US" dirty="0"/>
          </a:p>
        </p:txBody>
      </p:sp>
      <p:pic>
        <p:nvPicPr>
          <p:cNvPr id="10242"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060450" y="1247775"/>
            <a:ext cx="6962775" cy="432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2130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内存概念</a:t>
            </a:r>
            <a:endParaRPr lang="en-US" dirty="0"/>
          </a:p>
        </p:txBody>
      </p:sp>
      <p:sp>
        <p:nvSpPr>
          <p:cNvPr id="3" name="Content Placeholder 2"/>
          <p:cNvSpPr>
            <a:spLocks noGrp="1"/>
          </p:cNvSpPr>
          <p:nvPr>
            <p:ph sz="quarter" idx="13"/>
          </p:nvPr>
        </p:nvSpPr>
        <p:spPr>
          <a:xfrm>
            <a:off x="223641" y="950913"/>
            <a:ext cx="8636154" cy="4869025"/>
          </a:xfrm>
        </p:spPr>
        <p:txBody>
          <a:bodyPr/>
          <a:lstStyle/>
          <a:p>
            <a:r>
              <a:rPr lang="zh-CN" altLang="en-US" dirty="0" smtClean="0"/>
              <a:t>内存序</a:t>
            </a:r>
            <a:endParaRPr lang="en-US" altLang="zh-CN" dirty="0" smtClean="0"/>
          </a:p>
          <a:p>
            <a:pPr lvl="1"/>
            <a:r>
              <a:rPr lang="zh-CN" altLang="en-US" dirty="0" smtClean="0"/>
              <a:t>正常序</a:t>
            </a:r>
            <a:r>
              <a:rPr lang="en-US" altLang="zh-CN" dirty="0" smtClean="0"/>
              <a:t>-normal</a:t>
            </a:r>
          </a:p>
          <a:p>
            <a:pPr lvl="1"/>
            <a:r>
              <a:rPr lang="zh-CN" altLang="en-US" dirty="0"/>
              <a:t>设</a:t>
            </a:r>
            <a:r>
              <a:rPr lang="zh-CN" altLang="en-US" dirty="0" smtClean="0"/>
              <a:t>备序</a:t>
            </a:r>
            <a:r>
              <a:rPr lang="en-US" altLang="zh-CN" dirty="0" smtClean="0"/>
              <a:t>-device</a:t>
            </a:r>
          </a:p>
          <a:p>
            <a:pPr lvl="1"/>
            <a:r>
              <a:rPr lang="zh-CN" altLang="en-US" dirty="0"/>
              <a:t>强</a:t>
            </a:r>
            <a:r>
              <a:rPr lang="zh-CN" altLang="en-US" dirty="0" smtClean="0"/>
              <a:t>序</a:t>
            </a:r>
            <a:r>
              <a:rPr lang="en-US" altLang="zh-CN" dirty="0" smtClean="0"/>
              <a:t>-Strongly Ordered</a:t>
            </a:r>
          </a:p>
          <a:p>
            <a:r>
              <a:rPr lang="zh-CN" altLang="en-US" dirty="0"/>
              <a:t>内</a:t>
            </a:r>
            <a:r>
              <a:rPr lang="zh-CN" altLang="en-US" dirty="0" smtClean="0"/>
              <a:t>存屏障</a:t>
            </a:r>
            <a:r>
              <a:rPr lang="en-US" altLang="zh-CN" dirty="0" smtClean="0"/>
              <a:t>-memory barrier</a:t>
            </a:r>
          </a:p>
          <a:p>
            <a:pPr lvl="1"/>
            <a:r>
              <a:rPr lang="en-US" altLang="zh-CN" dirty="0" smtClean="0"/>
              <a:t>DMB</a:t>
            </a:r>
            <a:r>
              <a:rPr lang="zh-CN" altLang="en-US" dirty="0" smtClean="0"/>
              <a:t>，前面的数据对后面的数据可见</a:t>
            </a:r>
            <a:endParaRPr lang="en-US" altLang="zh-CN" dirty="0" smtClean="0"/>
          </a:p>
          <a:p>
            <a:pPr lvl="1"/>
            <a:r>
              <a:rPr lang="en-US" altLang="zh-CN" dirty="0" smtClean="0"/>
              <a:t>DSB</a:t>
            </a:r>
            <a:r>
              <a:rPr lang="zh-CN" altLang="en-US" dirty="0" smtClean="0"/>
              <a:t>，顺序执行，比</a:t>
            </a:r>
            <a:r>
              <a:rPr lang="en-US" altLang="zh-CN" dirty="0" smtClean="0"/>
              <a:t>DMB</a:t>
            </a:r>
            <a:r>
              <a:rPr lang="zh-CN" altLang="en-US" dirty="0" smtClean="0"/>
              <a:t>保险</a:t>
            </a:r>
            <a:endParaRPr lang="en-US" altLang="zh-CN" dirty="0" smtClean="0"/>
          </a:p>
          <a:p>
            <a:pPr lvl="1"/>
            <a:r>
              <a:rPr lang="en-US" altLang="zh-CN" dirty="0" smtClean="0"/>
              <a:t>ISB</a:t>
            </a:r>
            <a:r>
              <a:rPr lang="zh-CN" altLang="en-US" dirty="0" smtClean="0"/>
              <a:t>，屏障，范围内不会到范围外</a:t>
            </a:r>
            <a:endParaRPr lang="en-US" dirty="0"/>
          </a:p>
          <a:p>
            <a:r>
              <a:rPr lang="zh-CN" altLang="en-US" dirty="0" smtClean="0"/>
              <a:t>强序其实就相当于在每条指令后加内存屏障</a:t>
            </a:r>
            <a:endParaRPr lang="en-US" dirty="0"/>
          </a:p>
        </p:txBody>
      </p:sp>
    </p:spTree>
    <p:extLst>
      <p:ext uri="{BB962C8B-B14F-4D97-AF65-F5344CB8AC3E}">
        <p14:creationId xmlns:p14="http://schemas.microsoft.com/office/powerpoint/2010/main" val="4287689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LDREX</a:t>
            </a:r>
            <a:r>
              <a:rPr lang="ja-JP" altLang="en-US" b="1" dirty="0"/>
              <a:t>和</a:t>
            </a:r>
            <a:r>
              <a:rPr lang="en-US" b="1" dirty="0" smtClean="0"/>
              <a:t>STREX</a:t>
            </a:r>
            <a:r>
              <a:rPr lang="zh-CN" altLang="en-US" b="1" dirty="0" smtClean="0"/>
              <a:t>独占指令</a:t>
            </a:r>
            <a:endParaRPr lang="en-US" dirty="0"/>
          </a:p>
        </p:txBody>
      </p:sp>
      <p:sp>
        <p:nvSpPr>
          <p:cNvPr id="3" name="Content Placeholder 2"/>
          <p:cNvSpPr>
            <a:spLocks noGrp="1"/>
          </p:cNvSpPr>
          <p:nvPr>
            <p:ph sz="quarter" idx="13"/>
          </p:nvPr>
        </p:nvSpPr>
        <p:spPr>
          <a:xfrm>
            <a:off x="223641" y="950913"/>
            <a:ext cx="8636154" cy="769441"/>
          </a:xfrm>
        </p:spPr>
        <p:txBody>
          <a:bodyPr/>
          <a:lstStyle/>
          <a:p>
            <a:r>
              <a:rPr lang="zh-CN" altLang="en-US" sz="2000" dirty="0" smtClean="0"/>
              <a:t>为什么需要独占指令？它的实现原理？架构？</a:t>
            </a:r>
            <a:endParaRPr lang="en-US" altLang="zh-CN" sz="2000" dirty="0" smtClean="0"/>
          </a:p>
          <a:p>
            <a:r>
              <a:rPr lang="zh-CN" altLang="en-US" sz="2000" dirty="0" smtClean="0"/>
              <a:t>举个例子</a:t>
            </a:r>
            <a:endParaRPr 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295400"/>
            <a:ext cx="3733800" cy="33182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4967868"/>
            <a:ext cx="1967441" cy="11257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072" y="2358595"/>
            <a:ext cx="4114800" cy="3172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7156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a:t>
            </a:r>
            <a:r>
              <a:rPr lang="zh-CN" altLang="en-US" dirty="0" smtClean="0"/>
              <a:t>系列</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901459"/>
            <a:ext cx="7086599" cy="5123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2744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Cortex </a:t>
            </a:r>
            <a:r>
              <a:rPr lang="en-US" altLang="zh-CN" dirty="0" err="1" smtClean="0"/>
              <a:t>MPCore</a:t>
            </a:r>
            <a:r>
              <a:rPr lang="en-US" altLang="zh-CN" dirty="0" smtClean="0"/>
              <a:t> Processors</a:t>
            </a:r>
            <a:endParaRPr lang="en-US" dirty="0"/>
          </a:p>
        </p:txBody>
      </p:sp>
      <p:sp>
        <p:nvSpPr>
          <p:cNvPr id="3" name="Content Placeholder 2"/>
          <p:cNvSpPr>
            <a:spLocks noGrp="1"/>
          </p:cNvSpPr>
          <p:nvPr>
            <p:ph sz="quarter" idx="13"/>
          </p:nvPr>
        </p:nvSpPr>
        <p:spPr>
          <a:xfrm>
            <a:off x="223641" y="950913"/>
            <a:ext cx="8636154" cy="1698927"/>
          </a:xfrm>
        </p:spPr>
        <p:txBody>
          <a:bodyPr/>
          <a:lstStyle/>
          <a:p>
            <a:r>
              <a:rPr lang="en-US" altLang="zh-CN" sz="1800" dirty="0" smtClean="0"/>
              <a:t>Standard Cortex cores, with additional logic to support </a:t>
            </a:r>
            <a:r>
              <a:rPr lang="en-US" altLang="zh-CN" sz="1800" dirty="0" err="1" smtClean="0"/>
              <a:t>MPCore</a:t>
            </a:r>
            <a:endParaRPr lang="en-US" altLang="zh-CN" sz="1800" dirty="0" smtClean="0"/>
          </a:p>
          <a:p>
            <a:pPr lvl="1"/>
            <a:r>
              <a:rPr lang="en-US" altLang="zh-CN" sz="1800" dirty="0" smtClean="0"/>
              <a:t>Available as 1-4 CPU variants</a:t>
            </a:r>
          </a:p>
          <a:p>
            <a:r>
              <a:rPr lang="en-US" sz="1800" dirty="0" smtClean="0"/>
              <a:t>Include integrated</a:t>
            </a:r>
          </a:p>
          <a:p>
            <a:pPr lvl="1"/>
            <a:r>
              <a:rPr lang="en-US" sz="1800" dirty="0" smtClean="0"/>
              <a:t>Interrupt controller</a:t>
            </a:r>
          </a:p>
          <a:p>
            <a:pPr lvl="1"/>
            <a:r>
              <a:rPr lang="en-US" sz="1800" dirty="0" smtClean="0"/>
              <a:t>Snoop Control Unit(SCU)</a:t>
            </a:r>
            <a:endParaRPr lang="en-US"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224" y="2819400"/>
            <a:ext cx="7405777" cy="3279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3079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SCU</a:t>
            </a:r>
            <a:endParaRPr lang="en-US" dirty="0"/>
          </a:p>
        </p:txBody>
      </p:sp>
      <p:sp>
        <p:nvSpPr>
          <p:cNvPr id="3" name="Content Placeholder 2"/>
          <p:cNvSpPr>
            <a:spLocks noGrp="1"/>
          </p:cNvSpPr>
          <p:nvPr>
            <p:ph sz="quarter" idx="13"/>
          </p:nvPr>
        </p:nvSpPr>
        <p:spPr>
          <a:xfrm>
            <a:off x="223641" y="950912"/>
            <a:ext cx="8386959" cy="3637919"/>
          </a:xfrm>
        </p:spPr>
        <p:txBody>
          <a:bodyPr/>
          <a:lstStyle/>
          <a:p>
            <a:r>
              <a:rPr lang="zh-CN" altLang="en-US" sz="1200" dirty="0"/>
              <a:t>维</a:t>
            </a:r>
            <a:r>
              <a:rPr lang="zh-CN" altLang="en-US" sz="1200" dirty="0" smtClean="0"/>
              <a:t>护</a:t>
            </a:r>
            <a:r>
              <a:rPr lang="en-US" altLang="zh-CN" sz="1200" dirty="0" smtClean="0"/>
              <a:t>L1 D-Cache</a:t>
            </a:r>
            <a:r>
              <a:rPr lang="zh-CN" altLang="en-US" sz="1200" dirty="0" smtClean="0"/>
              <a:t>之间的一致性</a:t>
            </a:r>
            <a:endParaRPr lang="en-US" altLang="zh-CN" sz="1200" dirty="0" smtClean="0"/>
          </a:p>
          <a:p>
            <a:r>
              <a:rPr lang="zh-CN" altLang="en-US" sz="1200" dirty="0"/>
              <a:t>一致</a:t>
            </a:r>
            <a:r>
              <a:rPr lang="zh-CN" altLang="en-US" sz="1200" dirty="0" smtClean="0"/>
              <a:t>性协议是基于</a:t>
            </a:r>
            <a:r>
              <a:rPr lang="en-US" altLang="zh-CN" sz="1200" dirty="0" smtClean="0"/>
              <a:t>MESI</a:t>
            </a:r>
            <a:r>
              <a:rPr lang="zh-CN" altLang="en-US" sz="1200" dirty="0" smtClean="0"/>
              <a:t>类型的协议。</a:t>
            </a:r>
            <a:r>
              <a:rPr lang="en-US" altLang="zh-CN" sz="1200" dirty="0" smtClean="0"/>
              <a:t>MESI</a:t>
            </a:r>
            <a:r>
              <a:rPr lang="zh-CN" altLang="en-US" sz="1200" dirty="0" smtClean="0"/>
              <a:t>是一个</a:t>
            </a:r>
            <a:r>
              <a:rPr lang="en-US" altLang="zh-CN" sz="1200" dirty="0" smtClean="0"/>
              <a:t>write-invalidate Cache</a:t>
            </a:r>
            <a:r>
              <a:rPr lang="zh-CN" altLang="en-US" sz="1200" dirty="0" smtClean="0"/>
              <a:t>协议。当写入一个共享位置时，</a:t>
            </a:r>
            <a:r>
              <a:rPr lang="en-US" altLang="zh-CN" sz="1200" dirty="0" smtClean="0"/>
              <a:t>L1</a:t>
            </a:r>
            <a:r>
              <a:rPr lang="zh-CN" altLang="en-US" sz="1200" dirty="0" smtClean="0"/>
              <a:t>级内存系统的其它的</a:t>
            </a:r>
            <a:r>
              <a:rPr lang="en-US" altLang="zh-CN" sz="1200" dirty="0" smtClean="0"/>
              <a:t>Cache</a:t>
            </a:r>
            <a:r>
              <a:rPr lang="zh-CN" altLang="en-US" sz="1200" dirty="0" smtClean="0"/>
              <a:t>中相关的一致性</a:t>
            </a:r>
            <a:r>
              <a:rPr lang="en-US" altLang="zh-CN" sz="1200" dirty="0" smtClean="0"/>
              <a:t>Cache line</a:t>
            </a:r>
            <a:r>
              <a:rPr lang="zh-CN" altLang="en-US" sz="1200" dirty="0" smtClean="0"/>
              <a:t>失效。</a:t>
            </a:r>
            <a:endParaRPr lang="en-US" altLang="zh-CN" sz="1200" dirty="0" smtClean="0"/>
          </a:p>
          <a:p>
            <a:pPr lvl="1"/>
            <a:r>
              <a:rPr lang="zh-CN" altLang="en-US" sz="1200" dirty="0" smtClean="0"/>
              <a:t>通俗的讲，假设几个内核共享一段内存，在它们各自的</a:t>
            </a:r>
            <a:r>
              <a:rPr lang="en-US" altLang="zh-CN" sz="1200" dirty="0" smtClean="0"/>
              <a:t>L1</a:t>
            </a:r>
            <a:r>
              <a:rPr lang="zh-CN" altLang="en-US" sz="1200" dirty="0"/>
              <a:t> </a:t>
            </a:r>
            <a:r>
              <a:rPr lang="en-US" altLang="zh-CN" sz="1200" dirty="0" smtClean="0"/>
              <a:t>Cache</a:t>
            </a:r>
            <a:r>
              <a:rPr lang="zh-CN" altLang="en-US" sz="1200" dirty="0" smtClean="0"/>
              <a:t>中，其中一个发生</a:t>
            </a:r>
            <a:r>
              <a:rPr lang="en-US" altLang="zh-CN" sz="1200" dirty="0" smtClean="0"/>
              <a:t>Write</a:t>
            </a:r>
            <a:r>
              <a:rPr lang="zh-CN" altLang="en-US" sz="1200" dirty="0" smtClean="0"/>
              <a:t>操作后，其它内核的</a:t>
            </a:r>
            <a:r>
              <a:rPr lang="en-US" altLang="zh-CN" sz="1200" dirty="0" smtClean="0"/>
              <a:t>L1 Cache</a:t>
            </a:r>
            <a:r>
              <a:rPr lang="zh-CN" altLang="en-US" sz="1200" dirty="0" smtClean="0"/>
              <a:t>也要被更新，</a:t>
            </a:r>
            <a:r>
              <a:rPr lang="en-US" altLang="zh-CN" sz="1200" dirty="0" smtClean="0"/>
              <a:t>Cache Line</a:t>
            </a:r>
            <a:r>
              <a:rPr lang="zh-CN" altLang="en-US" sz="1200" dirty="0" smtClean="0"/>
              <a:t>是最小操作单位</a:t>
            </a:r>
            <a:endParaRPr lang="en-US" sz="1200" dirty="0"/>
          </a:p>
          <a:p>
            <a:r>
              <a:rPr lang="en-US" altLang="zh-CN" sz="1200" dirty="0" smtClean="0"/>
              <a:t>Modified</a:t>
            </a:r>
          </a:p>
          <a:p>
            <a:pPr lvl="1"/>
            <a:r>
              <a:rPr lang="zh-CN" altLang="en-US" sz="1200" dirty="0"/>
              <a:t>该缓存行只被缓存在该</a:t>
            </a:r>
            <a:r>
              <a:rPr lang="en-US" altLang="zh-CN" sz="1200" dirty="0"/>
              <a:t>CPU</a:t>
            </a:r>
            <a:r>
              <a:rPr lang="zh-CN" altLang="en-US" sz="1200" dirty="0"/>
              <a:t>的缓存中，并且是被修改过的（</a:t>
            </a:r>
            <a:r>
              <a:rPr lang="en-US" altLang="zh-CN" sz="1200" dirty="0"/>
              <a:t>dirty),</a:t>
            </a:r>
            <a:r>
              <a:rPr lang="zh-CN" altLang="en-US" sz="1200" dirty="0"/>
              <a:t>即与主存中的数据不一致，该缓存行中的内存需要在未来的某个时间点（允许其它</a:t>
            </a:r>
            <a:r>
              <a:rPr lang="en-US" altLang="zh-CN" sz="1200" dirty="0"/>
              <a:t>CPU</a:t>
            </a:r>
            <a:r>
              <a:rPr lang="zh-CN" altLang="en-US" sz="1200" dirty="0"/>
              <a:t>读取请主存中相应内存之前）写回（</a:t>
            </a:r>
            <a:r>
              <a:rPr lang="en-US" altLang="zh-CN" sz="1200" dirty="0"/>
              <a:t>write back</a:t>
            </a:r>
            <a:r>
              <a:rPr lang="zh-CN" altLang="en-US" sz="1200" dirty="0"/>
              <a:t>）主存</a:t>
            </a:r>
            <a:r>
              <a:rPr lang="zh-CN" altLang="en-US" sz="1200" dirty="0" smtClean="0"/>
              <a:t>。</a:t>
            </a:r>
            <a:endParaRPr lang="en-US" altLang="zh-CN" sz="1200" dirty="0" smtClean="0"/>
          </a:p>
          <a:p>
            <a:pPr lvl="1"/>
            <a:r>
              <a:rPr lang="zh-CN" altLang="en-US" sz="1200" dirty="0"/>
              <a:t>当被写回主存之后，该缓存行的状态会变成独享（</a:t>
            </a:r>
            <a:r>
              <a:rPr lang="en-US" altLang="zh-CN" sz="1200" dirty="0"/>
              <a:t>exclusive)</a:t>
            </a:r>
            <a:r>
              <a:rPr lang="zh-CN" altLang="en-US" sz="1200" dirty="0"/>
              <a:t>状态。</a:t>
            </a:r>
            <a:endParaRPr lang="en-US" altLang="zh-CN" sz="1200" dirty="0" smtClean="0"/>
          </a:p>
          <a:p>
            <a:r>
              <a:rPr lang="en-US" altLang="zh-CN" sz="1200" dirty="0" smtClean="0"/>
              <a:t>Exclusive</a:t>
            </a:r>
          </a:p>
          <a:p>
            <a:pPr lvl="1"/>
            <a:r>
              <a:rPr lang="zh-CN" altLang="en-US" sz="1200" dirty="0"/>
              <a:t>该缓存行只被缓存在该</a:t>
            </a:r>
            <a:r>
              <a:rPr lang="en-US" altLang="zh-CN" sz="1200" dirty="0"/>
              <a:t>CPU</a:t>
            </a:r>
            <a:r>
              <a:rPr lang="zh-CN" altLang="en-US" sz="1200" dirty="0"/>
              <a:t>的缓存中，它是未被修改过的（</a:t>
            </a:r>
            <a:r>
              <a:rPr lang="en-US" altLang="zh-CN" sz="1200" dirty="0"/>
              <a:t>clean)</a:t>
            </a:r>
            <a:r>
              <a:rPr lang="zh-CN" altLang="en-US" sz="1200" dirty="0"/>
              <a:t>，与主存中数据一致。该状态可以在任何时刻当有其它</a:t>
            </a:r>
            <a:r>
              <a:rPr lang="en-US" altLang="zh-CN" sz="1200" dirty="0"/>
              <a:t>CPU</a:t>
            </a:r>
            <a:r>
              <a:rPr lang="zh-CN" altLang="en-US" sz="1200" dirty="0"/>
              <a:t>读取该内存时变成共享状态（</a:t>
            </a:r>
            <a:r>
              <a:rPr lang="en-US" altLang="zh-CN" sz="1200" dirty="0"/>
              <a:t>shared)</a:t>
            </a:r>
            <a:r>
              <a:rPr lang="zh-CN" altLang="en-US" sz="1200" dirty="0"/>
              <a:t>。</a:t>
            </a:r>
            <a:endParaRPr lang="en-US" altLang="zh-CN" sz="1200" dirty="0" smtClean="0"/>
          </a:p>
          <a:p>
            <a:r>
              <a:rPr lang="en-US" altLang="zh-CN" sz="1200" dirty="0" smtClean="0"/>
              <a:t>Shared</a:t>
            </a:r>
          </a:p>
          <a:p>
            <a:pPr lvl="1"/>
            <a:r>
              <a:rPr lang="zh-CN" altLang="en-US" sz="1200" dirty="0"/>
              <a:t>该状态意味着该缓存行可能被多个</a:t>
            </a:r>
            <a:r>
              <a:rPr lang="en-US" altLang="zh-CN" sz="1200" dirty="0"/>
              <a:t>CPU</a:t>
            </a:r>
            <a:r>
              <a:rPr lang="zh-CN" altLang="en-US" sz="1200" dirty="0"/>
              <a:t>缓存，并且各个缓存中的数据与主存数据一致（</a:t>
            </a:r>
            <a:r>
              <a:rPr lang="en-US" altLang="zh-CN" sz="1200" dirty="0"/>
              <a:t>clean)</a:t>
            </a:r>
            <a:r>
              <a:rPr lang="zh-CN" altLang="en-US" sz="1200" dirty="0"/>
              <a:t>，当有一个</a:t>
            </a:r>
            <a:r>
              <a:rPr lang="en-US" altLang="zh-CN" sz="1200" dirty="0"/>
              <a:t>CPU</a:t>
            </a:r>
            <a:r>
              <a:rPr lang="zh-CN" altLang="en-US" sz="1200" dirty="0"/>
              <a:t>修改该缓存行中，其它</a:t>
            </a:r>
            <a:r>
              <a:rPr lang="en-US" altLang="zh-CN" sz="1200" dirty="0"/>
              <a:t>CPU</a:t>
            </a:r>
            <a:r>
              <a:rPr lang="zh-CN" altLang="en-US" sz="1200" dirty="0"/>
              <a:t>中该缓存行可以被作废（变成无效状态（</a:t>
            </a:r>
            <a:r>
              <a:rPr lang="en-US" altLang="zh-CN" sz="1200" dirty="0"/>
              <a:t>Invalid</a:t>
            </a:r>
            <a:r>
              <a:rPr lang="zh-CN" altLang="en-US" sz="1200" dirty="0"/>
              <a:t>））。</a:t>
            </a:r>
            <a:endParaRPr lang="en-US" altLang="zh-CN" sz="1200" dirty="0" smtClean="0"/>
          </a:p>
          <a:p>
            <a:r>
              <a:rPr lang="en-US" altLang="zh-CN" sz="1200" dirty="0" smtClean="0"/>
              <a:t>Invalid</a:t>
            </a:r>
          </a:p>
          <a:p>
            <a:pPr lvl="1"/>
            <a:r>
              <a:rPr lang="zh-CN" altLang="en-US" sz="1200" dirty="0"/>
              <a:t>该缓存是无效的（可能有其它</a:t>
            </a:r>
            <a:r>
              <a:rPr lang="en-US" altLang="zh-CN" sz="1200" dirty="0"/>
              <a:t>CPU</a:t>
            </a:r>
            <a:r>
              <a:rPr lang="zh-CN" altLang="en-US" sz="1200" dirty="0"/>
              <a:t>修改了该缓存行</a:t>
            </a:r>
            <a:r>
              <a:rPr lang="zh-CN" altLang="en-US" sz="1200" dirty="0" smtClean="0"/>
              <a:t>）</a:t>
            </a:r>
            <a:endParaRPr lang="en-US" sz="1200" dirty="0"/>
          </a:p>
        </p:txBody>
      </p:sp>
      <p:pic>
        <p:nvPicPr>
          <p:cNvPr id="2050" name="Picture 2" descr="https://images2018.cnblogs.com/blog/1014100/201806/1014100-20180613224959895-38071565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4191000"/>
            <a:ext cx="4038600" cy="2056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566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课程目录</a:t>
            </a:r>
            <a:endParaRPr lang="en-US" dirty="0"/>
          </a:p>
        </p:txBody>
      </p:sp>
      <p:sp>
        <p:nvSpPr>
          <p:cNvPr id="3" name="Content Placeholder 2"/>
          <p:cNvSpPr>
            <a:spLocks noGrp="1"/>
          </p:cNvSpPr>
          <p:nvPr>
            <p:ph sz="quarter" idx="13"/>
          </p:nvPr>
        </p:nvSpPr>
        <p:spPr>
          <a:xfrm>
            <a:off x="223641" y="950913"/>
            <a:ext cx="8636154" cy="2357568"/>
          </a:xfrm>
        </p:spPr>
        <p:txBody>
          <a:bodyPr/>
          <a:lstStyle/>
          <a:p>
            <a:r>
              <a:rPr lang="en-US" altLang="zh-CN" dirty="0" smtClean="0"/>
              <a:t>ARM</a:t>
            </a:r>
            <a:r>
              <a:rPr lang="zh-CN" altLang="en-US" dirty="0" smtClean="0"/>
              <a:t>架构简介</a:t>
            </a:r>
            <a:endParaRPr lang="en-US" altLang="zh-CN" dirty="0" smtClean="0"/>
          </a:p>
          <a:p>
            <a:r>
              <a:rPr lang="zh-CN" altLang="en-US" dirty="0" smtClean="0"/>
              <a:t>内存架构</a:t>
            </a:r>
            <a:endParaRPr lang="en-US" altLang="zh-CN" dirty="0" smtClean="0"/>
          </a:p>
          <a:p>
            <a:r>
              <a:rPr lang="zh-CN" altLang="en-US" dirty="0" smtClean="0"/>
              <a:t>多核系统</a:t>
            </a:r>
            <a:endParaRPr lang="en-US" altLang="zh-CN" dirty="0" smtClean="0"/>
          </a:p>
          <a:p>
            <a:r>
              <a:rPr lang="en-US" altLang="zh-CN" dirty="0" smtClean="0"/>
              <a:t>NEON</a:t>
            </a:r>
            <a:endParaRPr lang="en-US" dirty="0"/>
          </a:p>
        </p:txBody>
      </p:sp>
    </p:spTree>
    <p:extLst>
      <p:ext uri="{BB962C8B-B14F-4D97-AF65-F5344CB8AC3E}">
        <p14:creationId xmlns:p14="http://schemas.microsoft.com/office/powerpoint/2010/main" val="19824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SCU</a:t>
            </a:r>
            <a:endParaRPr lang="en-US" dirty="0"/>
          </a:p>
        </p:txBody>
      </p:sp>
      <p:pic>
        <p:nvPicPr>
          <p:cNvPr id="3074"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072030" y="950913"/>
            <a:ext cx="6939615" cy="4918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7078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SCU</a:t>
            </a:r>
            <a:endParaRPr lang="en-US" dirty="0"/>
          </a:p>
        </p:txBody>
      </p:sp>
      <p:pic>
        <p:nvPicPr>
          <p:cNvPr id="4098"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828800" y="3200400"/>
            <a:ext cx="4495800" cy="328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81000" y="838200"/>
            <a:ext cx="8229600" cy="2308324"/>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smtClean="0"/>
              <a:t>DDI – Direct Data Intervention</a:t>
            </a:r>
          </a:p>
          <a:p>
            <a:pPr marL="742950" lvl="1" indent="-285750">
              <a:buFont typeface="Wingdings" panose="05000000000000000000" pitchFamily="2" charset="2"/>
              <a:buChar char="Ø"/>
            </a:pPr>
            <a:r>
              <a:rPr lang="en-US" dirty="0" smtClean="0"/>
              <a:t>the SCU efficiently detect if a cache line request by a core is in another core in the coherency domain before looking for it in the next level of the memory hierarchy</a:t>
            </a:r>
          </a:p>
          <a:p>
            <a:pPr marL="285750" indent="-285750">
              <a:buFont typeface="Arial" panose="020B0604020202020204" pitchFamily="34" charset="0"/>
              <a:buChar char="•"/>
            </a:pPr>
            <a:r>
              <a:rPr lang="en-US" b="1" dirty="0" smtClean="0"/>
              <a:t>Cache-to-Cache Migration</a:t>
            </a:r>
          </a:p>
          <a:p>
            <a:pPr marL="742950" lvl="1" indent="-285750">
              <a:buFont typeface="Wingdings" panose="05000000000000000000" pitchFamily="2" charset="2"/>
              <a:buChar char="Ø"/>
            </a:pPr>
            <a:r>
              <a:rPr lang="en-US" dirty="0" smtClean="0"/>
              <a:t>If the SCU finds that the cache line requested by one CPU is present in another core, it will either copy it( if clean) or move it(if dirty) from the other CPU directly into the requesting one, without interacting with external memory</a:t>
            </a:r>
            <a:endParaRPr lang="en-US" dirty="0"/>
          </a:p>
        </p:txBody>
      </p:sp>
    </p:spTree>
    <p:extLst>
      <p:ext uri="{BB962C8B-B14F-4D97-AF65-F5344CB8AC3E}">
        <p14:creationId xmlns:p14="http://schemas.microsoft.com/office/powerpoint/2010/main" val="1795831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 Controller</a:t>
            </a:r>
            <a:endParaRPr lang="en-US" dirty="0"/>
          </a:p>
        </p:txBody>
      </p:sp>
      <p:sp>
        <p:nvSpPr>
          <p:cNvPr id="3" name="Content Placeholder 2"/>
          <p:cNvSpPr>
            <a:spLocks noGrp="1"/>
          </p:cNvSpPr>
          <p:nvPr>
            <p:ph sz="quarter" idx="13"/>
          </p:nvPr>
        </p:nvSpPr>
        <p:spPr>
          <a:xfrm>
            <a:off x="223641" y="950913"/>
            <a:ext cx="8636154" cy="984885"/>
          </a:xfrm>
        </p:spPr>
        <p:txBody>
          <a:bodyPr/>
          <a:lstStyle/>
          <a:p>
            <a:r>
              <a:rPr lang="zh-CN" altLang="en-US" sz="1000" dirty="0"/>
              <a:t>多</a:t>
            </a:r>
            <a:r>
              <a:rPr lang="zh-CN" altLang="en-US" sz="1000" dirty="0" smtClean="0"/>
              <a:t>核处理器包含一个集成的中断控制器</a:t>
            </a:r>
            <a:endParaRPr lang="en-US" altLang="zh-CN" sz="1000" dirty="0" smtClean="0"/>
          </a:p>
          <a:p>
            <a:pPr lvl="1"/>
            <a:r>
              <a:rPr lang="zh-CN" altLang="en-US" sz="1000" dirty="0"/>
              <a:t>通</a:t>
            </a:r>
            <a:r>
              <a:rPr lang="zh-CN" altLang="en-US" sz="1000" dirty="0" smtClean="0"/>
              <a:t>用中断控制器（</a:t>
            </a:r>
            <a:r>
              <a:rPr lang="en-US" altLang="zh-CN" sz="1000" dirty="0" smtClean="0"/>
              <a:t>GIC</a:t>
            </a:r>
            <a:r>
              <a:rPr lang="zh-CN" altLang="en-US" sz="1000" dirty="0" smtClean="0"/>
              <a:t>）架构</a:t>
            </a:r>
            <a:endParaRPr lang="en-US" altLang="zh-CN" sz="1000" dirty="0" smtClean="0"/>
          </a:p>
          <a:p>
            <a:pPr lvl="1"/>
            <a:r>
              <a:rPr lang="en-US" altLang="zh-CN" sz="1000" dirty="0" smtClean="0"/>
              <a:t>SGI</a:t>
            </a:r>
          </a:p>
          <a:p>
            <a:pPr lvl="1"/>
            <a:r>
              <a:rPr lang="en-US" altLang="zh-CN" sz="1000" dirty="0" smtClean="0"/>
              <a:t>PPI</a:t>
            </a:r>
          </a:p>
          <a:p>
            <a:pPr lvl="1"/>
            <a:r>
              <a:rPr lang="en-US" altLang="zh-CN" sz="1000" dirty="0"/>
              <a:t>SPI</a:t>
            </a:r>
            <a:endParaRPr lang="en-US" sz="1000" dirty="0"/>
          </a:p>
        </p:txBody>
      </p:sp>
      <p:pic>
        <p:nvPicPr>
          <p:cNvPr id="5122" name="Picture 2" descr="g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447800"/>
            <a:ext cx="5955754"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592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SMP IRQ affinity</a:t>
            </a:r>
            <a:endParaRPr lang="en-US" dirty="0"/>
          </a:p>
        </p:txBody>
      </p:sp>
      <p:sp>
        <p:nvSpPr>
          <p:cNvPr id="3" name="Content Placeholder 2"/>
          <p:cNvSpPr>
            <a:spLocks noGrp="1"/>
          </p:cNvSpPr>
          <p:nvPr>
            <p:ph sz="quarter" idx="13"/>
          </p:nvPr>
        </p:nvSpPr>
        <p:spPr>
          <a:xfrm>
            <a:off x="223641" y="950913"/>
            <a:ext cx="8636154" cy="1083374"/>
          </a:xfrm>
        </p:spPr>
        <p:txBody>
          <a:bodyPr/>
          <a:lstStyle/>
          <a:p>
            <a:r>
              <a:rPr lang="en-US" altLang="zh-CN" sz="1400" b="1" dirty="0"/>
              <a:t>SMP IRQ </a:t>
            </a:r>
            <a:r>
              <a:rPr lang="en-US" altLang="zh-CN" sz="1400" b="1" dirty="0" smtClean="0"/>
              <a:t>affinity</a:t>
            </a:r>
          </a:p>
          <a:p>
            <a:pPr lvl="1"/>
            <a:r>
              <a:rPr lang="zh-CN" altLang="en-US" sz="1400" dirty="0" smtClean="0"/>
              <a:t>允许控制你的系统如何去响应各种硬件事件。允许你可以平衡各个</a:t>
            </a:r>
            <a:r>
              <a:rPr lang="en-US" altLang="zh-CN" sz="1400" dirty="0" smtClean="0"/>
              <a:t>CPU</a:t>
            </a:r>
            <a:r>
              <a:rPr lang="zh-CN" altLang="en-US" sz="1400" dirty="0" smtClean="0"/>
              <a:t>核的工作负荷，更有效工作。</a:t>
            </a:r>
            <a:endParaRPr lang="en-US" sz="1400" dirty="0"/>
          </a:p>
          <a:p>
            <a:r>
              <a:rPr lang="en-US" altLang="zh-CN" sz="1400" b="1" dirty="0" smtClean="0"/>
              <a:t>Linux</a:t>
            </a:r>
            <a:r>
              <a:rPr lang="zh-CN" altLang="en-US" sz="1400" dirty="0"/>
              <a:t>：</a:t>
            </a:r>
            <a:endParaRPr lang="en-US" altLang="zh-CN" sz="1400" dirty="0"/>
          </a:p>
          <a:p>
            <a:pPr lvl="1"/>
            <a:r>
              <a:rPr lang="en-US" sz="1400" dirty="0"/>
              <a:t>/</a:t>
            </a:r>
            <a:r>
              <a:rPr lang="en-US" sz="1400" dirty="0" smtClean="0"/>
              <a:t>proc/</a:t>
            </a:r>
            <a:r>
              <a:rPr lang="en-US" sz="1400" dirty="0" err="1" smtClean="0"/>
              <a:t>irq</a:t>
            </a:r>
            <a:r>
              <a:rPr lang="en-US" sz="1400" dirty="0" smtClean="0"/>
              <a:t>/24/</a:t>
            </a:r>
            <a:r>
              <a:rPr lang="en-US" sz="1400" dirty="0" err="1" smtClean="0"/>
              <a:t>smp_affinity</a:t>
            </a:r>
            <a:endParaRPr lang="en-US" sz="1400" dirty="0" smtClean="0"/>
          </a:p>
        </p:txBody>
      </p:sp>
      <p:pic>
        <p:nvPicPr>
          <p:cNvPr id="6146" name="Picture 2" descr="cpu mas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133600"/>
            <a:ext cx="4800600" cy="3552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996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案例与实验</a:t>
            </a:r>
            <a:endParaRPr lang="en-US" dirty="0"/>
          </a:p>
        </p:txBody>
      </p:sp>
      <p:sp>
        <p:nvSpPr>
          <p:cNvPr id="3" name="Content Placeholder 2"/>
          <p:cNvSpPr>
            <a:spLocks noGrp="1"/>
          </p:cNvSpPr>
          <p:nvPr>
            <p:ph sz="quarter" idx="13"/>
          </p:nvPr>
        </p:nvSpPr>
        <p:spPr>
          <a:xfrm>
            <a:off x="223641" y="950913"/>
            <a:ext cx="8636154" cy="1175706"/>
          </a:xfrm>
        </p:spPr>
        <p:txBody>
          <a:bodyPr/>
          <a:lstStyle/>
          <a:p>
            <a:r>
              <a:rPr lang="en-US" altLang="zh-CN" dirty="0" err="1" smtClean="0"/>
              <a:t>Idrex</a:t>
            </a:r>
            <a:r>
              <a:rPr lang="en-US" altLang="zh-CN" dirty="0" smtClean="0"/>
              <a:t>/</a:t>
            </a:r>
            <a:r>
              <a:rPr lang="en-US" altLang="zh-CN" dirty="0" err="1" smtClean="0"/>
              <a:t>strex</a:t>
            </a:r>
            <a:endParaRPr lang="en-US" altLang="zh-CN" dirty="0" smtClean="0"/>
          </a:p>
          <a:p>
            <a:r>
              <a:rPr lang="en-US" dirty="0" err="1" smtClean="0"/>
              <a:t>Smp</a:t>
            </a:r>
            <a:r>
              <a:rPr lang="en-US" dirty="0" smtClean="0"/>
              <a:t> IRQ affinity</a:t>
            </a:r>
            <a:endParaRPr lang="en-US" dirty="0"/>
          </a:p>
        </p:txBody>
      </p:sp>
    </p:spTree>
    <p:extLst>
      <p:ext uri="{BB962C8B-B14F-4D97-AF65-F5344CB8AC3E}">
        <p14:creationId xmlns:p14="http://schemas.microsoft.com/office/powerpoint/2010/main" val="2728248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お疲れ様でした</a:t>
            </a:r>
            <a:endParaRPr kumimoji="1" lang="ja-JP" altLang="en-US" dirty="0"/>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25</a:t>
            </a:fld>
            <a:endParaRPr lang="ja-JP" altLang="en-US"/>
          </a:p>
        </p:txBody>
      </p:sp>
    </p:spTree>
    <p:extLst>
      <p:ext uri="{BB962C8B-B14F-4D97-AF65-F5344CB8AC3E}">
        <p14:creationId xmlns:p14="http://schemas.microsoft.com/office/powerpoint/2010/main" val="19946963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冯</a:t>
            </a:r>
            <a:r>
              <a:rPr lang="en-US" altLang="zh-CN" dirty="0" smtClean="0"/>
              <a:t>·</a:t>
            </a:r>
            <a:r>
              <a:rPr lang="zh-CN" altLang="en-US" dirty="0" smtClean="0"/>
              <a:t>诺依曼 </a:t>
            </a:r>
            <a:r>
              <a:rPr lang="en-US" altLang="zh-CN" dirty="0" smtClean="0"/>
              <a:t>VS </a:t>
            </a:r>
            <a:r>
              <a:rPr lang="zh-CN" altLang="en-US" dirty="0" smtClean="0"/>
              <a:t>哈佛架构</a:t>
            </a:r>
            <a:endParaRPr lang="en-US" dirty="0"/>
          </a:p>
        </p:txBody>
      </p:sp>
      <p:sp>
        <p:nvSpPr>
          <p:cNvPr id="3" name="Content Placeholder 2"/>
          <p:cNvSpPr>
            <a:spLocks noGrp="1"/>
          </p:cNvSpPr>
          <p:nvPr>
            <p:ph sz="quarter" idx="13"/>
          </p:nvPr>
        </p:nvSpPr>
        <p:spPr>
          <a:xfrm>
            <a:off x="304800" y="914400"/>
            <a:ext cx="8173995" cy="430887"/>
          </a:xfrm>
        </p:spPr>
        <p:txBody>
          <a:bodyPr/>
          <a:lstStyle/>
          <a:p>
            <a:r>
              <a:rPr lang="zh-CN" altLang="en-US" sz="1000" dirty="0" smtClean="0"/>
              <a:t>哈佛架构具有独立的数据和指令总线，允许对</a:t>
            </a:r>
            <a:r>
              <a:rPr lang="en-US" altLang="zh-CN" sz="1000" dirty="0" smtClean="0"/>
              <a:t>2</a:t>
            </a:r>
            <a:r>
              <a:rPr lang="zh-CN" altLang="en-US" sz="1000" dirty="0" smtClean="0"/>
              <a:t>条数据总线同时访问。</a:t>
            </a:r>
            <a:endParaRPr lang="en-US" altLang="zh-CN" sz="1000" dirty="0" smtClean="0"/>
          </a:p>
          <a:p>
            <a:r>
              <a:rPr lang="zh-CN" altLang="en-US" sz="1000" dirty="0"/>
              <a:t>冯诺依</a:t>
            </a:r>
            <a:r>
              <a:rPr lang="zh-CN" altLang="en-US" sz="1000" dirty="0" smtClean="0"/>
              <a:t>曼架构只有</a:t>
            </a:r>
            <a:r>
              <a:rPr lang="en-US" altLang="zh-CN" sz="1000" dirty="0" smtClean="0"/>
              <a:t>1</a:t>
            </a:r>
            <a:r>
              <a:rPr lang="zh-CN" altLang="en-US" sz="1000" dirty="0" smtClean="0"/>
              <a:t>条总线，数据访问和指令存取共用，因此，它们之间必须被调度执行。</a:t>
            </a:r>
            <a:endParaRPr lang="en-US" altLang="zh-CN" sz="1000" dirty="0" smtClean="0"/>
          </a:p>
        </p:txBody>
      </p:sp>
      <p:pic>
        <p:nvPicPr>
          <p:cNvPr id="1026" name="Picture 2" descr="https://img2018.cnblogs.com/blog/1771657/201908/1771657-20190825003354426-155268973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71600"/>
            <a:ext cx="4495800" cy="4877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575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Architecture</a:t>
            </a:r>
            <a:endParaRPr lang="en-US" dirty="0"/>
          </a:p>
        </p:txBody>
      </p:sp>
      <p:pic>
        <p:nvPicPr>
          <p:cNvPr id="1026"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896636" y="950913"/>
            <a:ext cx="7290404" cy="4918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601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Architecture</a:t>
            </a:r>
            <a:endParaRPr lang="en-US" dirty="0"/>
          </a:p>
        </p:txBody>
      </p:sp>
      <p:pic>
        <p:nvPicPr>
          <p:cNvPr id="2050"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065816" y="950913"/>
            <a:ext cx="6952044" cy="4918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2524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Architecture-ARMv7</a:t>
            </a:r>
            <a:r>
              <a:rPr lang="zh-CN" altLang="en-US" dirty="0" smtClean="0"/>
              <a:t>规范</a:t>
            </a:r>
            <a:endParaRPr lang="en-US" dirty="0"/>
          </a:p>
        </p:txBody>
      </p:sp>
      <p:sp>
        <p:nvSpPr>
          <p:cNvPr id="3" name="Content Placeholder 2"/>
          <p:cNvSpPr>
            <a:spLocks noGrp="1"/>
          </p:cNvSpPr>
          <p:nvPr>
            <p:ph sz="quarter" idx="13"/>
          </p:nvPr>
        </p:nvSpPr>
        <p:spPr>
          <a:xfrm>
            <a:off x="223641" y="950913"/>
            <a:ext cx="8636154" cy="5607689"/>
          </a:xfrm>
        </p:spPr>
        <p:txBody>
          <a:bodyPr/>
          <a:lstStyle/>
          <a:p>
            <a:r>
              <a:rPr lang="zh-CN" altLang="en-US" sz="1800" dirty="0" smtClean="0"/>
              <a:t>应用规范（</a:t>
            </a:r>
            <a:r>
              <a:rPr lang="en-US" altLang="zh-CN" sz="1800" dirty="0" smtClean="0"/>
              <a:t>ARMv7-A</a:t>
            </a:r>
            <a:r>
              <a:rPr lang="zh-CN" altLang="en-US" sz="1800" dirty="0" smtClean="0"/>
              <a:t>）</a:t>
            </a:r>
            <a:endParaRPr lang="en-US" altLang="zh-CN" sz="1800" dirty="0" smtClean="0"/>
          </a:p>
          <a:p>
            <a:pPr lvl="1"/>
            <a:r>
              <a:rPr lang="zh-CN" altLang="en-US" sz="1800" dirty="0" smtClean="0"/>
              <a:t>内存管理单元（</a:t>
            </a:r>
            <a:r>
              <a:rPr lang="en-US" altLang="zh-CN" sz="1800" dirty="0" smtClean="0"/>
              <a:t>MMU</a:t>
            </a:r>
            <a:r>
              <a:rPr lang="zh-CN" altLang="en-US" sz="1800" dirty="0" smtClean="0"/>
              <a:t>）</a:t>
            </a:r>
            <a:endParaRPr lang="en-US" altLang="zh-CN" sz="1800" dirty="0" smtClean="0"/>
          </a:p>
          <a:p>
            <a:pPr lvl="1"/>
            <a:r>
              <a:rPr lang="zh-CN" altLang="en-US" sz="1800" dirty="0"/>
              <a:t>高性</a:t>
            </a:r>
            <a:r>
              <a:rPr lang="zh-CN" altLang="en-US" sz="1800" dirty="0" smtClean="0"/>
              <a:t>能低功耗</a:t>
            </a:r>
            <a:endParaRPr lang="en-US" altLang="zh-CN" sz="1800" dirty="0" smtClean="0"/>
          </a:p>
          <a:p>
            <a:pPr lvl="2"/>
            <a:r>
              <a:rPr lang="zh-CN" altLang="en-US" sz="1800" dirty="0" smtClean="0"/>
              <a:t>受多任务操作系统的影响</a:t>
            </a:r>
            <a:endParaRPr lang="en-US" altLang="zh-CN" sz="1800" dirty="0" smtClean="0"/>
          </a:p>
          <a:p>
            <a:pPr lvl="1"/>
            <a:r>
              <a:rPr lang="en-US" altLang="zh-CN" sz="1800" dirty="0" err="1" smtClean="0"/>
              <a:t>TrustZone</a:t>
            </a:r>
            <a:r>
              <a:rPr lang="zh-CN" altLang="en-US" sz="1800" dirty="0" smtClean="0"/>
              <a:t>和</a:t>
            </a:r>
            <a:r>
              <a:rPr lang="en-US" altLang="zh-CN" sz="1800" dirty="0" err="1" smtClean="0"/>
              <a:t>Jazelle</a:t>
            </a:r>
            <a:r>
              <a:rPr lang="en-US" altLang="zh-CN" sz="1800" dirty="0" smtClean="0"/>
              <a:t>-RCT</a:t>
            </a:r>
            <a:r>
              <a:rPr lang="zh-CN" altLang="en-US" sz="1800" dirty="0" smtClean="0"/>
              <a:t>技术，安全可扩展的系统</a:t>
            </a:r>
            <a:endParaRPr lang="en-US" altLang="zh-CN" sz="1800" dirty="0" smtClean="0"/>
          </a:p>
          <a:p>
            <a:pPr lvl="1"/>
            <a:r>
              <a:rPr lang="zh-CN" altLang="en-US" sz="1800" dirty="0"/>
              <a:t>例</a:t>
            </a:r>
            <a:r>
              <a:rPr lang="zh-CN" altLang="en-US" sz="1800" dirty="0" smtClean="0"/>
              <a:t>如，</a:t>
            </a:r>
            <a:r>
              <a:rPr lang="en-US" altLang="zh-CN" sz="1800" dirty="0" smtClean="0"/>
              <a:t>Cortex-A5</a:t>
            </a:r>
            <a:r>
              <a:rPr lang="zh-CN" altLang="en-US" sz="1800" dirty="0" smtClean="0"/>
              <a:t>和</a:t>
            </a:r>
            <a:r>
              <a:rPr lang="en-US" altLang="zh-CN" sz="1800" dirty="0" smtClean="0"/>
              <a:t>Cortext-A9</a:t>
            </a:r>
            <a:endParaRPr lang="en-US" altLang="zh-CN" sz="1800" dirty="0"/>
          </a:p>
          <a:p>
            <a:r>
              <a:rPr lang="zh-CN" altLang="en-US" sz="1800" dirty="0" smtClean="0"/>
              <a:t>实时规范（</a:t>
            </a:r>
            <a:r>
              <a:rPr lang="en-US" altLang="zh-CN" sz="1800" dirty="0" smtClean="0"/>
              <a:t>ARMv7-R</a:t>
            </a:r>
            <a:r>
              <a:rPr lang="zh-CN" altLang="en-US" sz="1800" dirty="0" smtClean="0"/>
              <a:t>）</a:t>
            </a:r>
            <a:endParaRPr lang="en-US" altLang="zh-CN" sz="1800" dirty="0" smtClean="0"/>
          </a:p>
          <a:p>
            <a:pPr lvl="1"/>
            <a:r>
              <a:rPr lang="zh-CN" altLang="en-US" sz="1800" dirty="0" smtClean="0"/>
              <a:t>内存保护单元（</a:t>
            </a:r>
            <a:r>
              <a:rPr lang="en-US" altLang="zh-CN" sz="1800" dirty="0" smtClean="0"/>
              <a:t>MPU</a:t>
            </a:r>
            <a:r>
              <a:rPr lang="zh-CN" altLang="en-US" sz="1800" dirty="0" smtClean="0"/>
              <a:t>）</a:t>
            </a:r>
            <a:endParaRPr lang="en-US" altLang="zh-CN" sz="1800" dirty="0" smtClean="0"/>
          </a:p>
          <a:p>
            <a:pPr lvl="1"/>
            <a:r>
              <a:rPr lang="zh-CN" altLang="en-US" sz="1800" dirty="0"/>
              <a:t>低延</a:t>
            </a:r>
            <a:r>
              <a:rPr lang="zh-CN" altLang="en-US" sz="1800" dirty="0" smtClean="0"/>
              <a:t>时和可预测性实时需求</a:t>
            </a:r>
            <a:endParaRPr lang="en-US" altLang="zh-CN" sz="1800" dirty="0" smtClean="0"/>
          </a:p>
          <a:p>
            <a:pPr lvl="1"/>
            <a:r>
              <a:rPr lang="zh-CN" altLang="en-US" sz="1800" dirty="0"/>
              <a:t>传统嵌入</a:t>
            </a:r>
            <a:r>
              <a:rPr lang="zh-CN" altLang="en-US" sz="1800" dirty="0" smtClean="0"/>
              <a:t>式业务的演进</a:t>
            </a:r>
            <a:endParaRPr lang="en-US" altLang="zh-CN" sz="1800" dirty="0" smtClean="0"/>
          </a:p>
          <a:p>
            <a:pPr lvl="1"/>
            <a:r>
              <a:rPr lang="zh-CN" altLang="en-US" sz="1800" dirty="0"/>
              <a:t>例</a:t>
            </a:r>
            <a:r>
              <a:rPr lang="zh-CN" altLang="en-US" sz="1800" dirty="0" smtClean="0"/>
              <a:t>如，</a:t>
            </a:r>
            <a:r>
              <a:rPr lang="en-US" altLang="zh-CN" sz="1800" dirty="0" smtClean="0"/>
              <a:t>Cortex-R4</a:t>
            </a:r>
            <a:endParaRPr lang="en-US" altLang="zh-CN" sz="1800" dirty="0"/>
          </a:p>
          <a:p>
            <a:r>
              <a:rPr lang="zh-CN" altLang="en-US" sz="1800" dirty="0" smtClean="0"/>
              <a:t>微控制器规范（</a:t>
            </a:r>
            <a:r>
              <a:rPr lang="en-US" altLang="zh-CN" sz="1800" dirty="0" smtClean="0"/>
              <a:t>ARMv7-M</a:t>
            </a:r>
            <a:r>
              <a:rPr lang="zh-CN" altLang="en-US" sz="1800" dirty="0" smtClean="0"/>
              <a:t>，</a:t>
            </a:r>
            <a:r>
              <a:rPr lang="en-US" altLang="zh-CN" sz="1800" dirty="0" smtClean="0"/>
              <a:t>ARMv7E-M</a:t>
            </a:r>
            <a:r>
              <a:rPr lang="zh-CN" altLang="en-US" sz="1800" dirty="0" smtClean="0"/>
              <a:t>，</a:t>
            </a:r>
            <a:r>
              <a:rPr lang="en-US" altLang="zh-CN" sz="1800" dirty="0" smtClean="0"/>
              <a:t>ARMv6-M</a:t>
            </a:r>
            <a:r>
              <a:rPr lang="zh-CN" altLang="en-US" sz="1800" dirty="0" smtClean="0"/>
              <a:t>）</a:t>
            </a:r>
            <a:endParaRPr lang="en-US" altLang="zh-CN" sz="1800" dirty="0" smtClean="0"/>
          </a:p>
          <a:p>
            <a:pPr lvl="1"/>
            <a:r>
              <a:rPr lang="zh-CN" altLang="en-US" sz="1400" dirty="0"/>
              <a:t>使用寄存器的硬件堆栈，为低延迟的中断处理提供编程模型，同时，支持使用高级语言编写中断处理程序。</a:t>
            </a:r>
            <a:endParaRPr lang="en-US" altLang="zh-CN" sz="1400" dirty="0" smtClean="0"/>
          </a:p>
          <a:p>
            <a:pPr lvl="1"/>
            <a:r>
              <a:rPr lang="zh-CN" altLang="en-US" sz="1400" dirty="0"/>
              <a:t>实现</a:t>
            </a:r>
            <a:r>
              <a:rPr lang="en-US" altLang="zh-CN" sz="1400" dirty="0"/>
              <a:t>ARMv7 PMSA</a:t>
            </a:r>
            <a:r>
              <a:rPr lang="zh-CN" altLang="en-US" sz="1400" dirty="0"/>
              <a:t>的变体。</a:t>
            </a:r>
            <a:endParaRPr lang="en-US" altLang="zh-CN" sz="1400" dirty="0" smtClean="0"/>
          </a:p>
          <a:p>
            <a:pPr lvl="1"/>
            <a:r>
              <a:rPr lang="zh-CN" altLang="en-US" sz="1400" dirty="0"/>
              <a:t>支持</a:t>
            </a:r>
            <a:r>
              <a:rPr lang="en-US" altLang="zh-CN" sz="1400" dirty="0"/>
              <a:t>Thumb</a:t>
            </a:r>
            <a:r>
              <a:rPr lang="zh-CN" altLang="en-US" sz="1400" dirty="0"/>
              <a:t>指令集的变体。</a:t>
            </a:r>
            <a:endParaRPr lang="en-US" altLang="zh-CN" sz="1400" dirty="0" smtClean="0"/>
          </a:p>
          <a:p>
            <a:pPr lvl="1"/>
            <a:r>
              <a:rPr lang="zh-CN" altLang="en-US" sz="1400" dirty="0"/>
              <a:t>例</a:t>
            </a:r>
            <a:r>
              <a:rPr lang="zh-CN" altLang="en-US" sz="1400" dirty="0" smtClean="0"/>
              <a:t>如，</a:t>
            </a:r>
            <a:r>
              <a:rPr lang="en-US" altLang="zh-CN" sz="1400" dirty="0" smtClean="0"/>
              <a:t>Cortex-M3</a:t>
            </a:r>
          </a:p>
          <a:p>
            <a:endParaRPr lang="en-US" altLang="zh-CN" sz="1800" dirty="0" smtClean="0"/>
          </a:p>
        </p:txBody>
      </p:sp>
    </p:spTree>
    <p:extLst>
      <p:ext uri="{BB962C8B-B14F-4D97-AF65-F5344CB8AC3E}">
        <p14:creationId xmlns:p14="http://schemas.microsoft.com/office/powerpoint/2010/main" val="3731408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处理器模式</a:t>
            </a:r>
            <a:endParaRPr lang="en-US" dirty="0"/>
          </a:p>
        </p:txBody>
      </p:sp>
      <p:sp>
        <p:nvSpPr>
          <p:cNvPr id="3" name="Content Placeholder 2"/>
          <p:cNvSpPr>
            <a:spLocks noGrp="1"/>
          </p:cNvSpPr>
          <p:nvPr>
            <p:ph sz="quarter" idx="13"/>
          </p:nvPr>
        </p:nvSpPr>
        <p:spPr>
          <a:xfrm>
            <a:off x="228600" y="1730681"/>
            <a:ext cx="4272159" cy="3527119"/>
          </a:xfrm>
        </p:spPr>
        <p:txBody>
          <a:bodyPr/>
          <a:lstStyle/>
          <a:p>
            <a:r>
              <a:rPr lang="en-US" altLang="zh-CN" sz="1800" dirty="0" smtClean="0"/>
              <a:t>ARM</a:t>
            </a:r>
            <a:r>
              <a:rPr lang="zh-CN" altLang="en-US" sz="1800" dirty="0" smtClean="0"/>
              <a:t>有</a:t>
            </a:r>
            <a:r>
              <a:rPr lang="en-US" altLang="zh-CN" sz="1800" dirty="0" smtClean="0"/>
              <a:t>7</a:t>
            </a:r>
            <a:r>
              <a:rPr lang="zh-CN" altLang="en-US" sz="1800" dirty="0" smtClean="0"/>
              <a:t>种工作模式：</a:t>
            </a:r>
            <a:endParaRPr lang="en-US" altLang="zh-CN" sz="1800" dirty="0" smtClean="0"/>
          </a:p>
          <a:p>
            <a:pPr lvl="1"/>
            <a:r>
              <a:rPr lang="en-US" altLang="zh-CN" sz="1800" dirty="0" smtClean="0"/>
              <a:t>User</a:t>
            </a:r>
            <a:r>
              <a:rPr lang="zh-CN" altLang="en-US" sz="1800" dirty="0" smtClean="0"/>
              <a:t>：用户模式，非特权模式，大部分任务在此模式下运行</a:t>
            </a:r>
            <a:endParaRPr lang="en-US" altLang="zh-CN" sz="1800" dirty="0" smtClean="0"/>
          </a:p>
          <a:p>
            <a:pPr lvl="1"/>
            <a:r>
              <a:rPr lang="en-US" altLang="zh-CN" sz="1800" dirty="0" smtClean="0"/>
              <a:t>FIQ</a:t>
            </a:r>
            <a:r>
              <a:rPr lang="zh-CN" altLang="en-US" sz="1800" dirty="0" smtClean="0"/>
              <a:t>：快速中断模式</a:t>
            </a:r>
            <a:endParaRPr lang="en-US" altLang="zh-CN" sz="1800" dirty="0" smtClean="0"/>
          </a:p>
          <a:p>
            <a:pPr lvl="1"/>
            <a:r>
              <a:rPr lang="en-US" altLang="zh-CN" sz="1800" dirty="0" smtClean="0"/>
              <a:t>IRQ</a:t>
            </a:r>
            <a:r>
              <a:rPr lang="zh-CN" altLang="en-US" sz="1800" dirty="0" smtClean="0"/>
              <a:t>：正常中断模式</a:t>
            </a:r>
            <a:endParaRPr lang="en-US" altLang="zh-CN" sz="1800" dirty="0" smtClean="0"/>
          </a:p>
          <a:p>
            <a:pPr lvl="1"/>
            <a:r>
              <a:rPr lang="en-US" altLang="zh-CN" sz="1800" dirty="0" smtClean="0"/>
              <a:t>Supervisor</a:t>
            </a:r>
            <a:r>
              <a:rPr lang="zh-CN" altLang="en-US" sz="1800" dirty="0" smtClean="0"/>
              <a:t>：监视模式，</a:t>
            </a:r>
            <a:r>
              <a:rPr lang="en-US" altLang="zh-CN" sz="1800" dirty="0" smtClean="0"/>
              <a:t>reset</a:t>
            </a:r>
            <a:r>
              <a:rPr lang="zh-CN" altLang="en-US" sz="1800" dirty="0" smtClean="0"/>
              <a:t>或者软件中断指令被执行时，进入</a:t>
            </a:r>
            <a:endParaRPr lang="en-US" altLang="zh-CN" sz="1800" dirty="0" smtClean="0"/>
          </a:p>
          <a:p>
            <a:pPr lvl="1"/>
            <a:r>
              <a:rPr lang="en-US" altLang="zh-CN" sz="1800" dirty="0" smtClean="0"/>
              <a:t>Abort</a:t>
            </a:r>
            <a:r>
              <a:rPr lang="zh-CN" altLang="en-US" sz="1800" dirty="0" smtClean="0"/>
              <a:t>：用来处理内存访问异常</a:t>
            </a:r>
            <a:endParaRPr lang="en-US" altLang="zh-CN" sz="1800" dirty="0" smtClean="0"/>
          </a:p>
          <a:p>
            <a:pPr lvl="1"/>
            <a:r>
              <a:rPr lang="en-US" altLang="zh-CN" sz="1800" dirty="0" err="1" smtClean="0"/>
              <a:t>Undef</a:t>
            </a:r>
            <a:r>
              <a:rPr lang="zh-CN" altLang="en-US" sz="1800" dirty="0" smtClean="0"/>
              <a:t>：用来处理未定义的指令</a:t>
            </a:r>
            <a:endParaRPr lang="en-US" altLang="zh-CN" sz="1800" dirty="0" smtClean="0"/>
          </a:p>
          <a:p>
            <a:pPr lvl="1"/>
            <a:r>
              <a:rPr lang="en-US" altLang="zh-CN" sz="1800" dirty="0" smtClean="0"/>
              <a:t>System</a:t>
            </a:r>
            <a:r>
              <a:rPr lang="zh-CN" altLang="en-US" sz="1800" dirty="0" smtClean="0"/>
              <a:t>：特权模式，和用户模式使用相同的寄存器</a:t>
            </a:r>
            <a:endParaRPr lang="en-US" sz="1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600200"/>
            <a:ext cx="4181283"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9686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ARM</a:t>
            </a:r>
            <a:r>
              <a:rPr lang="zh-CN" altLang="en-US" dirty="0" smtClean="0"/>
              <a:t>寄存器组</a:t>
            </a:r>
            <a:endParaRPr lang="en-US" dirty="0"/>
          </a:p>
        </p:txBody>
      </p:sp>
      <p:pic>
        <p:nvPicPr>
          <p:cNvPr id="4098"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23838" y="1149808"/>
            <a:ext cx="8636000" cy="4520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0430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寄存器示例</a:t>
            </a:r>
            <a:endParaRPr lang="en-US" dirty="0"/>
          </a:p>
        </p:txBody>
      </p:sp>
      <p:pic>
        <p:nvPicPr>
          <p:cNvPr id="5122"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088008" y="950913"/>
            <a:ext cx="6907659" cy="4918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3471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2686</TotalTime>
  <Words>1359</Words>
  <Application>Microsoft Office PowerPoint</Application>
  <PresentationFormat>On-screen Show (4:3)</PresentationFormat>
  <Paragraphs>114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ARM处理器体系架构与软件编程</vt:lpstr>
      <vt:lpstr>课程目录</vt:lpstr>
      <vt:lpstr>冯·诺依曼 VS 哈佛架构</vt:lpstr>
      <vt:lpstr>Architecture</vt:lpstr>
      <vt:lpstr>Architecture</vt:lpstr>
      <vt:lpstr>Architecture-ARMv7规范</vt:lpstr>
      <vt:lpstr>处理器模式</vt:lpstr>
      <vt:lpstr>ARM寄存器组</vt:lpstr>
      <vt:lpstr>寄存器示例</vt:lpstr>
      <vt:lpstr>异常处理</vt:lpstr>
      <vt:lpstr>内存架构-MMU</vt:lpstr>
      <vt:lpstr>内存架构-MPU</vt:lpstr>
      <vt:lpstr>TLB命中过程-一级提取</vt:lpstr>
      <vt:lpstr>TLB命中过程-二级提取</vt:lpstr>
      <vt:lpstr>内存概念</vt:lpstr>
      <vt:lpstr>LDREX和STREX独占指令</vt:lpstr>
      <vt:lpstr>A系列</vt:lpstr>
      <vt:lpstr>Cortex MPCore Processors</vt:lpstr>
      <vt:lpstr>SCU</vt:lpstr>
      <vt:lpstr>SCU</vt:lpstr>
      <vt:lpstr>SCU</vt:lpstr>
      <vt:lpstr>Interrupt Controller</vt:lpstr>
      <vt:lpstr>SMP IRQ affinity</vt:lpstr>
      <vt:lpstr>案例与实验</vt:lpstr>
      <vt:lpstr>お疲れ様でした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浊度计产品知识</dc:title>
  <dc:creator>Shen, Wanjiang</dc:creator>
  <cp:lastModifiedBy>Shen, Wanjiang</cp:lastModifiedBy>
  <cp:revision>105</cp:revision>
  <dcterms:created xsi:type="dcterms:W3CDTF">2006-08-16T00:00:00Z</dcterms:created>
  <dcterms:modified xsi:type="dcterms:W3CDTF">2019-12-05T06:53:14Z</dcterms:modified>
</cp:coreProperties>
</file>