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7: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8: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rgbClr val="129CEB"/>
                </a:solidFill>
                <a:latin typeface="Arial"/>
                <a:ea typeface="Arial"/>
                <a:cs typeface="Arial"/>
                <a:sym typeface="Arial"/>
              </a:rPr>
              <a:t>Competitive Advantag</a:t>
            </a:r>
            <a:r>
              <a:rPr b="1" lang="en-US" sz="1200">
                <a:solidFill>
                  <a:srgbClr val="129CEB"/>
                </a:solidFill>
              </a:rPr>
              <a:t>e wrt Form/Features/UI for Community</a:t>
            </a:r>
            <a:endParaRPr/>
          </a:p>
        </p:txBody>
      </p:sp>
      <p:sp>
        <p:nvSpPr>
          <p:cNvPr id="141" name="Google Shape;141;p8: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200">
                <a:solidFill>
                  <a:srgbClr val="129CEB"/>
                </a:solidFill>
                <a:latin typeface="Arial"/>
                <a:ea typeface="Arial"/>
                <a:cs typeface="Arial"/>
                <a:sym typeface="Arial"/>
              </a:rPr>
              <a:t>Competitive Advantag</a:t>
            </a:r>
            <a:r>
              <a:rPr b="0" lang="en-US" sz="1200">
                <a:solidFill>
                  <a:srgbClr val="129CEB"/>
                </a:solidFill>
              </a:rPr>
              <a:t>e wrt Form/Features/UI for Community</a:t>
            </a:r>
            <a:endParaRPr b="0"/>
          </a:p>
        </p:txBody>
      </p:sp>
      <p:sp>
        <p:nvSpPr>
          <p:cNvPr id="176" name="Google Shape;176;p9: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1183792" y="2006299"/>
            <a:ext cx="6776415" cy="18986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6000">
                <a:solidFill>
                  <a:srgbClr val="E3007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1" type="ftr"/>
          </p:nvPr>
        </p:nvSpPr>
        <p:spPr>
          <a:xfrm>
            <a:off x="7095870" y="6641388"/>
            <a:ext cx="1971040" cy="165734"/>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100">
                <a:solidFill>
                  <a:srgbClr val="7E7E7E"/>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3"/>
          <p:cNvSpPr txBox="1"/>
          <p:nvPr>
            <p:ph type="title"/>
          </p:nvPr>
        </p:nvSpPr>
        <p:spPr>
          <a:xfrm>
            <a:off x="1183792" y="2006299"/>
            <a:ext cx="6776415" cy="18986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6000">
                <a:solidFill>
                  <a:srgbClr val="E3007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912367" y="1784095"/>
            <a:ext cx="7319264" cy="319087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3"/>
          <p:cNvSpPr txBox="1"/>
          <p:nvPr>
            <p:ph idx="11" type="ftr"/>
          </p:nvPr>
        </p:nvSpPr>
        <p:spPr>
          <a:xfrm>
            <a:off x="7095870" y="6641388"/>
            <a:ext cx="1971040" cy="165734"/>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100">
                <a:solidFill>
                  <a:srgbClr val="7E7E7E"/>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6" name="Shape 26"/>
        <p:cNvGrpSpPr/>
        <p:nvPr/>
      </p:nvGrpSpPr>
      <p:grpSpPr>
        <a:xfrm>
          <a:off x="0" y="0"/>
          <a:ext cx="0" cy="0"/>
          <a:chOff x="0" y="0"/>
          <a:chExt cx="0" cy="0"/>
        </a:xfrm>
      </p:grpSpPr>
      <p:sp>
        <p:nvSpPr>
          <p:cNvPr id="27" name="Google Shape;27;p4"/>
          <p:cNvSpPr txBox="1"/>
          <p:nvPr>
            <p:ph idx="11" type="ftr"/>
          </p:nvPr>
        </p:nvSpPr>
        <p:spPr>
          <a:xfrm>
            <a:off x="7095870" y="6641388"/>
            <a:ext cx="1971040" cy="165734"/>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100">
                <a:solidFill>
                  <a:srgbClr val="7E7E7E"/>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30" name="Shape 30"/>
        <p:cNvGrpSpPr/>
        <p:nvPr/>
      </p:nvGrpSpPr>
      <p:grpSpPr>
        <a:xfrm>
          <a:off x="0" y="0"/>
          <a:ext cx="0" cy="0"/>
          <a:chOff x="0" y="0"/>
          <a:chExt cx="0" cy="0"/>
        </a:xfrm>
      </p:grpSpPr>
      <p:sp>
        <p:nvSpPr>
          <p:cNvPr id="31" name="Google Shape;31;p5"/>
          <p:cNvSpPr/>
          <p:nvPr/>
        </p:nvSpPr>
        <p:spPr>
          <a:xfrm>
            <a:off x="0" y="0"/>
            <a:ext cx="9144000" cy="5325110"/>
          </a:xfrm>
          <a:custGeom>
            <a:rect b="b" l="l" r="r" t="t"/>
            <a:pathLst>
              <a:path extrusionOk="0" h="5325110" w="9144000">
                <a:moveTo>
                  <a:pt x="9144000" y="0"/>
                </a:moveTo>
                <a:lnTo>
                  <a:pt x="0" y="0"/>
                </a:lnTo>
                <a:lnTo>
                  <a:pt x="0" y="5324856"/>
                </a:lnTo>
                <a:lnTo>
                  <a:pt x="9144000" y="5324856"/>
                </a:lnTo>
                <a:lnTo>
                  <a:pt x="9144000" y="0"/>
                </a:lnTo>
                <a:close/>
              </a:path>
            </a:pathLst>
          </a:custGeom>
          <a:solidFill>
            <a:srgbClr val="BA000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5"/>
          <p:cNvSpPr txBox="1"/>
          <p:nvPr>
            <p:ph type="ctrTitle"/>
          </p:nvPr>
        </p:nvSpPr>
        <p:spPr>
          <a:xfrm>
            <a:off x="592099" y="1240282"/>
            <a:ext cx="7959801" cy="1123314"/>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subTitle"/>
          </p:nvPr>
        </p:nvSpPr>
        <p:spPr>
          <a:xfrm>
            <a:off x="1289811" y="5385308"/>
            <a:ext cx="6564376" cy="13055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7095870" y="6641388"/>
            <a:ext cx="1971040" cy="165734"/>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100">
                <a:solidFill>
                  <a:srgbClr val="7E7E7E"/>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6"/>
          <p:cNvSpPr txBox="1"/>
          <p:nvPr>
            <p:ph type="title"/>
          </p:nvPr>
        </p:nvSpPr>
        <p:spPr>
          <a:xfrm>
            <a:off x="1183792" y="2006299"/>
            <a:ext cx="6776415" cy="18986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6000">
                <a:solidFill>
                  <a:srgbClr val="E3007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6"/>
          <p:cNvSpPr txBox="1"/>
          <p:nvPr>
            <p:ph idx="2" type="body"/>
          </p:nvPr>
        </p:nvSpPr>
        <p:spPr>
          <a:xfrm>
            <a:off x="470916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6"/>
          <p:cNvSpPr txBox="1"/>
          <p:nvPr>
            <p:ph idx="11" type="ftr"/>
          </p:nvPr>
        </p:nvSpPr>
        <p:spPr>
          <a:xfrm>
            <a:off x="7095870" y="6641388"/>
            <a:ext cx="1971040" cy="165734"/>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100">
                <a:solidFill>
                  <a:srgbClr val="7E7E7E"/>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83792" y="2006299"/>
            <a:ext cx="6776415" cy="189865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6000" u="none" cap="none" strike="noStrike">
                <a:solidFill>
                  <a:srgbClr val="E3007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912367" y="1784095"/>
            <a:ext cx="7319264" cy="319087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
          <p:cNvSpPr txBox="1"/>
          <p:nvPr>
            <p:ph idx="11" type="ftr"/>
          </p:nvPr>
        </p:nvSpPr>
        <p:spPr>
          <a:xfrm>
            <a:off x="7095870" y="6641388"/>
            <a:ext cx="1971040" cy="165734"/>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100" u="none" cap="none" strike="noStrike">
                <a:solidFill>
                  <a:srgbClr val="7E7E7E"/>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7"/>
          <p:cNvSpPr txBox="1"/>
          <p:nvPr/>
        </p:nvSpPr>
        <p:spPr>
          <a:xfrm>
            <a:off x="225653" y="149478"/>
            <a:ext cx="3203400" cy="6285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4000" u="none" cap="none" strike="noStrike">
                <a:solidFill>
                  <a:srgbClr val="129CEB"/>
                </a:solidFill>
                <a:latin typeface="Calibri"/>
                <a:ea typeface="Calibri"/>
                <a:cs typeface="Calibri"/>
                <a:sym typeface="Calibri"/>
              </a:rPr>
              <a:t>Introduction</a:t>
            </a:r>
            <a:endParaRPr b="0" i="0" sz="4000" u="none" cap="none" strike="noStrike">
              <a:solidFill>
                <a:schemeClr val="dk1"/>
              </a:solidFill>
              <a:latin typeface="Calibri"/>
              <a:ea typeface="Calibri"/>
              <a:cs typeface="Calibri"/>
              <a:sym typeface="Calibri"/>
            </a:endParaRPr>
          </a:p>
        </p:txBody>
      </p:sp>
      <p:sp>
        <p:nvSpPr>
          <p:cNvPr id="49" name="Google Shape;49;p7"/>
          <p:cNvSpPr txBox="1"/>
          <p:nvPr>
            <p:ph type="title"/>
          </p:nvPr>
        </p:nvSpPr>
        <p:spPr>
          <a:xfrm>
            <a:off x="683342" y="4038600"/>
            <a:ext cx="8112608" cy="1856277"/>
          </a:xfrm>
          <a:prstGeom prst="rect">
            <a:avLst/>
          </a:prstGeom>
          <a:noFill/>
          <a:ln>
            <a:noFill/>
          </a:ln>
        </p:spPr>
        <p:txBody>
          <a:bodyPr anchorCtr="0" anchor="t" bIns="0" lIns="0" spcFirstLastPara="1" rIns="0" wrap="square" tIns="375275">
            <a:noAutofit/>
          </a:bodyPr>
          <a:lstStyle/>
          <a:p>
            <a:pPr indent="0" lvl="0" marL="40005" rtl="0" algn="ctr">
              <a:lnSpc>
                <a:spcPct val="100000"/>
              </a:lnSpc>
              <a:spcBef>
                <a:spcPts val="0"/>
              </a:spcBef>
              <a:spcAft>
                <a:spcPts val="0"/>
              </a:spcAft>
              <a:buNone/>
            </a:pPr>
            <a:r>
              <a:rPr b="1" lang="en-US" sz="3200">
                <a:solidFill>
                  <a:srgbClr val="444748"/>
                </a:solidFill>
                <a:latin typeface="Calibri"/>
                <a:ea typeface="Calibri"/>
                <a:cs typeface="Calibri"/>
                <a:sym typeface="Calibri"/>
              </a:rPr>
              <a:t>One Stop </a:t>
            </a:r>
            <a:r>
              <a:rPr lang="en-US" sz="3200">
                <a:solidFill>
                  <a:srgbClr val="444748"/>
                </a:solidFill>
                <a:latin typeface="Calibri"/>
                <a:ea typeface="Calibri"/>
                <a:cs typeface="Calibri"/>
                <a:sym typeface="Calibri"/>
              </a:rPr>
              <a:t>destination for Startups, Mentors, Investors and Community</a:t>
            </a:r>
            <a:br>
              <a:rPr lang="en-US" sz="3200">
                <a:solidFill>
                  <a:srgbClr val="444748"/>
                </a:solidFill>
                <a:latin typeface="Calibri"/>
                <a:ea typeface="Calibri"/>
                <a:cs typeface="Calibri"/>
                <a:sym typeface="Calibri"/>
              </a:rPr>
            </a:br>
            <a:r>
              <a:rPr lang="en-US" sz="3200">
                <a:solidFill>
                  <a:srgbClr val="444748"/>
                </a:solidFill>
                <a:latin typeface="Calibri"/>
                <a:ea typeface="Calibri"/>
                <a:cs typeface="Calibri"/>
                <a:sym typeface="Calibri"/>
              </a:rPr>
              <a:t>(</a:t>
            </a:r>
            <a:r>
              <a:rPr b="1" lang="en-US" sz="3200">
                <a:solidFill>
                  <a:srgbClr val="444748"/>
                </a:solidFill>
                <a:latin typeface="Calibri"/>
                <a:ea typeface="Calibri"/>
                <a:cs typeface="Calibri"/>
                <a:sym typeface="Calibri"/>
              </a:rPr>
              <a:t>Integrated &amp; Interactive </a:t>
            </a:r>
            <a:r>
              <a:rPr lang="en-US" sz="3200">
                <a:solidFill>
                  <a:srgbClr val="444748"/>
                </a:solidFill>
                <a:latin typeface="Calibri"/>
                <a:ea typeface="Calibri"/>
                <a:cs typeface="Calibri"/>
                <a:sym typeface="Calibri"/>
              </a:rPr>
              <a:t>platform)</a:t>
            </a:r>
            <a:endParaRPr sz="3200">
              <a:latin typeface="Calibri"/>
              <a:ea typeface="Calibri"/>
              <a:cs typeface="Calibri"/>
              <a:sym typeface="Calibri"/>
            </a:endParaRPr>
          </a:p>
        </p:txBody>
      </p:sp>
      <p:sp>
        <p:nvSpPr>
          <p:cNvPr id="50" name="Google Shape;50;p7"/>
          <p:cNvSpPr txBox="1"/>
          <p:nvPr/>
        </p:nvSpPr>
        <p:spPr>
          <a:xfrm>
            <a:off x="8663431" y="152222"/>
            <a:ext cx="297815" cy="566822"/>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3600" u="none" cap="none" strike="noStrike">
                <a:solidFill>
                  <a:srgbClr val="129CEB"/>
                </a:solidFill>
                <a:latin typeface="Calibri"/>
                <a:ea typeface="Calibri"/>
                <a:cs typeface="Calibri"/>
                <a:sym typeface="Calibri"/>
              </a:rPr>
              <a:t>1</a:t>
            </a:r>
            <a:endParaRPr b="0" i="0" sz="3600" u="none" cap="none" strike="noStrike">
              <a:solidFill>
                <a:schemeClr val="dk1"/>
              </a:solidFill>
              <a:latin typeface="Calibri"/>
              <a:ea typeface="Calibri"/>
              <a:cs typeface="Calibri"/>
              <a:sym typeface="Calibri"/>
            </a:endParaRPr>
          </a:p>
        </p:txBody>
      </p:sp>
      <p:pic>
        <p:nvPicPr>
          <p:cNvPr id="51" name="Google Shape;51;p7"/>
          <p:cNvPicPr preferRelativeResize="0"/>
          <p:nvPr/>
        </p:nvPicPr>
        <p:blipFill rotWithShape="1">
          <a:blip r:embed="rId3">
            <a:alphaModFix/>
          </a:blip>
          <a:srcRect b="0" l="0" r="0" t="0"/>
          <a:stretch/>
        </p:blipFill>
        <p:spPr>
          <a:xfrm>
            <a:off x="685800" y="990538"/>
            <a:ext cx="7848600" cy="327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nvSpPr>
        <p:spPr>
          <a:xfrm>
            <a:off x="304800" y="152222"/>
            <a:ext cx="5641747" cy="628377"/>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4000">
                <a:solidFill>
                  <a:srgbClr val="129CEB"/>
                </a:solidFill>
                <a:latin typeface="Calibri"/>
                <a:ea typeface="Calibri"/>
                <a:cs typeface="Calibri"/>
                <a:sym typeface="Calibri"/>
              </a:rPr>
              <a:t>Roadmap - future scope</a:t>
            </a:r>
            <a:endParaRPr sz="3600">
              <a:solidFill>
                <a:schemeClr val="dk1"/>
              </a:solidFill>
              <a:latin typeface="Arial"/>
              <a:ea typeface="Arial"/>
              <a:cs typeface="Arial"/>
              <a:sym typeface="Arial"/>
            </a:endParaRPr>
          </a:p>
        </p:txBody>
      </p:sp>
      <p:sp>
        <p:nvSpPr>
          <p:cNvPr id="216" name="Google Shape;216;p16"/>
          <p:cNvSpPr txBox="1"/>
          <p:nvPr/>
        </p:nvSpPr>
        <p:spPr>
          <a:xfrm>
            <a:off x="8305800" y="164579"/>
            <a:ext cx="608709" cy="566822"/>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129CEB"/>
                </a:solidFill>
                <a:latin typeface="Calibri"/>
                <a:ea typeface="Calibri"/>
                <a:cs typeface="Calibri"/>
                <a:sym typeface="Calibri"/>
              </a:rPr>
              <a:t>10</a:t>
            </a:r>
            <a:endParaRPr sz="3600">
              <a:solidFill>
                <a:schemeClr val="dk1"/>
              </a:solidFill>
              <a:latin typeface="Calibri"/>
              <a:ea typeface="Calibri"/>
              <a:cs typeface="Calibri"/>
              <a:sym typeface="Calibri"/>
            </a:endParaRPr>
          </a:p>
        </p:txBody>
      </p:sp>
      <p:grpSp>
        <p:nvGrpSpPr>
          <p:cNvPr id="217" name="Google Shape;217;p16"/>
          <p:cNvGrpSpPr/>
          <p:nvPr/>
        </p:nvGrpSpPr>
        <p:grpSpPr>
          <a:xfrm>
            <a:off x="252700" y="1280344"/>
            <a:ext cx="8460658" cy="5287911"/>
            <a:chOff x="-49642" y="137344"/>
            <a:chExt cx="8460658" cy="5287911"/>
          </a:xfrm>
        </p:grpSpPr>
        <p:sp>
          <p:nvSpPr>
            <p:cNvPr id="218" name="Google Shape;218;p16"/>
            <p:cNvSpPr/>
            <p:nvPr/>
          </p:nvSpPr>
          <p:spPr>
            <a:xfrm>
              <a:off x="-49642" y="137344"/>
              <a:ext cx="8460658" cy="5287911"/>
            </a:xfrm>
            <a:custGeom>
              <a:rect b="b" l="l" r="r" t="t"/>
              <a:pathLst>
                <a:path extrusionOk="0" h="120000" w="120000">
                  <a:moveTo>
                    <a:pt x="0" y="120000"/>
                  </a:moveTo>
                  <a:quadBezTo>
                    <a:pt x="20000" y="40000"/>
                    <a:pt x="101250" y="15000"/>
                  </a:quadBezTo>
                  <a:lnTo>
                    <a:pt x="100194" y="0"/>
                  </a:lnTo>
                  <a:lnTo>
                    <a:pt x="120000" y="24000"/>
                  </a:lnTo>
                  <a:lnTo>
                    <a:pt x="104419" y="60000"/>
                  </a:lnTo>
                  <a:lnTo>
                    <a:pt x="103363" y="45000"/>
                  </a:lnTo>
                  <a:quadBezTo>
                    <a:pt x="30000" y="55000"/>
                    <a:pt x="0" y="120000"/>
                  </a:quadBezTo>
                  <a:close/>
                </a:path>
              </a:pathLst>
            </a:custGeom>
            <a:solidFill>
              <a:srgbClr val="CFD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783732" y="4069435"/>
              <a:ext cx="194595" cy="194595"/>
            </a:xfrm>
            <a:prstGeom prst="ellipse">
              <a:avLst/>
            </a:prstGeom>
            <a:solidFill>
              <a:schemeClr val="lt1"/>
            </a:solidFill>
            <a:ln cap="flat" cmpd="sng" w="38100">
              <a:solidFill>
                <a:srgbClr val="4674A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flipH="1">
              <a:off x="1033114" y="4082298"/>
              <a:ext cx="2022819" cy="125852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txBox="1"/>
            <p:nvPr/>
          </p:nvSpPr>
          <p:spPr>
            <a:xfrm>
              <a:off x="1033114" y="4082298"/>
              <a:ext cx="2022819" cy="1258522"/>
            </a:xfrm>
            <a:prstGeom prst="rect">
              <a:avLst/>
            </a:prstGeom>
            <a:noFill/>
            <a:ln>
              <a:noFill/>
            </a:ln>
          </p:spPr>
          <p:txBody>
            <a:bodyPr anchorCtr="0" anchor="t" bIns="0" lIns="103100" spcFirstLastPara="1" rIns="0" wrap="square" tIns="0">
              <a:noAutofit/>
            </a:bodyPr>
            <a:lstStyle/>
            <a:p>
              <a:pPr indent="0" lvl="0" marL="0" marR="0" rtl="0" algn="l">
                <a:lnSpc>
                  <a:spcPct val="90000"/>
                </a:lnSpc>
                <a:spcBef>
                  <a:spcPts val="0"/>
                </a:spcBef>
                <a:spcAft>
                  <a:spcPts val="0"/>
                </a:spcAft>
                <a:buNone/>
              </a:pPr>
              <a:r>
                <a:rPr b="1" lang="en-US" sz="1600">
                  <a:solidFill>
                    <a:schemeClr val="dk1"/>
                  </a:solidFill>
                  <a:latin typeface="Calibri"/>
                  <a:ea typeface="Calibri"/>
                  <a:cs typeface="Calibri"/>
                  <a:sym typeface="Calibri"/>
                </a:rPr>
                <a:t>Incubator</a:t>
              </a:r>
              <a:endParaRPr b="1" sz="1200">
                <a:solidFill>
                  <a:schemeClr val="dk1"/>
                </a:solidFill>
                <a:latin typeface="Calibri"/>
                <a:ea typeface="Calibri"/>
                <a:cs typeface="Calibri"/>
                <a:sym typeface="Calibri"/>
              </a:endParaRPr>
            </a:p>
          </p:txBody>
        </p:sp>
        <p:sp>
          <p:nvSpPr>
            <p:cNvPr id="222" name="Google Shape;222;p16"/>
            <p:cNvSpPr/>
            <p:nvPr/>
          </p:nvSpPr>
          <p:spPr>
            <a:xfrm>
              <a:off x="2158589" y="2839467"/>
              <a:ext cx="338426" cy="338426"/>
            </a:xfrm>
            <a:prstGeom prst="ellipse">
              <a:avLst/>
            </a:prstGeom>
            <a:solidFill>
              <a:schemeClr val="lt1"/>
            </a:solidFill>
            <a:ln cap="flat" cmpd="sng" w="38100">
              <a:solidFill>
                <a:srgbClr val="4674A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750502" y="892750"/>
              <a:ext cx="2680955" cy="178019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txBox="1"/>
            <p:nvPr/>
          </p:nvSpPr>
          <p:spPr>
            <a:xfrm>
              <a:off x="750502" y="892750"/>
              <a:ext cx="2680955" cy="1780194"/>
            </a:xfrm>
            <a:prstGeom prst="rect">
              <a:avLst/>
            </a:prstGeom>
            <a:noFill/>
            <a:ln>
              <a:noFill/>
            </a:ln>
          </p:spPr>
          <p:txBody>
            <a:bodyPr anchorCtr="0" anchor="t" bIns="0" lIns="179325" spcFirstLastPara="1" rIns="0" wrap="square" tIns="0">
              <a:noAutofit/>
            </a:bodyPr>
            <a:lstStyle/>
            <a:p>
              <a:pPr indent="0" lvl="0" marL="0" marR="0" rtl="0" algn="l">
                <a:lnSpc>
                  <a:spcPct val="90000"/>
                </a:lnSpc>
                <a:spcBef>
                  <a:spcPts val="0"/>
                </a:spcBef>
                <a:spcAft>
                  <a:spcPts val="0"/>
                </a:spcAft>
                <a:buNone/>
              </a:pPr>
              <a:r>
                <a:rPr b="1" lang="en-US" sz="1600">
                  <a:solidFill>
                    <a:schemeClr val="dk1"/>
                  </a:solidFill>
                  <a:latin typeface="Calibri"/>
                  <a:ea typeface="Calibri"/>
                  <a:cs typeface="Calibri"/>
                  <a:sym typeface="Calibri"/>
                </a:rPr>
                <a:t>Application services for:</a:t>
              </a:r>
              <a:endParaRPr/>
            </a:p>
            <a:p>
              <a:pPr indent="0" lvl="0" marL="0" marR="0" rtl="0" algn="l">
                <a:lnSpc>
                  <a:spcPct val="90000"/>
                </a:lnSpc>
                <a:spcBef>
                  <a:spcPts val="560"/>
                </a:spcBef>
                <a:spcAft>
                  <a:spcPts val="0"/>
                </a:spcAft>
                <a:buNone/>
              </a:pPr>
              <a:r>
                <a:rPr b="1" lang="en-US" sz="1600">
                  <a:solidFill>
                    <a:schemeClr val="dk1"/>
                  </a:solidFill>
                  <a:latin typeface="Calibri"/>
                  <a:ea typeface="Calibri"/>
                  <a:cs typeface="Calibri"/>
                  <a:sym typeface="Calibri"/>
                </a:rPr>
                <a:t>1. Patents (Inventions)</a:t>
              </a:r>
              <a:endParaRPr/>
            </a:p>
            <a:p>
              <a:pPr indent="0" lvl="0" marL="0" marR="0" rtl="0" algn="l">
                <a:lnSpc>
                  <a:spcPct val="90000"/>
                </a:lnSpc>
                <a:spcBef>
                  <a:spcPts val="560"/>
                </a:spcBef>
                <a:spcAft>
                  <a:spcPts val="0"/>
                </a:spcAft>
                <a:buNone/>
              </a:pPr>
              <a:r>
                <a:rPr b="1" lang="en-US" sz="1600">
                  <a:solidFill>
                    <a:schemeClr val="dk1"/>
                  </a:solidFill>
                  <a:latin typeface="Calibri"/>
                  <a:ea typeface="Calibri"/>
                  <a:cs typeface="Calibri"/>
                  <a:sym typeface="Calibri"/>
                </a:rPr>
                <a:t>2. Trade Information (Information)</a:t>
              </a:r>
              <a:endParaRPr/>
            </a:p>
            <a:p>
              <a:pPr indent="0" lvl="0" marL="0" marR="0" rtl="0" algn="l">
                <a:lnSpc>
                  <a:spcPct val="90000"/>
                </a:lnSpc>
                <a:spcBef>
                  <a:spcPts val="560"/>
                </a:spcBef>
                <a:spcAft>
                  <a:spcPts val="0"/>
                </a:spcAft>
                <a:buNone/>
              </a:pPr>
              <a:r>
                <a:rPr b="1" lang="en-US" sz="1600">
                  <a:solidFill>
                    <a:schemeClr val="dk1"/>
                  </a:solidFill>
                  <a:latin typeface="Calibri"/>
                  <a:ea typeface="Calibri"/>
                  <a:cs typeface="Calibri"/>
                  <a:sym typeface="Calibri"/>
                </a:rPr>
                <a:t>3. Trademark (Brand)</a:t>
              </a:r>
              <a:endParaRPr b="1" sz="1600">
                <a:solidFill>
                  <a:schemeClr val="dk1"/>
                </a:solidFill>
                <a:latin typeface="Calibri"/>
                <a:ea typeface="Calibri"/>
                <a:cs typeface="Calibri"/>
                <a:sym typeface="Calibri"/>
              </a:endParaRPr>
            </a:p>
            <a:p>
              <a:pPr indent="0" lvl="0" marL="0" marR="0" rtl="0" algn="ctr">
                <a:lnSpc>
                  <a:spcPct val="90000"/>
                </a:lnSpc>
                <a:spcBef>
                  <a:spcPts val="560"/>
                </a:spcBef>
                <a:spcAft>
                  <a:spcPts val="0"/>
                </a:spcAft>
                <a:buNone/>
              </a:pPr>
              <a:r>
                <a:t/>
              </a:r>
              <a:endParaRPr b="1" sz="1600">
                <a:solidFill>
                  <a:schemeClr val="dk1"/>
                </a:solidFill>
                <a:latin typeface="Calibri"/>
                <a:ea typeface="Calibri"/>
                <a:cs typeface="Calibri"/>
                <a:sym typeface="Calibri"/>
              </a:endParaRPr>
            </a:p>
          </p:txBody>
        </p:sp>
        <p:sp>
          <p:nvSpPr>
            <p:cNvPr id="225" name="Google Shape;225;p16"/>
            <p:cNvSpPr/>
            <p:nvPr/>
          </p:nvSpPr>
          <p:spPr>
            <a:xfrm>
              <a:off x="3914175" y="1933119"/>
              <a:ext cx="448414" cy="448414"/>
            </a:xfrm>
            <a:prstGeom prst="ellipse">
              <a:avLst/>
            </a:prstGeom>
            <a:solidFill>
              <a:schemeClr val="lt1"/>
            </a:solidFill>
            <a:ln cap="flat" cmpd="sng" w="38100">
              <a:solidFill>
                <a:srgbClr val="4674A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3693327" y="2435280"/>
              <a:ext cx="3008444" cy="19813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txBox="1"/>
            <p:nvPr/>
          </p:nvSpPr>
          <p:spPr>
            <a:xfrm>
              <a:off x="3693327" y="2435280"/>
              <a:ext cx="3008444" cy="1981312"/>
            </a:xfrm>
            <a:prstGeom prst="rect">
              <a:avLst/>
            </a:prstGeom>
            <a:noFill/>
            <a:ln>
              <a:noFill/>
            </a:ln>
          </p:spPr>
          <p:txBody>
            <a:bodyPr anchorCtr="0" anchor="t" bIns="0" lIns="237600" spcFirstLastPara="1" rIns="0" wrap="square" tIns="0">
              <a:noAutofit/>
            </a:bodyPr>
            <a:lstStyle/>
            <a:p>
              <a:pPr indent="0" lvl="0" marL="0" marR="0" rtl="0" algn="l">
                <a:lnSpc>
                  <a:spcPct val="90000"/>
                </a:lnSpc>
                <a:spcBef>
                  <a:spcPts val="0"/>
                </a:spcBef>
                <a:spcAft>
                  <a:spcPts val="0"/>
                </a:spcAft>
                <a:buNone/>
              </a:pPr>
              <a:r>
                <a:rPr b="1" lang="en-US" sz="1600">
                  <a:solidFill>
                    <a:schemeClr val="dk1"/>
                  </a:solidFill>
                  <a:latin typeface="Calibri"/>
                  <a:ea typeface="Calibri"/>
                  <a:cs typeface="Calibri"/>
                  <a:sym typeface="Calibri"/>
                </a:rPr>
                <a:t>Segmentation of Investors </a:t>
              </a:r>
              <a:endParaRPr/>
            </a:p>
            <a:p>
              <a:pPr indent="0" lvl="0" marL="0" marR="0" rtl="0" algn="l">
                <a:lnSpc>
                  <a:spcPct val="90000"/>
                </a:lnSpc>
                <a:spcBef>
                  <a:spcPts val="560"/>
                </a:spcBef>
                <a:spcAft>
                  <a:spcPts val="0"/>
                </a:spcAft>
                <a:buNone/>
              </a:pPr>
              <a:r>
                <a:rPr b="1" lang="en-US" sz="1600">
                  <a:solidFill>
                    <a:schemeClr val="dk1"/>
                  </a:solidFill>
                  <a:latin typeface="Calibri"/>
                  <a:ea typeface="Calibri"/>
                  <a:cs typeface="Calibri"/>
                  <a:sym typeface="Calibri"/>
                </a:rPr>
                <a:t>basis the funding capacity &amp; credibility:</a:t>
              </a:r>
              <a:endParaRPr/>
            </a:p>
            <a:p>
              <a:pPr indent="0" lvl="0" marL="0" marR="0" rtl="0" algn="l">
                <a:lnSpc>
                  <a:spcPct val="90000"/>
                </a:lnSpc>
                <a:spcBef>
                  <a:spcPts val="560"/>
                </a:spcBef>
                <a:spcAft>
                  <a:spcPts val="0"/>
                </a:spcAft>
                <a:buNone/>
              </a:pPr>
              <a:r>
                <a:rPr b="1" lang="en-US" sz="1600">
                  <a:solidFill>
                    <a:schemeClr val="dk1"/>
                  </a:solidFill>
                  <a:latin typeface="Calibri"/>
                  <a:ea typeface="Calibri"/>
                  <a:cs typeface="Calibri"/>
                  <a:sym typeface="Calibri"/>
                </a:rPr>
                <a:t>1. Platinum</a:t>
              </a:r>
              <a:endParaRPr/>
            </a:p>
            <a:p>
              <a:pPr indent="0" lvl="0" marL="0" marR="0" rtl="0" algn="l">
                <a:lnSpc>
                  <a:spcPct val="90000"/>
                </a:lnSpc>
                <a:spcBef>
                  <a:spcPts val="560"/>
                </a:spcBef>
                <a:spcAft>
                  <a:spcPts val="0"/>
                </a:spcAft>
                <a:buNone/>
              </a:pPr>
              <a:r>
                <a:rPr b="1" lang="en-US" sz="1600">
                  <a:solidFill>
                    <a:schemeClr val="dk1"/>
                  </a:solidFill>
                  <a:latin typeface="Calibri"/>
                  <a:ea typeface="Calibri"/>
                  <a:cs typeface="Calibri"/>
                  <a:sym typeface="Calibri"/>
                </a:rPr>
                <a:t>2. Gold</a:t>
              </a:r>
              <a:endParaRPr/>
            </a:p>
            <a:p>
              <a:pPr indent="0" lvl="0" marL="0" marR="0" rtl="0" algn="l">
                <a:lnSpc>
                  <a:spcPct val="90000"/>
                </a:lnSpc>
                <a:spcBef>
                  <a:spcPts val="560"/>
                </a:spcBef>
                <a:spcAft>
                  <a:spcPts val="0"/>
                </a:spcAft>
                <a:buNone/>
              </a:pPr>
              <a:r>
                <a:rPr b="1" lang="en-US" sz="1600">
                  <a:solidFill>
                    <a:schemeClr val="dk1"/>
                  </a:solidFill>
                  <a:latin typeface="Calibri"/>
                  <a:ea typeface="Calibri"/>
                  <a:cs typeface="Calibri"/>
                  <a:sym typeface="Calibri"/>
                </a:rPr>
                <a:t>3. Silver</a:t>
              </a:r>
              <a:endParaRPr/>
            </a:p>
          </p:txBody>
        </p:sp>
        <p:sp>
          <p:nvSpPr>
            <p:cNvPr id="228" name="Google Shape;228;p16"/>
            <p:cNvSpPr/>
            <p:nvPr/>
          </p:nvSpPr>
          <p:spPr>
            <a:xfrm>
              <a:off x="5826284" y="1333469"/>
              <a:ext cx="600706" cy="600706"/>
            </a:xfrm>
            <a:prstGeom prst="ellipse">
              <a:avLst/>
            </a:prstGeom>
            <a:solidFill>
              <a:schemeClr val="lt1"/>
            </a:solidFill>
            <a:ln cap="flat" cmpd="sng" w="38100">
              <a:solidFill>
                <a:srgbClr val="4674A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4385354" y="589852"/>
              <a:ext cx="2990587" cy="10409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txBox="1"/>
            <p:nvPr/>
          </p:nvSpPr>
          <p:spPr>
            <a:xfrm>
              <a:off x="4385354" y="589852"/>
              <a:ext cx="2990587" cy="1040975"/>
            </a:xfrm>
            <a:prstGeom prst="rect">
              <a:avLst/>
            </a:prstGeom>
            <a:noFill/>
            <a:ln>
              <a:noFill/>
            </a:ln>
          </p:spPr>
          <p:txBody>
            <a:bodyPr anchorCtr="0" anchor="t" bIns="0" lIns="318300" spcFirstLastPara="1" rIns="0" wrap="square" tIns="0">
              <a:noAutofit/>
            </a:bodyPr>
            <a:lstStyle/>
            <a:p>
              <a:pPr indent="0" lvl="0" marL="0" marR="0" rtl="0" algn="l">
                <a:lnSpc>
                  <a:spcPct val="90000"/>
                </a:lnSpc>
                <a:spcBef>
                  <a:spcPts val="0"/>
                </a:spcBef>
                <a:spcAft>
                  <a:spcPts val="0"/>
                </a:spcAft>
                <a:buNone/>
              </a:pPr>
              <a:r>
                <a:rPr b="1" lang="en-US" sz="1600">
                  <a:solidFill>
                    <a:schemeClr val="dk1"/>
                  </a:solidFill>
                  <a:latin typeface="Calibri"/>
                  <a:ea typeface="Calibri"/>
                  <a:cs typeface="Calibri"/>
                  <a:sym typeface="Calibri"/>
                </a:rPr>
                <a:t>Market research reports, Market trend dashboards</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4" name="Shape 234"/>
        <p:cNvGrpSpPr/>
        <p:nvPr/>
      </p:nvGrpSpPr>
      <p:grpSpPr>
        <a:xfrm>
          <a:off x="0" y="0"/>
          <a:ext cx="0" cy="0"/>
          <a:chOff x="0" y="0"/>
          <a:chExt cx="0" cy="0"/>
        </a:xfrm>
      </p:grpSpPr>
      <p:sp>
        <p:nvSpPr>
          <p:cNvPr id="235" name="Google Shape;235;p17"/>
          <p:cNvSpPr txBox="1"/>
          <p:nvPr>
            <p:ph type="title"/>
          </p:nvPr>
        </p:nvSpPr>
        <p:spPr>
          <a:xfrm>
            <a:off x="228600" y="116520"/>
            <a:ext cx="4727348" cy="566822"/>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600">
                <a:solidFill>
                  <a:srgbClr val="129CEB"/>
                </a:solidFill>
                <a:latin typeface="Calibri"/>
                <a:ea typeface="Calibri"/>
                <a:cs typeface="Calibri"/>
                <a:sym typeface="Calibri"/>
              </a:rPr>
              <a:t>Operation</a:t>
            </a:r>
            <a:endParaRPr sz="3600">
              <a:latin typeface="Calibri"/>
              <a:ea typeface="Calibri"/>
              <a:cs typeface="Calibri"/>
              <a:sym typeface="Calibri"/>
            </a:endParaRPr>
          </a:p>
        </p:txBody>
      </p:sp>
      <p:sp>
        <p:nvSpPr>
          <p:cNvPr id="236" name="Google Shape;236;p17"/>
          <p:cNvSpPr txBox="1"/>
          <p:nvPr/>
        </p:nvSpPr>
        <p:spPr>
          <a:xfrm>
            <a:off x="8465185" y="116520"/>
            <a:ext cx="907415" cy="566822"/>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129CEB"/>
                </a:solidFill>
                <a:latin typeface="Calibri"/>
                <a:ea typeface="Calibri"/>
                <a:cs typeface="Calibri"/>
                <a:sym typeface="Calibri"/>
              </a:rPr>
              <a:t>11</a:t>
            </a:r>
            <a:endParaRPr sz="3600">
              <a:solidFill>
                <a:schemeClr val="dk1"/>
              </a:solidFill>
              <a:latin typeface="Calibri"/>
              <a:ea typeface="Calibri"/>
              <a:cs typeface="Calibri"/>
              <a:sym typeface="Calibri"/>
            </a:endParaRPr>
          </a:p>
        </p:txBody>
      </p:sp>
      <p:pic>
        <p:nvPicPr>
          <p:cNvPr id="237" name="Google Shape;237;p17"/>
          <p:cNvPicPr preferRelativeResize="0"/>
          <p:nvPr/>
        </p:nvPicPr>
        <p:blipFill rotWithShape="1">
          <a:blip r:embed="rId3">
            <a:alphaModFix/>
          </a:blip>
          <a:srcRect b="0" l="0" r="0" t="0"/>
          <a:stretch/>
        </p:blipFill>
        <p:spPr>
          <a:xfrm>
            <a:off x="0" y="685800"/>
            <a:ext cx="9144000" cy="6172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8"/>
          <p:cNvSpPr txBox="1"/>
          <p:nvPr/>
        </p:nvSpPr>
        <p:spPr>
          <a:xfrm>
            <a:off x="228600" y="228600"/>
            <a:ext cx="5641747" cy="628377"/>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4000">
                <a:solidFill>
                  <a:srgbClr val="129CEB"/>
                </a:solidFill>
                <a:latin typeface="Calibri"/>
                <a:ea typeface="Calibri"/>
                <a:cs typeface="Calibri"/>
                <a:sym typeface="Calibri"/>
              </a:rPr>
              <a:t>Product</a:t>
            </a:r>
            <a:r>
              <a:rPr b="1" lang="en-US" sz="3600">
                <a:solidFill>
                  <a:srgbClr val="129CEB"/>
                </a:solidFill>
                <a:latin typeface="Arial"/>
                <a:ea typeface="Arial"/>
                <a:cs typeface="Arial"/>
                <a:sym typeface="Arial"/>
              </a:rPr>
              <a:t> Prototype Demo</a:t>
            </a:r>
            <a:endParaRPr sz="3600">
              <a:solidFill>
                <a:schemeClr val="dk1"/>
              </a:solidFill>
              <a:latin typeface="Arial"/>
              <a:ea typeface="Arial"/>
              <a:cs typeface="Arial"/>
              <a:sym typeface="Arial"/>
            </a:endParaRPr>
          </a:p>
        </p:txBody>
      </p:sp>
      <p:sp>
        <p:nvSpPr>
          <p:cNvPr id="243" name="Google Shape;243;p18"/>
          <p:cNvSpPr txBox="1"/>
          <p:nvPr/>
        </p:nvSpPr>
        <p:spPr>
          <a:xfrm>
            <a:off x="8229600" y="228600"/>
            <a:ext cx="608709" cy="566822"/>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129CEB"/>
                </a:solidFill>
                <a:latin typeface="Calibri"/>
                <a:ea typeface="Calibri"/>
                <a:cs typeface="Calibri"/>
                <a:sym typeface="Calibri"/>
              </a:rPr>
              <a:t>12</a:t>
            </a:r>
            <a:endParaRPr sz="3600">
              <a:solidFill>
                <a:schemeClr val="dk1"/>
              </a:solidFill>
              <a:latin typeface="Calibri"/>
              <a:ea typeface="Calibri"/>
              <a:cs typeface="Calibri"/>
              <a:sym typeface="Calibri"/>
            </a:endParaRPr>
          </a:p>
        </p:txBody>
      </p:sp>
      <p:sp>
        <p:nvSpPr>
          <p:cNvPr id="244" name="Google Shape;244;p18"/>
          <p:cNvSpPr txBox="1"/>
          <p:nvPr/>
        </p:nvSpPr>
        <p:spPr>
          <a:xfrm>
            <a:off x="456754" y="2819400"/>
            <a:ext cx="8305800" cy="707886"/>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chemeClr val="dk1"/>
                </a:solidFill>
                <a:latin typeface="Calibri"/>
                <a:ea typeface="Calibri"/>
                <a:cs typeface="Calibri"/>
                <a:sym typeface="Calibri"/>
              </a:rPr>
              <a:t>Walkthrough of the web application</a:t>
            </a:r>
            <a:endParaRPr sz="4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 name="Shape 55"/>
        <p:cNvGrpSpPr/>
        <p:nvPr/>
      </p:nvGrpSpPr>
      <p:grpSpPr>
        <a:xfrm>
          <a:off x="0" y="0"/>
          <a:ext cx="0" cy="0"/>
          <a:chOff x="0" y="0"/>
          <a:chExt cx="0" cy="0"/>
        </a:xfrm>
      </p:grpSpPr>
      <p:sp>
        <p:nvSpPr>
          <p:cNvPr id="56" name="Google Shape;56;p8"/>
          <p:cNvSpPr txBox="1"/>
          <p:nvPr>
            <p:ph type="title"/>
          </p:nvPr>
        </p:nvSpPr>
        <p:spPr>
          <a:xfrm>
            <a:off x="225653" y="149478"/>
            <a:ext cx="6556147" cy="628377"/>
          </a:xfrm>
          <a:prstGeom prst="rect">
            <a:avLst/>
          </a:prstGeom>
          <a:noFill/>
          <a:ln>
            <a:noFill/>
          </a:ln>
        </p:spPr>
        <p:txBody>
          <a:bodyPr anchorCtr="0" anchor="t" bIns="0" lIns="0" spcFirstLastPara="1" rIns="0" wrap="square" tIns="12700">
            <a:noAutofit/>
          </a:bodyPr>
          <a:lstStyle/>
          <a:p>
            <a:pPr indent="0" lvl="0" marL="12700" rtl="0" algn="l">
              <a:spcBef>
                <a:spcPts val="0"/>
              </a:spcBef>
              <a:spcAft>
                <a:spcPts val="0"/>
              </a:spcAft>
              <a:buNone/>
            </a:pPr>
            <a:r>
              <a:rPr b="1" lang="en-US" sz="4000">
                <a:solidFill>
                  <a:srgbClr val="129CEB"/>
                </a:solidFill>
                <a:latin typeface="Calibri"/>
                <a:ea typeface="Calibri"/>
                <a:cs typeface="Calibri"/>
                <a:sym typeface="Calibri"/>
              </a:rPr>
              <a:t>Problem Statement - SIH</a:t>
            </a:r>
            <a:endParaRPr b="1" sz="4000">
              <a:solidFill>
                <a:srgbClr val="129CEB"/>
              </a:solidFill>
              <a:latin typeface="Calibri"/>
              <a:ea typeface="Calibri"/>
              <a:cs typeface="Calibri"/>
              <a:sym typeface="Calibri"/>
            </a:endParaRPr>
          </a:p>
        </p:txBody>
      </p:sp>
      <p:sp>
        <p:nvSpPr>
          <p:cNvPr id="57" name="Google Shape;57;p8"/>
          <p:cNvSpPr txBox="1"/>
          <p:nvPr/>
        </p:nvSpPr>
        <p:spPr>
          <a:xfrm>
            <a:off x="8663431" y="152222"/>
            <a:ext cx="297815" cy="57467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3600" u="none" cap="none" strike="noStrike">
                <a:solidFill>
                  <a:srgbClr val="129CEB"/>
                </a:solidFill>
                <a:latin typeface="Calibri"/>
                <a:ea typeface="Calibri"/>
                <a:cs typeface="Calibri"/>
                <a:sym typeface="Calibri"/>
              </a:rPr>
              <a:t>2</a:t>
            </a:r>
            <a:endParaRPr b="0" i="0" sz="3600" u="none" cap="none" strike="noStrike">
              <a:solidFill>
                <a:schemeClr val="dk1"/>
              </a:solidFill>
              <a:latin typeface="Calibri"/>
              <a:ea typeface="Calibri"/>
              <a:cs typeface="Calibri"/>
              <a:sym typeface="Calibri"/>
            </a:endParaRPr>
          </a:p>
        </p:txBody>
      </p:sp>
      <p:sp>
        <p:nvSpPr>
          <p:cNvPr id="58" name="Google Shape;58;p8"/>
          <p:cNvSpPr/>
          <p:nvPr/>
        </p:nvSpPr>
        <p:spPr>
          <a:xfrm>
            <a:off x="457200" y="1371600"/>
            <a:ext cx="8001000" cy="452431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2400" u="none" cap="none" strike="noStrike">
                <a:solidFill>
                  <a:srgbClr val="212529"/>
                </a:solidFill>
                <a:latin typeface="Calibri"/>
                <a:ea typeface="Calibri"/>
                <a:cs typeface="Calibri"/>
                <a:sym typeface="Calibri"/>
              </a:rPr>
              <a:t>There are many success stories around startup now a days. Presently, there is no online platform for mentorship of startups. Mentoring and guidance are very critical for early stage startups. Online platform may help in reaching out to startups at grass root level including college students. So, we looking for software solution for</a:t>
            </a:r>
            <a:endParaRPr/>
          </a:p>
          <a:p>
            <a:pPr indent="0" lvl="0" marL="0" marR="0" rtl="0" algn="just">
              <a:spcBef>
                <a:spcPts val="0"/>
              </a:spcBef>
              <a:spcAft>
                <a:spcPts val="0"/>
              </a:spcAft>
              <a:buNone/>
            </a:pPr>
            <a:r>
              <a:t/>
            </a:r>
            <a:endParaRPr b="0" i="0" sz="2400" u="none" cap="none" strike="noStrike">
              <a:solidFill>
                <a:srgbClr val="212529"/>
              </a:solidFill>
              <a:latin typeface="Calibri"/>
              <a:ea typeface="Calibri"/>
              <a:cs typeface="Calibri"/>
              <a:sym typeface="Calibri"/>
            </a:endParaRPr>
          </a:p>
          <a:p>
            <a:pPr indent="-457200" lvl="0" marL="457200" marR="0" rtl="0" algn="just">
              <a:spcBef>
                <a:spcPts val="0"/>
              </a:spcBef>
              <a:spcAft>
                <a:spcPts val="0"/>
              </a:spcAft>
              <a:buClr>
                <a:srgbClr val="212529"/>
              </a:buClr>
              <a:buSzPts val="2400"/>
              <a:buFont typeface="Calibri"/>
              <a:buAutoNum type="arabicPeriod"/>
            </a:pPr>
            <a:r>
              <a:rPr b="0" i="0" lang="en-US" sz="2400" u="none" cap="none" strike="noStrike">
                <a:solidFill>
                  <a:srgbClr val="212529"/>
                </a:solidFill>
                <a:latin typeface="Calibri"/>
                <a:ea typeface="Calibri"/>
                <a:cs typeface="Calibri"/>
                <a:sym typeface="Calibri"/>
              </a:rPr>
              <a:t>creating startups and mentors community. This can help Startups with market trends, etc. </a:t>
            </a:r>
            <a:endParaRPr/>
          </a:p>
          <a:p>
            <a:pPr indent="-457200" lvl="0" marL="457200" marR="0" rtl="0" algn="just">
              <a:spcBef>
                <a:spcPts val="0"/>
              </a:spcBef>
              <a:spcAft>
                <a:spcPts val="0"/>
              </a:spcAft>
              <a:buClr>
                <a:srgbClr val="212529"/>
              </a:buClr>
              <a:buSzPts val="2400"/>
              <a:buFont typeface="Calibri"/>
              <a:buAutoNum type="arabicPeriod"/>
            </a:pPr>
            <a:r>
              <a:rPr b="0" i="0" lang="en-US" sz="2400" u="none" cap="none" strike="noStrike">
                <a:solidFill>
                  <a:srgbClr val="212529"/>
                </a:solidFill>
                <a:latin typeface="Calibri"/>
                <a:ea typeface="Calibri"/>
                <a:cs typeface="Calibri"/>
                <a:sym typeface="Calibri"/>
              </a:rPr>
              <a:t>helping startups to reach to mentors in required domain</a:t>
            </a:r>
            <a:endParaRPr/>
          </a:p>
          <a:p>
            <a:pPr indent="-457200" lvl="0" marL="457200" marR="0" rtl="0" algn="just">
              <a:spcBef>
                <a:spcPts val="0"/>
              </a:spcBef>
              <a:spcAft>
                <a:spcPts val="0"/>
              </a:spcAft>
              <a:buClr>
                <a:srgbClr val="212529"/>
              </a:buClr>
              <a:buSzPts val="2400"/>
              <a:buFont typeface="Calibri"/>
              <a:buAutoNum type="arabicPeriod"/>
            </a:pPr>
            <a:r>
              <a:rPr b="0" i="0" lang="en-US" sz="2400" u="none" cap="none" strike="noStrike">
                <a:solidFill>
                  <a:srgbClr val="212529"/>
                </a:solidFill>
                <a:latin typeface="Calibri"/>
                <a:ea typeface="Calibri"/>
                <a:cs typeface="Calibri"/>
                <a:sym typeface="Calibri"/>
              </a:rPr>
              <a:t>possible help to startups to reach at grass root level, colleges for talent based on different criteria</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 name="Shape 62"/>
        <p:cNvGrpSpPr/>
        <p:nvPr/>
      </p:nvGrpSpPr>
      <p:grpSpPr>
        <a:xfrm>
          <a:off x="0" y="0"/>
          <a:ext cx="0" cy="0"/>
          <a:chOff x="0" y="0"/>
          <a:chExt cx="0" cy="0"/>
        </a:xfrm>
      </p:grpSpPr>
      <p:sp>
        <p:nvSpPr>
          <p:cNvPr id="63" name="Google Shape;63;p9"/>
          <p:cNvSpPr txBox="1"/>
          <p:nvPr>
            <p:ph type="title"/>
          </p:nvPr>
        </p:nvSpPr>
        <p:spPr>
          <a:xfrm>
            <a:off x="225653" y="149478"/>
            <a:ext cx="5717947" cy="597599"/>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800">
                <a:solidFill>
                  <a:srgbClr val="129CEB"/>
                </a:solidFill>
                <a:latin typeface="Calibri"/>
                <a:ea typeface="Calibri"/>
                <a:cs typeface="Calibri"/>
                <a:sym typeface="Calibri"/>
              </a:rPr>
              <a:t>Problem Decoded</a:t>
            </a:r>
            <a:endParaRPr sz="3800">
              <a:latin typeface="Calibri"/>
              <a:ea typeface="Calibri"/>
              <a:cs typeface="Calibri"/>
              <a:sym typeface="Calibri"/>
            </a:endParaRPr>
          </a:p>
        </p:txBody>
      </p:sp>
      <p:sp>
        <p:nvSpPr>
          <p:cNvPr id="64" name="Google Shape;64;p9"/>
          <p:cNvSpPr txBox="1"/>
          <p:nvPr/>
        </p:nvSpPr>
        <p:spPr>
          <a:xfrm>
            <a:off x="8663431" y="152222"/>
            <a:ext cx="297815" cy="57467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3600" u="none" cap="none" strike="noStrike">
                <a:solidFill>
                  <a:srgbClr val="129CEB"/>
                </a:solidFill>
                <a:latin typeface="Calibri"/>
                <a:ea typeface="Calibri"/>
                <a:cs typeface="Calibri"/>
                <a:sym typeface="Calibri"/>
              </a:rPr>
              <a:t>3</a:t>
            </a:r>
            <a:endParaRPr b="0" i="0" sz="3600" u="none" cap="none" strike="noStrike">
              <a:solidFill>
                <a:schemeClr val="dk1"/>
              </a:solidFill>
              <a:latin typeface="Calibri"/>
              <a:ea typeface="Calibri"/>
              <a:cs typeface="Calibri"/>
              <a:sym typeface="Calibri"/>
            </a:endParaRPr>
          </a:p>
        </p:txBody>
      </p:sp>
      <p:sp>
        <p:nvSpPr>
          <p:cNvPr id="65" name="Google Shape;65;p9"/>
          <p:cNvSpPr txBox="1"/>
          <p:nvPr/>
        </p:nvSpPr>
        <p:spPr>
          <a:xfrm>
            <a:off x="609600" y="1676400"/>
            <a:ext cx="3576059" cy="3733714"/>
          </a:xfrm>
          <a:prstGeom prst="rect">
            <a:avLst/>
          </a:prstGeom>
          <a:noFill/>
          <a:ln>
            <a:noFill/>
          </a:ln>
        </p:spPr>
        <p:txBody>
          <a:bodyPr anchorCtr="0" anchor="t" bIns="0" lIns="0" spcFirstLastPara="1" rIns="0" wrap="square" tIns="27300">
            <a:noAutofit/>
          </a:bodyPr>
          <a:lstStyle/>
          <a:p>
            <a:pPr indent="0" lvl="0" marL="12700" marR="577850" rtl="0" algn="ctr">
              <a:lnSpc>
                <a:spcPct val="35340"/>
              </a:lnSpc>
              <a:spcBef>
                <a:spcPts val="0"/>
              </a:spcBef>
              <a:spcAft>
                <a:spcPts val="0"/>
              </a:spcAft>
              <a:buNone/>
            </a:pPr>
            <a:r>
              <a:t/>
            </a:r>
            <a:endParaRPr b="0" i="0" sz="8800" u="none" cap="none" strike="noStrike">
              <a:solidFill>
                <a:srgbClr val="953734"/>
              </a:solidFill>
              <a:latin typeface="Arial"/>
              <a:ea typeface="Arial"/>
              <a:cs typeface="Arial"/>
              <a:sym typeface="Arial"/>
            </a:endParaRPr>
          </a:p>
          <a:p>
            <a:pPr indent="0" lvl="0" marL="12700" marR="577850" rtl="0" algn="ctr">
              <a:lnSpc>
                <a:spcPct val="35340"/>
              </a:lnSpc>
              <a:spcBef>
                <a:spcPts val="215"/>
              </a:spcBef>
              <a:spcAft>
                <a:spcPts val="0"/>
              </a:spcAft>
              <a:buNone/>
            </a:pPr>
            <a:r>
              <a:t/>
            </a:r>
            <a:endParaRPr b="1" i="0" sz="8800" u="none" cap="none" strike="noStrike">
              <a:solidFill>
                <a:srgbClr val="953734"/>
              </a:solidFill>
              <a:latin typeface="Calibri"/>
              <a:ea typeface="Calibri"/>
              <a:cs typeface="Calibri"/>
              <a:sym typeface="Calibri"/>
            </a:endParaRPr>
          </a:p>
          <a:p>
            <a:pPr indent="0" lvl="0" marL="12700" marR="577850" rtl="0" algn="ctr">
              <a:lnSpc>
                <a:spcPct val="27043"/>
              </a:lnSpc>
              <a:spcBef>
                <a:spcPts val="215"/>
              </a:spcBef>
              <a:spcAft>
                <a:spcPts val="0"/>
              </a:spcAft>
              <a:buNone/>
            </a:pPr>
            <a:r>
              <a:rPr b="1" i="0" lang="en-US" sz="11500" u="none" cap="none" strike="noStrike">
                <a:solidFill>
                  <a:srgbClr val="953734"/>
                </a:solidFill>
                <a:latin typeface="Calibri"/>
                <a:ea typeface="Calibri"/>
                <a:cs typeface="Calibri"/>
                <a:sym typeface="Calibri"/>
              </a:rPr>
              <a:t>90%</a:t>
            </a:r>
            <a:r>
              <a:rPr b="1" i="0" lang="en-US" sz="9600" u="none" cap="none" strike="noStrike">
                <a:solidFill>
                  <a:srgbClr val="953734"/>
                </a:solidFill>
                <a:latin typeface="Calibri"/>
                <a:ea typeface="Calibri"/>
                <a:cs typeface="Calibri"/>
                <a:sym typeface="Calibri"/>
              </a:rPr>
              <a:t> </a:t>
            </a:r>
            <a:endParaRPr/>
          </a:p>
          <a:p>
            <a:pPr indent="0" lvl="0" marL="12700" marR="577850" rtl="0" algn="ctr">
              <a:lnSpc>
                <a:spcPct val="119615"/>
              </a:lnSpc>
              <a:spcBef>
                <a:spcPts val="215"/>
              </a:spcBef>
              <a:spcAft>
                <a:spcPts val="0"/>
              </a:spcAft>
              <a:buNone/>
            </a:pPr>
            <a:r>
              <a:t/>
            </a:r>
            <a:endParaRPr b="0" i="0" sz="2600" u="none" cap="none" strike="noStrike">
              <a:solidFill>
                <a:schemeClr val="dk1"/>
              </a:solidFill>
              <a:latin typeface="Arial"/>
              <a:ea typeface="Arial"/>
              <a:cs typeface="Arial"/>
              <a:sym typeface="Arial"/>
            </a:endParaRPr>
          </a:p>
          <a:p>
            <a:pPr indent="0" lvl="0" marL="12700" marR="577850" rtl="0" algn="ctr">
              <a:lnSpc>
                <a:spcPct val="119615"/>
              </a:lnSpc>
              <a:spcBef>
                <a:spcPts val="215"/>
              </a:spcBef>
              <a:spcAft>
                <a:spcPts val="0"/>
              </a:spcAft>
              <a:buNone/>
            </a:pPr>
            <a:r>
              <a:t/>
            </a:r>
            <a:endParaRPr b="0" i="0" sz="2600" u="none" cap="none" strike="noStrike">
              <a:solidFill>
                <a:schemeClr val="dk1"/>
              </a:solidFill>
              <a:latin typeface="Arial"/>
              <a:ea typeface="Arial"/>
              <a:cs typeface="Arial"/>
              <a:sym typeface="Arial"/>
            </a:endParaRPr>
          </a:p>
          <a:p>
            <a:pPr indent="0" lvl="0" marL="12700" marR="577850" rtl="0" algn="ctr">
              <a:lnSpc>
                <a:spcPct val="86388"/>
              </a:lnSpc>
              <a:spcBef>
                <a:spcPts val="215"/>
              </a:spcBef>
              <a:spcAft>
                <a:spcPts val="0"/>
              </a:spcAft>
              <a:buNone/>
            </a:pPr>
            <a:r>
              <a:rPr b="0" i="0" lang="en-US" sz="3600" u="none" cap="none" strike="noStrike">
                <a:solidFill>
                  <a:schemeClr val="dk1"/>
                </a:solidFill>
                <a:latin typeface="Calibri"/>
                <a:ea typeface="Calibri"/>
                <a:cs typeface="Calibri"/>
                <a:sym typeface="Calibri"/>
              </a:rPr>
              <a:t>Startups fail within the </a:t>
            </a:r>
            <a:r>
              <a:rPr b="1" i="0" lang="en-US" sz="3600" u="none" cap="none" strike="noStrike">
                <a:solidFill>
                  <a:schemeClr val="dk1"/>
                </a:solidFill>
                <a:latin typeface="Calibri"/>
                <a:ea typeface="Calibri"/>
                <a:cs typeface="Calibri"/>
                <a:sym typeface="Calibri"/>
              </a:rPr>
              <a:t>first five years of foundation</a:t>
            </a:r>
            <a:endParaRPr b="1" i="0" sz="3600" u="none" cap="none" strike="noStrike">
              <a:solidFill>
                <a:schemeClr val="dk1"/>
              </a:solidFill>
              <a:latin typeface="Calibri"/>
              <a:ea typeface="Calibri"/>
              <a:cs typeface="Calibri"/>
              <a:sym typeface="Calibri"/>
            </a:endParaRPr>
          </a:p>
        </p:txBody>
      </p:sp>
      <p:pic>
        <p:nvPicPr>
          <p:cNvPr id="66" name="Google Shape;66;p9"/>
          <p:cNvPicPr preferRelativeResize="0"/>
          <p:nvPr/>
        </p:nvPicPr>
        <p:blipFill rotWithShape="1">
          <a:blip r:embed="rId3">
            <a:alphaModFix/>
          </a:blip>
          <a:srcRect b="0" l="0" r="0" t="0"/>
          <a:stretch/>
        </p:blipFill>
        <p:spPr>
          <a:xfrm>
            <a:off x="3706938" y="838200"/>
            <a:ext cx="5105401" cy="56778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10"/>
          <p:cNvSpPr txBox="1"/>
          <p:nvPr/>
        </p:nvSpPr>
        <p:spPr>
          <a:xfrm>
            <a:off x="225652" y="149478"/>
            <a:ext cx="6327548" cy="566822"/>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3600" u="none" cap="none" strike="noStrike">
                <a:solidFill>
                  <a:srgbClr val="129CEB"/>
                </a:solidFill>
                <a:latin typeface="Calibri"/>
                <a:ea typeface="Calibri"/>
                <a:cs typeface="Calibri"/>
                <a:sym typeface="Calibri"/>
              </a:rPr>
              <a:t>Solution- Kick Startup</a:t>
            </a:r>
            <a:endParaRPr b="0" i="0" sz="3600" u="none" cap="none" strike="noStrike">
              <a:solidFill>
                <a:schemeClr val="dk1"/>
              </a:solidFill>
              <a:latin typeface="Calibri"/>
              <a:ea typeface="Calibri"/>
              <a:cs typeface="Calibri"/>
              <a:sym typeface="Calibri"/>
            </a:endParaRPr>
          </a:p>
        </p:txBody>
      </p:sp>
      <p:sp>
        <p:nvSpPr>
          <p:cNvPr id="72" name="Google Shape;72;p10"/>
          <p:cNvSpPr txBox="1"/>
          <p:nvPr/>
        </p:nvSpPr>
        <p:spPr>
          <a:xfrm>
            <a:off x="8663431" y="152222"/>
            <a:ext cx="297815" cy="57467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3600" u="none" cap="none" strike="noStrike">
                <a:solidFill>
                  <a:srgbClr val="129CEB"/>
                </a:solidFill>
                <a:latin typeface="Calibri"/>
                <a:ea typeface="Calibri"/>
                <a:cs typeface="Calibri"/>
                <a:sym typeface="Calibri"/>
              </a:rPr>
              <a:t>4</a:t>
            </a:r>
            <a:endParaRPr b="0" i="0" sz="3600" u="none" cap="none" strike="noStrike">
              <a:solidFill>
                <a:schemeClr val="dk1"/>
              </a:solidFill>
              <a:latin typeface="Calibri"/>
              <a:ea typeface="Calibri"/>
              <a:cs typeface="Calibri"/>
              <a:sym typeface="Calibri"/>
            </a:endParaRPr>
          </a:p>
        </p:txBody>
      </p:sp>
      <p:sp>
        <p:nvSpPr>
          <p:cNvPr id="73" name="Google Shape;73;p10"/>
          <p:cNvSpPr txBox="1"/>
          <p:nvPr/>
        </p:nvSpPr>
        <p:spPr>
          <a:xfrm>
            <a:off x="1066800" y="716300"/>
            <a:ext cx="6901180" cy="428964"/>
          </a:xfrm>
          <a:prstGeom prst="rect">
            <a:avLst/>
          </a:prstGeom>
          <a:noFill/>
          <a:ln>
            <a:noFill/>
          </a:ln>
        </p:spPr>
        <p:txBody>
          <a:bodyPr anchorCtr="0" anchor="t" bIns="0" lIns="0" spcFirstLastPara="1" rIns="0" wrap="square" tIns="31100">
            <a:noAutofit/>
          </a:bodyPr>
          <a:lstStyle/>
          <a:p>
            <a:pPr indent="0" lvl="0" marL="12700" marR="5080" rtl="0" algn="ctr">
              <a:lnSpc>
                <a:spcPct val="127916"/>
              </a:lnSpc>
              <a:spcBef>
                <a:spcPts val="0"/>
              </a:spcBef>
              <a:spcAft>
                <a:spcPts val="0"/>
              </a:spcAft>
              <a:buNone/>
            </a:pPr>
            <a:r>
              <a:rPr b="0" i="0" lang="en-US" sz="2400" u="none" cap="none" strike="noStrike">
                <a:solidFill>
                  <a:srgbClr val="444748"/>
                </a:solidFill>
                <a:latin typeface="Calibri"/>
                <a:ea typeface="Calibri"/>
                <a:cs typeface="Calibri"/>
                <a:sym typeface="Calibri"/>
              </a:rPr>
              <a:t>An integrated and interactive web application</a:t>
            </a:r>
            <a:endParaRPr b="0" i="0" sz="2400" u="none" cap="none" strike="noStrike">
              <a:solidFill>
                <a:schemeClr val="dk1"/>
              </a:solidFill>
              <a:latin typeface="Calibri"/>
              <a:ea typeface="Calibri"/>
              <a:cs typeface="Calibri"/>
              <a:sym typeface="Calibri"/>
            </a:endParaRPr>
          </a:p>
        </p:txBody>
      </p:sp>
      <p:grpSp>
        <p:nvGrpSpPr>
          <p:cNvPr id="74" name="Google Shape;74;p10"/>
          <p:cNvGrpSpPr/>
          <p:nvPr/>
        </p:nvGrpSpPr>
        <p:grpSpPr>
          <a:xfrm>
            <a:off x="672263" y="1225071"/>
            <a:ext cx="8001000" cy="5400721"/>
            <a:chOff x="0" y="79807"/>
            <a:chExt cx="8001000" cy="5400721"/>
          </a:xfrm>
        </p:grpSpPr>
        <p:sp>
          <p:nvSpPr>
            <p:cNvPr id="75" name="Google Shape;75;p10"/>
            <p:cNvSpPr/>
            <p:nvPr/>
          </p:nvSpPr>
          <p:spPr>
            <a:xfrm>
              <a:off x="0" y="271687"/>
              <a:ext cx="8001000" cy="839475"/>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txBox="1"/>
            <p:nvPr/>
          </p:nvSpPr>
          <p:spPr>
            <a:xfrm>
              <a:off x="0" y="271687"/>
              <a:ext cx="8001000" cy="839475"/>
            </a:xfrm>
            <a:prstGeom prst="rect">
              <a:avLst/>
            </a:prstGeom>
            <a:noFill/>
            <a:ln>
              <a:noFill/>
            </a:ln>
          </p:spPr>
          <p:txBody>
            <a:bodyPr anchorCtr="0" anchor="t" bIns="113775" lIns="620950" spcFirstLastPara="1" rIns="620950" wrap="square" tIns="270750">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To enable </a:t>
              </a:r>
              <a:r>
                <a:rPr b="1" i="0" lang="en-US" sz="1600" u="none" cap="none" strike="noStrike">
                  <a:solidFill>
                    <a:schemeClr val="dk1"/>
                  </a:solidFill>
                  <a:latin typeface="Calibri"/>
                  <a:ea typeface="Calibri"/>
                  <a:cs typeface="Calibri"/>
                  <a:sym typeface="Calibri"/>
                </a:rPr>
                <a:t>Make in India </a:t>
              </a:r>
              <a:r>
                <a:rPr b="0" i="0" lang="en-US" sz="1600" u="none" cap="none" strike="noStrike">
                  <a:solidFill>
                    <a:schemeClr val="dk1"/>
                  </a:solidFill>
                  <a:latin typeface="Calibri"/>
                  <a:ea typeface="Calibri"/>
                  <a:cs typeface="Calibri"/>
                  <a:sym typeface="Calibri"/>
                </a:rPr>
                <a:t>concept by supporting entrepreneurial spirit at grass-root level</a:t>
              </a:r>
              <a:endParaRPr b="0" i="0" sz="1600" u="none" cap="none" strike="noStrike">
                <a:solidFill>
                  <a:schemeClr val="dk1"/>
                </a:solidFill>
                <a:latin typeface="Calibri"/>
                <a:ea typeface="Calibri"/>
                <a:cs typeface="Calibri"/>
                <a:sym typeface="Calibri"/>
              </a:endParaRPr>
            </a:p>
          </p:txBody>
        </p:sp>
        <p:sp>
          <p:nvSpPr>
            <p:cNvPr id="77" name="Google Shape;77;p10"/>
            <p:cNvSpPr/>
            <p:nvPr/>
          </p:nvSpPr>
          <p:spPr>
            <a:xfrm>
              <a:off x="400050" y="79807"/>
              <a:ext cx="5600700" cy="38376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txBox="1"/>
            <p:nvPr/>
          </p:nvSpPr>
          <p:spPr>
            <a:xfrm>
              <a:off x="418784" y="98541"/>
              <a:ext cx="5563232" cy="346292"/>
            </a:xfrm>
            <a:prstGeom prst="rect">
              <a:avLst/>
            </a:prstGeom>
            <a:noFill/>
            <a:ln>
              <a:noFill/>
            </a:ln>
          </p:spPr>
          <p:txBody>
            <a:bodyPr anchorCtr="0" anchor="ctr" bIns="0" lIns="211675" spcFirstLastPara="1" rIns="211675" wrap="square" tIns="0">
              <a:noAutofit/>
            </a:bodyPr>
            <a:lstStyle/>
            <a:p>
              <a:pPr indent="0" lvl="0" marL="0" marR="0" rtl="0" algn="l">
                <a:lnSpc>
                  <a:spcPct val="90000"/>
                </a:lnSpc>
                <a:spcBef>
                  <a:spcPts val="0"/>
                </a:spcBef>
                <a:spcAft>
                  <a:spcPts val="0"/>
                </a:spcAft>
                <a:buNone/>
              </a:pPr>
              <a:r>
                <a:rPr b="1" i="0" lang="en-US" sz="2000" u="none" cap="none" strike="noStrike">
                  <a:solidFill>
                    <a:schemeClr val="lt1"/>
                  </a:solidFill>
                  <a:latin typeface="Calibri"/>
                  <a:ea typeface="Calibri"/>
                  <a:cs typeface="Calibri"/>
                  <a:sym typeface="Calibri"/>
                </a:rPr>
                <a:t>Vision</a:t>
              </a:r>
              <a:endParaRPr b="1" i="0" sz="1800" u="none" cap="none" strike="noStrike">
                <a:solidFill>
                  <a:schemeClr val="lt1"/>
                </a:solidFill>
                <a:latin typeface="Calibri"/>
                <a:ea typeface="Calibri"/>
                <a:cs typeface="Calibri"/>
                <a:sym typeface="Calibri"/>
              </a:endParaRPr>
            </a:p>
          </p:txBody>
        </p:sp>
        <p:sp>
          <p:nvSpPr>
            <p:cNvPr id="79" name="Google Shape;79;p10"/>
            <p:cNvSpPr/>
            <p:nvPr/>
          </p:nvSpPr>
          <p:spPr>
            <a:xfrm>
              <a:off x="0" y="1373242"/>
              <a:ext cx="8001000" cy="1064700"/>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txBox="1"/>
            <p:nvPr/>
          </p:nvSpPr>
          <p:spPr>
            <a:xfrm>
              <a:off x="0" y="1373242"/>
              <a:ext cx="8001000" cy="1064700"/>
            </a:xfrm>
            <a:prstGeom prst="rect">
              <a:avLst/>
            </a:prstGeom>
            <a:noFill/>
            <a:ln>
              <a:noFill/>
            </a:ln>
          </p:spPr>
          <p:txBody>
            <a:bodyPr anchorCtr="0" anchor="t" bIns="113775" lIns="620950" spcFirstLastPara="1" rIns="620950" wrap="square" tIns="270750">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To </a:t>
              </a:r>
              <a:r>
                <a:rPr b="1" i="0" lang="en-US" sz="1600" u="none" cap="none" strike="noStrike">
                  <a:solidFill>
                    <a:schemeClr val="dk1"/>
                  </a:solidFill>
                  <a:latin typeface="Calibri"/>
                  <a:ea typeface="Calibri"/>
                  <a:cs typeface="Calibri"/>
                  <a:sym typeface="Calibri"/>
                </a:rPr>
                <a:t>empower and enable Entrepreneurs (E</a:t>
              </a:r>
              <a:r>
                <a:rPr b="1" baseline="30000" i="0" lang="en-US" sz="1600" u="none" cap="none" strike="noStrike">
                  <a:solidFill>
                    <a:schemeClr val="dk1"/>
                  </a:solidFill>
                  <a:latin typeface="Calibri"/>
                  <a:ea typeface="Calibri"/>
                  <a:cs typeface="Calibri"/>
                  <a:sym typeface="Calibri"/>
                </a:rPr>
                <a:t>3</a:t>
              </a:r>
              <a:r>
                <a:rPr b="1" i="0" lang="en-US" sz="1600" u="none" cap="none" strike="noStrike">
                  <a:solidFill>
                    <a:schemeClr val="dk1"/>
                  </a:solidFill>
                  <a:latin typeface="Calibri"/>
                  <a:ea typeface="Calibri"/>
                  <a:cs typeface="Calibri"/>
                  <a:sym typeface="Calibri"/>
                </a:rPr>
                <a:t>). </a:t>
              </a:r>
              <a:r>
                <a:rPr b="0" i="0" lang="en-US" sz="1600" u="none" cap="none" strike="noStrike">
                  <a:solidFill>
                    <a:schemeClr val="dk1"/>
                  </a:solidFill>
                  <a:latin typeface="Calibri"/>
                  <a:ea typeface="Calibri"/>
                  <a:cs typeface="Calibri"/>
                  <a:sym typeface="Calibri"/>
                </a:rPr>
                <a:t>Kick-Startup will act as an interactive/ social-media/ easy to use platform exclusively designed for our Start-Ups</a:t>
              </a:r>
              <a:endParaRPr b="0" i="0" sz="1600" u="none" cap="none" strike="noStrike">
                <a:solidFill>
                  <a:schemeClr val="dk1"/>
                </a:solidFill>
                <a:latin typeface="Calibri"/>
                <a:ea typeface="Calibri"/>
                <a:cs typeface="Calibri"/>
                <a:sym typeface="Calibri"/>
              </a:endParaRPr>
            </a:p>
          </p:txBody>
        </p:sp>
        <p:sp>
          <p:nvSpPr>
            <p:cNvPr id="81" name="Google Shape;81;p10"/>
            <p:cNvSpPr/>
            <p:nvPr/>
          </p:nvSpPr>
          <p:spPr>
            <a:xfrm>
              <a:off x="400050" y="1181362"/>
              <a:ext cx="5600700" cy="38376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0"/>
            <p:cNvSpPr txBox="1"/>
            <p:nvPr/>
          </p:nvSpPr>
          <p:spPr>
            <a:xfrm>
              <a:off x="418784" y="1200096"/>
              <a:ext cx="5563232" cy="346292"/>
            </a:xfrm>
            <a:prstGeom prst="rect">
              <a:avLst/>
            </a:prstGeom>
            <a:noFill/>
            <a:ln>
              <a:noFill/>
            </a:ln>
          </p:spPr>
          <p:txBody>
            <a:bodyPr anchorCtr="0" anchor="ctr" bIns="0" lIns="211675" spcFirstLastPara="1" rIns="211675" wrap="square" tIns="0">
              <a:noAutofit/>
            </a:bodyPr>
            <a:lstStyle/>
            <a:p>
              <a:pPr indent="0" lvl="0" marL="0" marR="0" rtl="0" algn="l">
                <a:lnSpc>
                  <a:spcPct val="90000"/>
                </a:lnSpc>
                <a:spcBef>
                  <a:spcPts val="0"/>
                </a:spcBef>
                <a:spcAft>
                  <a:spcPts val="0"/>
                </a:spcAft>
                <a:buNone/>
              </a:pPr>
              <a:r>
                <a:rPr b="1" i="0" lang="en-US" sz="2000" u="none" cap="none" strike="noStrike">
                  <a:solidFill>
                    <a:schemeClr val="lt1"/>
                  </a:solidFill>
                  <a:latin typeface="Calibri"/>
                  <a:ea typeface="Calibri"/>
                  <a:cs typeface="Calibri"/>
                  <a:sym typeface="Calibri"/>
                </a:rPr>
                <a:t>Mission</a:t>
              </a:r>
              <a:endParaRPr b="1" i="0" sz="1600" u="none" cap="none" strike="noStrike">
                <a:solidFill>
                  <a:schemeClr val="lt1"/>
                </a:solidFill>
                <a:latin typeface="Calibri"/>
                <a:ea typeface="Calibri"/>
                <a:cs typeface="Calibri"/>
                <a:sym typeface="Calibri"/>
              </a:endParaRPr>
            </a:p>
          </p:txBody>
        </p:sp>
        <p:sp>
          <p:nvSpPr>
            <p:cNvPr id="83" name="Google Shape;83;p10"/>
            <p:cNvSpPr/>
            <p:nvPr/>
          </p:nvSpPr>
          <p:spPr>
            <a:xfrm>
              <a:off x="0" y="2700023"/>
              <a:ext cx="8001000" cy="1638000"/>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txBox="1"/>
            <p:nvPr/>
          </p:nvSpPr>
          <p:spPr>
            <a:xfrm>
              <a:off x="0" y="2700023"/>
              <a:ext cx="8001000" cy="1638000"/>
            </a:xfrm>
            <a:prstGeom prst="rect">
              <a:avLst/>
            </a:prstGeom>
            <a:noFill/>
            <a:ln>
              <a:noFill/>
            </a:ln>
          </p:spPr>
          <p:txBody>
            <a:bodyPr anchorCtr="0" anchor="t" bIns="113775" lIns="620950" spcFirstLastPara="1" rIns="620950" wrap="square" tIns="270750">
              <a:noAutofit/>
            </a:bodyPr>
            <a:lstStyle/>
            <a:p>
              <a:pPr indent="-171450" lvl="1" marL="171450" marR="0" rtl="0" algn="l">
                <a:lnSpc>
                  <a:spcPct val="90000"/>
                </a:lnSpc>
                <a:spcBef>
                  <a:spcPts val="0"/>
                </a:spcBef>
                <a:spcAft>
                  <a:spcPts val="0"/>
                </a:spcAft>
                <a:buClr>
                  <a:schemeClr val="dk1"/>
                </a:buClr>
                <a:buSzPts val="1600"/>
                <a:buFont typeface="Calibri"/>
                <a:buChar char="•"/>
              </a:pPr>
              <a:r>
                <a:rPr b="1" i="0" lang="en-US" sz="1600" u="none" cap="none" strike="noStrike">
                  <a:solidFill>
                    <a:schemeClr val="dk1"/>
                  </a:solidFill>
                  <a:latin typeface="Calibri"/>
                  <a:ea typeface="Calibri"/>
                  <a:cs typeface="Calibri"/>
                  <a:sym typeface="Calibri"/>
                </a:rPr>
                <a:t>One Stop platform f</a:t>
              </a:r>
              <a:r>
                <a:rPr b="0" i="0" lang="en-US" sz="1600" u="none" cap="none" strike="noStrike">
                  <a:solidFill>
                    <a:schemeClr val="dk1"/>
                  </a:solidFill>
                  <a:latin typeface="Calibri"/>
                  <a:ea typeface="Calibri"/>
                  <a:cs typeface="Calibri"/>
                  <a:sym typeface="Calibri"/>
                </a:rPr>
                <a:t>or mentoring, funding and launch-pad for end products / ready marketplace</a:t>
              </a:r>
              <a:endParaRPr b="0" i="0" sz="1600" u="none" cap="none" strike="noStrike">
                <a:solidFill>
                  <a:schemeClr val="dk1"/>
                </a:solidFill>
                <a:latin typeface="Calibri"/>
                <a:ea typeface="Calibri"/>
                <a:cs typeface="Calibri"/>
                <a:sym typeface="Calibri"/>
              </a:endParaRPr>
            </a:p>
            <a:p>
              <a:pPr indent="-171450" lvl="1" marL="171450" marR="0" rtl="0" algn="l">
                <a:lnSpc>
                  <a:spcPct val="90000"/>
                </a:lnSpc>
                <a:spcBef>
                  <a:spcPts val="240"/>
                </a:spcBef>
                <a:spcAft>
                  <a:spcPts val="0"/>
                </a:spcAft>
                <a:buClr>
                  <a:schemeClr val="dk1"/>
                </a:buClr>
                <a:buSzPts val="1600"/>
                <a:buFont typeface="Calibri"/>
                <a:buChar char="•"/>
              </a:pPr>
              <a:r>
                <a:rPr b="1" i="0" lang="en-US" sz="1600" u="none" cap="none" strike="noStrike">
                  <a:solidFill>
                    <a:schemeClr val="dk1"/>
                  </a:solidFill>
                  <a:latin typeface="Calibri"/>
                  <a:ea typeface="Calibri"/>
                  <a:cs typeface="Calibri"/>
                  <a:sym typeface="Calibri"/>
                </a:rPr>
                <a:t>Launchpad for testing ideas-</a:t>
              </a:r>
              <a:r>
                <a:rPr b="0" i="0" lang="en-US" sz="1600" u="none" cap="none" strike="noStrike">
                  <a:solidFill>
                    <a:schemeClr val="dk1"/>
                  </a:solidFill>
                  <a:latin typeface="Calibri"/>
                  <a:ea typeface="Calibri"/>
                  <a:cs typeface="Calibri"/>
                  <a:sym typeface="Calibri"/>
                </a:rPr>
                <a:t> real time feedback from community</a:t>
              </a:r>
              <a:endParaRPr b="0" i="0" sz="1600" u="none" cap="none" strike="noStrike">
                <a:solidFill>
                  <a:schemeClr val="dk1"/>
                </a:solidFill>
                <a:latin typeface="Calibri"/>
                <a:ea typeface="Calibri"/>
                <a:cs typeface="Calibri"/>
                <a:sym typeface="Calibri"/>
              </a:endParaRPr>
            </a:p>
            <a:p>
              <a:pPr indent="-171450" lvl="1" marL="171450" marR="0" rtl="0" algn="l">
                <a:lnSpc>
                  <a:spcPct val="90000"/>
                </a:lnSpc>
                <a:spcBef>
                  <a:spcPts val="240"/>
                </a:spcBef>
                <a:spcAft>
                  <a:spcPts val="0"/>
                </a:spcAft>
                <a:buClr>
                  <a:schemeClr val="dk1"/>
                </a:buClr>
                <a:buSzPts val="1600"/>
                <a:buFont typeface="Calibri"/>
                <a:buChar char="•"/>
              </a:pPr>
              <a:r>
                <a:rPr b="1" i="0" lang="en-US" sz="1600" u="none" cap="none" strike="noStrike">
                  <a:solidFill>
                    <a:schemeClr val="dk1"/>
                  </a:solidFill>
                  <a:latin typeface="Calibri"/>
                  <a:ea typeface="Calibri"/>
                  <a:cs typeface="Calibri"/>
                  <a:sym typeface="Calibri"/>
                </a:rPr>
                <a:t>Employment generation </a:t>
              </a:r>
              <a:r>
                <a:rPr b="0" i="0" lang="en-US" sz="1600" u="none" cap="none" strike="noStrike">
                  <a:solidFill>
                    <a:schemeClr val="dk1"/>
                  </a:solidFill>
                  <a:latin typeface="Calibri"/>
                  <a:ea typeface="Calibri"/>
                  <a:cs typeface="Calibri"/>
                  <a:sym typeface="Calibri"/>
                </a:rPr>
                <a:t>for community</a:t>
              </a:r>
              <a:endParaRPr b="0" i="0" sz="1600" u="none" cap="none" strike="noStrike">
                <a:solidFill>
                  <a:schemeClr val="dk1"/>
                </a:solidFill>
                <a:latin typeface="Calibri"/>
                <a:ea typeface="Calibri"/>
                <a:cs typeface="Calibri"/>
                <a:sym typeface="Calibri"/>
              </a:endParaRPr>
            </a:p>
            <a:p>
              <a:pPr indent="-69850" lvl="1" marL="171450" marR="0" rtl="0" algn="l">
                <a:lnSpc>
                  <a:spcPct val="90000"/>
                </a:lnSpc>
                <a:spcBef>
                  <a:spcPts val="24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p:txBody>
        </p:sp>
        <p:sp>
          <p:nvSpPr>
            <p:cNvPr id="85" name="Google Shape;85;p10"/>
            <p:cNvSpPr/>
            <p:nvPr/>
          </p:nvSpPr>
          <p:spPr>
            <a:xfrm>
              <a:off x="400050" y="2508143"/>
              <a:ext cx="5600700" cy="38376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txBox="1"/>
            <p:nvPr/>
          </p:nvSpPr>
          <p:spPr>
            <a:xfrm>
              <a:off x="418784" y="2526877"/>
              <a:ext cx="5563232" cy="346292"/>
            </a:xfrm>
            <a:prstGeom prst="rect">
              <a:avLst/>
            </a:prstGeom>
            <a:noFill/>
            <a:ln>
              <a:noFill/>
            </a:ln>
          </p:spPr>
          <p:txBody>
            <a:bodyPr anchorCtr="0" anchor="ctr" bIns="0" lIns="211675" spcFirstLastPara="1" rIns="211675" wrap="square" tIns="0">
              <a:noAutofit/>
            </a:bodyPr>
            <a:lstStyle/>
            <a:p>
              <a:pPr indent="0" lvl="0" marL="0" marR="0" rtl="0" algn="l">
                <a:lnSpc>
                  <a:spcPct val="90000"/>
                </a:lnSpc>
                <a:spcBef>
                  <a:spcPts val="0"/>
                </a:spcBef>
                <a:spcAft>
                  <a:spcPts val="0"/>
                </a:spcAft>
                <a:buNone/>
              </a:pPr>
              <a:r>
                <a:rPr b="1" i="0" lang="en-US" sz="2000" u="none" cap="none" strike="noStrike">
                  <a:solidFill>
                    <a:schemeClr val="lt1"/>
                  </a:solidFill>
                  <a:latin typeface="Calibri"/>
                  <a:ea typeface="Calibri"/>
                  <a:cs typeface="Calibri"/>
                  <a:sym typeface="Calibri"/>
                </a:rPr>
                <a:t>USP</a:t>
              </a:r>
              <a:endParaRPr b="1" i="0" sz="2000" u="none" cap="none" strike="noStrike">
                <a:solidFill>
                  <a:schemeClr val="lt1"/>
                </a:solidFill>
                <a:latin typeface="Calibri"/>
                <a:ea typeface="Calibri"/>
                <a:cs typeface="Calibri"/>
                <a:sym typeface="Calibri"/>
              </a:endParaRPr>
            </a:p>
          </p:txBody>
        </p:sp>
        <p:sp>
          <p:nvSpPr>
            <p:cNvPr id="87" name="Google Shape;87;p10"/>
            <p:cNvSpPr/>
            <p:nvPr/>
          </p:nvSpPr>
          <p:spPr>
            <a:xfrm>
              <a:off x="0" y="4600103"/>
              <a:ext cx="8001000" cy="880425"/>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txBox="1"/>
            <p:nvPr/>
          </p:nvSpPr>
          <p:spPr>
            <a:xfrm>
              <a:off x="0" y="4600103"/>
              <a:ext cx="8001000" cy="880425"/>
            </a:xfrm>
            <a:prstGeom prst="rect">
              <a:avLst/>
            </a:prstGeom>
            <a:noFill/>
            <a:ln>
              <a:noFill/>
            </a:ln>
          </p:spPr>
          <p:txBody>
            <a:bodyPr anchorCtr="0" anchor="t" bIns="113775" lIns="620950" spcFirstLastPara="1" rIns="620950" wrap="square" tIns="270750">
              <a:noAutofit/>
            </a:bodyPr>
            <a:lstStyle/>
            <a:p>
              <a:pPr indent="-171450" lvl="1" marL="171450" marR="0" rtl="0" algn="l">
                <a:lnSpc>
                  <a:spcPct val="90000"/>
                </a:lnSpc>
                <a:spcBef>
                  <a:spcPts val="0"/>
                </a:spcBef>
                <a:spcAft>
                  <a:spcPts val="0"/>
                </a:spcAft>
                <a:buClr>
                  <a:schemeClr val="dk1"/>
                </a:buClr>
                <a:buSzPts val="1600"/>
                <a:buFont typeface="Calibri"/>
                <a:buChar char="•"/>
              </a:pPr>
              <a:r>
                <a:rPr b="1" i="0" lang="en-US" sz="1600" u="none" cap="none" strike="noStrike">
                  <a:solidFill>
                    <a:schemeClr val="dk1"/>
                  </a:solidFill>
                  <a:latin typeface="Calibri"/>
                  <a:ea typeface="Calibri"/>
                  <a:cs typeface="Calibri"/>
                  <a:sym typeface="Calibri"/>
                </a:rPr>
                <a:t>Primary users</a:t>
              </a:r>
              <a:r>
                <a:rPr b="0" i="0" lang="en-US" sz="1600" u="none" cap="none" strike="noStrike">
                  <a:solidFill>
                    <a:schemeClr val="dk1"/>
                  </a:solidFill>
                  <a:latin typeface="Calibri"/>
                  <a:ea typeface="Calibri"/>
                  <a:cs typeface="Calibri"/>
                  <a:sym typeface="Calibri"/>
                </a:rPr>
                <a:t> are Startups and Mentors</a:t>
              </a:r>
              <a:endParaRPr b="0" i="0" sz="1600" u="none" cap="none" strike="noStrike">
                <a:solidFill>
                  <a:schemeClr val="dk1"/>
                </a:solidFill>
                <a:latin typeface="Calibri"/>
                <a:ea typeface="Calibri"/>
                <a:cs typeface="Calibri"/>
                <a:sym typeface="Calibri"/>
              </a:endParaRPr>
            </a:p>
            <a:p>
              <a:pPr indent="-171450" lvl="1" marL="171450" marR="0" rtl="0" algn="l">
                <a:lnSpc>
                  <a:spcPct val="90000"/>
                </a:lnSpc>
                <a:spcBef>
                  <a:spcPts val="240"/>
                </a:spcBef>
                <a:spcAft>
                  <a:spcPts val="0"/>
                </a:spcAft>
                <a:buClr>
                  <a:schemeClr val="dk1"/>
                </a:buClr>
                <a:buSzPts val="1600"/>
                <a:buFont typeface="Calibri"/>
                <a:buChar char="•"/>
              </a:pPr>
              <a:r>
                <a:rPr b="1" i="0" lang="en-US" sz="1600" u="none" cap="none" strike="noStrike">
                  <a:solidFill>
                    <a:schemeClr val="dk1"/>
                  </a:solidFill>
                  <a:latin typeface="Calibri"/>
                  <a:ea typeface="Calibri"/>
                  <a:cs typeface="Calibri"/>
                  <a:sym typeface="Calibri"/>
                </a:rPr>
                <a:t>Secondary users </a:t>
              </a:r>
              <a:r>
                <a:rPr b="0" i="0" lang="en-US" sz="1600" u="none" cap="none" strike="noStrike">
                  <a:solidFill>
                    <a:schemeClr val="dk1"/>
                  </a:solidFill>
                  <a:latin typeface="Calibri"/>
                  <a:ea typeface="Calibri"/>
                  <a:cs typeface="Calibri"/>
                  <a:sym typeface="Calibri"/>
                </a:rPr>
                <a:t>are Investors and Community members</a:t>
              </a:r>
              <a:endParaRPr b="0" i="0" sz="1600" u="none" cap="none" strike="noStrike">
                <a:solidFill>
                  <a:schemeClr val="dk1"/>
                </a:solidFill>
                <a:latin typeface="Calibri"/>
                <a:ea typeface="Calibri"/>
                <a:cs typeface="Calibri"/>
                <a:sym typeface="Calibri"/>
              </a:endParaRPr>
            </a:p>
          </p:txBody>
        </p:sp>
        <p:sp>
          <p:nvSpPr>
            <p:cNvPr id="89" name="Google Shape;89;p10"/>
            <p:cNvSpPr/>
            <p:nvPr/>
          </p:nvSpPr>
          <p:spPr>
            <a:xfrm>
              <a:off x="400050" y="4408223"/>
              <a:ext cx="5600700" cy="38376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txBox="1"/>
            <p:nvPr/>
          </p:nvSpPr>
          <p:spPr>
            <a:xfrm>
              <a:off x="418784" y="4426957"/>
              <a:ext cx="5563232" cy="346292"/>
            </a:xfrm>
            <a:prstGeom prst="rect">
              <a:avLst/>
            </a:prstGeom>
            <a:noFill/>
            <a:ln>
              <a:noFill/>
            </a:ln>
          </p:spPr>
          <p:txBody>
            <a:bodyPr anchorCtr="0" anchor="ctr" bIns="0" lIns="211675" spcFirstLastPara="1" rIns="211675" wrap="square" tIns="0">
              <a:noAutofit/>
            </a:bodyPr>
            <a:lstStyle/>
            <a:p>
              <a:pPr indent="0" lvl="0" marL="0" marR="0" rtl="0" algn="l">
                <a:lnSpc>
                  <a:spcPct val="90000"/>
                </a:lnSpc>
                <a:spcBef>
                  <a:spcPts val="0"/>
                </a:spcBef>
                <a:spcAft>
                  <a:spcPts val="0"/>
                </a:spcAft>
                <a:buNone/>
              </a:pPr>
              <a:r>
                <a:rPr b="1" i="0" lang="en-US" sz="2000" u="none" cap="none" strike="noStrike">
                  <a:solidFill>
                    <a:schemeClr val="lt1"/>
                  </a:solidFill>
                  <a:latin typeface="Calibri"/>
                  <a:ea typeface="Calibri"/>
                  <a:cs typeface="Calibri"/>
                  <a:sym typeface="Calibri"/>
                </a:rPr>
                <a:t>Target Users</a:t>
              </a:r>
              <a:endParaRPr b="1" i="0" sz="2000" u="none" cap="none" strike="noStrike">
                <a:solidFill>
                  <a:schemeClr val="lt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1"/>
          <p:cNvSpPr txBox="1"/>
          <p:nvPr>
            <p:ph type="title"/>
          </p:nvPr>
        </p:nvSpPr>
        <p:spPr>
          <a:xfrm>
            <a:off x="225652" y="149478"/>
            <a:ext cx="4727348" cy="597599"/>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800">
                <a:solidFill>
                  <a:srgbClr val="129CEB"/>
                </a:solidFill>
                <a:latin typeface="Calibri"/>
                <a:ea typeface="Calibri"/>
                <a:cs typeface="Calibri"/>
                <a:sym typeface="Calibri"/>
              </a:rPr>
              <a:t>Market Landscape</a:t>
            </a:r>
            <a:endParaRPr sz="3800">
              <a:latin typeface="Calibri"/>
              <a:ea typeface="Calibri"/>
              <a:cs typeface="Calibri"/>
              <a:sym typeface="Calibri"/>
            </a:endParaRPr>
          </a:p>
        </p:txBody>
      </p:sp>
      <p:sp>
        <p:nvSpPr>
          <p:cNvPr id="96" name="Google Shape;96;p11"/>
          <p:cNvSpPr txBox="1"/>
          <p:nvPr/>
        </p:nvSpPr>
        <p:spPr>
          <a:xfrm>
            <a:off x="8663431" y="152222"/>
            <a:ext cx="297815" cy="57467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0" i="0" lang="en-US" sz="3600" u="none" cap="none" strike="noStrike">
                <a:solidFill>
                  <a:srgbClr val="129CEB"/>
                </a:solidFill>
                <a:latin typeface="Calibri"/>
                <a:ea typeface="Calibri"/>
                <a:cs typeface="Calibri"/>
                <a:sym typeface="Calibri"/>
              </a:rPr>
              <a:t>5</a:t>
            </a:r>
            <a:endParaRPr b="0" i="0" sz="3600" u="none" cap="none" strike="noStrike">
              <a:solidFill>
                <a:schemeClr val="dk1"/>
              </a:solidFill>
              <a:latin typeface="Calibri"/>
              <a:ea typeface="Calibri"/>
              <a:cs typeface="Calibri"/>
              <a:sym typeface="Calibri"/>
            </a:endParaRPr>
          </a:p>
        </p:txBody>
      </p:sp>
      <p:sp>
        <p:nvSpPr>
          <p:cNvPr id="97" name="Google Shape;97;p11"/>
          <p:cNvSpPr/>
          <p:nvPr/>
        </p:nvSpPr>
        <p:spPr>
          <a:xfrm>
            <a:off x="416336" y="1470725"/>
            <a:ext cx="2950399" cy="3017520"/>
          </a:xfrm>
          <a:custGeom>
            <a:rect b="b" l="l" r="r" t="t"/>
            <a:pathLst>
              <a:path extrusionOk="0" h="3312160" w="3312160">
                <a:moveTo>
                  <a:pt x="1655826" y="0"/>
                </a:moveTo>
                <a:lnTo>
                  <a:pt x="1607857" y="681"/>
                </a:lnTo>
                <a:lnTo>
                  <a:pt x="1560228" y="2713"/>
                </a:lnTo>
                <a:lnTo>
                  <a:pt x="1512954" y="6077"/>
                </a:lnTo>
                <a:lnTo>
                  <a:pt x="1466056" y="10755"/>
                </a:lnTo>
                <a:lnTo>
                  <a:pt x="1419551" y="16728"/>
                </a:lnTo>
                <a:lnTo>
                  <a:pt x="1373458" y="23978"/>
                </a:lnTo>
                <a:lnTo>
                  <a:pt x="1327795" y="32487"/>
                </a:lnTo>
                <a:lnTo>
                  <a:pt x="1282581" y="42236"/>
                </a:lnTo>
                <a:lnTo>
                  <a:pt x="1237834" y="53207"/>
                </a:lnTo>
                <a:lnTo>
                  <a:pt x="1193572" y="65381"/>
                </a:lnTo>
                <a:lnTo>
                  <a:pt x="1149814" y="78740"/>
                </a:lnTo>
                <a:lnTo>
                  <a:pt x="1106578" y="93265"/>
                </a:lnTo>
                <a:lnTo>
                  <a:pt x="1063883" y="108939"/>
                </a:lnTo>
                <a:lnTo>
                  <a:pt x="1021747" y="125742"/>
                </a:lnTo>
                <a:lnTo>
                  <a:pt x="980189" y="143656"/>
                </a:lnTo>
                <a:lnTo>
                  <a:pt x="939226" y="162664"/>
                </a:lnTo>
                <a:lnTo>
                  <a:pt x="898878" y="182746"/>
                </a:lnTo>
                <a:lnTo>
                  <a:pt x="859162" y="203884"/>
                </a:lnTo>
                <a:lnTo>
                  <a:pt x="820098" y="226060"/>
                </a:lnTo>
                <a:lnTo>
                  <a:pt x="781703" y="249255"/>
                </a:lnTo>
                <a:lnTo>
                  <a:pt x="743996" y="273450"/>
                </a:lnTo>
                <a:lnTo>
                  <a:pt x="706995" y="298629"/>
                </a:lnTo>
                <a:lnTo>
                  <a:pt x="670719" y="324771"/>
                </a:lnTo>
                <a:lnTo>
                  <a:pt x="635186" y="351859"/>
                </a:lnTo>
                <a:lnTo>
                  <a:pt x="600415" y="379875"/>
                </a:lnTo>
                <a:lnTo>
                  <a:pt x="566424" y="408799"/>
                </a:lnTo>
                <a:lnTo>
                  <a:pt x="533231" y="438614"/>
                </a:lnTo>
                <a:lnTo>
                  <a:pt x="500855" y="469300"/>
                </a:lnTo>
                <a:lnTo>
                  <a:pt x="469314" y="500841"/>
                </a:lnTo>
                <a:lnTo>
                  <a:pt x="438627" y="533216"/>
                </a:lnTo>
                <a:lnTo>
                  <a:pt x="408812" y="566409"/>
                </a:lnTo>
                <a:lnTo>
                  <a:pt x="379887" y="600399"/>
                </a:lnTo>
                <a:lnTo>
                  <a:pt x="351871" y="635170"/>
                </a:lnTo>
                <a:lnTo>
                  <a:pt x="324782" y="670703"/>
                </a:lnTo>
                <a:lnTo>
                  <a:pt x="298639" y="706979"/>
                </a:lnTo>
                <a:lnTo>
                  <a:pt x="273460" y="743979"/>
                </a:lnTo>
                <a:lnTo>
                  <a:pt x="249264" y="781686"/>
                </a:lnTo>
                <a:lnTo>
                  <a:pt x="226068" y="820081"/>
                </a:lnTo>
                <a:lnTo>
                  <a:pt x="203892" y="859145"/>
                </a:lnTo>
                <a:lnTo>
                  <a:pt x="182753" y="898861"/>
                </a:lnTo>
                <a:lnTo>
                  <a:pt x="162670" y="939209"/>
                </a:lnTo>
                <a:lnTo>
                  <a:pt x="143662" y="980172"/>
                </a:lnTo>
                <a:lnTo>
                  <a:pt x="125747" y="1021731"/>
                </a:lnTo>
                <a:lnTo>
                  <a:pt x="108943" y="1063868"/>
                </a:lnTo>
                <a:lnTo>
                  <a:pt x="93269" y="1106563"/>
                </a:lnTo>
                <a:lnTo>
                  <a:pt x="78743" y="1149799"/>
                </a:lnTo>
                <a:lnTo>
                  <a:pt x="65384" y="1193558"/>
                </a:lnTo>
                <a:lnTo>
                  <a:pt x="53209" y="1237821"/>
                </a:lnTo>
                <a:lnTo>
                  <a:pt x="42238" y="1282569"/>
                </a:lnTo>
                <a:lnTo>
                  <a:pt x="32489" y="1327784"/>
                </a:lnTo>
                <a:lnTo>
                  <a:pt x="23980" y="1373448"/>
                </a:lnTo>
                <a:lnTo>
                  <a:pt x="16729" y="1419543"/>
                </a:lnTo>
                <a:lnTo>
                  <a:pt x="10755" y="1466049"/>
                </a:lnTo>
                <a:lnTo>
                  <a:pt x="6077" y="1512949"/>
                </a:lnTo>
                <a:lnTo>
                  <a:pt x="2713" y="1560224"/>
                </a:lnTo>
                <a:lnTo>
                  <a:pt x="681" y="1607856"/>
                </a:lnTo>
                <a:lnTo>
                  <a:pt x="0" y="1655826"/>
                </a:lnTo>
                <a:lnTo>
                  <a:pt x="681" y="1703795"/>
                </a:lnTo>
                <a:lnTo>
                  <a:pt x="2713" y="1751427"/>
                </a:lnTo>
                <a:lnTo>
                  <a:pt x="6077" y="1798702"/>
                </a:lnTo>
                <a:lnTo>
                  <a:pt x="10755" y="1845602"/>
                </a:lnTo>
                <a:lnTo>
                  <a:pt x="16729" y="1892108"/>
                </a:lnTo>
                <a:lnTo>
                  <a:pt x="23980" y="1938203"/>
                </a:lnTo>
                <a:lnTo>
                  <a:pt x="32489" y="1983867"/>
                </a:lnTo>
                <a:lnTo>
                  <a:pt x="42238" y="2029082"/>
                </a:lnTo>
                <a:lnTo>
                  <a:pt x="53209" y="2073830"/>
                </a:lnTo>
                <a:lnTo>
                  <a:pt x="65384" y="2118093"/>
                </a:lnTo>
                <a:lnTo>
                  <a:pt x="78743" y="2161852"/>
                </a:lnTo>
                <a:lnTo>
                  <a:pt x="93269" y="2205088"/>
                </a:lnTo>
                <a:lnTo>
                  <a:pt x="108943" y="2247783"/>
                </a:lnTo>
                <a:lnTo>
                  <a:pt x="125747" y="2289920"/>
                </a:lnTo>
                <a:lnTo>
                  <a:pt x="143662" y="2331479"/>
                </a:lnTo>
                <a:lnTo>
                  <a:pt x="162670" y="2372442"/>
                </a:lnTo>
                <a:lnTo>
                  <a:pt x="182753" y="2412790"/>
                </a:lnTo>
                <a:lnTo>
                  <a:pt x="203892" y="2452506"/>
                </a:lnTo>
                <a:lnTo>
                  <a:pt x="226068" y="2491570"/>
                </a:lnTo>
                <a:lnTo>
                  <a:pt x="249264" y="2529965"/>
                </a:lnTo>
                <a:lnTo>
                  <a:pt x="273460" y="2567672"/>
                </a:lnTo>
                <a:lnTo>
                  <a:pt x="298639" y="2604672"/>
                </a:lnTo>
                <a:lnTo>
                  <a:pt x="324782" y="2640948"/>
                </a:lnTo>
                <a:lnTo>
                  <a:pt x="351871" y="2676481"/>
                </a:lnTo>
                <a:lnTo>
                  <a:pt x="379887" y="2711252"/>
                </a:lnTo>
                <a:lnTo>
                  <a:pt x="408812" y="2745242"/>
                </a:lnTo>
                <a:lnTo>
                  <a:pt x="438627" y="2778435"/>
                </a:lnTo>
                <a:lnTo>
                  <a:pt x="469314" y="2810810"/>
                </a:lnTo>
                <a:lnTo>
                  <a:pt x="500855" y="2842351"/>
                </a:lnTo>
                <a:lnTo>
                  <a:pt x="533231" y="2873037"/>
                </a:lnTo>
                <a:lnTo>
                  <a:pt x="566424" y="2902852"/>
                </a:lnTo>
                <a:lnTo>
                  <a:pt x="600415" y="2931776"/>
                </a:lnTo>
                <a:lnTo>
                  <a:pt x="635186" y="2959792"/>
                </a:lnTo>
                <a:lnTo>
                  <a:pt x="670719" y="2986880"/>
                </a:lnTo>
                <a:lnTo>
                  <a:pt x="706995" y="3013022"/>
                </a:lnTo>
                <a:lnTo>
                  <a:pt x="743996" y="3038201"/>
                </a:lnTo>
                <a:lnTo>
                  <a:pt x="781703" y="3062396"/>
                </a:lnTo>
                <a:lnTo>
                  <a:pt x="820098" y="3085592"/>
                </a:lnTo>
                <a:lnTo>
                  <a:pt x="859162" y="3107767"/>
                </a:lnTo>
                <a:lnTo>
                  <a:pt x="898878" y="3128905"/>
                </a:lnTo>
                <a:lnTo>
                  <a:pt x="939226" y="3148987"/>
                </a:lnTo>
                <a:lnTo>
                  <a:pt x="980189" y="3167995"/>
                </a:lnTo>
                <a:lnTo>
                  <a:pt x="1021747" y="3185909"/>
                </a:lnTo>
                <a:lnTo>
                  <a:pt x="1063883" y="3202712"/>
                </a:lnTo>
                <a:lnTo>
                  <a:pt x="1106578" y="3218386"/>
                </a:lnTo>
                <a:lnTo>
                  <a:pt x="1149814" y="3232911"/>
                </a:lnTo>
                <a:lnTo>
                  <a:pt x="1193572" y="3246270"/>
                </a:lnTo>
                <a:lnTo>
                  <a:pt x="1237834" y="3258444"/>
                </a:lnTo>
                <a:lnTo>
                  <a:pt x="1282581" y="3269415"/>
                </a:lnTo>
                <a:lnTo>
                  <a:pt x="1327795" y="3279164"/>
                </a:lnTo>
                <a:lnTo>
                  <a:pt x="1373458" y="3287673"/>
                </a:lnTo>
                <a:lnTo>
                  <a:pt x="1419551" y="3294923"/>
                </a:lnTo>
                <a:lnTo>
                  <a:pt x="1466056" y="3300896"/>
                </a:lnTo>
                <a:lnTo>
                  <a:pt x="1512954" y="3305574"/>
                </a:lnTo>
                <a:lnTo>
                  <a:pt x="1560228" y="3308938"/>
                </a:lnTo>
                <a:lnTo>
                  <a:pt x="1607857" y="3310970"/>
                </a:lnTo>
                <a:lnTo>
                  <a:pt x="1655826" y="3311652"/>
                </a:lnTo>
                <a:lnTo>
                  <a:pt x="1703795" y="3310970"/>
                </a:lnTo>
                <a:lnTo>
                  <a:pt x="1751427" y="3308938"/>
                </a:lnTo>
                <a:lnTo>
                  <a:pt x="1798702" y="3305574"/>
                </a:lnTo>
                <a:lnTo>
                  <a:pt x="1845602" y="3300896"/>
                </a:lnTo>
                <a:lnTo>
                  <a:pt x="1892108" y="3294923"/>
                </a:lnTo>
                <a:lnTo>
                  <a:pt x="1938203" y="3287673"/>
                </a:lnTo>
                <a:lnTo>
                  <a:pt x="1983867" y="3279164"/>
                </a:lnTo>
                <a:lnTo>
                  <a:pt x="2029082" y="3269415"/>
                </a:lnTo>
                <a:lnTo>
                  <a:pt x="2073830" y="3258444"/>
                </a:lnTo>
                <a:lnTo>
                  <a:pt x="2118093" y="3246270"/>
                </a:lnTo>
                <a:lnTo>
                  <a:pt x="2161852" y="3232911"/>
                </a:lnTo>
                <a:lnTo>
                  <a:pt x="2205088" y="3218386"/>
                </a:lnTo>
                <a:lnTo>
                  <a:pt x="2247783" y="3202712"/>
                </a:lnTo>
                <a:lnTo>
                  <a:pt x="2289920" y="3185909"/>
                </a:lnTo>
                <a:lnTo>
                  <a:pt x="2331479" y="3167995"/>
                </a:lnTo>
                <a:lnTo>
                  <a:pt x="2372442" y="3148987"/>
                </a:lnTo>
                <a:lnTo>
                  <a:pt x="2412790" y="3128905"/>
                </a:lnTo>
                <a:lnTo>
                  <a:pt x="2452506" y="3107767"/>
                </a:lnTo>
                <a:lnTo>
                  <a:pt x="2491570" y="3085591"/>
                </a:lnTo>
                <a:lnTo>
                  <a:pt x="2529965" y="3062396"/>
                </a:lnTo>
                <a:lnTo>
                  <a:pt x="2567672" y="3038201"/>
                </a:lnTo>
                <a:lnTo>
                  <a:pt x="2604672" y="3013022"/>
                </a:lnTo>
                <a:lnTo>
                  <a:pt x="2640948" y="2986880"/>
                </a:lnTo>
                <a:lnTo>
                  <a:pt x="2676481" y="2959792"/>
                </a:lnTo>
                <a:lnTo>
                  <a:pt x="2711252" y="2931776"/>
                </a:lnTo>
                <a:lnTo>
                  <a:pt x="2745242" y="2902852"/>
                </a:lnTo>
                <a:lnTo>
                  <a:pt x="2778435" y="2873037"/>
                </a:lnTo>
                <a:lnTo>
                  <a:pt x="2810810" y="2842351"/>
                </a:lnTo>
                <a:lnTo>
                  <a:pt x="2842351" y="2810810"/>
                </a:lnTo>
                <a:lnTo>
                  <a:pt x="2873037" y="2778435"/>
                </a:lnTo>
                <a:lnTo>
                  <a:pt x="2902852" y="2745242"/>
                </a:lnTo>
                <a:lnTo>
                  <a:pt x="2931776" y="2711252"/>
                </a:lnTo>
                <a:lnTo>
                  <a:pt x="2959792" y="2676481"/>
                </a:lnTo>
                <a:lnTo>
                  <a:pt x="2986880" y="2640948"/>
                </a:lnTo>
                <a:lnTo>
                  <a:pt x="3013022" y="2604672"/>
                </a:lnTo>
                <a:lnTo>
                  <a:pt x="3038201" y="2567672"/>
                </a:lnTo>
                <a:lnTo>
                  <a:pt x="3062396" y="2529965"/>
                </a:lnTo>
                <a:lnTo>
                  <a:pt x="3085592" y="2491570"/>
                </a:lnTo>
                <a:lnTo>
                  <a:pt x="3107767" y="2452506"/>
                </a:lnTo>
                <a:lnTo>
                  <a:pt x="3128905" y="2412790"/>
                </a:lnTo>
                <a:lnTo>
                  <a:pt x="3148987" y="2372442"/>
                </a:lnTo>
                <a:lnTo>
                  <a:pt x="3167995" y="2331479"/>
                </a:lnTo>
                <a:lnTo>
                  <a:pt x="3185909" y="2289920"/>
                </a:lnTo>
                <a:lnTo>
                  <a:pt x="3202712" y="2247783"/>
                </a:lnTo>
                <a:lnTo>
                  <a:pt x="3218386" y="2205088"/>
                </a:lnTo>
                <a:lnTo>
                  <a:pt x="3232911" y="2161852"/>
                </a:lnTo>
                <a:lnTo>
                  <a:pt x="3246270" y="2118093"/>
                </a:lnTo>
                <a:lnTo>
                  <a:pt x="3258444" y="2073830"/>
                </a:lnTo>
                <a:lnTo>
                  <a:pt x="3269415" y="2029082"/>
                </a:lnTo>
                <a:lnTo>
                  <a:pt x="3279164" y="1983867"/>
                </a:lnTo>
                <a:lnTo>
                  <a:pt x="3287673" y="1938203"/>
                </a:lnTo>
                <a:lnTo>
                  <a:pt x="3294923" y="1892108"/>
                </a:lnTo>
                <a:lnTo>
                  <a:pt x="3300896" y="1845602"/>
                </a:lnTo>
                <a:lnTo>
                  <a:pt x="3305574" y="1798702"/>
                </a:lnTo>
                <a:lnTo>
                  <a:pt x="3308938" y="1751427"/>
                </a:lnTo>
                <a:lnTo>
                  <a:pt x="3310970" y="1703795"/>
                </a:lnTo>
                <a:lnTo>
                  <a:pt x="3311652" y="1655826"/>
                </a:lnTo>
                <a:lnTo>
                  <a:pt x="3310970" y="1607856"/>
                </a:lnTo>
                <a:lnTo>
                  <a:pt x="3308938" y="1560224"/>
                </a:lnTo>
                <a:lnTo>
                  <a:pt x="3305574" y="1512949"/>
                </a:lnTo>
                <a:lnTo>
                  <a:pt x="3300896" y="1466049"/>
                </a:lnTo>
                <a:lnTo>
                  <a:pt x="3294923" y="1419543"/>
                </a:lnTo>
                <a:lnTo>
                  <a:pt x="3287673" y="1373448"/>
                </a:lnTo>
                <a:lnTo>
                  <a:pt x="3279164" y="1327784"/>
                </a:lnTo>
                <a:lnTo>
                  <a:pt x="3269415" y="1282569"/>
                </a:lnTo>
                <a:lnTo>
                  <a:pt x="3258444" y="1237821"/>
                </a:lnTo>
                <a:lnTo>
                  <a:pt x="3246270" y="1193558"/>
                </a:lnTo>
                <a:lnTo>
                  <a:pt x="3232911" y="1149799"/>
                </a:lnTo>
                <a:lnTo>
                  <a:pt x="3218386" y="1106563"/>
                </a:lnTo>
                <a:lnTo>
                  <a:pt x="3202712" y="1063868"/>
                </a:lnTo>
                <a:lnTo>
                  <a:pt x="3185909" y="1021731"/>
                </a:lnTo>
                <a:lnTo>
                  <a:pt x="3167995" y="980172"/>
                </a:lnTo>
                <a:lnTo>
                  <a:pt x="3148987" y="939209"/>
                </a:lnTo>
                <a:lnTo>
                  <a:pt x="3128905" y="898861"/>
                </a:lnTo>
                <a:lnTo>
                  <a:pt x="3107767" y="859145"/>
                </a:lnTo>
                <a:lnTo>
                  <a:pt x="3085592" y="820081"/>
                </a:lnTo>
                <a:lnTo>
                  <a:pt x="3062396" y="781686"/>
                </a:lnTo>
                <a:lnTo>
                  <a:pt x="3038201" y="743979"/>
                </a:lnTo>
                <a:lnTo>
                  <a:pt x="3013022" y="706979"/>
                </a:lnTo>
                <a:lnTo>
                  <a:pt x="2986880" y="670703"/>
                </a:lnTo>
                <a:lnTo>
                  <a:pt x="2959792" y="635170"/>
                </a:lnTo>
                <a:lnTo>
                  <a:pt x="2931776" y="600399"/>
                </a:lnTo>
                <a:lnTo>
                  <a:pt x="2902852" y="566409"/>
                </a:lnTo>
                <a:lnTo>
                  <a:pt x="2873037" y="533216"/>
                </a:lnTo>
                <a:lnTo>
                  <a:pt x="2842351" y="500841"/>
                </a:lnTo>
                <a:lnTo>
                  <a:pt x="2810810" y="469300"/>
                </a:lnTo>
                <a:lnTo>
                  <a:pt x="2778435" y="438614"/>
                </a:lnTo>
                <a:lnTo>
                  <a:pt x="2745242" y="408799"/>
                </a:lnTo>
                <a:lnTo>
                  <a:pt x="2711252" y="379875"/>
                </a:lnTo>
                <a:lnTo>
                  <a:pt x="2676481" y="351859"/>
                </a:lnTo>
                <a:lnTo>
                  <a:pt x="2640948" y="324771"/>
                </a:lnTo>
                <a:lnTo>
                  <a:pt x="2604672" y="298629"/>
                </a:lnTo>
                <a:lnTo>
                  <a:pt x="2567672" y="273450"/>
                </a:lnTo>
                <a:lnTo>
                  <a:pt x="2529965" y="249255"/>
                </a:lnTo>
                <a:lnTo>
                  <a:pt x="2491570" y="226059"/>
                </a:lnTo>
                <a:lnTo>
                  <a:pt x="2452506" y="203884"/>
                </a:lnTo>
                <a:lnTo>
                  <a:pt x="2412790" y="182746"/>
                </a:lnTo>
                <a:lnTo>
                  <a:pt x="2372442" y="162664"/>
                </a:lnTo>
                <a:lnTo>
                  <a:pt x="2331479" y="143656"/>
                </a:lnTo>
                <a:lnTo>
                  <a:pt x="2289920" y="125742"/>
                </a:lnTo>
                <a:lnTo>
                  <a:pt x="2247783" y="108939"/>
                </a:lnTo>
                <a:lnTo>
                  <a:pt x="2205088" y="93265"/>
                </a:lnTo>
                <a:lnTo>
                  <a:pt x="2161852" y="78740"/>
                </a:lnTo>
                <a:lnTo>
                  <a:pt x="2118093" y="65381"/>
                </a:lnTo>
                <a:lnTo>
                  <a:pt x="2073830" y="53207"/>
                </a:lnTo>
                <a:lnTo>
                  <a:pt x="2029082" y="42236"/>
                </a:lnTo>
                <a:lnTo>
                  <a:pt x="1983867" y="32487"/>
                </a:lnTo>
                <a:lnTo>
                  <a:pt x="1938203" y="23978"/>
                </a:lnTo>
                <a:lnTo>
                  <a:pt x="1892108" y="16728"/>
                </a:lnTo>
                <a:lnTo>
                  <a:pt x="1845602" y="10755"/>
                </a:lnTo>
                <a:lnTo>
                  <a:pt x="1798702" y="6077"/>
                </a:lnTo>
                <a:lnTo>
                  <a:pt x="1751427" y="2713"/>
                </a:lnTo>
                <a:lnTo>
                  <a:pt x="1703795" y="681"/>
                </a:lnTo>
                <a:lnTo>
                  <a:pt x="1655826" y="0"/>
                </a:lnTo>
                <a:close/>
              </a:path>
            </a:pathLst>
          </a:custGeom>
          <a:solidFill>
            <a:srgbClr val="129CEB"/>
          </a:solid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1"/>
          <p:cNvSpPr/>
          <p:nvPr/>
        </p:nvSpPr>
        <p:spPr>
          <a:xfrm>
            <a:off x="3976335" y="1859269"/>
            <a:ext cx="2364105" cy="2364105"/>
          </a:xfrm>
          <a:custGeom>
            <a:rect b="b" l="l" r="r" t="t"/>
            <a:pathLst>
              <a:path extrusionOk="0" h="2364104" w="2364104">
                <a:moveTo>
                  <a:pt x="1181862" y="0"/>
                </a:moveTo>
                <a:lnTo>
                  <a:pt x="1133141" y="985"/>
                </a:lnTo>
                <a:lnTo>
                  <a:pt x="1084923" y="3917"/>
                </a:lnTo>
                <a:lnTo>
                  <a:pt x="1037244" y="8757"/>
                </a:lnTo>
                <a:lnTo>
                  <a:pt x="990144" y="15467"/>
                </a:lnTo>
                <a:lnTo>
                  <a:pt x="943659" y="24008"/>
                </a:lnTo>
                <a:lnTo>
                  <a:pt x="897828" y="34344"/>
                </a:lnTo>
                <a:lnTo>
                  <a:pt x="852689" y="46436"/>
                </a:lnTo>
                <a:lnTo>
                  <a:pt x="808280" y="60246"/>
                </a:lnTo>
                <a:lnTo>
                  <a:pt x="764639" y="75736"/>
                </a:lnTo>
                <a:lnTo>
                  <a:pt x="721804" y="92868"/>
                </a:lnTo>
                <a:lnTo>
                  <a:pt x="679813" y="111604"/>
                </a:lnTo>
                <a:lnTo>
                  <a:pt x="638703" y="131906"/>
                </a:lnTo>
                <a:lnTo>
                  <a:pt x="598514" y="153736"/>
                </a:lnTo>
                <a:lnTo>
                  <a:pt x="559282" y="177056"/>
                </a:lnTo>
                <a:lnTo>
                  <a:pt x="521047" y="201828"/>
                </a:lnTo>
                <a:lnTo>
                  <a:pt x="483845" y="228014"/>
                </a:lnTo>
                <a:lnTo>
                  <a:pt x="447715" y="255576"/>
                </a:lnTo>
                <a:lnTo>
                  <a:pt x="412696" y="284476"/>
                </a:lnTo>
                <a:lnTo>
                  <a:pt x="378824" y="314676"/>
                </a:lnTo>
                <a:lnTo>
                  <a:pt x="346138" y="346138"/>
                </a:lnTo>
                <a:lnTo>
                  <a:pt x="314676" y="378824"/>
                </a:lnTo>
                <a:lnTo>
                  <a:pt x="284476" y="412696"/>
                </a:lnTo>
                <a:lnTo>
                  <a:pt x="255576" y="447715"/>
                </a:lnTo>
                <a:lnTo>
                  <a:pt x="228014" y="483845"/>
                </a:lnTo>
                <a:lnTo>
                  <a:pt x="201828" y="521047"/>
                </a:lnTo>
                <a:lnTo>
                  <a:pt x="177056" y="559282"/>
                </a:lnTo>
                <a:lnTo>
                  <a:pt x="153736" y="598514"/>
                </a:lnTo>
                <a:lnTo>
                  <a:pt x="131906" y="638703"/>
                </a:lnTo>
                <a:lnTo>
                  <a:pt x="111604" y="679813"/>
                </a:lnTo>
                <a:lnTo>
                  <a:pt x="92868" y="721804"/>
                </a:lnTo>
                <a:lnTo>
                  <a:pt x="75736" y="764639"/>
                </a:lnTo>
                <a:lnTo>
                  <a:pt x="60246" y="808280"/>
                </a:lnTo>
                <a:lnTo>
                  <a:pt x="46436" y="852689"/>
                </a:lnTo>
                <a:lnTo>
                  <a:pt x="34344" y="897828"/>
                </a:lnTo>
                <a:lnTo>
                  <a:pt x="24008" y="943659"/>
                </a:lnTo>
                <a:lnTo>
                  <a:pt x="15467" y="990144"/>
                </a:lnTo>
                <a:lnTo>
                  <a:pt x="8757" y="1037244"/>
                </a:lnTo>
                <a:lnTo>
                  <a:pt x="3917" y="1084923"/>
                </a:lnTo>
                <a:lnTo>
                  <a:pt x="985" y="1133141"/>
                </a:lnTo>
                <a:lnTo>
                  <a:pt x="0" y="1181862"/>
                </a:lnTo>
                <a:lnTo>
                  <a:pt x="985" y="1230582"/>
                </a:lnTo>
                <a:lnTo>
                  <a:pt x="3917" y="1278800"/>
                </a:lnTo>
                <a:lnTo>
                  <a:pt x="8757" y="1326479"/>
                </a:lnTo>
                <a:lnTo>
                  <a:pt x="15467" y="1373579"/>
                </a:lnTo>
                <a:lnTo>
                  <a:pt x="24008" y="1420064"/>
                </a:lnTo>
                <a:lnTo>
                  <a:pt x="34344" y="1465895"/>
                </a:lnTo>
                <a:lnTo>
                  <a:pt x="46436" y="1511034"/>
                </a:lnTo>
                <a:lnTo>
                  <a:pt x="60246" y="1555443"/>
                </a:lnTo>
                <a:lnTo>
                  <a:pt x="75736" y="1599084"/>
                </a:lnTo>
                <a:lnTo>
                  <a:pt x="92868" y="1641919"/>
                </a:lnTo>
                <a:lnTo>
                  <a:pt x="111604" y="1683910"/>
                </a:lnTo>
                <a:lnTo>
                  <a:pt x="131906" y="1725020"/>
                </a:lnTo>
                <a:lnTo>
                  <a:pt x="153736" y="1765209"/>
                </a:lnTo>
                <a:lnTo>
                  <a:pt x="177056" y="1804441"/>
                </a:lnTo>
                <a:lnTo>
                  <a:pt x="201828" y="1842676"/>
                </a:lnTo>
                <a:lnTo>
                  <a:pt x="228014" y="1879878"/>
                </a:lnTo>
                <a:lnTo>
                  <a:pt x="255576" y="1916008"/>
                </a:lnTo>
                <a:lnTo>
                  <a:pt x="284476" y="1951027"/>
                </a:lnTo>
                <a:lnTo>
                  <a:pt x="314676" y="1984899"/>
                </a:lnTo>
                <a:lnTo>
                  <a:pt x="346138" y="2017585"/>
                </a:lnTo>
                <a:lnTo>
                  <a:pt x="378824" y="2049047"/>
                </a:lnTo>
                <a:lnTo>
                  <a:pt x="412696" y="2079247"/>
                </a:lnTo>
                <a:lnTo>
                  <a:pt x="447715" y="2108147"/>
                </a:lnTo>
                <a:lnTo>
                  <a:pt x="483845" y="2135709"/>
                </a:lnTo>
                <a:lnTo>
                  <a:pt x="521047" y="2161895"/>
                </a:lnTo>
                <a:lnTo>
                  <a:pt x="559282" y="2186667"/>
                </a:lnTo>
                <a:lnTo>
                  <a:pt x="598514" y="2209987"/>
                </a:lnTo>
                <a:lnTo>
                  <a:pt x="638703" y="2231817"/>
                </a:lnTo>
                <a:lnTo>
                  <a:pt x="679813" y="2252119"/>
                </a:lnTo>
                <a:lnTo>
                  <a:pt x="721804" y="2270855"/>
                </a:lnTo>
                <a:lnTo>
                  <a:pt x="764639" y="2287987"/>
                </a:lnTo>
                <a:lnTo>
                  <a:pt x="808280" y="2303477"/>
                </a:lnTo>
                <a:lnTo>
                  <a:pt x="852689" y="2317287"/>
                </a:lnTo>
                <a:lnTo>
                  <a:pt x="897828" y="2329379"/>
                </a:lnTo>
                <a:lnTo>
                  <a:pt x="943659" y="2339715"/>
                </a:lnTo>
                <a:lnTo>
                  <a:pt x="990144" y="2348256"/>
                </a:lnTo>
                <a:lnTo>
                  <a:pt x="1037244" y="2354966"/>
                </a:lnTo>
                <a:lnTo>
                  <a:pt x="1084923" y="2359806"/>
                </a:lnTo>
                <a:lnTo>
                  <a:pt x="1133141" y="2362738"/>
                </a:lnTo>
                <a:lnTo>
                  <a:pt x="1181862" y="2363723"/>
                </a:lnTo>
                <a:lnTo>
                  <a:pt x="1230582" y="2362738"/>
                </a:lnTo>
                <a:lnTo>
                  <a:pt x="1278800" y="2359806"/>
                </a:lnTo>
                <a:lnTo>
                  <a:pt x="1326479" y="2354966"/>
                </a:lnTo>
                <a:lnTo>
                  <a:pt x="1373579" y="2348256"/>
                </a:lnTo>
                <a:lnTo>
                  <a:pt x="1420064" y="2339715"/>
                </a:lnTo>
                <a:lnTo>
                  <a:pt x="1465895" y="2329379"/>
                </a:lnTo>
                <a:lnTo>
                  <a:pt x="1511034" y="2317287"/>
                </a:lnTo>
                <a:lnTo>
                  <a:pt x="1555443" y="2303477"/>
                </a:lnTo>
                <a:lnTo>
                  <a:pt x="1599084" y="2287987"/>
                </a:lnTo>
                <a:lnTo>
                  <a:pt x="1641919" y="2270855"/>
                </a:lnTo>
                <a:lnTo>
                  <a:pt x="1683910" y="2252119"/>
                </a:lnTo>
                <a:lnTo>
                  <a:pt x="1725020" y="2231817"/>
                </a:lnTo>
                <a:lnTo>
                  <a:pt x="1765209" y="2209987"/>
                </a:lnTo>
                <a:lnTo>
                  <a:pt x="1804441" y="2186667"/>
                </a:lnTo>
                <a:lnTo>
                  <a:pt x="1842676" y="2161895"/>
                </a:lnTo>
                <a:lnTo>
                  <a:pt x="1879878" y="2135709"/>
                </a:lnTo>
                <a:lnTo>
                  <a:pt x="1916008" y="2108147"/>
                </a:lnTo>
                <a:lnTo>
                  <a:pt x="1951027" y="2079247"/>
                </a:lnTo>
                <a:lnTo>
                  <a:pt x="1984899" y="2049047"/>
                </a:lnTo>
                <a:lnTo>
                  <a:pt x="2017585" y="2017585"/>
                </a:lnTo>
                <a:lnTo>
                  <a:pt x="2049047" y="1984899"/>
                </a:lnTo>
                <a:lnTo>
                  <a:pt x="2079247" y="1951027"/>
                </a:lnTo>
                <a:lnTo>
                  <a:pt x="2108147" y="1916008"/>
                </a:lnTo>
                <a:lnTo>
                  <a:pt x="2135709" y="1879878"/>
                </a:lnTo>
                <a:lnTo>
                  <a:pt x="2161895" y="1842676"/>
                </a:lnTo>
                <a:lnTo>
                  <a:pt x="2186667" y="1804441"/>
                </a:lnTo>
                <a:lnTo>
                  <a:pt x="2209987" y="1765209"/>
                </a:lnTo>
                <a:lnTo>
                  <a:pt x="2231817" y="1725020"/>
                </a:lnTo>
                <a:lnTo>
                  <a:pt x="2252119" y="1683910"/>
                </a:lnTo>
                <a:lnTo>
                  <a:pt x="2270855" y="1641919"/>
                </a:lnTo>
                <a:lnTo>
                  <a:pt x="2287987" y="1599084"/>
                </a:lnTo>
                <a:lnTo>
                  <a:pt x="2303477" y="1555443"/>
                </a:lnTo>
                <a:lnTo>
                  <a:pt x="2317287" y="1511034"/>
                </a:lnTo>
                <a:lnTo>
                  <a:pt x="2329379" y="1465895"/>
                </a:lnTo>
                <a:lnTo>
                  <a:pt x="2339715" y="1420064"/>
                </a:lnTo>
                <a:lnTo>
                  <a:pt x="2348256" y="1373579"/>
                </a:lnTo>
                <a:lnTo>
                  <a:pt x="2354966" y="1326479"/>
                </a:lnTo>
                <a:lnTo>
                  <a:pt x="2359806" y="1278800"/>
                </a:lnTo>
                <a:lnTo>
                  <a:pt x="2362738" y="1230582"/>
                </a:lnTo>
                <a:lnTo>
                  <a:pt x="2363724" y="1181862"/>
                </a:lnTo>
                <a:lnTo>
                  <a:pt x="2362738" y="1133141"/>
                </a:lnTo>
                <a:lnTo>
                  <a:pt x="2359806" y="1084923"/>
                </a:lnTo>
                <a:lnTo>
                  <a:pt x="2354966" y="1037244"/>
                </a:lnTo>
                <a:lnTo>
                  <a:pt x="2348256" y="990144"/>
                </a:lnTo>
                <a:lnTo>
                  <a:pt x="2339715" y="943659"/>
                </a:lnTo>
                <a:lnTo>
                  <a:pt x="2329379" y="897828"/>
                </a:lnTo>
                <a:lnTo>
                  <a:pt x="2317287" y="852689"/>
                </a:lnTo>
                <a:lnTo>
                  <a:pt x="2303477" y="808280"/>
                </a:lnTo>
                <a:lnTo>
                  <a:pt x="2287987" y="764639"/>
                </a:lnTo>
                <a:lnTo>
                  <a:pt x="2270855" y="721804"/>
                </a:lnTo>
                <a:lnTo>
                  <a:pt x="2252119" y="679813"/>
                </a:lnTo>
                <a:lnTo>
                  <a:pt x="2231817" y="638703"/>
                </a:lnTo>
                <a:lnTo>
                  <a:pt x="2209987" y="598514"/>
                </a:lnTo>
                <a:lnTo>
                  <a:pt x="2186667" y="559282"/>
                </a:lnTo>
                <a:lnTo>
                  <a:pt x="2161895" y="521047"/>
                </a:lnTo>
                <a:lnTo>
                  <a:pt x="2135709" y="483845"/>
                </a:lnTo>
                <a:lnTo>
                  <a:pt x="2108147" y="447715"/>
                </a:lnTo>
                <a:lnTo>
                  <a:pt x="2079247" y="412696"/>
                </a:lnTo>
                <a:lnTo>
                  <a:pt x="2049047" y="378824"/>
                </a:lnTo>
                <a:lnTo>
                  <a:pt x="2017585" y="346138"/>
                </a:lnTo>
                <a:lnTo>
                  <a:pt x="1984899" y="314676"/>
                </a:lnTo>
                <a:lnTo>
                  <a:pt x="1951027" y="284476"/>
                </a:lnTo>
                <a:lnTo>
                  <a:pt x="1916008" y="255576"/>
                </a:lnTo>
                <a:lnTo>
                  <a:pt x="1879878" y="228014"/>
                </a:lnTo>
                <a:lnTo>
                  <a:pt x="1842676" y="201828"/>
                </a:lnTo>
                <a:lnTo>
                  <a:pt x="1804441" y="177056"/>
                </a:lnTo>
                <a:lnTo>
                  <a:pt x="1765209" y="153736"/>
                </a:lnTo>
                <a:lnTo>
                  <a:pt x="1725020" y="131906"/>
                </a:lnTo>
                <a:lnTo>
                  <a:pt x="1683910" y="111604"/>
                </a:lnTo>
                <a:lnTo>
                  <a:pt x="1641919" y="92868"/>
                </a:lnTo>
                <a:lnTo>
                  <a:pt x="1599084" y="75736"/>
                </a:lnTo>
                <a:lnTo>
                  <a:pt x="1555443" y="60246"/>
                </a:lnTo>
                <a:lnTo>
                  <a:pt x="1511034" y="46436"/>
                </a:lnTo>
                <a:lnTo>
                  <a:pt x="1465895" y="34344"/>
                </a:lnTo>
                <a:lnTo>
                  <a:pt x="1420064" y="24008"/>
                </a:lnTo>
                <a:lnTo>
                  <a:pt x="1373579" y="15467"/>
                </a:lnTo>
                <a:lnTo>
                  <a:pt x="1326479" y="8757"/>
                </a:lnTo>
                <a:lnTo>
                  <a:pt x="1278800" y="3917"/>
                </a:lnTo>
                <a:lnTo>
                  <a:pt x="1230582" y="985"/>
                </a:lnTo>
                <a:lnTo>
                  <a:pt x="1181862" y="0"/>
                </a:lnTo>
                <a:close/>
              </a:path>
            </a:pathLst>
          </a:custGeom>
          <a:solidFill>
            <a:srgbClr val="129CEB"/>
          </a:solid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1"/>
          <p:cNvSpPr/>
          <p:nvPr/>
        </p:nvSpPr>
        <p:spPr>
          <a:xfrm>
            <a:off x="6818053" y="2293110"/>
            <a:ext cx="1905482" cy="1954454"/>
          </a:xfrm>
          <a:custGeom>
            <a:rect b="b" l="l" r="r" t="t"/>
            <a:pathLst>
              <a:path extrusionOk="0" h="1675129" w="1675129">
                <a:moveTo>
                  <a:pt x="837438" y="0"/>
                </a:moveTo>
                <a:lnTo>
                  <a:pt x="789914" y="1325"/>
                </a:lnTo>
                <a:lnTo>
                  <a:pt x="743085" y="5255"/>
                </a:lnTo>
                <a:lnTo>
                  <a:pt x="697024" y="11718"/>
                </a:lnTo>
                <a:lnTo>
                  <a:pt x="651799" y="20643"/>
                </a:lnTo>
                <a:lnTo>
                  <a:pt x="607483" y="31961"/>
                </a:lnTo>
                <a:lnTo>
                  <a:pt x="564145" y="45600"/>
                </a:lnTo>
                <a:lnTo>
                  <a:pt x="521856" y="61490"/>
                </a:lnTo>
                <a:lnTo>
                  <a:pt x="480687" y="79559"/>
                </a:lnTo>
                <a:lnTo>
                  <a:pt x="440709" y="99738"/>
                </a:lnTo>
                <a:lnTo>
                  <a:pt x="401992" y="121956"/>
                </a:lnTo>
                <a:lnTo>
                  <a:pt x="364607" y="146141"/>
                </a:lnTo>
                <a:lnTo>
                  <a:pt x="328624" y="172224"/>
                </a:lnTo>
                <a:lnTo>
                  <a:pt x="294115" y="200134"/>
                </a:lnTo>
                <a:lnTo>
                  <a:pt x="261150" y="229799"/>
                </a:lnTo>
                <a:lnTo>
                  <a:pt x="229799" y="261150"/>
                </a:lnTo>
                <a:lnTo>
                  <a:pt x="200134" y="294115"/>
                </a:lnTo>
                <a:lnTo>
                  <a:pt x="172224" y="328624"/>
                </a:lnTo>
                <a:lnTo>
                  <a:pt x="146141" y="364607"/>
                </a:lnTo>
                <a:lnTo>
                  <a:pt x="121956" y="401992"/>
                </a:lnTo>
                <a:lnTo>
                  <a:pt x="99738" y="440709"/>
                </a:lnTo>
                <a:lnTo>
                  <a:pt x="79559" y="480687"/>
                </a:lnTo>
                <a:lnTo>
                  <a:pt x="61490" y="521856"/>
                </a:lnTo>
                <a:lnTo>
                  <a:pt x="45600" y="564145"/>
                </a:lnTo>
                <a:lnTo>
                  <a:pt x="31961" y="607483"/>
                </a:lnTo>
                <a:lnTo>
                  <a:pt x="20643" y="651799"/>
                </a:lnTo>
                <a:lnTo>
                  <a:pt x="11718" y="697024"/>
                </a:lnTo>
                <a:lnTo>
                  <a:pt x="5255" y="743085"/>
                </a:lnTo>
                <a:lnTo>
                  <a:pt x="1325" y="789914"/>
                </a:lnTo>
                <a:lnTo>
                  <a:pt x="0" y="837438"/>
                </a:lnTo>
                <a:lnTo>
                  <a:pt x="1325" y="884961"/>
                </a:lnTo>
                <a:lnTo>
                  <a:pt x="5255" y="931790"/>
                </a:lnTo>
                <a:lnTo>
                  <a:pt x="11718" y="977851"/>
                </a:lnTo>
                <a:lnTo>
                  <a:pt x="20643" y="1023076"/>
                </a:lnTo>
                <a:lnTo>
                  <a:pt x="31961" y="1067392"/>
                </a:lnTo>
                <a:lnTo>
                  <a:pt x="45600" y="1110730"/>
                </a:lnTo>
                <a:lnTo>
                  <a:pt x="61490" y="1153019"/>
                </a:lnTo>
                <a:lnTo>
                  <a:pt x="79559" y="1194188"/>
                </a:lnTo>
                <a:lnTo>
                  <a:pt x="99738" y="1234166"/>
                </a:lnTo>
                <a:lnTo>
                  <a:pt x="121956" y="1272883"/>
                </a:lnTo>
                <a:lnTo>
                  <a:pt x="146141" y="1310268"/>
                </a:lnTo>
                <a:lnTo>
                  <a:pt x="172224" y="1346251"/>
                </a:lnTo>
                <a:lnTo>
                  <a:pt x="200134" y="1380760"/>
                </a:lnTo>
                <a:lnTo>
                  <a:pt x="229799" y="1413725"/>
                </a:lnTo>
                <a:lnTo>
                  <a:pt x="261150" y="1445076"/>
                </a:lnTo>
                <a:lnTo>
                  <a:pt x="294115" y="1474741"/>
                </a:lnTo>
                <a:lnTo>
                  <a:pt x="328624" y="1502651"/>
                </a:lnTo>
                <a:lnTo>
                  <a:pt x="364607" y="1528734"/>
                </a:lnTo>
                <a:lnTo>
                  <a:pt x="401992" y="1552919"/>
                </a:lnTo>
                <a:lnTo>
                  <a:pt x="440709" y="1575137"/>
                </a:lnTo>
                <a:lnTo>
                  <a:pt x="480687" y="1595316"/>
                </a:lnTo>
                <a:lnTo>
                  <a:pt x="521856" y="1613385"/>
                </a:lnTo>
                <a:lnTo>
                  <a:pt x="564145" y="1629275"/>
                </a:lnTo>
                <a:lnTo>
                  <a:pt x="607483" y="1642914"/>
                </a:lnTo>
                <a:lnTo>
                  <a:pt x="651799" y="1654232"/>
                </a:lnTo>
                <a:lnTo>
                  <a:pt x="697024" y="1663157"/>
                </a:lnTo>
                <a:lnTo>
                  <a:pt x="743085" y="1669620"/>
                </a:lnTo>
                <a:lnTo>
                  <a:pt x="789914" y="1673550"/>
                </a:lnTo>
                <a:lnTo>
                  <a:pt x="837438" y="1674876"/>
                </a:lnTo>
                <a:lnTo>
                  <a:pt x="884961" y="1673550"/>
                </a:lnTo>
                <a:lnTo>
                  <a:pt x="931790" y="1669620"/>
                </a:lnTo>
                <a:lnTo>
                  <a:pt x="977851" y="1663157"/>
                </a:lnTo>
                <a:lnTo>
                  <a:pt x="1023076" y="1654232"/>
                </a:lnTo>
                <a:lnTo>
                  <a:pt x="1067392" y="1642914"/>
                </a:lnTo>
                <a:lnTo>
                  <a:pt x="1110730" y="1629275"/>
                </a:lnTo>
                <a:lnTo>
                  <a:pt x="1153019" y="1613385"/>
                </a:lnTo>
                <a:lnTo>
                  <a:pt x="1194188" y="1595316"/>
                </a:lnTo>
                <a:lnTo>
                  <a:pt x="1234166" y="1575137"/>
                </a:lnTo>
                <a:lnTo>
                  <a:pt x="1272883" y="1552919"/>
                </a:lnTo>
                <a:lnTo>
                  <a:pt x="1310268" y="1528734"/>
                </a:lnTo>
                <a:lnTo>
                  <a:pt x="1346251" y="1502651"/>
                </a:lnTo>
                <a:lnTo>
                  <a:pt x="1380760" y="1474741"/>
                </a:lnTo>
                <a:lnTo>
                  <a:pt x="1413725" y="1445076"/>
                </a:lnTo>
                <a:lnTo>
                  <a:pt x="1445076" y="1413725"/>
                </a:lnTo>
                <a:lnTo>
                  <a:pt x="1474741" y="1380760"/>
                </a:lnTo>
                <a:lnTo>
                  <a:pt x="1502651" y="1346251"/>
                </a:lnTo>
                <a:lnTo>
                  <a:pt x="1528734" y="1310268"/>
                </a:lnTo>
                <a:lnTo>
                  <a:pt x="1552919" y="1272883"/>
                </a:lnTo>
                <a:lnTo>
                  <a:pt x="1575137" y="1234166"/>
                </a:lnTo>
                <a:lnTo>
                  <a:pt x="1595316" y="1194188"/>
                </a:lnTo>
                <a:lnTo>
                  <a:pt x="1613385" y="1153019"/>
                </a:lnTo>
                <a:lnTo>
                  <a:pt x="1629275" y="1110730"/>
                </a:lnTo>
                <a:lnTo>
                  <a:pt x="1642914" y="1067392"/>
                </a:lnTo>
                <a:lnTo>
                  <a:pt x="1654232" y="1023076"/>
                </a:lnTo>
                <a:lnTo>
                  <a:pt x="1663157" y="977851"/>
                </a:lnTo>
                <a:lnTo>
                  <a:pt x="1669620" y="931790"/>
                </a:lnTo>
                <a:lnTo>
                  <a:pt x="1673550" y="884961"/>
                </a:lnTo>
                <a:lnTo>
                  <a:pt x="1674876" y="837438"/>
                </a:lnTo>
                <a:lnTo>
                  <a:pt x="1673550" y="789914"/>
                </a:lnTo>
                <a:lnTo>
                  <a:pt x="1669620" y="743085"/>
                </a:lnTo>
                <a:lnTo>
                  <a:pt x="1663157" y="697024"/>
                </a:lnTo>
                <a:lnTo>
                  <a:pt x="1654232" y="651799"/>
                </a:lnTo>
                <a:lnTo>
                  <a:pt x="1642914" y="607483"/>
                </a:lnTo>
                <a:lnTo>
                  <a:pt x="1629275" y="564145"/>
                </a:lnTo>
                <a:lnTo>
                  <a:pt x="1613385" y="521856"/>
                </a:lnTo>
                <a:lnTo>
                  <a:pt x="1595316" y="480687"/>
                </a:lnTo>
                <a:lnTo>
                  <a:pt x="1575137" y="440709"/>
                </a:lnTo>
                <a:lnTo>
                  <a:pt x="1552919" y="401992"/>
                </a:lnTo>
                <a:lnTo>
                  <a:pt x="1528734" y="364607"/>
                </a:lnTo>
                <a:lnTo>
                  <a:pt x="1502651" y="328624"/>
                </a:lnTo>
                <a:lnTo>
                  <a:pt x="1474741" y="294115"/>
                </a:lnTo>
                <a:lnTo>
                  <a:pt x="1445076" y="261150"/>
                </a:lnTo>
                <a:lnTo>
                  <a:pt x="1413725" y="229799"/>
                </a:lnTo>
                <a:lnTo>
                  <a:pt x="1380760" y="200134"/>
                </a:lnTo>
                <a:lnTo>
                  <a:pt x="1346251" y="172224"/>
                </a:lnTo>
                <a:lnTo>
                  <a:pt x="1310268" y="146141"/>
                </a:lnTo>
                <a:lnTo>
                  <a:pt x="1272883" y="121956"/>
                </a:lnTo>
                <a:lnTo>
                  <a:pt x="1234166" y="99738"/>
                </a:lnTo>
                <a:lnTo>
                  <a:pt x="1194188" y="79559"/>
                </a:lnTo>
                <a:lnTo>
                  <a:pt x="1153019" y="61490"/>
                </a:lnTo>
                <a:lnTo>
                  <a:pt x="1110730" y="45600"/>
                </a:lnTo>
                <a:lnTo>
                  <a:pt x="1067392" y="31961"/>
                </a:lnTo>
                <a:lnTo>
                  <a:pt x="1023076" y="20643"/>
                </a:lnTo>
                <a:lnTo>
                  <a:pt x="977851" y="11718"/>
                </a:lnTo>
                <a:lnTo>
                  <a:pt x="931790" y="5255"/>
                </a:lnTo>
                <a:lnTo>
                  <a:pt x="884961" y="1325"/>
                </a:lnTo>
                <a:lnTo>
                  <a:pt x="837438" y="0"/>
                </a:lnTo>
                <a:close/>
              </a:path>
            </a:pathLst>
          </a:custGeom>
          <a:solidFill>
            <a:srgbClr val="129CEB"/>
          </a:solid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1"/>
          <p:cNvSpPr txBox="1"/>
          <p:nvPr/>
        </p:nvSpPr>
        <p:spPr>
          <a:xfrm>
            <a:off x="1156935" y="2480043"/>
            <a:ext cx="1524000" cy="166199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Calibri"/>
                <a:ea typeface="Calibri"/>
                <a:cs typeface="Calibri"/>
                <a:sym typeface="Calibri"/>
              </a:rPr>
              <a:t>50 K</a:t>
            </a:r>
            <a:endParaRPr/>
          </a:p>
          <a:p>
            <a:pPr indent="0" lvl="0" marL="0" marR="0" rtl="0" algn="ctr">
              <a:spcBef>
                <a:spcPts val="0"/>
              </a:spcBef>
              <a:spcAft>
                <a:spcPts val="0"/>
              </a:spcAft>
              <a:buNone/>
            </a:pPr>
            <a:r>
              <a:t/>
            </a:r>
            <a:endParaRPr sz="5400">
              <a:solidFill>
                <a:schemeClr val="lt1"/>
              </a:solidFill>
              <a:latin typeface="Calibri"/>
              <a:ea typeface="Calibri"/>
              <a:cs typeface="Calibri"/>
              <a:sym typeface="Calibri"/>
            </a:endParaRPr>
          </a:p>
        </p:txBody>
      </p:sp>
      <p:sp>
        <p:nvSpPr>
          <p:cNvPr id="101" name="Google Shape;101;p11"/>
          <p:cNvSpPr txBox="1"/>
          <p:nvPr/>
        </p:nvSpPr>
        <p:spPr>
          <a:xfrm>
            <a:off x="3944914" y="2665970"/>
            <a:ext cx="2497371"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libri"/>
                <a:ea typeface="Calibri"/>
                <a:cs typeface="Calibri"/>
                <a:sym typeface="Calibri"/>
              </a:rPr>
              <a:t>12-15%</a:t>
            </a:r>
            <a:endParaRPr b="1" sz="4400">
              <a:solidFill>
                <a:schemeClr val="lt1"/>
              </a:solidFill>
              <a:latin typeface="Calibri"/>
              <a:ea typeface="Calibri"/>
              <a:cs typeface="Calibri"/>
              <a:sym typeface="Calibri"/>
            </a:endParaRPr>
          </a:p>
        </p:txBody>
      </p:sp>
      <p:sp>
        <p:nvSpPr>
          <p:cNvPr id="102" name="Google Shape;102;p11"/>
          <p:cNvSpPr/>
          <p:nvPr/>
        </p:nvSpPr>
        <p:spPr>
          <a:xfrm>
            <a:off x="3685584" y="4308985"/>
            <a:ext cx="2756701" cy="110799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200">
                <a:solidFill>
                  <a:schemeClr val="dk1"/>
                </a:solidFill>
                <a:latin typeface="Calibri"/>
                <a:ea typeface="Calibri"/>
                <a:cs typeface="Calibri"/>
                <a:sym typeface="Calibri"/>
              </a:rPr>
              <a:t>Projected year </a:t>
            </a:r>
            <a:endParaRPr/>
          </a:p>
          <a:p>
            <a:pPr indent="0" lvl="0" marL="0" marR="0" rtl="0" algn="ctr">
              <a:spcBef>
                <a:spcPts val="0"/>
              </a:spcBef>
              <a:spcAft>
                <a:spcPts val="0"/>
              </a:spcAft>
              <a:buNone/>
            </a:pPr>
            <a:r>
              <a:rPr b="1" lang="en-US" sz="2200">
                <a:solidFill>
                  <a:schemeClr val="dk1"/>
                </a:solidFill>
                <a:latin typeface="Calibri"/>
                <a:ea typeface="Calibri"/>
                <a:cs typeface="Calibri"/>
                <a:sym typeface="Calibri"/>
              </a:rPr>
              <a:t>on year growth rate </a:t>
            </a:r>
            <a:endParaRPr/>
          </a:p>
          <a:p>
            <a:pPr indent="0" lvl="0" marL="0" marR="0" rtl="0" algn="ctr">
              <a:spcBef>
                <a:spcPts val="0"/>
              </a:spcBef>
              <a:spcAft>
                <a:spcPts val="0"/>
              </a:spcAft>
              <a:buNone/>
            </a:pPr>
            <a:r>
              <a:rPr b="1" lang="en-US" sz="2200">
                <a:solidFill>
                  <a:schemeClr val="dk1"/>
                </a:solidFill>
                <a:latin typeface="Calibri"/>
                <a:ea typeface="Calibri"/>
                <a:cs typeface="Calibri"/>
                <a:sym typeface="Calibri"/>
              </a:rPr>
              <a:t>for startups in India</a:t>
            </a:r>
            <a:endParaRPr b="1" sz="2200">
              <a:solidFill>
                <a:schemeClr val="dk1"/>
              </a:solidFill>
              <a:latin typeface="Calibri"/>
              <a:ea typeface="Calibri"/>
              <a:cs typeface="Calibri"/>
              <a:sym typeface="Calibri"/>
            </a:endParaRPr>
          </a:p>
        </p:txBody>
      </p:sp>
      <p:sp>
        <p:nvSpPr>
          <p:cNvPr id="103" name="Google Shape;103;p11"/>
          <p:cNvSpPr txBox="1"/>
          <p:nvPr/>
        </p:nvSpPr>
        <p:spPr>
          <a:xfrm>
            <a:off x="7061782" y="2894628"/>
            <a:ext cx="1524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Calibri"/>
                <a:ea typeface="Calibri"/>
                <a:cs typeface="Calibri"/>
                <a:sym typeface="Calibri"/>
              </a:rPr>
              <a:t>40 K</a:t>
            </a:r>
            <a:endParaRPr b="1" sz="4400">
              <a:solidFill>
                <a:schemeClr val="lt1"/>
              </a:solidFill>
              <a:latin typeface="Calibri"/>
              <a:ea typeface="Calibri"/>
              <a:cs typeface="Calibri"/>
              <a:sym typeface="Calibri"/>
            </a:endParaRPr>
          </a:p>
        </p:txBody>
      </p:sp>
      <p:sp>
        <p:nvSpPr>
          <p:cNvPr id="104" name="Google Shape;104;p11"/>
          <p:cNvSpPr txBox="1"/>
          <p:nvPr/>
        </p:nvSpPr>
        <p:spPr>
          <a:xfrm>
            <a:off x="623535" y="4268450"/>
            <a:ext cx="2514600"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2200">
                <a:solidFill>
                  <a:schemeClr val="dk1"/>
                </a:solidFill>
                <a:latin typeface="Calibri"/>
                <a:ea typeface="Calibri"/>
                <a:cs typeface="Calibri"/>
                <a:sym typeface="Calibri"/>
              </a:rPr>
              <a:t>Number of startups </a:t>
            </a:r>
            <a:endParaRPr/>
          </a:p>
          <a:p>
            <a:pPr indent="0" lvl="0" marL="0" marR="0" rtl="0" algn="ctr">
              <a:spcBef>
                <a:spcPts val="0"/>
              </a:spcBef>
              <a:spcAft>
                <a:spcPts val="0"/>
              </a:spcAft>
              <a:buNone/>
            </a:pPr>
            <a:r>
              <a:rPr b="1" lang="en-US" sz="2200">
                <a:solidFill>
                  <a:schemeClr val="dk1"/>
                </a:solidFill>
                <a:latin typeface="Calibri"/>
                <a:ea typeface="Calibri"/>
                <a:cs typeface="Calibri"/>
                <a:sym typeface="Calibri"/>
              </a:rPr>
              <a:t>in India</a:t>
            </a:r>
            <a:endParaRPr/>
          </a:p>
          <a:p>
            <a:pPr indent="0" lvl="0" marL="0" marR="0" rtl="0" algn="ctr">
              <a:spcBef>
                <a:spcPts val="0"/>
              </a:spcBef>
              <a:spcAft>
                <a:spcPts val="0"/>
              </a:spcAft>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p:txBody>
      </p:sp>
      <p:sp>
        <p:nvSpPr>
          <p:cNvPr id="105" name="Google Shape;105;p11"/>
          <p:cNvSpPr/>
          <p:nvPr/>
        </p:nvSpPr>
        <p:spPr>
          <a:xfrm>
            <a:off x="6634505" y="4404063"/>
            <a:ext cx="2433295" cy="110799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200">
                <a:solidFill>
                  <a:schemeClr val="dk1"/>
                </a:solidFill>
                <a:latin typeface="Calibri"/>
                <a:ea typeface="Calibri"/>
                <a:cs typeface="Calibri"/>
                <a:sym typeface="Calibri"/>
              </a:rPr>
              <a:t>New jobs out </a:t>
            </a:r>
            <a:endParaRPr/>
          </a:p>
          <a:p>
            <a:pPr indent="0" lvl="0" marL="0" marR="0" rtl="0" algn="ctr">
              <a:spcBef>
                <a:spcPts val="0"/>
              </a:spcBef>
              <a:spcAft>
                <a:spcPts val="0"/>
              </a:spcAft>
              <a:buNone/>
            </a:pPr>
            <a:r>
              <a:rPr b="1" lang="en-US" sz="2200">
                <a:solidFill>
                  <a:schemeClr val="dk1"/>
                </a:solidFill>
                <a:latin typeface="Calibri"/>
                <a:ea typeface="Calibri"/>
                <a:cs typeface="Calibri"/>
                <a:sym typeface="Calibri"/>
              </a:rPr>
              <a:t>of 1.6 Lacs </a:t>
            </a:r>
            <a:endParaRPr/>
          </a:p>
          <a:p>
            <a:pPr indent="0" lvl="0" marL="0" marR="0" rtl="0" algn="ctr">
              <a:spcBef>
                <a:spcPts val="0"/>
              </a:spcBef>
              <a:spcAft>
                <a:spcPts val="0"/>
              </a:spcAft>
              <a:buNone/>
            </a:pPr>
            <a:r>
              <a:rPr b="1" lang="en-US" sz="2200">
                <a:solidFill>
                  <a:schemeClr val="dk1"/>
                </a:solidFill>
                <a:latin typeface="Calibri"/>
                <a:ea typeface="Calibri"/>
                <a:cs typeface="Calibri"/>
                <a:sym typeface="Calibri"/>
              </a:rPr>
              <a:t>created by startups</a:t>
            </a:r>
            <a:endParaRPr b="1" sz="2200">
              <a:solidFill>
                <a:schemeClr val="dk1"/>
              </a:solidFill>
              <a:latin typeface="Calibri"/>
              <a:ea typeface="Calibri"/>
              <a:cs typeface="Calibri"/>
              <a:sym typeface="Calibri"/>
            </a:endParaRPr>
          </a:p>
        </p:txBody>
      </p:sp>
      <p:sp>
        <p:nvSpPr>
          <p:cNvPr id="106" name="Google Shape;106;p11"/>
          <p:cNvSpPr txBox="1"/>
          <p:nvPr/>
        </p:nvSpPr>
        <p:spPr>
          <a:xfrm>
            <a:off x="270091" y="5974869"/>
            <a:ext cx="830788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Data Source: 2018 data, Startup India </a:t>
            </a:r>
            <a:endParaRPr i="1"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 name="Shape 110"/>
        <p:cNvGrpSpPr/>
        <p:nvPr/>
      </p:nvGrpSpPr>
      <p:grpSpPr>
        <a:xfrm>
          <a:off x="0" y="0"/>
          <a:ext cx="0" cy="0"/>
          <a:chOff x="0" y="0"/>
          <a:chExt cx="0" cy="0"/>
        </a:xfrm>
      </p:grpSpPr>
      <p:sp>
        <p:nvSpPr>
          <p:cNvPr id="111" name="Google Shape;111;p12"/>
          <p:cNvSpPr txBox="1"/>
          <p:nvPr/>
        </p:nvSpPr>
        <p:spPr>
          <a:xfrm>
            <a:off x="225653" y="149478"/>
            <a:ext cx="3500754" cy="628377"/>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4000">
                <a:solidFill>
                  <a:srgbClr val="129CEB"/>
                </a:solidFill>
                <a:latin typeface="Calibri"/>
                <a:ea typeface="Calibri"/>
                <a:cs typeface="Calibri"/>
                <a:sym typeface="Calibri"/>
              </a:rPr>
              <a:t>Business Model</a:t>
            </a:r>
            <a:endParaRPr sz="4000">
              <a:solidFill>
                <a:schemeClr val="dk1"/>
              </a:solidFill>
              <a:latin typeface="Calibri"/>
              <a:ea typeface="Calibri"/>
              <a:cs typeface="Calibri"/>
              <a:sym typeface="Calibri"/>
            </a:endParaRPr>
          </a:p>
        </p:txBody>
      </p:sp>
      <p:sp>
        <p:nvSpPr>
          <p:cNvPr id="112" name="Google Shape;112;p12"/>
          <p:cNvSpPr txBox="1"/>
          <p:nvPr/>
        </p:nvSpPr>
        <p:spPr>
          <a:xfrm>
            <a:off x="8663431" y="152222"/>
            <a:ext cx="297815" cy="57467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129CEB"/>
                </a:solidFill>
                <a:latin typeface="Calibri"/>
                <a:ea typeface="Calibri"/>
                <a:cs typeface="Calibri"/>
                <a:sym typeface="Calibri"/>
              </a:rPr>
              <a:t>6</a:t>
            </a:r>
            <a:endParaRPr sz="3600">
              <a:solidFill>
                <a:schemeClr val="dk1"/>
              </a:solidFill>
              <a:latin typeface="Calibri"/>
              <a:ea typeface="Calibri"/>
              <a:cs typeface="Calibri"/>
              <a:sym typeface="Calibri"/>
            </a:endParaRPr>
          </a:p>
        </p:txBody>
      </p:sp>
      <p:pic>
        <p:nvPicPr>
          <p:cNvPr id="113" name="Google Shape;113;p12"/>
          <p:cNvPicPr preferRelativeResize="0"/>
          <p:nvPr/>
        </p:nvPicPr>
        <p:blipFill rotWithShape="1">
          <a:blip r:embed="rId3">
            <a:alphaModFix/>
          </a:blip>
          <a:srcRect b="0" l="0" r="0" t="0"/>
          <a:stretch/>
        </p:blipFill>
        <p:spPr>
          <a:xfrm>
            <a:off x="260066" y="990600"/>
            <a:ext cx="8577836" cy="5162369"/>
          </a:xfrm>
          <a:prstGeom prst="rect">
            <a:avLst/>
          </a:prstGeom>
          <a:noFill/>
          <a:ln>
            <a:noFill/>
          </a:ln>
        </p:spPr>
      </p:pic>
      <p:sp>
        <p:nvSpPr>
          <p:cNvPr id="114" name="Google Shape;114;p12"/>
          <p:cNvSpPr/>
          <p:nvPr/>
        </p:nvSpPr>
        <p:spPr>
          <a:xfrm>
            <a:off x="260066" y="2743200"/>
            <a:ext cx="533400" cy="533400"/>
          </a:xfrm>
          <a:prstGeom prst="flowChartConnector">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1</a:t>
            </a:r>
            <a:endParaRPr b="1" sz="2000">
              <a:solidFill>
                <a:schemeClr val="lt1"/>
              </a:solidFill>
              <a:latin typeface="Calibri"/>
              <a:ea typeface="Calibri"/>
              <a:cs typeface="Calibri"/>
              <a:sym typeface="Calibri"/>
            </a:endParaRPr>
          </a:p>
        </p:txBody>
      </p:sp>
      <p:sp>
        <p:nvSpPr>
          <p:cNvPr id="115" name="Google Shape;115;p12"/>
          <p:cNvSpPr/>
          <p:nvPr/>
        </p:nvSpPr>
        <p:spPr>
          <a:xfrm>
            <a:off x="3200400" y="2286000"/>
            <a:ext cx="533400" cy="533400"/>
          </a:xfrm>
          <a:prstGeom prst="flowChartConnector">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2</a:t>
            </a:r>
            <a:endParaRPr b="1" sz="2000">
              <a:solidFill>
                <a:schemeClr val="lt1"/>
              </a:solidFill>
              <a:latin typeface="Calibri"/>
              <a:ea typeface="Calibri"/>
              <a:cs typeface="Calibri"/>
              <a:sym typeface="Calibri"/>
            </a:endParaRPr>
          </a:p>
        </p:txBody>
      </p:sp>
      <p:sp>
        <p:nvSpPr>
          <p:cNvPr id="116" name="Google Shape;116;p12"/>
          <p:cNvSpPr/>
          <p:nvPr/>
        </p:nvSpPr>
        <p:spPr>
          <a:xfrm>
            <a:off x="6172689" y="2476500"/>
            <a:ext cx="533400" cy="533400"/>
          </a:xfrm>
          <a:prstGeom prst="flowChartConnector">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3</a:t>
            </a:r>
            <a:endParaRPr b="1" sz="20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3"/>
          <p:cNvSpPr txBox="1"/>
          <p:nvPr/>
        </p:nvSpPr>
        <p:spPr>
          <a:xfrm>
            <a:off x="-76200" y="152222"/>
            <a:ext cx="8382000" cy="457200"/>
          </a:xfrm>
          <a:prstGeom prst="rect">
            <a:avLst/>
          </a:prstGeom>
          <a:noFill/>
          <a:ln>
            <a:noFill/>
          </a:ln>
        </p:spPr>
        <p:txBody>
          <a:bodyPr anchorCtr="0" anchor="ctr" bIns="45700" lIns="91425" spcFirstLastPara="1" rIns="91425" wrap="square" tIns="45700">
            <a:noAutofit/>
          </a:bodyPr>
          <a:lstStyle/>
          <a:p>
            <a:pPr indent="0" lvl="0" marL="12700" marR="0" rtl="0" algn="ctr">
              <a:lnSpc>
                <a:spcPct val="120000"/>
              </a:lnSpc>
              <a:spcBef>
                <a:spcPts val="0"/>
              </a:spcBef>
              <a:spcAft>
                <a:spcPts val="0"/>
              </a:spcAft>
              <a:buNone/>
            </a:pPr>
            <a:r>
              <a:rPr b="1" lang="en-US" sz="3600">
                <a:solidFill>
                  <a:srgbClr val="129CEB"/>
                </a:solidFill>
                <a:latin typeface="Calibri"/>
                <a:ea typeface="Calibri"/>
                <a:cs typeface="Calibri"/>
                <a:sym typeface="Calibri"/>
              </a:rPr>
              <a:t>Marketing Campaign </a:t>
            </a:r>
            <a:r>
              <a:rPr b="1" lang="en-US" sz="1600">
                <a:solidFill>
                  <a:srgbClr val="129CEB"/>
                </a:solidFill>
                <a:latin typeface="Calibri"/>
                <a:ea typeface="Calibri"/>
                <a:cs typeface="Calibri"/>
                <a:sym typeface="Calibri"/>
              </a:rPr>
              <a:t>to enhance the outreach of our product</a:t>
            </a:r>
            <a:endParaRPr/>
          </a:p>
        </p:txBody>
      </p:sp>
      <p:grpSp>
        <p:nvGrpSpPr>
          <p:cNvPr id="123" name="Google Shape;123;p13"/>
          <p:cNvGrpSpPr/>
          <p:nvPr/>
        </p:nvGrpSpPr>
        <p:grpSpPr>
          <a:xfrm>
            <a:off x="457200" y="1066800"/>
            <a:ext cx="8303203" cy="4562659"/>
            <a:chOff x="0" y="0"/>
            <a:chExt cx="8303203" cy="4562659"/>
          </a:xfrm>
        </p:grpSpPr>
        <p:sp>
          <p:nvSpPr>
            <p:cNvPr id="124" name="Google Shape;124;p13"/>
            <p:cNvSpPr/>
            <p:nvPr/>
          </p:nvSpPr>
          <p:spPr>
            <a:xfrm>
              <a:off x="0" y="0"/>
              <a:ext cx="2530673" cy="1012269"/>
            </a:xfrm>
            <a:prstGeom prst="rect">
              <a:avLst/>
            </a:prstGeom>
            <a:solidFill>
              <a:srgbClr val="1D497D"/>
            </a:solidFill>
            <a:ln cap="flat" cmpd="sng" w="25400">
              <a:solidFill>
                <a:srgbClr val="1D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txBox="1"/>
            <p:nvPr/>
          </p:nvSpPr>
          <p:spPr>
            <a:xfrm>
              <a:off x="0" y="0"/>
              <a:ext cx="2530673" cy="1012269"/>
            </a:xfrm>
            <a:prstGeom prst="rect">
              <a:avLst/>
            </a:prstGeom>
            <a:noFill/>
            <a:ln>
              <a:noFill/>
            </a:ln>
          </p:spPr>
          <p:txBody>
            <a:bodyPr anchorCtr="0" anchor="ctr" bIns="56875" lIns="99550" spcFirstLastPara="1" rIns="99550" wrap="square" tIns="56875">
              <a:noAutofit/>
            </a:bodyPr>
            <a:lstStyle/>
            <a:p>
              <a:pPr indent="0" lvl="0" marL="0" marR="0" rtl="0" algn="ctr">
                <a:lnSpc>
                  <a:spcPct val="90000"/>
                </a:lnSpc>
                <a:spcBef>
                  <a:spcPts val="0"/>
                </a:spcBef>
                <a:spcAft>
                  <a:spcPts val="0"/>
                </a:spcAft>
                <a:buNone/>
              </a:pPr>
              <a:r>
                <a:rPr b="1" lang="en-US" sz="1400">
                  <a:solidFill>
                    <a:schemeClr val="lt1"/>
                  </a:solidFill>
                  <a:latin typeface="Calibri"/>
                  <a:ea typeface="Calibri"/>
                  <a:cs typeface="Calibri"/>
                  <a:sym typeface="Calibri"/>
                </a:rPr>
                <a:t>Start-Ups </a:t>
              </a:r>
              <a:endParaRPr/>
            </a:p>
          </p:txBody>
        </p:sp>
        <p:sp>
          <p:nvSpPr>
            <p:cNvPr id="126" name="Google Shape;126;p13"/>
            <p:cNvSpPr/>
            <p:nvPr/>
          </p:nvSpPr>
          <p:spPr>
            <a:xfrm>
              <a:off x="2595" y="1021609"/>
              <a:ext cx="2530673" cy="3541050"/>
            </a:xfrm>
            <a:prstGeom prst="rect">
              <a:avLst/>
            </a:prstGeom>
            <a:solidFill>
              <a:srgbClr val="CBCED6">
                <a:alpha val="89803"/>
              </a:srgbClr>
            </a:solidFill>
            <a:ln cap="flat" cmpd="sng" w="25400">
              <a:solidFill>
                <a:srgbClr val="CBCED6">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nvSpPr>
          <p:spPr>
            <a:xfrm>
              <a:off x="2595" y="1021609"/>
              <a:ext cx="2530673" cy="3541050"/>
            </a:xfrm>
            <a:prstGeom prst="rect">
              <a:avLst/>
            </a:prstGeom>
            <a:noFill/>
            <a:ln>
              <a:noFill/>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Free registration/Sign-Up</a:t>
              </a:r>
              <a:endParaRPr b="0" i="0" sz="1200" u="none" cap="none" strike="noStrike">
                <a:solidFill>
                  <a:schemeClr val="dk1"/>
                </a:solidFill>
                <a:latin typeface="Calibri"/>
                <a:ea typeface="Calibri"/>
                <a:cs typeface="Calibri"/>
                <a:sym typeface="Calibri"/>
              </a:endParaRPr>
            </a:p>
            <a:p>
              <a:pPr indent="-38100" lvl="1" marL="114300" marR="0" rtl="0" algn="l">
                <a:lnSpc>
                  <a:spcPct val="90000"/>
                </a:lnSpc>
                <a:spcBef>
                  <a:spcPts val="18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1" i="0" lang="en-US" sz="1200" u="none" cap="none" strike="noStrike">
                  <a:solidFill>
                    <a:schemeClr val="dk1"/>
                  </a:solidFill>
                  <a:latin typeface="Calibri"/>
                  <a:ea typeface="Calibri"/>
                  <a:cs typeface="Calibri"/>
                  <a:sym typeface="Calibri"/>
                </a:rPr>
                <a:t>Tap-in this segment through:</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Campaigns in colleges/Institutes</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Word-of-Mouth</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Search Engine Optimization</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Tying up with Incubators Cells of the Organizations/ Institutes</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Partnership during Start-Up /Entrepreneur Summits</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1" i="0" lang="en-US" sz="1200" u="none" cap="none" strike="noStrike">
                  <a:solidFill>
                    <a:schemeClr val="dk1"/>
                  </a:solidFill>
                  <a:latin typeface="Calibri"/>
                  <a:ea typeface="Calibri"/>
                  <a:cs typeface="Calibri"/>
                  <a:sym typeface="Calibri"/>
                </a:rPr>
                <a:t>Startups will be provided monetary benefits on getting registrations on the app through referral links</a:t>
              </a:r>
              <a:endParaRPr b="1"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Webinar to be conducted with few esteemed panelists </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Advertisements on news media/digital media</a:t>
              </a:r>
              <a:endParaRPr b="0" i="0" sz="1200" u="none" cap="none" strike="noStrike">
                <a:solidFill>
                  <a:schemeClr val="dk1"/>
                </a:solidFill>
                <a:latin typeface="Calibri"/>
                <a:ea typeface="Calibri"/>
                <a:cs typeface="Calibri"/>
                <a:sym typeface="Calibri"/>
              </a:endParaRPr>
            </a:p>
            <a:p>
              <a:pPr indent="-69850" lvl="1" marL="171450" marR="0" rtl="0" algn="l">
                <a:lnSpc>
                  <a:spcPct val="90000"/>
                </a:lnSpc>
                <a:spcBef>
                  <a:spcPts val="18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p:txBody>
        </p:sp>
        <p:sp>
          <p:nvSpPr>
            <p:cNvPr id="128" name="Google Shape;128;p13"/>
            <p:cNvSpPr/>
            <p:nvPr/>
          </p:nvSpPr>
          <p:spPr>
            <a:xfrm>
              <a:off x="2887563" y="9340"/>
              <a:ext cx="2530673" cy="1012269"/>
            </a:xfrm>
            <a:prstGeom prst="rect">
              <a:avLst/>
            </a:prstGeom>
            <a:solidFill>
              <a:srgbClr val="1D497D"/>
            </a:solidFill>
            <a:ln cap="flat" cmpd="sng" w="25400">
              <a:solidFill>
                <a:srgbClr val="1D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txBox="1"/>
            <p:nvPr/>
          </p:nvSpPr>
          <p:spPr>
            <a:xfrm>
              <a:off x="2887563" y="9340"/>
              <a:ext cx="2530673" cy="1012269"/>
            </a:xfrm>
            <a:prstGeom prst="rect">
              <a:avLst/>
            </a:prstGeom>
            <a:noFill/>
            <a:ln>
              <a:noFill/>
            </a:ln>
          </p:spPr>
          <p:txBody>
            <a:bodyPr anchorCtr="0" anchor="ctr" bIns="56875" lIns="99550" spcFirstLastPara="1" rIns="99550" wrap="square" tIns="56875">
              <a:noAutofit/>
            </a:bodyPr>
            <a:lstStyle/>
            <a:p>
              <a:pPr indent="0" lvl="0" marL="0" marR="0" rtl="0" algn="ctr">
                <a:lnSpc>
                  <a:spcPct val="90000"/>
                </a:lnSpc>
                <a:spcBef>
                  <a:spcPts val="0"/>
                </a:spcBef>
                <a:spcAft>
                  <a:spcPts val="0"/>
                </a:spcAft>
                <a:buNone/>
              </a:pPr>
              <a:r>
                <a:rPr b="1" lang="en-US" sz="1400">
                  <a:solidFill>
                    <a:schemeClr val="lt1"/>
                  </a:solidFill>
                  <a:latin typeface="Calibri"/>
                  <a:ea typeface="Calibri"/>
                  <a:cs typeface="Calibri"/>
                  <a:sym typeface="Calibri"/>
                </a:rPr>
                <a:t>Mentors </a:t>
              </a:r>
              <a:endParaRPr b="1" sz="1400">
                <a:solidFill>
                  <a:schemeClr val="lt1"/>
                </a:solidFill>
                <a:latin typeface="Calibri"/>
                <a:ea typeface="Calibri"/>
                <a:cs typeface="Calibri"/>
                <a:sym typeface="Calibri"/>
              </a:endParaRPr>
            </a:p>
          </p:txBody>
        </p:sp>
        <p:sp>
          <p:nvSpPr>
            <p:cNvPr id="130" name="Google Shape;130;p13"/>
            <p:cNvSpPr/>
            <p:nvPr/>
          </p:nvSpPr>
          <p:spPr>
            <a:xfrm>
              <a:off x="2887563" y="1021609"/>
              <a:ext cx="2530673" cy="3541050"/>
            </a:xfrm>
            <a:prstGeom prst="rect">
              <a:avLst/>
            </a:prstGeom>
            <a:solidFill>
              <a:srgbClr val="CBCED6">
                <a:alpha val="89803"/>
              </a:srgbClr>
            </a:solidFill>
            <a:ln cap="flat" cmpd="sng" w="25400">
              <a:solidFill>
                <a:srgbClr val="CBCED6">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txBox="1"/>
            <p:nvPr/>
          </p:nvSpPr>
          <p:spPr>
            <a:xfrm>
              <a:off x="2887563" y="1021609"/>
              <a:ext cx="2530673" cy="3541050"/>
            </a:xfrm>
            <a:prstGeom prst="rect">
              <a:avLst/>
            </a:prstGeom>
            <a:noFill/>
            <a:ln>
              <a:noFill/>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Free registration/Sign-Up</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Mentors can list the expected incentive range at the time of sign-up / can also change it during the course of mentorship</a:t>
              </a:r>
              <a:endParaRPr b="0" i="0" sz="1200" u="none" cap="none" strike="noStrike">
                <a:solidFill>
                  <a:schemeClr val="dk1"/>
                </a:solidFill>
                <a:latin typeface="Calibri"/>
                <a:ea typeface="Calibri"/>
                <a:cs typeface="Calibri"/>
                <a:sym typeface="Calibri"/>
              </a:endParaRPr>
            </a:p>
            <a:p>
              <a:pPr indent="-38100" lvl="1" marL="114300" marR="0" rtl="0" algn="l">
                <a:lnSpc>
                  <a:spcPct val="90000"/>
                </a:lnSpc>
                <a:spcBef>
                  <a:spcPts val="18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1" i="0" lang="en-US" sz="1200" u="none" cap="none" strike="noStrike">
                  <a:solidFill>
                    <a:schemeClr val="dk1"/>
                  </a:solidFill>
                  <a:latin typeface="Calibri"/>
                  <a:ea typeface="Calibri"/>
                  <a:cs typeface="Calibri"/>
                  <a:sym typeface="Calibri"/>
                </a:rPr>
                <a:t>Tap in this segment through:</a:t>
              </a:r>
              <a:endParaRPr b="1"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Connect with Domain/Industry experts through Professional network/ Institute Alumni Groups</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To leverage on existing network to expand it further via word of mouth or referrals</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Advertisements on news media</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Digital media</a:t>
              </a:r>
              <a:endParaRPr b="0" i="0" sz="1200" u="none" cap="none" strike="noStrike">
                <a:solidFill>
                  <a:schemeClr val="dk1"/>
                </a:solidFill>
                <a:latin typeface="Calibri"/>
                <a:ea typeface="Calibri"/>
                <a:cs typeface="Calibri"/>
                <a:sym typeface="Calibri"/>
              </a:endParaRPr>
            </a:p>
            <a:p>
              <a:pPr indent="-82550" lvl="1" marL="285750" marR="0" rtl="0" algn="l">
                <a:lnSpc>
                  <a:spcPct val="90000"/>
                </a:lnSpc>
                <a:spcBef>
                  <a:spcPts val="18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32" name="Google Shape;132;p13"/>
            <p:cNvSpPr/>
            <p:nvPr/>
          </p:nvSpPr>
          <p:spPr>
            <a:xfrm>
              <a:off x="5772530" y="9340"/>
              <a:ext cx="2530673" cy="1012269"/>
            </a:xfrm>
            <a:prstGeom prst="rect">
              <a:avLst/>
            </a:prstGeom>
            <a:solidFill>
              <a:srgbClr val="1D497D"/>
            </a:solidFill>
            <a:ln cap="flat" cmpd="sng" w="25400">
              <a:solidFill>
                <a:srgbClr val="1D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txBox="1"/>
            <p:nvPr/>
          </p:nvSpPr>
          <p:spPr>
            <a:xfrm>
              <a:off x="5772530" y="9340"/>
              <a:ext cx="2530673" cy="1012269"/>
            </a:xfrm>
            <a:prstGeom prst="rect">
              <a:avLst/>
            </a:prstGeom>
            <a:noFill/>
            <a:ln>
              <a:noFill/>
            </a:ln>
          </p:spPr>
          <p:txBody>
            <a:bodyPr anchorCtr="0" anchor="ctr" bIns="56875" lIns="99550" spcFirstLastPara="1" rIns="99550" wrap="square" tIns="56875">
              <a:noAutofit/>
            </a:bodyPr>
            <a:lstStyle/>
            <a:p>
              <a:pPr indent="0" lvl="0" marL="0" marR="0" rtl="0" algn="ctr">
                <a:lnSpc>
                  <a:spcPct val="90000"/>
                </a:lnSpc>
                <a:spcBef>
                  <a:spcPts val="0"/>
                </a:spcBef>
                <a:spcAft>
                  <a:spcPts val="0"/>
                </a:spcAft>
                <a:buNone/>
              </a:pPr>
              <a:r>
                <a:rPr b="1" lang="en-US" sz="1400">
                  <a:solidFill>
                    <a:schemeClr val="lt1"/>
                  </a:solidFill>
                  <a:latin typeface="Calibri"/>
                  <a:ea typeface="Calibri"/>
                  <a:cs typeface="Calibri"/>
                  <a:sym typeface="Calibri"/>
                </a:rPr>
                <a:t>Investors </a:t>
              </a:r>
              <a:endParaRPr b="1" sz="1400">
                <a:solidFill>
                  <a:schemeClr val="lt1"/>
                </a:solidFill>
                <a:latin typeface="Calibri"/>
                <a:ea typeface="Calibri"/>
                <a:cs typeface="Calibri"/>
                <a:sym typeface="Calibri"/>
              </a:endParaRPr>
            </a:p>
          </p:txBody>
        </p:sp>
        <p:sp>
          <p:nvSpPr>
            <p:cNvPr id="134" name="Google Shape;134;p13"/>
            <p:cNvSpPr/>
            <p:nvPr/>
          </p:nvSpPr>
          <p:spPr>
            <a:xfrm>
              <a:off x="5772530" y="1021609"/>
              <a:ext cx="2530673" cy="3541050"/>
            </a:xfrm>
            <a:prstGeom prst="rect">
              <a:avLst/>
            </a:prstGeom>
            <a:solidFill>
              <a:srgbClr val="CBCED6">
                <a:alpha val="89803"/>
              </a:srgbClr>
            </a:solidFill>
            <a:ln cap="flat" cmpd="sng" w="25400">
              <a:solidFill>
                <a:srgbClr val="CBCED6">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txBox="1"/>
            <p:nvPr/>
          </p:nvSpPr>
          <p:spPr>
            <a:xfrm>
              <a:off x="5772530" y="1021609"/>
              <a:ext cx="2530673" cy="3541050"/>
            </a:xfrm>
            <a:prstGeom prst="rect">
              <a:avLst/>
            </a:prstGeom>
            <a:noFill/>
            <a:ln>
              <a:noFill/>
            </a:ln>
          </p:spPr>
          <p:txBody>
            <a:bodyPr anchorCtr="0" anchor="t" bIns="96000" lIns="64000" spcFirstLastPara="1" rIns="85325" wrap="square" tIns="6400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Free Registration/Sign-Up</a:t>
              </a:r>
              <a:endParaRPr b="0" i="0" sz="1200" u="none" cap="none" strike="noStrike">
                <a:solidFill>
                  <a:schemeClr val="dk1"/>
                </a:solidFill>
                <a:latin typeface="Calibri"/>
                <a:ea typeface="Calibri"/>
                <a:cs typeface="Calibri"/>
                <a:sym typeface="Calibri"/>
              </a:endParaRPr>
            </a:p>
            <a:p>
              <a:pPr indent="-38100" lvl="1" marL="114300" marR="0" rtl="0" algn="l">
                <a:lnSpc>
                  <a:spcPct val="90000"/>
                </a:lnSpc>
                <a:spcBef>
                  <a:spcPts val="18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1" i="0" lang="en-US" sz="1200" u="none" cap="none" strike="noStrike">
                  <a:solidFill>
                    <a:schemeClr val="dk1"/>
                  </a:solidFill>
                  <a:latin typeface="Calibri"/>
                  <a:ea typeface="Calibri"/>
                  <a:cs typeface="Calibri"/>
                  <a:sym typeface="Calibri"/>
                </a:rPr>
                <a:t>Tap in this segment through:</a:t>
              </a:r>
              <a:endParaRPr b="1"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Webinar to be conducted with few esteemed panelists </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Virtual Ideathon- where buddying startups will showcase their ideas</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Advertisements on news media</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Quarterly report/dashboard publish to our existing network, to get more traction and expansion in the network</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1" i="0" lang="en-US" sz="1200" u="none" cap="none" strike="noStrike">
                  <a:solidFill>
                    <a:schemeClr val="dk1"/>
                  </a:solidFill>
                  <a:latin typeface="Calibri"/>
                  <a:ea typeface="Calibri"/>
                  <a:cs typeface="Calibri"/>
                  <a:sym typeface="Calibri"/>
                </a:rPr>
                <a:t>P</a:t>
              </a:r>
              <a:r>
                <a:rPr b="1" i="0" lang="en-US" sz="1200" u="none" cap="none" strike="noStrike">
                  <a:solidFill>
                    <a:schemeClr val="dk1"/>
                  </a:solidFill>
                  <a:latin typeface="Calibri"/>
                  <a:ea typeface="Calibri"/>
                  <a:cs typeface="Calibri"/>
                  <a:sym typeface="Calibri"/>
                </a:rPr>
                <a:t>artnership with Corporates/Institutes</a:t>
              </a:r>
              <a:endParaRPr b="1"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Digital media</a:t>
              </a:r>
              <a:endParaRPr b="0" i="0" sz="1200" u="none" cap="none" strike="noStrike">
                <a:solidFill>
                  <a:schemeClr val="dk1"/>
                </a:solidFill>
                <a:latin typeface="Calibri"/>
                <a:ea typeface="Calibri"/>
                <a:cs typeface="Calibri"/>
                <a:sym typeface="Calibri"/>
              </a:endParaRPr>
            </a:p>
            <a:p>
              <a:pPr indent="-38100" lvl="1" marL="114300" marR="0" rtl="0" algn="l">
                <a:lnSpc>
                  <a:spcPct val="90000"/>
                </a:lnSpc>
                <a:spcBef>
                  <a:spcPts val="18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69850" lvl="1" marL="171450" marR="0" rtl="0" algn="l">
                <a:lnSpc>
                  <a:spcPct val="90000"/>
                </a:lnSpc>
                <a:spcBef>
                  <a:spcPts val="18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p:txBody>
        </p:sp>
      </p:grpSp>
      <p:sp>
        <p:nvSpPr>
          <p:cNvPr id="136" name="Google Shape;136;p13"/>
          <p:cNvSpPr txBox="1"/>
          <p:nvPr/>
        </p:nvSpPr>
        <p:spPr>
          <a:xfrm>
            <a:off x="457201" y="5565085"/>
            <a:ext cx="8305800" cy="106182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50">
                <a:solidFill>
                  <a:schemeClr val="dk1"/>
                </a:solidFill>
                <a:latin typeface="Calibri"/>
                <a:ea typeface="Calibri"/>
                <a:cs typeface="Calibri"/>
                <a:sym typeface="Calibri"/>
              </a:rPr>
              <a:t>Community </a:t>
            </a:r>
            <a:endParaRPr b="1" sz="1050">
              <a:solidFill>
                <a:schemeClr val="dk1"/>
              </a:solidFill>
              <a:latin typeface="Calibri"/>
              <a:ea typeface="Calibri"/>
              <a:cs typeface="Calibri"/>
              <a:sym typeface="Calibri"/>
            </a:endParaRPr>
          </a:p>
          <a:p>
            <a:pPr indent="-147638" lvl="0" marL="214313" marR="0" rtl="0" algn="l">
              <a:spcBef>
                <a:spcPts val="0"/>
              </a:spcBef>
              <a:spcAft>
                <a:spcPts val="0"/>
              </a:spcAft>
              <a:buClr>
                <a:schemeClr val="dk1"/>
              </a:buClr>
              <a:buSzPts val="1050"/>
              <a:buFont typeface="Arial"/>
              <a:buNone/>
            </a:pPr>
            <a:r>
              <a:t/>
            </a:r>
            <a:endParaRPr sz="1050">
              <a:solidFill>
                <a:schemeClr val="dk1"/>
              </a:solidFill>
              <a:latin typeface="Calibri"/>
              <a:ea typeface="Calibri"/>
              <a:cs typeface="Calibri"/>
              <a:sym typeface="Calibri"/>
            </a:endParaRPr>
          </a:p>
          <a:p>
            <a:pPr indent="-214313" lvl="0" marL="214313" marR="0" rtl="0" algn="l">
              <a:spcBef>
                <a:spcPts val="0"/>
              </a:spcBef>
              <a:spcAft>
                <a:spcPts val="0"/>
              </a:spcAft>
              <a:buClr>
                <a:schemeClr val="dk1"/>
              </a:buClr>
              <a:buSzPts val="1050"/>
              <a:buFont typeface="Arial"/>
              <a:buChar char="•"/>
            </a:pPr>
            <a:r>
              <a:rPr b="1" lang="en-US" sz="1050">
                <a:solidFill>
                  <a:schemeClr val="dk1"/>
                </a:solidFill>
                <a:latin typeface="Calibri"/>
                <a:ea typeface="Calibri"/>
                <a:cs typeface="Calibri"/>
                <a:sym typeface="Calibri"/>
              </a:rPr>
              <a:t>Influencer Marketing- </a:t>
            </a:r>
            <a:r>
              <a:rPr lang="en-US" sz="1050">
                <a:solidFill>
                  <a:schemeClr val="dk1"/>
                </a:solidFill>
                <a:latin typeface="Calibri"/>
                <a:ea typeface="Calibri"/>
                <a:cs typeface="Calibri"/>
                <a:sym typeface="Calibri"/>
              </a:rPr>
              <a:t>Bloggers competition to publicize the forum</a:t>
            </a:r>
            <a:endParaRPr/>
          </a:p>
          <a:p>
            <a:pPr indent="-214313" lvl="0" marL="214313" marR="0" rtl="0" algn="l">
              <a:spcBef>
                <a:spcPts val="0"/>
              </a:spcBef>
              <a:spcAft>
                <a:spcPts val="0"/>
              </a:spcAft>
              <a:buClr>
                <a:schemeClr val="dk1"/>
              </a:buClr>
              <a:buSzPts val="1050"/>
              <a:buFont typeface="Arial"/>
              <a:buChar char="•"/>
            </a:pPr>
            <a:r>
              <a:rPr lang="en-US" sz="1050">
                <a:solidFill>
                  <a:schemeClr val="dk1"/>
                </a:solidFill>
                <a:latin typeface="Calibri"/>
                <a:ea typeface="Calibri"/>
                <a:cs typeface="Calibri"/>
                <a:sym typeface="Calibri"/>
              </a:rPr>
              <a:t>Word of Mouth</a:t>
            </a:r>
            <a:endParaRPr sz="1050">
              <a:solidFill>
                <a:schemeClr val="dk1"/>
              </a:solidFill>
              <a:latin typeface="Calibri"/>
              <a:ea typeface="Calibri"/>
              <a:cs typeface="Calibri"/>
              <a:sym typeface="Calibri"/>
            </a:endParaRPr>
          </a:p>
          <a:p>
            <a:pPr indent="-214313" lvl="0" marL="214313" marR="0" rtl="0" algn="l">
              <a:spcBef>
                <a:spcPts val="0"/>
              </a:spcBef>
              <a:spcAft>
                <a:spcPts val="0"/>
              </a:spcAft>
              <a:buClr>
                <a:schemeClr val="dk1"/>
              </a:buClr>
              <a:buSzPts val="1050"/>
              <a:buFont typeface="Arial"/>
              <a:buChar char="•"/>
            </a:pPr>
            <a:r>
              <a:rPr lang="en-US" sz="1050">
                <a:solidFill>
                  <a:schemeClr val="dk1"/>
                </a:solidFill>
                <a:latin typeface="Calibri"/>
                <a:ea typeface="Calibri"/>
                <a:cs typeface="Calibri"/>
                <a:sym typeface="Calibri"/>
              </a:rPr>
              <a:t>Search Engine Optimization (SEO) –keyword usage </a:t>
            </a:r>
            <a:endParaRPr/>
          </a:p>
          <a:p>
            <a:pPr indent="-214313" lvl="0" marL="214313" marR="0" rtl="0" algn="l">
              <a:spcBef>
                <a:spcPts val="0"/>
              </a:spcBef>
              <a:spcAft>
                <a:spcPts val="0"/>
              </a:spcAft>
              <a:buClr>
                <a:schemeClr val="dk1"/>
              </a:buClr>
              <a:buSzPts val="1050"/>
              <a:buFont typeface="Arial"/>
              <a:buChar char="•"/>
            </a:pPr>
            <a:r>
              <a:rPr lang="en-US" sz="1050">
                <a:solidFill>
                  <a:schemeClr val="dk1"/>
                </a:solidFill>
                <a:latin typeface="Calibri"/>
                <a:ea typeface="Calibri"/>
                <a:cs typeface="Calibri"/>
                <a:sym typeface="Calibri"/>
              </a:rPr>
              <a:t>Partnership with Incubator Cells or Entrepreneur groups in the Corporates/ Academic Institutes</a:t>
            </a:r>
            <a:endParaRPr sz="1050">
              <a:solidFill>
                <a:schemeClr val="dk1"/>
              </a:solidFill>
              <a:latin typeface="Calibri"/>
              <a:ea typeface="Calibri"/>
              <a:cs typeface="Calibri"/>
              <a:sym typeface="Calibri"/>
            </a:endParaRPr>
          </a:p>
        </p:txBody>
      </p:sp>
      <p:sp>
        <p:nvSpPr>
          <p:cNvPr id="137" name="Google Shape;137;p13"/>
          <p:cNvSpPr txBox="1"/>
          <p:nvPr/>
        </p:nvSpPr>
        <p:spPr>
          <a:xfrm>
            <a:off x="8663431" y="152222"/>
            <a:ext cx="297815" cy="566822"/>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129CEB"/>
                </a:solidFill>
                <a:latin typeface="Calibri"/>
                <a:ea typeface="Calibri"/>
                <a:cs typeface="Calibri"/>
                <a:sym typeface="Calibri"/>
              </a:rPr>
              <a:t>7</a:t>
            </a:r>
            <a:endParaRPr sz="3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228600" y="150903"/>
            <a:ext cx="6629400" cy="628377"/>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4000">
                <a:solidFill>
                  <a:srgbClr val="129CEB"/>
                </a:solidFill>
                <a:latin typeface="Calibri"/>
                <a:ea typeface="Calibri"/>
                <a:cs typeface="Calibri"/>
                <a:sym typeface="Calibri"/>
              </a:rPr>
              <a:t>Features for users</a:t>
            </a:r>
            <a:endParaRPr sz="4000">
              <a:latin typeface="Calibri"/>
              <a:ea typeface="Calibri"/>
              <a:cs typeface="Calibri"/>
              <a:sym typeface="Calibri"/>
            </a:endParaRPr>
          </a:p>
        </p:txBody>
      </p:sp>
      <p:sp>
        <p:nvSpPr>
          <p:cNvPr id="144" name="Google Shape;144;p14"/>
          <p:cNvSpPr txBox="1"/>
          <p:nvPr/>
        </p:nvSpPr>
        <p:spPr>
          <a:xfrm>
            <a:off x="8392159" y="152222"/>
            <a:ext cx="568325" cy="57467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129CEB"/>
                </a:solidFill>
                <a:latin typeface="Calibri"/>
                <a:ea typeface="Calibri"/>
                <a:cs typeface="Calibri"/>
                <a:sym typeface="Calibri"/>
              </a:rPr>
              <a:t>8</a:t>
            </a:r>
            <a:endParaRPr sz="3600">
              <a:solidFill>
                <a:schemeClr val="dk1"/>
              </a:solidFill>
              <a:latin typeface="Calibri"/>
              <a:ea typeface="Calibri"/>
              <a:cs typeface="Calibri"/>
              <a:sym typeface="Calibri"/>
            </a:endParaRPr>
          </a:p>
        </p:txBody>
      </p:sp>
      <p:grpSp>
        <p:nvGrpSpPr>
          <p:cNvPr id="145" name="Google Shape;145;p14"/>
          <p:cNvGrpSpPr/>
          <p:nvPr/>
        </p:nvGrpSpPr>
        <p:grpSpPr>
          <a:xfrm>
            <a:off x="1393400" y="1219982"/>
            <a:ext cx="1759456" cy="5278370"/>
            <a:chOff x="1427165" y="783"/>
            <a:chExt cx="1759456" cy="5278370"/>
          </a:xfrm>
        </p:grpSpPr>
        <p:sp>
          <p:nvSpPr>
            <p:cNvPr id="146" name="Google Shape;146;p14"/>
            <p:cNvSpPr/>
            <p:nvPr/>
          </p:nvSpPr>
          <p:spPr>
            <a:xfrm>
              <a:off x="1427165" y="783"/>
              <a:ext cx="1759456" cy="879728"/>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txBox="1"/>
            <p:nvPr/>
          </p:nvSpPr>
          <p:spPr>
            <a:xfrm>
              <a:off x="1452931" y="26549"/>
              <a:ext cx="1707924" cy="828196"/>
            </a:xfrm>
            <a:prstGeom prst="rect">
              <a:avLst/>
            </a:prstGeom>
            <a:noFill/>
            <a:ln>
              <a:noFill/>
            </a:ln>
          </p:spPr>
          <p:txBody>
            <a:bodyPr anchorCtr="0" anchor="ctr" bIns="50800" lIns="76200" spcFirstLastPara="1" rIns="76200" wrap="square" tIns="50800">
              <a:noAutofit/>
            </a:bodyPr>
            <a:lstStyle/>
            <a:p>
              <a:pPr indent="0" lvl="0" marL="0" marR="0" rtl="0" algn="ctr">
                <a:lnSpc>
                  <a:spcPct val="90000"/>
                </a:lnSpc>
                <a:spcBef>
                  <a:spcPts val="0"/>
                </a:spcBef>
                <a:spcAft>
                  <a:spcPts val="0"/>
                </a:spcAft>
                <a:buNone/>
              </a:pPr>
              <a:r>
                <a:rPr lang="en-US" sz="4000">
                  <a:solidFill>
                    <a:schemeClr val="lt1"/>
                  </a:solidFill>
                  <a:latin typeface="Calibri"/>
                  <a:ea typeface="Calibri"/>
                  <a:cs typeface="Calibri"/>
                  <a:sym typeface="Calibri"/>
                </a:rPr>
                <a:t>Startup</a:t>
              </a:r>
              <a:endParaRPr/>
            </a:p>
          </p:txBody>
        </p:sp>
        <p:sp>
          <p:nvSpPr>
            <p:cNvPr id="148" name="Google Shape;148;p14"/>
            <p:cNvSpPr/>
            <p:nvPr/>
          </p:nvSpPr>
          <p:spPr>
            <a:xfrm>
              <a:off x="1603110" y="880511"/>
              <a:ext cx="175945" cy="659796"/>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149" name="Google Shape;149;p14"/>
            <p:cNvSpPr/>
            <p:nvPr/>
          </p:nvSpPr>
          <p:spPr>
            <a:xfrm>
              <a:off x="1779056" y="1100443"/>
              <a:ext cx="1407565" cy="879728"/>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txBox="1"/>
            <p:nvPr/>
          </p:nvSpPr>
          <p:spPr>
            <a:xfrm>
              <a:off x="1804822" y="1126209"/>
              <a:ext cx="1356033" cy="828196"/>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None/>
              </a:pPr>
              <a:r>
                <a:rPr lang="en-US" sz="1900">
                  <a:solidFill>
                    <a:schemeClr val="dk1"/>
                  </a:solidFill>
                  <a:latin typeface="Calibri"/>
                  <a:ea typeface="Calibri"/>
                  <a:cs typeface="Calibri"/>
                  <a:sym typeface="Calibri"/>
                </a:rPr>
                <a:t>Mentoring</a:t>
              </a:r>
              <a:endParaRPr sz="1900">
                <a:solidFill>
                  <a:schemeClr val="dk1"/>
                </a:solidFill>
                <a:latin typeface="Calibri"/>
                <a:ea typeface="Calibri"/>
                <a:cs typeface="Calibri"/>
                <a:sym typeface="Calibri"/>
              </a:endParaRPr>
            </a:p>
          </p:txBody>
        </p:sp>
        <p:sp>
          <p:nvSpPr>
            <p:cNvPr id="151" name="Google Shape;151;p14"/>
            <p:cNvSpPr/>
            <p:nvPr/>
          </p:nvSpPr>
          <p:spPr>
            <a:xfrm>
              <a:off x="1603110" y="880511"/>
              <a:ext cx="175945" cy="1759456"/>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152" name="Google Shape;152;p14"/>
            <p:cNvSpPr/>
            <p:nvPr/>
          </p:nvSpPr>
          <p:spPr>
            <a:xfrm>
              <a:off x="1779056" y="2200104"/>
              <a:ext cx="1407565" cy="879728"/>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txBox="1"/>
            <p:nvPr/>
          </p:nvSpPr>
          <p:spPr>
            <a:xfrm>
              <a:off x="1804822" y="2225870"/>
              <a:ext cx="1356033" cy="828196"/>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None/>
              </a:pPr>
              <a:r>
                <a:rPr lang="en-US" sz="1900">
                  <a:solidFill>
                    <a:schemeClr val="dk1"/>
                  </a:solidFill>
                  <a:latin typeface="Calibri"/>
                  <a:ea typeface="Calibri"/>
                  <a:cs typeface="Calibri"/>
                  <a:sym typeface="Calibri"/>
                </a:rPr>
                <a:t>Funding</a:t>
              </a:r>
              <a:endParaRPr sz="1900">
                <a:solidFill>
                  <a:schemeClr val="dk1"/>
                </a:solidFill>
                <a:latin typeface="Calibri"/>
                <a:ea typeface="Calibri"/>
                <a:cs typeface="Calibri"/>
                <a:sym typeface="Calibri"/>
              </a:endParaRPr>
            </a:p>
          </p:txBody>
        </p:sp>
        <p:sp>
          <p:nvSpPr>
            <p:cNvPr id="154" name="Google Shape;154;p14"/>
            <p:cNvSpPr/>
            <p:nvPr/>
          </p:nvSpPr>
          <p:spPr>
            <a:xfrm>
              <a:off x="1603110" y="880511"/>
              <a:ext cx="175945" cy="2859117"/>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155" name="Google Shape;155;p14"/>
            <p:cNvSpPr/>
            <p:nvPr/>
          </p:nvSpPr>
          <p:spPr>
            <a:xfrm>
              <a:off x="1779056" y="3299764"/>
              <a:ext cx="1407565" cy="879728"/>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txBox="1"/>
            <p:nvPr/>
          </p:nvSpPr>
          <p:spPr>
            <a:xfrm>
              <a:off x="1804822" y="3325530"/>
              <a:ext cx="1356033" cy="828196"/>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None/>
              </a:pPr>
              <a:r>
                <a:rPr lang="en-US" sz="1900">
                  <a:solidFill>
                    <a:schemeClr val="dk1"/>
                  </a:solidFill>
                  <a:latin typeface="Calibri"/>
                  <a:ea typeface="Calibri"/>
                  <a:cs typeface="Calibri"/>
                  <a:sym typeface="Calibri"/>
                </a:rPr>
                <a:t>Employment generation</a:t>
              </a:r>
              <a:endParaRPr sz="1900">
                <a:solidFill>
                  <a:schemeClr val="dk1"/>
                </a:solidFill>
                <a:latin typeface="Calibri"/>
                <a:ea typeface="Calibri"/>
                <a:cs typeface="Calibri"/>
                <a:sym typeface="Calibri"/>
              </a:endParaRPr>
            </a:p>
          </p:txBody>
        </p:sp>
        <p:sp>
          <p:nvSpPr>
            <p:cNvPr id="157" name="Google Shape;157;p14"/>
            <p:cNvSpPr/>
            <p:nvPr/>
          </p:nvSpPr>
          <p:spPr>
            <a:xfrm>
              <a:off x="1603110" y="880511"/>
              <a:ext cx="175945" cy="3958777"/>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158" name="Google Shape;158;p14"/>
            <p:cNvSpPr/>
            <p:nvPr/>
          </p:nvSpPr>
          <p:spPr>
            <a:xfrm>
              <a:off x="1779056" y="4399425"/>
              <a:ext cx="1407565" cy="879728"/>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txBox="1"/>
            <p:nvPr/>
          </p:nvSpPr>
          <p:spPr>
            <a:xfrm>
              <a:off x="1804822" y="4425191"/>
              <a:ext cx="1356033" cy="828196"/>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None/>
              </a:pPr>
              <a:r>
                <a:rPr lang="en-US" sz="1900">
                  <a:solidFill>
                    <a:schemeClr val="dk1"/>
                  </a:solidFill>
                  <a:latin typeface="Calibri"/>
                  <a:ea typeface="Calibri"/>
                  <a:cs typeface="Calibri"/>
                  <a:sym typeface="Calibri"/>
                </a:rPr>
                <a:t>Dedicated</a:t>
              </a:r>
              <a:endParaRPr/>
            </a:p>
            <a:p>
              <a:pPr indent="0" lvl="0" marL="0" marR="0" rtl="0" algn="ctr">
                <a:lnSpc>
                  <a:spcPct val="90000"/>
                </a:lnSpc>
                <a:spcBef>
                  <a:spcPts val="665"/>
                </a:spcBef>
                <a:spcAft>
                  <a:spcPts val="0"/>
                </a:spcAft>
                <a:buNone/>
              </a:pPr>
              <a:r>
                <a:rPr lang="en-US" sz="1900">
                  <a:solidFill>
                    <a:schemeClr val="dk1"/>
                  </a:solidFill>
                  <a:latin typeface="Calibri"/>
                  <a:ea typeface="Calibri"/>
                  <a:cs typeface="Calibri"/>
                  <a:sym typeface="Calibri"/>
                </a:rPr>
                <a:t>marketplace</a:t>
              </a:r>
              <a:endParaRPr sz="1900">
                <a:solidFill>
                  <a:schemeClr val="dk1"/>
                </a:solidFill>
                <a:latin typeface="Calibri"/>
                <a:ea typeface="Calibri"/>
                <a:cs typeface="Calibri"/>
                <a:sym typeface="Calibri"/>
              </a:endParaRPr>
            </a:p>
          </p:txBody>
        </p:sp>
      </p:grpSp>
      <p:grpSp>
        <p:nvGrpSpPr>
          <p:cNvPr id="160" name="Google Shape;160;p14"/>
          <p:cNvGrpSpPr/>
          <p:nvPr/>
        </p:nvGrpSpPr>
        <p:grpSpPr>
          <a:xfrm>
            <a:off x="5961844" y="1208453"/>
            <a:ext cx="1923752" cy="4568911"/>
            <a:chOff x="790723" y="1544"/>
            <a:chExt cx="1923752" cy="4568911"/>
          </a:xfrm>
        </p:grpSpPr>
        <p:sp>
          <p:nvSpPr>
            <p:cNvPr id="161" name="Google Shape;161;p14"/>
            <p:cNvSpPr/>
            <p:nvPr/>
          </p:nvSpPr>
          <p:spPr>
            <a:xfrm>
              <a:off x="790723" y="1544"/>
              <a:ext cx="1923752" cy="96187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txBox="1"/>
            <p:nvPr/>
          </p:nvSpPr>
          <p:spPr>
            <a:xfrm>
              <a:off x="818895" y="29716"/>
              <a:ext cx="1867408" cy="905532"/>
            </a:xfrm>
            <a:prstGeom prst="rect">
              <a:avLst/>
            </a:prstGeom>
            <a:noFill/>
            <a:ln>
              <a:noFill/>
            </a:ln>
          </p:spPr>
          <p:txBody>
            <a:bodyPr anchorCtr="0" anchor="ctr" bIns="50800" lIns="76200" spcFirstLastPara="1" rIns="76200" wrap="square" tIns="50800">
              <a:noAutofit/>
            </a:bodyPr>
            <a:lstStyle/>
            <a:p>
              <a:pPr indent="0" lvl="0" marL="0" marR="0" rtl="0" algn="ctr">
                <a:lnSpc>
                  <a:spcPct val="90000"/>
                </a:lnSpc>
                <a:spcBef>
                  <a:spcPts val="0"/>
                </a:spcBef>
                <a:spcAft>
                  <a:spcPts val="0"/>
                </a:spcAft>
                <a:buNone/>
              </a:pPr>
              <a:r>
                <a:rPr lang="en-US" sz="4000">
                  <a:solidFill>
                    <a:schemeClr val="lt1"/>
                  </a:solidFill>
                  <a:latin typeface="Calibri"/>
                  <a:ea typeface="Calibri"/>
                  <a:cs typeface="Calibri"/>
                  <a:sym typeface="Calibri"/>
                </a:rPr>
                <a:t>Mentor</a:t>
              </a:r>
              <a:endParaRPr/>
            </a:p>
          </p:txBody>
        </p:sp>
        <p:sp>
          <p:nvSpPr>
            <p:cNvPr id="163" name="Google Shape;163;p14"/>
            <p:cNvSpPr/>
            <p:nvPr/>
          </p:nvSpPr>
          <p:spPr>
            <a:xfrm>
              <a:off x="983099" y="963420"/>
              <a:ext cx="192375" cy="721407"/>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164" name="Google Shape;164;p14"/>
            <p:cNvSpPr/>
            <p:nvPr/>
          </p:nvSpPr>
          <p:spPr>
            <a:xfrm>
              <a:off x="1175474" y="1203889"/>
              <a:ext cx="1539001" cy="961876"/>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txBox="1"/>
            <p:nvPr/>
          </p:nvSpPr>
          <p:spPr>
            <a:xfrm>
              <a:off x="1203646" y="1232061"/>
              <a:ext cx="1482657" cy="905532"/>
            </a:xfrm>
            <a:prstGeom prst="rect">
              <a:avLst/>
            </a:prstGeom>
            <a:noFill/>
            <a:ln>
              <a:noFill/>
            </a:ln>
          </p:spPr>
          <p:txBody>
            <a:bodyPr anchorCtr="0" anchor="ctr" bIns="22850" lIns="34275" spcFirstLastPara="1" rIns="34275" wrap="square" tIns="22850">
              <a:noAutofit/>
            </a:bodyPr>
            <a:lstStyle/>
            <a:p>
              <a:pPr indent="0" lvl="0" marL="0" marR="0" rtl="0" algn="ctr">
                <a:lnSpc>
                  <a:spcPct val="90000"/>
                </a:lnSpc>
                <a:spcBef>
                  <a:spcPts val="0"/>
                </a:spcBef>
                <a:spcAft>
                  <a:spcPts val="0"/>
                </a:spcAft>
                <a:buNone/>
              </a:pPr>
              <a:r>
                <a:rPr lang="en-US" sz="1800">
                  <a:solidFill>
                    <a:schemeClr val="dk1"/>
                  </a:solidFill>
                  <a:latin typeface="Calibri"/>
                  <a:ea typeface="Calibri"/>
                  <a:cs typeface="Calibri"/>
                  <a:sym typeface="Calibri"/>
                </a:rPr>
                <a:t>Access to community forum</a:t>
              </a:r>
              <a:endParaRPr sz="1800">
                <a:solidFill>
                  <a:schemeClr val="dk1"/>
                </a:solidFill>
                <a:latin typeface="Calibri"/>
                <a:ea typeface="Calibri"/>
                <a:cs typeface="Calibri"/>
                <a:sym typeface="Calibri"/>
              </a:endParaRPr>
            </a:p>
          </p:txBody>
        </p:sp>
        <p:sp>
          <p:nvSpPr>
            <p:cNvPr id="166" name="Google Shape;166;p14"/>
            <p:cNvSpPr/>
            <p:nvPr/>
          </p:nvSpPr>
          <p:spPr>
            <a:xfrm>
              <a:off x="983099" y="963420"/>
              <a:ext cx="192375" cy="1923752"/>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167" name="Google Shape;167;p14"/>
            <p:cNvSpPr/>
            <p:nvPr/>
          </p:nvSpPr>
          <p:spPr>
            <a:xfrm>
              <a:off x="1175474" y="2406234"/>
              <a:ext cx="1539001" cy="961876"/>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txBox="1"/>
            <p:nvPr/>
          </p:nvSpPr>
          <p:spPr>
            <a:xfrm>
              <a:off x="1203646" y="2434406"/>
              <a:ext cx="1482657" cy="905532"/>
            </a:xfrm>
            <a:prstGeom prst="rect">
              <a:avLst/>
            </a:prstGeom>
            <a:noFill/>
            <a:ln>
              <a:noFill/>
            </a:ln>
          </p:spPr>
          <p:txBody>
            <a:bodyPr anchorCtr="0" anchor="ctr" bIns="22850" lIns="34275" spcFirstLastPara="1" rIns="34275" wrap="square" tIns="22850">
              <a:noAutofit/>
            </a:bodyPr>
            <a:lstStyle/>
            <a:p>
              <a:pPr indent="0" lvl="0" marL="0" marR="0" rtl="0" algn="ctr">
                <a:lnSpc>
                  <a:spcPct val="90000"/>
                </a:lnSpc>
                <a:spcBef>
                  <a:spcPts val="0"/>
                </a:spcBef>
                <a:spcAft>
                  <a:spcPts val="0"/>
                </a:spcAft>
                <a:buNone/>
              </a:pPr>
              <a:r>
                <a:rPr lang="en-US" sz="1800">
                  <a:solidFill>
                    <a:schemeClr val="dk1"/>
                  </a:solidFill>
                  <a:latin typeface="Calibri"/>
                  <a:ea typeface="Calibri"/>
                  <a:cs typeface="Calibri"/>
                  <a:sym typeface="Calibri"/>
                </a:rPr>
                <a:t>Connect with startup</a:t>
              </a:r>
              <a:endParaRPr/>
            </a:p>
            <a:p>
              <a:pPr indent="0" lvl="0" marL="0" marR="0" rtl="0" algn="ctr">
                <a:lnSpc>
                  <a:spcPct val="90000"/>
                </a:lnSpc>
                <a:spcBef>
                  <a:spcPts val="630"/>
                </a:spcBef>
                <a:spcAft>
                  <a:spcPts val="0"/>
                </a:spcAft>
                <a:buNone/>
              </a:pPr>
              <a:r>
                <a:t/>
              </a:r>
              <a:endParaRPr sz="1800">
                <a:solidFill>
                  <a:schemeClr val="dk1"/>
                </a:solidFill>
                <a:latin typeface="Calibri"/>
                <a:ea typeface="Calibri"/>
                <a:cs typeface="Calibri"/>
                <a:sym typeface="Calibri"/>
              </a:endParaRPr>
            </a:p>
          </p:txBody>
        </p:sp>
        <p:sp>
          <p:nvSpPr>
            <p:cNvPr id="169" name="Google Shape;169;p14"/>
            <p:cNvSpPr/>
            <p:nvPr/>
          </p:nvSpPr>
          <p:spPr>
            <a:xfrm>
              <a:off x="983099" y="963420"/>
              <a:ext cx="192375" cy="3126097"/>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170" name="Google Shape;170;p14"/>
            <p:cNvSpPr/>
            <p:nvPr/>
          </p:nvSpPr>
          <p:spPr>
            <a:xfrm>
              <a:off x="1175474" y="3608579"/>
              <a:ext cx="1539001" cy="961876"/>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txBox="1"/>
            <p:nvPr/>
          </p:nvSpPr>
          <p:spPr>
            <a:xfrm>
              <a:off x="1203646" y="3636751"/>
              <a:ext cx="1482657" cy="905532"/>
            </a:xfrm>
            <a:prstGeom prst="rect">
              <a:avLst/>
            </a:prstGeom>
            <a:noFill/>
            <a:ln>
              <a:noFill/>
            </a:ln>
          </p:spPr>
          <p:txBody>
            <a:bodyPr anchorCtr="0" anchor="ctr" bIns="22850" lIns="34275" spcFirstLastPara="1" rIns="34275" wrap="square" tIns="22850">
              <a:noAutofit/>
            </a:bodyPr>
            <a:lstStyle/>
            <a:p>
              <a:pPr indent="0" lvl="0" marL="0" marR="0" rtl="0" algn="ctr">
                <a:lnSpc>
                  <a:spcPct val="90000"/>
                </a:lnSpc>
                <a:spcBef>
                  <a:spcPts val="0"/>
                </a:spcBef>
                <a:spcAft>
                  <a:spcPts val="0"/>
                </a:spcAft>
                <a:buNone/>
              </a:pPr>
              <a:r>
                <a:rPr lang="en-US" sz="1800">
                  <a:solidFill>
                    <a:schemeClr val="dk1"/>
                  </a:solidFill>
                  <a:latin typeface="Calibri"/>
                  <a:ea typeface="Calibri"/>
                  <a:cs typeface="Calibri"/>
                  <a:sym typeface="Calibri"/>
                </a:rPr>
                <a:t>Credible Rating System</a:t>
              </a:r>
              <a:endParaRPr sz="1800">
                <a:solidFill>
                  <a:schemeClr val="dk1"/>
                </a:solidFill>
                <a:latin typeface="Calibri"/>
                <a:ea typeface="Calibri"/>
                <a:cs typeface="Calibri"/>
                <a:sym typeface="Calibri"/>
              </a:endParaRPr>
            </a:p>
          </p:txBody>
        </p:sp>
      </p:grpSp>
      <p:cxnSp>
        <p:nvCxnSpPr>
          <p:cNvPr id="172" name="Google Shape;172;p14"/>
          <p:cNvCxnSpPr/>
          <p:nvPr/>
        </p:nvCxnSpPr>
        <p:spPr>
          <a:xfrm>
            <a:off x="4876800" y="1039768"/>
            <a:ext cx="0" cy="5638800"/>
          </a:xfrm>
          <a:prstGeom prst="straightConnector1">
            <a:avLst/>
          </a:prstGeom>
          <a:noFill/>
          <a:ln cap="flat" cmpd="sng" w="28575">
            <a:solidFill>
              <a:srgbClr val="4A7DBA"/>
            </a:solidFill>
            <a:prstDash val="dash"/>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sp>
        <p:nvSpPr>
          <p:cNvPr id="178" name="Google Shape;178;p15"/>
          <p:cNvSpPr txBox="1"/>
          <p:nvPr/>
        </p:nvSpPr>
        <p:spPr>
          <a:xfrm>
            <a:off x="8392159" y="152222"/>
            <a:ext cx="568325" cy="57467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600">
                <a:solidFill>
                  <a:srgbClr val="129CEB"/>
                </a:solidFill>
                <a:latin typeface="Calibri"/>
                <a:ea typeface="Calibri"/>
                <a:cs typeface="Calibri"/>
                <a:sym typeface="Calibri"/>
              </a:rPr>
              <a:t>9</a:t>
            </a:r>
            <a:endParaRPr sz="3600">
              <a:solidFill>
                <a:schemeClr val="dk1"/>
              </a:solidFill>
              <a:latin typeface="Calibri"/>
              <a:ea typeface="Calibri"/>
              <a:cs typeface="Calibri"/>
              <a:sym typeface="Calibri"/>
            </a:endParaRPr>
          </a:p>
        </p:txBody>
      </p:sp>
      <p:grpSp>
        <p:nvGrpSpPr>
          <p:cNvPr id="179" name="Google Shape;179;p15"/>
          <p:cNvGrpSpPr/>
          <p:nvPr/>
        </p:nvGrpSpPr>
        <p:grpSpPr>
          <a:xfrm>
            <a:off x="3959683" y="1172957"/>
            <a:ext cx="1758032" cy="5274096"/>
            <a:chOff x="1521283" y="2920"/>
            <a:chExt cx="1758032" cy="5274096"/>
          </a:xfrm>
        </p:grpSpPr>
        <p:sp>
          <p:nvSpPr>
            <p:cNvPr id="180" name="Google Shape;180;p15"/>
            <p:cNvSpPr/>
            <p:nvPr/>
          </p:nvSpPr>
          <p:spPr>
            <a:xfrm>
              <a:off x="1521283" y="2920"/>
              <a:ext cx="1758032" cy="87901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txBox="1"/>
            <p:nvPr/>
          </p:nvSpPr>
          <p:spPr>
            <a:xfrm>
              <a:off x="1547028" y="28665"/>
              <a:ext cx="1706542" cy="827526"/>
            </a:xfrm>
            <a:prstGeom prst="rect">
              <a:avLst/>
            </a:prstGeom>
            <a:noFill/>
            <a:ln>
              <a:noFill/>
            </a:ln>
          </p:spPr>
          <p:txBody>
            <a:bodyPr anchorCtr="0" anchor="ctr" bIns="33000" lIns="49525" spcFirstLastPara="1" rIns="49525" wrap="square" tIns="33000">
              <a:noAutofit/>
            </a:bodyPr>
            <a:lstStyle/>
            <a:p>
              <a:pPr indent="0" lvl="0" marL="0" marR="0" rtl="0" algn="ctr">
                <a:lnSpc>
                  <a:spcPct val="90000"/>
                </a:lnSpc>
                <a:spcBef>
                  <a:spcPts val="0"/>
                </a:spcBef>
                <a:spcAft>
                  <a:spcPts val="0"/>
                </a:spcAft>
                <a:buNone/>
              </a:pPr>
              <a:r>
                <a:rPr lang="en-US" sz="2600">
                  <a:solidFill>
                    <a:schemeClr val="lt1"/>
                  </a:solidFill>
                  <a:latin typeface="Calibri"/>
                  <a:ea typeface="Calibri"/>
                  <a:cs typeface="Calibri"/>
                  <a:sym typeface="Calibri"/>
                </a:rPr>
                <a:t>Community</a:t>
              </a:r>
              <a:endParaRPr sz="2600">
                <a:solidFill>
                  <a:schemeClr val="lt1"/>
                </a:solidFill>
                <a:latin typeface="Calibri"/>
                <a:ea typeface="Calibri"/>
                <a:cs typeface="Calibri"/>
                <a:sym typeface="Calibri"/>
              </a:endParaRPr>
            </a:p>
          </p:txBody>
        </p:sp>
        <p:sp>
          <p:nvSpPr>
            <p:cNvPr id="182" name="Google Shape;182;p15"/>
            <p:cNvSpPr/>
            <p:nvPr/>
          </p:nvSpPr>
          <p:spPr>
            <a:xfrm>
              <a:off x="1697087" y="881936"/>
              <a:ext cx="175803" cy="659262"/>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183" name="Google Shape;183;p15"/>
            <p:cNvSpPr/>
            <p:nvPr/>
          </p:nvSpPr>
          <p:spPr>
            <a:xfrm>
              <a:off x="1872890" y="1101690"/>
              <a:ext cx="1406425" cy="879016"/>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txBox="1"/>
            <p:nvPr/>
          </p:nvSpPr>
          <p:spPr>
            <a:xfrm>
              <a:off x="1898635" y="1127435"/>
              <a:ext cx="1354935" cy="827526"/>
            </a:xfrm>
            <a:prstGeom prst="rect">
              <a:avLst/>
            </a:prstGeom>
            <a:noFill/>
            <a:ln>
              <a:noFill/>
            </a:ln>
          </p:spPr>
          <p:txBody>
            <a:bodyPr anchorCtr="0" anchor="ctr" bIns="17775" lIns="26650" spcFirstLastPara="1" rIns="26650" wrap="square" tIns="17775">
              <a:noAutofit/>
            </a:bodyPr>
            <a:lstStyle/>
            <a:p>
              <a:pPr indent="0" lvl="0" marL="0" marR="0" rtl="0" algn="ctr">
                <a:lnSpc>
                  <a:spcPct val="90000"/>
                </a:lnSpc>
                <a:spcBef>
                  <a:spcPts val="0"/>
                </a:spcBef>
                <a:spcAft>
                  <a:spcPts val="0"/>
                </a:spcAft>
                <a:buNone/>
              </a:pPr>
              <a:r>
                <a:rPr lang="en-US" sz="1400">
                  <a:solidFill>
                    <a:schemeClr val="dk1"/>
                  </a:solidFill>
                  <a:latin typeface="Calibri"/>
                  <a:ea typeface="Calibri"/>
                  <a:cs typeface="Calibri"/>
                  <a:sym typeface="Calibri"/>
                </a:rPr>
                <a:t>Network of Like-Minded Users</a:t>
              </a:r>
              <a:endParaRPr sz="1400">
                <a:solidFill>
                  <a:schemeClr val="dk1"/>
                </a:solidFill>
                <a:latin typeface="Calibri"/>
                <a:ea typeface="Calibri"/>
                <a:cs typeface="Calibri"/>
                <a:sym typeface="Calibri"/>
              </a:endParaRPr>
            </a:p>
          </p:txBody>
        </p:sp>
        <p:sp>
          <p:nvSpPr>
            <p:cNvPr id="185" name="Google Shape;185;p15"/>
            <p:cNvSpPr/>
            <p:nvPr/>
          </p:nvSpPr>
          <p:spPr>
            <a:xfrm>
              <a:off x="1697087" y="881936"/>
              <a:ext cx="175803" cy="1758032"/>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186" name="Google Shape;186;p15"/>
            <p:cNvSpPr/>
            <p:nvPr/>
          </p:nvSpPr>
          <p:spPr>
            <a:xfrm>
              <a:off x="1872890" y="2200460"/>
              <a:ext cx="1406425" cy="879016"/>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txBox="1"/>
            <p:nvPr/>
          </p:nvSpPr>
          <p:spPr>
            <a:xfrm>
              <a:off x="1898635" y="2226205"/>
              <a:ext cx="1354935" cy="827526"/>
            </a:xfrm>
            <a:prstGeom prst="rect">
              <a:avLst/>
            </a:prstGeom>
            <a:noFill/>
            <a:ln>
              <a:noFill/>
            </a:ln>
          </p:spPr>
          <p:txBody>
            <a:bodyPr anchorCtr="0" anchor="ctr" bIns="17775" lIns="26650" spcFirstLastPara="1" rIns="26650" wrap="square" tIns="17775">
              <a:noAutofit/>
            </a:bodyPr>
            <a:lstStyle/>
            <a:p>
              <a:pPr indent="0" lvl="0" marL="0" marR="0" rtl="0" algn="ctr">
                <a:lnSpc>
                  <a:spcPct val="90000"/>
                </a:lnSpc>
                <a:spcBef>
                  <a:spcPts val="0"/>
                </a:spcBef>
                <a:spcAft>
                  <a:spcPts val="0"/>
                </a:spcAft>
                <a:buNone/>
              </a:pPr>
              <a:r>
                <a:rPr lang="en-US" sz="1400">
                  <a:solidFill>
                    <a:schemeClr val="dk1"/>
                  </a:solidFill>
                  <a:latin typeface="Calibri"/>
                  <a:ea typeface="Calibri"/>
                  <a:cs typeface="Calibri"/>
                  <a:sym typeface="Calibri"/>
                </a:rPr>
                <a:t>Gamification and rewarding mechanism to top contributors</a:t>
              </a:r>
              <a:endParaRPr sz="1400">
                <a:solidFill>
                  <a:schemeClr val="dk1"/>
                </a:solidFill>
                <a:latin typeface="Calibri"/>
                <a:ea typeface="Calibri"/>
                <a:cs typeface="Calibri"/>
                <a:sym typeface="Calibri"/>
              </a:endParaRPr>
            </a:p>
          </p:txBody>
        </p:sp>
        <p:sp>
          <p:nvSpPr>
            <p:cNvPr id="188" name="Google Shape;188;p15"/>
            <p:cNvSpPr/>
            <p:nvPr/>
          </p:nvSpPr>
          <p:spPr>
            <a:xfrm>
              <a:off x="1697087" y="881936"/>
              <a:ext cx="175803" cy="2856802"/>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189" name="Google Shape;189;p15"/>
            <p:cNvSpPr/>
            <p:nvPr/>
          </p:nvSpPr>
          <p:spPr>
            <a:xfrm>
              <a:off x="1872890" y="3299230"/>
              <a:ext cx="1406425" cy="879016"/>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txBox="1"/>
            <p:nvPr/>
          </p:nvSpPr>
          <p:spPr>
            <a:xfrm>
              <a:off x="1898635" y="3324975"/>
              <a:ext cx="1354935" cy="827526"/>
            </a:xfrm>
            <a:prstGeom prst="rect">
              <a:avLst/>
            </a:prstGeom>
            <a:noFill/>
            <a:ln>
              <a:noFill/>
            </a:ln>
          </p:spPr>
          <p:txBody>
            <a:bodyPr anchorCtr="0" anchor="ctr" bIns="17775" lIns="26650" spcFirstLastPara="1" rIns="26650" wrap="square" tIns="17775">
              <a:noAutofit/>
            </a:bodyPr>
            <a:lstStyle/>
            <a:p>
              <a:pPr indent="0" lvl="0" marL="0" marR="0" rtl="0" algn="ctr">
                <a:lnSpc>
                  <a:spcPct val="90000"/>
                </a:lnSpc>
                <a:spcBef>
                  <a:spcPts val="0"/>
                </a:spcBef>
                <a:spcAft>
                  <a:spcPts val="0"/>
                </a:spcAft>
                <a:buNone/>
              </a:pPr>
              <a:r>
                <a:rPr lang="en-US" sz="1400">
                  <a:solidFill>
                    <a:schemeClr val="dk1"/>
                  </a:solidFill>
                  <a:latin typeface="Calibri"/>
                  <a:ea typeface="Calibri"/>
                  <a:cs typeface="Calibri"/>
                  <a:sym typeface="Calibri"/>
                </a:rPr>
                <a:t>Jobs (pay per task model)</a:t>
              </a:r>
              <a:endParaRPr sz="1400">
                <a:solidFill>
                  <a:schemeClr val="dk1"/>
                </a:solidFill>
                <a:latin typeface="Calibri"/>
                <a:ea typeface="Calibri"/>
                <a:cs typeface="Calibri"/>
                <a:sym typeface="Calibri"/>
              </a:endParaRPr>
            </a:p>
          </p:txBody>
        </p:sp>
        <p:sp>
          <p:nvSpPr>
            <p:cNvPr id="191" name="Google Shape;191;p15"/>
            <p:cNvSpPr/>
            <p:nvPr/>
          </p:nvSpPr>
          <p:spPr>
            <a:xfrm>
              <a:off x="1697087" y="881936"/>
              <a:ext cx="175803" cy="3955572"/>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192" name="Google Shape;192;p15"/>
            <p:cNvSpPr/>
            <p:nvPr/>
          </p:nvSpPr>
          <p:spPr>
            <a:xfrm>
              <a:off x="1872890" y="4398000"/>
              <a:ext cx="1406425" cy="879016"/>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txBox="1"/>
            <p:nvPr/>
          </p:nvSpPr>
          <p:spPr>
            <a:xfrm>
              <a:off x="1898635" y="4423745"/>
              <a:ext cx="1354935" cy="827526"/>
            </a:xfrm>
            <a:prstGeom prst="rect">
              <a:avLst/>
            </a:prstGeom>
            <a:noFill/>
            <a:ln>
              <a:noFill/>
            </a:ln>
          </p:spPr>
          <p:txBody>
            <a:bodyPr anchorCtr="0" anchor="ctr" bIns="17775" lIns="26650" spcFirstLastPara="1" rIns="26650" wrap="square" tIns="17775">
              <a:noAutofit/>
            </a:bodyPr>
            <a:lstStyle/>
            <a:p>
              <a:pPr indent="0" lvl="0" marL="0" marR="0" rtl="0" algn="ctr">
                <a:lnSpc>
                  <a:spcPct val="90000"/>
                </a:lnSpc>
                <a:spcBef>
                  <a:spcPts val="0"/>
                </a:spcBef>
                <a:spcAft>
                  <a:spcPts val="0"/>
                </a:spcAft>
                <a:buNone/>
              </a:pPr>
              <a:r>
                <a:rPr lang="en-US" sz="1400">
                  <a:solidFill>
                    <a:schemeClr val="dk1"/>
                  </a:solidFill>
                  <a:latin typeface="Calibri"/>
                  <a:ea typeface="Calibri"/>
                  <a:cs typeface="Calibri"/>
                  <a:sym typeface="Calibri"/>
                </a:rPr>
                <a:t>Dedicated market place for startups</a:t>
              </a:r>
              <a:endParaRPr sz="1400">
                <a:solidFill>
                  <a:schemeClr val="dk1"/>
                </a:solidFill>
                <a:latin typeface="Calibri"/>
                <a:ea typeface="Calibri"/>
                <a:cs typeface="Calibri"/>
                <a:sym typeface="Calibri"/>
              </a:endParaRPr>
            </a:p>
          </p:txBody>
        </p:sp>
      </p:grpSp>
      <p:grpSp>
        <p:nvGrpSpPr>
          <p:cNvPr id="194" name="Google Shape;194;p15"/>
          <p:cNvGrpSpPr/>
          <p:nvPr/>
        </p:nvGrpSpPr>
        <p:grpSpPr>
          <a:xfrm>
            <a:off x="29473" y="1236801"/>
            <a:ext cx="3141452" cy="4866529"/>
            <a:chOff x="181873" y="2853"/>
            <a:chExt cx="3141452" cy="4866529"/>
          </a:xfrm>
        </p:grpSpPr>
        <p:sp>
          <p:nvSpPr>
            <p:cNvPr id="195" name="Google Shape;195;p15"/>
            <p:cNvSpPr/>
            <p:nvPr/>
          </p:nvSpPr>
          <p:spPr>
            <a:xfrm>
              <a:off x="181873" y="2853"/>
              <a:ext cx="3141452" cy="1417810"/>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txBox="1"/>
            <p:nvPr/>
          </p:nvSpPr>
          <p:spPr>
            <a:xfrm>
              <a:off x="223399" y="44379"/>
              <a:ext cx="3058400" cy="1334758"/>
            </a:xfrm>
            <a:prstGeom prst="rect">
              <a:avLst/>
            </a:prstGeom>
            <a:noFill/>
            <a:ln>
              <a:noFill/>
            </a:ln>
          </p:spPr>
          <p:txBody>
            <a:bodyPr anchorCtr="0" anchor="ctr" bIns="45700" lIns="68575" spcFirstLastPara="1" rIns="68575" wrap="square" tIns="45700">
              <a:noAutofit/>
            </a:bodyPr>
            <a:lstStyle/>
            <a:p>
              <a:pPr indent="0" lvl="0" marL="0" marR="0" rtl="0" algn="ctr">
                <a:lnSpc>
                  <a:spcPct val="90000"/>
                </a:lnSpc>
                <a:spcBef>
                  <a:spcPts val="0"/>
                </a:spcBef>
                <a:spcAft>
                  <a:spcPts val="0"/>
                </a:spcAft>
                <a:buNone/>
              </a:pPr>
              <a:r>
                <a:rPr lang="en-US" sz="3600">
                  <a:solidFill>
                    <a:schemeClr val="lt1"/>
                  </a:solidFill>
                  <a:latin typeface="Calibri"/>
                  <a:ea typeface="Calibri"/>
                  <a:cs typeface="Calibri"/>
                  <a:sym typeface="Calibri"/>
                </a:rPr>
                <a:t>Investor</a:t>
              </a:r>
              <a:endParaRPr/>
            </a:p>
          </p:txBody>
        </p:sp>
        <p:sp>
          <p:nvSpPr>
            <p:cNvPr id="197" name="Google Shape;197;p15"/>
            <p:cNvSpPr/>
            <p:nvPr/>
          </p:nvSpPr>
          <p:spPr>
            <a:xfrm>
              <a:off x="496018" y="1420663"/>
              <a:ext cx="314145" cy="1034615"/>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198" name="Google Shape;198;p15"/>
            <p:cNvSpPr/>
            <p:nvPr/>
          </p:nvSpPr>
          <p:spPr>
            <a:xfrm>
              <a:off x="810164" y="1765535"/>
              <a:ext cx="2207180" cy="1379487"/>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txBox="1"/>
            <p:nvPr/>
          </p:nvSpPr>
          <p:spPr>
            <a:xfrm>
              <a:off x="850568" y="1805939"/>
              <a:ext cx="2126372" cy="1298679"/>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None/>
              </a:pPr>
              <a:r>
                <a:rPr lang="en-US" sz="1900">
                  <a:solidFill>
                    <a:schemeClr val="dk1"/>
                  </a:solidFill>
                  <a:latin typeface="Calibri"/>
                  <a:ea typeface="Calibri"/>
                  <a:cs typeface="Calibri"/>
                  <a:sym typeface="Calibri"/>
                </a:rPr>
                <a:t>Access to unique/novel ideas</a:t>
              </a:r>
              <a:endParaRPr sz="1900">
                <a:solidFill>
                  <a:schemeClr val="dk1"/>
                </a:solidFill>
                <a:latin typeface="Calibri"/>
                <a:ea typeface="Calibri"/>
                <a:cs typeface="Calibri"/>
                <a:sym typeface="Calibri"/>
              </a:endParaRPr>
            </a:p>
          </p:txBody>
        </p:sp>
        <p:sp>
          <p:nvSpPr>
            <p:cNvPr id="200" name="Google Shape;200;p15"/>
            <p:cNvSpPr/>
            <p:nvPr/>
          </p:nvSpPr>
          <p:spPr>
            <a:xfrm>
              <a:off x="496018" y="1420663"/>
              <a:ext cx="314145" cy="2758975"/>
            </a:xfrm>
            <a:custGeom>
              <a:rect b="b" l="l" r="r" t="t"/>
              <a:pathLst>
                <a:path extrusionOk="0" h="120000" w="120000">
                  <a:moveTo>
                    <a:pt x="0" y="0"/>
                  </a:moveTo>
                  <a:lnTo>
                    <a:pt x="0" y="120000"/>
                  </a:lnTo>
                  <a:lnTo>
                    <a:pt x="120000" y="120000"/>
                  </a:lnTo>
                </a:path>
              </a:pathLst>
            </a:custGeom>
            <a:noFill/>
            <a:ln cap="flat" cmpd="sng" w="25400">
              <a:solidFill>
                <a:srgbClr val="3B6495"/>
              </a:solidFill>
              <a:prstDash val="solid"/>
              <a:round/>
              <a:headEnd len="sm" w="sm" type="none"/>
              <a:tailEnd len="sm" w="sm" type="none"/>
            </a:ln>
          </p:spPr>
        </p:sp>
        <p:sp>
          <p:nvSpPr>
            <p:cNvPr id="201" name="Google Shape;201;p15"/>
            <p:cNvSpPr/>
            <p:nvPr/>
          </p:nvSpPr>
          <p:spPr>
            <a:xfrm>
              <a:off x="810164" y="3489895"/>
              <a:ext cx="2207180" cy="1379487"/>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txBox="1"/>
            <p:nvPr/>
          </p:nvSpPr>
          <p:spPr>
            <a:xfrm>
              <a:off x="850568" y="3530299"/>
              <a:ext cx="2126372" cy="1298679"/>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None/>
              </a:pPr>
              <a:r>
                <a:rPr lang="en-US" sz="1900">
                  <a:solidFill>
                    <a:schemeClr val="dk1"/>
                  </a:solidFill>
                  <a:latin typeface="Calibri"/>
                  <a:ea typeface="Calibri"/>
                  <a:cs typeface="Calibri"/>
                  <a:sym typeface="Calibri"/>
                </a:rPr>
                <a:t>Access to community forum</a:t>
              </a:r>
              <a:endParaRPr/>
            </a:p>
            <a:p>
              <a:pPr indent="0" lvl="0" marL="0" marR="0" rtl="0" algn="ctr">
                <a:lnSpc>
                  <a:spcPct val="90000"/>
                </a:lnSpc>
                <a:spcBef>
                  <a:spcPts val="665"/>
                </a:spcBef>
                <a:spcAft>
                  <a:spcPts val="0"/>
                </a:spcAft>
                <a:buNone/>
              </a:pPr>
              <a:r>
                <a:t/>
              </a:r>
              <a:endParaRPr sz="1900">
                <a:solidFill>
                  <a:schemeClr val="dk1"/>
                </a:solidFill>
                <a:latin typeface="Calibri"/>
                <a:ea typeface="Calibri"/>
                <a:cs typeface="Calibri"/>
                <a:sym typeface="Calibri"/>
              </a:endParaRPr>
            </a:p>
          </p:txBody>
        </p:sp>
      </p:grpSp>
      <p:cxnSp>
        <p:nvCxnSpPr>
          <p:cNvPr id="203" name="Google Shape;203;p15"/>
          <p:cNvCxnSpPr/>
          <p:nvPr/>
        </p:nvCxnSpPr>
        <p:spPr>
          <a:xfrm>
            <a:off x="3429000" y="990606"/>
            <a:ext cx="0" cy="5638800"/>
          </a:xfrm>
          <a:prstGeom prst="straightConnector1">
            <a:avLst/>
          </a:prstGeom>
          <a:noFill/>
          <a:ln cap="flat" cmpd="sng" w="28575">
            <a:solidFill>
              <a:srgbClr val="4A7DBA"/>
            </a:solidFill>
            <a:prstDash val="dash"/>
            <a:round/>
            <a:headEnd len="sm" w="sm" type="none"/>
            <a:tailEnd len="sm" w="sm" type="none"/>
          </a:ln>
        </p:spPr>
      </p:cxnSp>
      <p:cxnSp>
        <p:nvCxnSpPr>
          <p:cNvPr id="204" name="Google Shape;204;p15"/>
          <p:cNvCxnSpPr>
            <a:endCxn id="205" idx="1"/>
          </p:cNvCxnSpPr>
          <p:nvPr/>
        </p:nvCxnSpPr>
        <p:spPr>
          <a:xfrm>
            <a:off x="5715068" y="5681990"/>
            <a:ext cx="447300" cy="0"/>
          </a:xfrm>
          <a:prstGeom prst="straightConnector1">
            <a:avLst/>
          </a:prstGeom>
          <a:noFill/>
          <a:ln cap="flat" cmpd="sng" w="38100">
            <a:solidFill>
              <a:srgbClr val="4A7DBA"/>
            </a:solidFill>
            <a:prstDash val="solid"/>
            <a:round/>
            <a:headEnd len="sm" w="sm" type="none"/>
            <a:tailEnd len="med" w="med" type="triangle"/>
          </a:ln>
        </p:spPr>
      </p:cxnSp>
      <p:cxnSp>
        <p:nvCxnSpPr>
          <p:cNvPr id="206" name="Google Shape;206;p15"/>
          <p:cNvCxnSpPr/>
          <p:nvPr/>
        </p:nvCxnSpPr>
        <p:spPr>
          <a:xfrm>
            <a:off x="5715000" y="6324600"/>
            <a:ext cx="457200" cy="0"/>
          </a:xfrm>
          <a:prstGeom prst="straightConnector1">
            <a:avLst/>
          </a:prstGeom>
          <a:noFill/>
          <a:ln cap="flat" cmpd="sng" w="38100">
            <a:solidFill>
              <a:srgbClr val="4A7DBA"/>
            </a:solidFill>
            <a:prstDash val="solid"/>
            <a:round/>
            <a:headEnd len="sm" w="sm" type="none"/>
            <a:tailEnd len="med" w="med" type="triangle"/>
          </a:ln>
        </p:spPr>
      </p:cxnSp>
      <p:sp>
        <p:nvSpPr>
          <p:cNvPr id="205" name="Google Shape;205;p15"/>
          <p:cNvSpPr txBox="1"/>
          <p:nvPr/>
        </p:nvSpPr>
        <p:spPr>
          <a:xfrm>
            <a:off x="6162368" y="5420380"/>
            <a:ext cx="889819" cy="52322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Proof of Concept</a:t>
            </a:r>
            <a:endParaRPr sz="1400">
              <a:solidFill>
                <a:schemeClr val="dk1"/>
              </a:solidFill>
              <a:latin typeface="Calibri"/>
              <a:ea typeface="Calibri"/>
              <a:cs typeface="Calibri"/>
              <a:sym typeface="Calibri"/>
            </a:endParaRPr>
          </a:p>
        </p:txBody>
      </p:sp>
      <p:sp>
        <p:nvSpPr>
          <p:cNvPr id="207" name="Google Shape;207;p15"/>
          <p:cNvSpPr txBox="1"/>
          <p:nvPr/>
        </p:nvSpPr>
        <p:spPr>
          <a:xfrm>
            <a:off x="6162368" y="6106185"/>
            <a:ext cx="2600632" cy="52322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Advertisement of finished end product</a:t>
            </a:r>
            <a:endParaRPr sz="1400">
              <a:solidFill>
                <a:schemeClr val="dk1"/>
              </a:solidFill>
              <a:latin typeface="Calibri"/>
              <a:ea typeface="Calibri"/>
              <a:cs typeface="Calibri"/>
              <a:sym typeface="Calibri"/>
            </a:endParaRPr>
          </a:p>
        </p:txBody>
      </p:sp>
      <p:sp>
        <p:nvSpPr>
          <p:cNvPr id="208" name="Google Shape;208;p15"/>
          <p:cNvSpPr txBox="1"/>
          <p:nvPr/>
        </p:nvSpPr>
        <p:spPr>
          <a:xfrm>
            <a:off x="7588884" y="5420380"/>
            <a:ext cx="1174116" cy="52322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Real time feedback</a:t>
            </a:r>
            <a:endParaRPr sz="1400">
              <a:solidFill>
                <a:schemeClr val="dk1"/>
              </a:solidFill>
              <a:latin typeface="Calibri"/>
              <a:ea typeface="Calibri"/>
              <a:cs typeface="Calibri"/>
              <a:sym typeface="Calibri"/>
            </a:endParaRPr>
          </a:p>
        </p:txBody>
      </p:sp>
      <p:cxnSp>
        <p:nvCxnSpPr>
          <p:cNvPr id="209" name="Google Shape;209;p15"/>
          <p:cNvCxnSpPr/>
          <p:nvPr/>
        </p:nvCxnSpPr>
        <p:spPr>
          <a:xfrm>
            <a:off x="7052187" y="5681990"/>
            <a:ext cx="533400" cy="0"/>
          </a:xfrm>
          <a:prstGeom prst="straightConnector1">
            <a:avLst/>
          </a:prstGeom>
          <a:noFill/>
          <a:ln cap="flat" cmpd="sng" w="38100">
            <a:solidFill>
              <a:srgbClr val="4A7DBA"/>
            </a:solidFill>
            <a:prstDash val="solid"/>
            <a:round/>
            <a:headEnd len="sm" w="sm" type="none"/>
            <a:tailEnd len="med" w="med" type="triangle"/>
          </a:ln>
        </p:spPr>
      </p:cxnSp>
      <p:sp>
        <p:nvSpPr>
          <p:cNvPr id="210" name="Google Shape;210;p15"/>
          <p:cNvSpPr txBox="1"/>
          <p:nvPr/>
        </p:nvSpPr>
        <p:spPr>
          <a:xfrm>
            <a:off x="228600" y="150903"/>
            <a:ext cx="6629400" cy="628377"/>
          </a:xfrm>
          <a:prstGeom prst="rect">
            <a:avLst/>
          </a:prstGeom>
          <a:noFill/>
          <a:ln>
            <a:noFill/>
          </a:ln>
        </p:spPr>
        <p:txBody>
          <a:bodyPr anchorCtr="0" anchor="t" bIns="0" lIns="0" spcFirstLastPara="1" rIns="0" wrap="square" tIns="12700">
            <a:noAutofit/>
          </a:bodyPr>
          <a:lstStyle/>
          <a:p>
            <a:pPr indent="0" lvl="0" marL="12700" marR="0" rtl="0" algn="l">
              <a:spcBef>
                <a:spcPts val="0"/>
              </a:spcBef>
              <a:spcAft>
                <a:spcPts val="0"/>
              </a:spcAft>
              <a:buNone/>
            </a:pPr>
            <a:r>
              <a:rPr b="1" i="0" lang="en-US" sz="4000">
                <a:solidFill>
                  <a:srgbClr val="129CEB"/>
                </a:solidFill>
                <a:latin typeface="Calibri"/>
                <a:ea typeface="Calibri"/>
                <a:cs typeface="Calibri"/>
                <a:sym typeface="Calibri"/>
              </a:rPr>
              <a:t>Features for users</a:t>
            </a:r>
            <a:endParaRPr b="0" i="0" sz="4000">
              <a:solidFill>
                <a:srgbClr val="E3007C"/>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