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256" r:id="rId5"/>
    <p:sldId id="293" r:id="rId6"/>
    <p:sldId id="277" r:id="rId7"/>
    <p:sldId id="295" r:id="rId8"/>
    <p:sldId id="262" r:id="rId9"/>
    <p:sldId id="261" r:id="rId10"/>
    <p:sldId id="296" r:id="rId11"/>
    <p:sldId id="289" r:id="rId12"/>
    <p:sldId id="264" r:id="rId13"/>
    <p:sldId id="258" r:id="rId14"/>
    <p:sldId id="283" r:id="rId15"/>
    <p:sldId id="268" r:id="rId16"/>
    <p:sldId id="292" r:id="rId17"/>
    <p:sldId id="266"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09" autoAdjust="0"/>
  </p:normalViewPr>
  <p:slideViewPr>
    <p:cSldViewPr snapToGrid="0">
      <p:cViewPr>
        <p:scale>
          <a:sx n="125" d="100"/>
          <a:sy n="125" d="100"/>
        </p:scale>
        <p:origin x="90" y="-19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image" Target="../media/image28.jpg"/><Relationship Id="rId1" Type="http://schemas.openxmlformats.org/officeDocument/2006/relationships/slideLayout" Target="../slideLayouts/slideLayout16.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 Id="rId9" Type="http://schemas.openxmlformats.org/officeDocument/2006/relationships/image" Target="../media/image3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err="1"/>
              <a:t>Cyberquack</a:t>
            </a:r>
            <a:r>
              <a:rPr lang="en-US" dirty="0"/>
              <a:t> MDR Solution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Logan Johnston, Dallas </a:t>
            </a:r>
            <a:r>
              <a:rPr lang="en-US" dirty="0" err="1"/>
              <a:t>Nuedorf</a:t>
            </a:r>
            <a:r>
              <a:rPr lang="en-US" dirty="0"/>
              <a:t>, Paolo Penaflor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a:t>
            </a:r>
            <a:r>
              <a:rPr lang="en-US" dirty="0" err="1"/>
              <a:t>CYBERQUAck</a:t>
            </a:r>
            <a:endParaRPr lang="en-US" dirty="0"/>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MICHAEL RODRIGUEZ</a:t>
            </a:r>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Incident Response Manager - Lead</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SAMANTHA LEE</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EDR Specialist</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RACHEL GREEN​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Technical Analyst</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DANIEL KIM</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Technical Analyst</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ISABELLA MARTINEZ</a:t>
            </a:r>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Certified Ethical Hacker - Lead</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OLIVIA WILDE</a:t>
            </a:r>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Compliance and Risk Manager</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LUCAS BROWN</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br>
              <a:rPr lang="en-US" dirty="0"/>
            </a:br>
            <a:r>
              <a:rPr lang="en-US" dirty="0"/>
              <a:t>Security Engineer</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Security Engineer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8" name="Text Placeholder 7">
            <a:extLst>
              <a:ext uri="{FF2B5EF4-FFF2-40B4-BE49-F238E27FC236}">
                <a16:creationId xmlns:a16="http://schemas.microsoft.com/office/drawing/2014/main" id="{85837FD8-2AC5-1DE8-3A5A-A0F6D4B4A44F}"/>
              </a:ext>
            </a:extLst>
          </p:cNvPr>
          <p:cNvSpPr>
            <a:spLocks noGrp="1"/>
          </p:cNvSpPr>
          <p:nvPr>
            <p:ph type="body" idx="32"/>
          </p:nvPr>
        </p:nvSpPr>
        <p:spPr/>
        <p:txBody>
          <a:bodyPr/>
          <a:lstStyle/>
          <a:p>
            <a:r>
              <a:rPr lang="en-US" dirty="0"/>
              <a:t>DAVID SMITH</a:t>
            </a:r>
            <a:endParaRPr lang="en-CA" dirty="0"/>
          </a:p>
        </p:txBody>
      </p:sp>
      <p:pic>
        <p:nvPicPr>
          <p:cNvPr id="9" name="Picture Placeholder 37" descr="Team member headshot">
            <a:extLst>
              <a:ext uri="{FF2B5EF4-FFF2-40B4-BE49-F238E27FC236}">
                <a16:creationId xmlns:a16="http://schemas.microsoft.com/office/drawing/2014/main" id="{0D848E04-1252-ED2D-D2B4-8AFECB7BA5A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136814" y="2428875"/>
            <a:ext cx="1066800" cy="1066800"/>
          </a:xfrm>
          <a:prstGeom prst="rect">
            <a:avLst/>
          </a:prstGeom>
          <a:solidFill>
            <a:schemeClr val="tx1"/>
          </a:solidFill>
        </p:spPr>
      </p:pic>
      <p:pic>
        <p:nvPicPr>
          <p:cNvPr id="12" name="Picture Placeholder 53" descr="Team member headshot">
            <a:extLst>
              <a:ext uri="{FF2B5EF4-FFF2-40B4-BE49-F238E27FC236}">
                <a16:creationId xmlns:a16="http://schemas.microsoft.com/office/drawing/2014/main" id="{A95782D3-B980-3501-0BF1-41C898F5B57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877176" y="2428875"/>
            <a:ext cx="1066800" cy="1066800"/>
          </a:xfrm>
          <a:prstGeom prst="rect">
            <a:avLst/>
          </a:prstGeom>
          <a:solidFill>
            <a:schemeClr val="tx1"/>
          </a:solidFill>
        </p:spPr>
      </p:pic>
      <p:pic>
        <p:nvPicPr>
          <p:cNvPr id="15" name="Picture Placeholder 41" descr="Team member headshot">
            <a:extLst>
              <a:ext uri="{FF2B5EF4-FFF2-40B4-BE49-F238E27FC236}">
                <a16:creationId xmlns:a16="http://schemas.microsoft.com/office/drawing/2014/main" id="{3C61CF1F-8F76-D7B8-E384-06FF836488A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720926" y="2423394"/>
            <a:ext cx="1066800" cy="1066800"/>
          </a:xfrm>
          <a:prstGeom prst="rect">
            <a:avLst/>
          </a:prstGeom>
          <a:solidFill>
            <a:schemeClr val="tx1"/>
          </a:solidFill>
        </p:spPr>
      </p:pic>
      <p:pic>
        <p:nvPicPr>
          <p:cNvPr id="16" name="Picture Placeholder 45" descr="Team member headshot">
            <a:extLst>
              <a:ext uri="{FF2B5EF4-FFF2-40B4-BE49-F238E27FC236}">
                <a16:creationId xmlns:a16="http://schemas.microsoft.com/office/drawing/2014/main" id="{D9E04F97-C951-3A20-A867-5EFEAB518A0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226270" y="2434264"/>
            <a:ext cx="1066800" cy="1066800"/>
          </a:xfrm>
          <a:prstGeom prst="rect">
            <a:avLst/>
          </a:prstGeom>
          <a:solidFill>
            <a:schemeClr val="tx1"/>
          </a:solidFill>
        </p:spPr>
      </p:pic>
      <p:pic>
        <p:nvPicPr>
          <p:cNvPr id="17" name="Picture Placeholder 57" descr="Team member headshot">
            <a:extLst>
              <a:ext uri="{FF2B5EF4-FFF2-40B4-BE49-F238E27FC236}">
                <a16:creationId xmlns:a16="http://schemas.microsoft.com/office/drawing/2014/main" id="{E78CD01F-9823-AEBD-C310-ED120B7DBB4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9129732" y="4287711"/>
            <a:ext cx="1066800" cy="1066800"/>
          </a:xfrm>
          <a:prstGeom prst="rect">
            <a:avLst/>
          </a:prstGeom>
          <a:solidFill>
            <a:schemeClr val="tx1"/>
          </a:solidFill>
        </p:spPr>
      </p:pic>
      <p:pic>
        <p:nvPicPr>
          <p:cNvPr id="18" name="Picture Placeholder 82" descr="Team member headshot">
            <a:extLst>
              <a:ext uri="{FF2B5EF4-FFF2-40B4-BE49-F238E27FC236}">
                <a16:creationId xmlns:a16="http://schemas.microsoft.com/office/drawing/2014/main" id="{D8465F37-5723-7901-DDAC-1FA3345042A2}"/>
              </a:ext>
            </a:extLst>
          </p:cNvPr>
          <p:cNvPicPr>
            <a:picLocks noChangeAspect="1"/>
          </p:cNvPicPr>
          <p:nvPr/>
        </p:nvPicPr>
        <p:blipFill rotWithShape="1">
          <a:blip r:embed="rId9">
            <a:extLst>
              <a:ext uri="{28A0092B-C50C-407E-A947-70E740481C1C}">
                <a14:useLocalDpi xmlns:a14="http://schemas.microsoft.com/office/drawing/2010/main" val="0"/>
              </a:ext>
            </a:extLst>
          </a:blip>
          <a:srcRect/>
          <a:stretch/>
        </p:blipFill>
        <p:spPr>
          <a:xfrm>
            <a:off x="1870094" y="4287711"/>
            <a:ext cx="1066800" cy="1066800"/>
          </a:xfrm>
          <a:prstGeom prst="rect">
            <a:avLst/>
          </a:prstGeom>
          <a:solidFill>
            <a:schemeClr val="tx1"/>
          </a:solidFill>
        </p:spPr>
      </p:pic>
      <p:pic>
        <p:nvPicPr>
          <p:cNvPr id="19" name="Picture Placeholder 77" descr="Team member headshot">
            <a:extLst>
              <a:ext uri="{FF2B5EF4-FFF2-40B4-BE49-F238E27FC236}">
                <a16:creationId xmlns:a16="http://schemas.microsoft.com/office/drawing/2014/main" id="{CAFBCB1E-CFF3-68B8-73A0-E8F539BB5A1C}"/>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4226270" y="4283361"/>
            <a:ext cx="1066800" cy="1066800"/>
          </a:xfrm>
          <a:prstGeom prst="rect">
            <a:avLst/>
          </a:prstGeom>
          <a:solidFill>
            <a:schemeClr val="tx1"/>
          </a:solidFill>
        </p:spPr>
      </p:pic>
      <p:pic>
        <p:nvPicPr>
          <p:cNvPr id="20" name="Picture Placeholder 65" descr="Team member headshot">
            <a:extLst>
              <a:ext uri="{FF2B5EF4-FFF2-40B4-BE49-F238E27FC236}">
                <a16:creationId xmlns:a16="http://schemas.microsoft.com/office/drawing/2014/main" id="{CFD6DDEC-FA3B-4421-43D8-71654953F75F}"/>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716934" y="4276128"/>
            <a:ext cx="1066800" cy="1066800"/>
          </a:xfrm>
          <a:prstGeom prst="rect">
            <a:avLst/>
          </a:prstGeom>
          <a:solidFill>
            <a:schemeClr val="tx1"/>
          </a:solidFill>
        </p:spPr>
      </p:pic>
    </p:spTree>
    <p:extLst>
      <p:ext uri="{BB962C8B-B14F-4D97-AF65-F5344CB8AC3E}">
        <p14:creationId xmlns:p14="http://schemas.microsoft.com/office/powerpoint/2010/main" val="339626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CYBERQUACK</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Company A</a:t>
            </a:r>
            <a:br>
              <a:rPr lang="en-US" noProof="1"/>
            </a:br>
            <a:r>
              <a:rPr lang="en-US" noProof="1"/>
              <a:t>Product is more expensive</a:t>
            </a:r>
          </a:p>
          <a:p>
            <a:r>
              <a:rPr lang="en-US" noProof="1"/>
              <a:t>Companies B &amp; C </a:t>
            </a:r>
            <a:br>
              <a:rPr lang="en-US" noProof="1"/>
            </a:br>
            <a:r>
              <a:rPr lang="en-US" noProof="1"/>
              <a:t>Product is expensive and inconvenient to use</a:t>
            </a:r>
          </a:p>
          <a:p>
            <a:r>
              <a:rPr lang="en-US" noProof="1"/>
              <a:t>Companies D &amp; E</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US" noProof="1"/>
              <a:t>Selectively inclusive market</a:t>
            </a:r>
          </a:p>
          <a:p>
            <a:r>
              <a:rPr lang="en-US" noProof="1"/>
              <a:t>Serviceable available market</a:t>
            </a:r>
          </a:p>
          <a:p>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US" dirty="0"/>
              <a:t>Opportunity to build</a:t>
            </a:r>
          </a:p>
          <a:p>
            <a:r>
              <a:rPr lang="en-US" dirty="0"/>
              <a:t>Fully inclusive market</a:t>
            </a:r>
          </a:p>
          <a:p>
            <a:r>
              <a:rPr lang="en-US"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noProof="1"/>
              <a:t>Few competitors</a:t>
            </a:r>
          </a:p>
          <a:p>
            <a:r>
              <a:rPr lang="en-US" noProof="1"/>
              <a:t>Specifically targeted market</a:t>
            </a:r>
          </a:p>
          <a:p>
            <a:r>
              <a:rPr lang="en-US" noProof="1"/>
              <a:t>Serviceable obtainable market</a:t>
            </a:r>
            <a:endParaRPr lang="en-US"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7F29-0AF1-228C-C800-C506356FA3FE}"/>
              </a:ext>
            </a:extLst>
          </p:cNvPr>
          <p:cNvSpPr>
            <a:spLocks noGrp="1"/>
          </p:cNvSpPr>
          <p:nvPr>
            <p:ph type="title"/>
          </p:nvPr>
        </p:nvSpPr>
        <p:spPr>
          <a:xfrm>
            <a:off x="1333499" y="885094"/>
            <a:ext cx="5671150" cy="1325563"/>
          </a:xfrm>
        </p:spPr>
        <p:txBody>
          <a:bodyPr>
            <a:normAutofit/>
          </a:bodyPr>
          <a:lstStyle/>
          <a:p>
            <a:r>
              <a:rPr lang="en-US" dirty="0"/>
              <a:t>90% of Municipal networks can be accessed without consent…</a:t>
            </a:r>
            <a:endParaRPr lang="en-CA" dirty="0"/>
          </a:p>
        </p:txBody>
      </p:sp>
      <p:sp>
        <p:nvSpPr>
          <p:cNvPr id="4" name="Date Placeholder 3">
            <a:extLst>
              <a:ext uri="{FF2B5EF4-FFF2-40B4-BE49-F238E27FC236}">
                <a16:creationId xmlns:a16="http://schemas.microsoft.com/office/drawing/2014/main" id="{110CA2B7-4273-DEEA-7AD7-2A7160D09C7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C6D7C44-758E-CB9E-3A8F-8B58DA743E7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71D319D-56E1-D080-061B-47E4A39AB718}"/>
              </a:ext>
            </a:extLst>
          </p:cNvPr>
          <p:cNvSpPr>
            <a:spLocks noGrp="1"/>
          </p:cNvSpPr>
          <p:nvPr>
            <p:ph type="sldNum" sz="quarter" idx="12"/>
          </p:nvPr>
        </p:nvSpPr>
        <p:spPr/>
        <p:txBody>
          <a:bodyPr/>
          <a:lstStyle/>
          <a:p>
            <a:fld id="{B5CEABB6-07DC-46E8-9B57-56EC44A396E5}" type="slidenum">
              <a:rPr lang="en-US" smtClean="0"/>
              <a:t>2</a:t>
            </a:fld>
            <a:endParaRPr lang="en-US" dirty="0"/>
          </a:p>
        </p:txBody>
      </p:sp>
      <p:pic>
        <p:nvPicPr>
          <p:cNvPr id="10" name="Content Placeholder 9" descr="A computer screen with many dots and lines&#10;&#10;Description automatically generated">
            <a:extLst>
              <a:ext uri="{FF2B5EF4-FFF2-40B4-BE49-F238E27FC236}">
                <a16:creationId xmlns:a16="http://schemas.microsoft.com/office/drawing/2014/main" id="{61BC6561-FF03-1119-2303-474A1C7FDB89}"/>
              </a:ext>
            </a:extLst>
          </p:cNvPr>
          <p:cNvPicPr>
            <a:picLocks noGrp="1" noChangeAspect="1"/>
          </p:cNvPicPr>
          <p:nvPr>
            <p:ph idx="1"/>
          </p:nvPr>
        </p:nvPicPr>
        <p:blipFill>
          <a:blip r:embed="rId2"/>
          <a:stretch>
            <a:fillRect/>
          </a:stretch>
        </p:blipFill>
        <p:spPr>
          <a:xfrm>
            <a:off x="1333499" y="2665036"/>
            <a:ext cx="5998953" cy="3236933"/>
          </a:xfrm>
        </p:spPr>
      </p:pic>
    </p:spTree>
    <p:extLst>
      <p:ext uri="{BB962C8B-B14F-4D97-AF65-F5344CB8AC3E}">
        <p14:creationId xmlns:p14="http://schemas.microsoft.com/office/powerpoint/2010/main" val="58278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92500"/>
          </a:bodyPr>
          <a:lstStyle/>
          <a:p>
            <a:r>
              <a:rPr lang="en-US" dirty="0"/>
              <a:t>Since 1994, </a:t>
            </a:r>
            <a:r>
              <a:rPr lang="en-US" dirty="0" err="1"/>
              <a:t>CyberQuack</a:t>
            </a:r>
            <a:r>
              <a:rPr lang="en-US" dirty="0"/>
              <a:t> has been an industry leader in securing and managing municipal network infrastructure throughout the Lower Mainland, and beyond.</a:t>
            </a:r>
          </a:p>
          <a:p>
            <a:r>
              <a:rPr lang="en-US" dirty="0"/>
              <a:t>Our team of 30+ highly technical security professionals share decades of experience between them – we are the problem solvers your organization needs.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B75C7-B3F9-9DB7-7A0B-C181F8FA70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E800F-E000-88EB-4420-328E349D285D}"/>
              </a:ext>
            </a:extLst>
          </p:cNvPr>
          <p:cNvSpPr>
            <a:spLocks noGrp="1"/>
          </p:cNvSpPr>
          <p:nvPr>
            <p:ph type="title"/>
          </p:nvPr>
        </p:nvSpPr>
        <p:spPr>
          <a:xfrm>
            <a:off x="168729" y="571817"/>
            <a:ext cx="4082142" cy="585788"/>
          </a:xfrm>
        </p:spPr>
        <p:txBody>
          <a:bodyPr/>
          <a:lstStyle/>
          <a:p>
            <a:r>
              <a:rPr lang="en-US" dirty="0"/>
              <a:t>proposal Overview</a:t>
            </a:r>
          </a:p>
        </p:txBody>
      </p:sp>
      <p:sp>
        <p:nvSpPr>
          <p:cNvPr id="3" name="Content Placeholder 2">
            <a:extLst>
              <a:ext uri="{FF2B5EF4-FFF2-40B4-BE49-F238E27FC236}">
                <a16:creationId xmlns:a16="http://schemas.microsoft.com/office/drawing/2014/main" id="{B1CBD103-5398-22EC-C3A1-BA9778147ACE}"/>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Problem Domain</a:t>
            </a:r>
          </a:p>
        </p:txBody>
      </p:sp>
      <p:sp>
        <p:nvSpPr>
          <p:cNvPr id="4" name="Text Placeholder 3">
            <a:extLst>
              <a:ext uri="{FF2B5EF4-FFF2-40B4-BE49-F238E27FC236}">
                <a16:creationId xmlns:a16="http://schemas.microsoft.com/office/drawing/2014/main" id="{12BA8863-6624-D236-7F7D-A45626A2D438}"/>
              </a:ext>
            </a:extLst>
          </p:cNvPr>
          <p:cNvSpPr>
            <a:spLocks noGrp="1"/>
          </p:cNvSpPr>
          <p:nvPr>
            <p:ph type="body" sz="quarter" idx="14"/>
          </p:nvPr>
        </p:nvSpPr>
        <p:spPr>
          <a:xfrm>
            <a:off x="714375" y="2557463"/>
            <a:ext cx="2141764" cy="514350"/>
          </a:xfrm>
        </p:spPr>
        <p:txBody>
          <a:bodyPr/>
          <a:lstStyle/>
          <a:p>
            <a:r>
              <a:rPr lang="en-US" dirty="0" err="1"/>
              <a:t>Cyberquack’s</a:t>
            </a:r>
            <a:r>
              <a:rPr lang="en-US" dirty="0"/>
              <a:t> Solution</a:t>
            </a:r>
          </a:p>
        </p:txBody>
      </p:sp>
      <p:sp>
        <p:nvSpPr>
          <p:cNvPr id="5" name="Text Placeholder 4">
            <a:extLst>
              <a:ext uri="{FF2B5EF4-FFF2-40B4-BE49-F238E27FC236}">
                <a16:creationId xmlns:a16="http://schemas.microsoft.com/office/drawing/2014/main" id="{244B601A-B8FB-3051-59B5-43CC366A4DD8}"/>
              </a:ext>
            </a:extLst>
          </p:cNvPr>
          <p:cNvSpPr>
            <a:spLocks noGrp="1"/>
          </p:cNvSpPr>
          <p:nvPr>
            <p:ph type="body" sz="quarter" idx="15"/>
          </p:nvPr>
        </p:nvSpPr>
        <p:spPr>
          <a:xfrm>
            <a:off x="1320800" y="3633788"/>
            <a:ext cx="2141764" cy="514350"/>
          </a:xfrm>
        </p:spPr>
        <p:txBody>
          <a:bodyPr/>
          <a:lstStyle/>
          <a:p>
            <a:r>
              <a:rPr lang="en-US" dirty="0"/>
              <a:t>Why </a:t>
            </a:r>
            <a:r>
              <a:rPr lang="en-US" dirty="0" err="1"/>
              <a:t>Cyberquack</a:t>
            </a:r>
            <a:r>
              <a:rPr lang="en-US" dirty="0"/>
              <a:t>?</a:t>
            </a:r>
          </a:p>
        </p:txBody>
      </p:sp>
      <p:sp>
        <p:nvSpPr>
          <p:cNvPr id="6" name="Text Placeholder 5">
            <a:extLst>
              <a:ext uri="{FF2B5EF4-FFF2-40B4-BE49-F238E27FC236}">
                <a16:creationId xmlns:a16="http://schemas.microsoft.com/office/drawing/2014/main" id="{DCB7C990-FF18-35B9-4D58-31612E359A03}"/>
              </a:ext>
            </a:extLst>
          </p:cNvPr>
          <p:cNvSpPr>
            <a:spLocks noGrp="1"/>
          </p:cNvSpPr>
          <p:nvPr>
            <p:ph type="body" sz="quarter" idx="16"/>
          </p:nvPr>
        </p:nvSpPr>
        <p:spPr>
          <a:xfrm>
            <a:off x="1905000" y="4710114"/>
            <a:ext cx="2141764" cy="514350"/>
          </a:xfrm>
        </p:spPr>
        <p:txBody>
          <a:bodyPr/>
          <a:lstStyle/>
          <a:p>
            <a:r>
              <a:rPr lang="en-US" dirty="0"/>
              <a:t>Next Steps</a:t>
            </a:r>
          </a:p>
        </p:txBody>
      </p:sp>
      <p:sp>
        <p:nvSpPr>
          <p:cNvPr id="7" name="Text Placeholder 6">
            <a:extLst>
              <a:ext uri="{FF2B5EF4-FFF2-40B4-BE49-F238E27FC236}">
                <a16:creationId xmlns:a16="http://schemas.microsoft.com/office/drawing/2014/main" id="{02A1B7E1-4977-0D95-C73E-92449CF01A95}"/>
              </a:ext>
            </a:extLst>
          </p:cNvPr>
          <p:cNvSpPr>
            <a:spLocks noGrp="1"/>
          </p:cNvSpPr>
          <p:nvPr>
            <p:ph type="body" sz="quarter" idx="17"/>
          </p:nvPr>
        </p:nvSpPr>
        <p:spPr>
          <a:xfrm>
            <a:off x="4401535" y="1594478"/>
            <a:ext cx="5539095" cy="1010842"/>
          </a:xfrm>
        </p:spPr>
        <p:txBody>
          <a:bodyPr/>
          <a:lstStyle/>
          <a:p>
            <a:r>
              <a:rPr lang="en-US" dirty="0"/>
              <a:t>*</a:t>
            </a:r>
          </a:p>
        </p:txBody>
      </p:sp>
      <p:sp>
        <p:nvSpPr>
          <p:cNvPr id="8" name="Text Placeholder 7">
            <a:extLst>
              <a:ext uri="{FF2B5EF4-FFF2-40B4-BE49-F238E27FC236}">
                <a16:creationId xmlns:a16="http://schemas.microsoft.com/office/drawing/2014/main" id="{16CE680D-46E4-D3BB-ABEC-051560688F26}"/>
              </a:ext>
            </a:extLst>
          </p:cNvPr>
          <p:cNvSpPr>
            <a:spLocks noGrp="1"/>
          </p:cNvSpPr>
          <p:nvPr>
            <p:ph type="body" sz="quarter" idx="18"/>
          </p:nvPr>
        </p:nvSpPr>
        <p:spPr>
          <a:xfrm>
            <a:off x="4986028" y="2682564"/>
            <a:ext cx="5539095" cy="1010842"/>
          </a:xfrm>
        </p:spPr>
        <p:txBody>
          <a:bodyPr/>
          <a:lstStyle/>
          <a:p>
            <a:r>
              <a:rPr lang="en-US" dirty="0"/>
              <a:t>**</a:t>
            </a:r>
          </a:p>
        </p:txBody>
      </p:sp>
      <p:sp>
        <p:nvSpPr>
          <p:cNvPr id="9" name="Text Placeholder 8">
            <a:extLst>
              <a:ext uri="{FF2B5EF4-FFF2-40B4-BE49-F238E27FC236}">
                <a16:creationId xmlns:a16="http://schemas.microsoft.com/office/drawing/2014/main" id="{A8B0C9F0-7088-A7F0-AFDA-43AFD8057DE2}"/>
              </a:ext>
            </a:extLst>
          </p:cNvPr>
          <p:cNvSpPr>
            <a:spLocks noGrp="1"/>
          </p:cNvSpPr>
          <p:nvPr>
            <p:ph type="body" sz="quarter" idx="19"/>
          </p:nvPr>
        </p:nvSpPr>
        <p:spPr>
          <a:xfrm>
            <a:off x="5576937" y="3755394"/>
            <a:ext cx="5539095" cy="1010842"/>
          </a:xfrm>
        </p:spPr>
        <p:txBody>
          <a:bodyPr/>
          <a:lstStyle/>
          <a:p>
            <a:r>
              <a:rPr lang="en-US" dirty="0"/>
              <a:t>***</a:t>
            </a:r>
          </a:p>
        </p:txBody>
      </p:sp>
      <p:sp>
        <p:nvSpPr>
          <p:cNvPr id="10" name="Text Placeholder 9">
            <a:extLst>
              <a:ext uri="{FF2B5EF4-FFF2-40B4-BE49-F238E27FC236}">
                <a16:creationId xmlns:a16="http://schemas.microsoft.com/office/drawing/2014/main" id="{8BB61968-C4E5-BEE8-529E-43A1A83341EE}"/>
              </a:ext>
            </a:extLst>
          </p:cNvPr>
          <p:cNvSpPr>
            <a:spLocks noGrp="1"/>
          </p:cNvSpPr>
          <p:nvPr>
            <p:ph type="body" sz="quarter" idx="20"/>
          </p:nvPr>
        </p:nvSpPr>
        <p:spPr>
          <a:xfrm>
            <a:off x="6175279" y="4824430"/>
            <a:ext cx="5539095" cy="1010842"/>
          </a:xfrm>
        </p:spPr>
        <p:txBody>
          <a:bodyPr/>
          <a:lstStyle/>
          <a:p>
            <a:r>
              <a:rPr lang="en-US" dirty="0"/>
              <a:t>****</a:t>
            </a:r>
          </a:p>
          <a:p>
            <a:endParaRPr lang="en-US" dirty="0"/>
          </a:p>
        </p:txBody>
      </p:sp>
      <p:sp>
        <p:nvSpPr>
          <p:cNvPr id="11" name="Date Placeholder 10">
            <a:extLst>
              <a:ext uri="{FF2B5EF4-FFF2-40B4-BE49-F238E27FC236}">
                <a16:creationId xmlns:a16="http://schemas.microsoft.com/office/drawing/2014/main" id="{D4DF182C-A2FA-D7FB-943D-E950E3A67C86}"/>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8479B62F-0F42-D195-5D4C-6ECA61DDAC3B}"/>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52FF88F0-2FDD-EBB2-E4DD-3F965C636893}"/>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0430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1329"/>
            <a:ext cx="8421688" cy="1325563"/>
          </a:xfrm>
        </p:spPr>
        <p:txBody>
          <a:bodyPr/>
          <a:lstStyle/>
          <a:p>
            <a:r>
              <a:rPr lang="en-US" dirty="0"/>
              <a:t>Problem Domain Background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Bring Your Own Device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B.Y.O.D policies create enormous attack surfaces with zero visibility.</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Autofit/>
          </a:bodyPr>
          <a:lstStyle/>
          <a:p>
            <a:r>
              <a:rPr lang="en-US" dirty="0"/>
              <a:t>Growing User-base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Municipal populations continue to climb, and networks are feeling the load.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4078433" y="4133884"/>
            <a:ext cx="4031945" cy="365125"/>
          </a:xfrm>
        </p:spPr>
        <p:txBody>
          <a:bodyPr>
            <a:normAutofit lnSpcReduction="10000"/>
          </a:bodyPr>
          <a:lstStyle/>
          <a:p>
            <a:r>
              <a:rPr lang="en-US" dirty="0"/>
              <a:t>Increased Ease of Attack</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4078946" y="4641109"/>
            <a:ext cx="4031030" cy="1057308"/>
          </a:xfrm>
        </p:spPr>
        <p:txBody>
          <a:bodyPr/>
          <a:lstStyle/>
          <a:p>
            <a:r>
              <a:rPr lang="en-US" dirty="0"/>
              <a:t>Online marketplaces and forums can provide would-be attackers with fully developed tools to attack municipal infrastructure.</a:t>
            </a:r>
          </a:p>
          <a:p>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Population growth</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Increase in users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Increased need for infrastructure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Increased attack surface</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4AF0F-6C0C-C5D9-A77C-DD62D40A10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E7057-BFD8-6B8E-1B01-6B5C8A4A60C3}"/>
              </a:ext>
            </a:extLst>
          </p:cNvPr>
          <p:cNvSpPr>
            <a:spLocks noGrp="1"/>
          </p:cNvSpPr>
          <p:nvPr>
            <p:ph type="title"/>
          </p:nvPr>
        </p:nvSpPr>
        <p:spPr>
          <a:xfrm>
            <a:off x="1885156" y="892177"/>
            <a:ext cx="8421688" cy="1325563"/>
          </a:xfrm>
        </p:spPr>
        <p:txBody>
          <a:bodyPr/>
          <a:lstStyle/>
          <a:p>
            <a:r>
              <a:rPr lang="en-US" dirty="0" err="1"/>
              <a:t>Cyberquack’s</a:t>
            </a:r>
            <a:r>
              <a:rPr lang="en-US" dirty="0"/>
              <a:t> solution</a:t>
            </a:r>
          </a:p>
        </p:txBody>
      </p:sp>
      <p:sp>
        <p:nvSpPr>
          <p:cNvPr id="3" name="Content Placeholder 2">
            <a:extLst>
              <a:ext uri="{FF2B5EF4-FFF2-40B4-BE49-F238E27FC236}">
                <a16:creationId xmlns:a16="http://schemas.microsoft.com/office/drawing/2014/main" id="{FAF67A53-93AA-2B4E-6B7B-224222CD1E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CROWDSTRIKE PARTNERSHIP</a:t>
            </a:r>
          </a:p>
        </p:txBody>
      </p:sp>
      <p:sp>
        <p:nvSpPr>
          <p:cNvPr id="4" name="Text Placeholder 3">
            <a:extLst>
              <a:ext uri="{FF2B5EF4-FFF2-40B4-BE49-F238E27FC236}">
                <a16:creationId xmlns:a16="http://schemas.microsoft.com/office/drawing/2014/main" id="{9DA351F8-3C31-A13D-03B4-6F11F1A0120D}"/>
              </a:ext>
            </a:extLst>
          </p:cNvPr>
          <p:cNvSpPr>
            <a:spLocks noGrp="1"/>
          </p:cNvSpPr>
          <p:nvPr>
            <p:ph type="body" sz="quarter" idx="15"/>
          </p:nvPr>
        </p:nvSpPr>
        <p:spPr>
          <a:xfrm>
            <a:off x="1485664" y="3070348"/>
            <a:ext cx="4031030" cy="1057308"/>
          </a:xfrm>
        </p:spPr>
        <p:txBody>
          <a:bodyPr/>
          <a:lstStyle/>
          <a:p>
            <a:r>
              <a:rPr lang="en-US" dirty="0" err="1"/>
              <a:t>Crowdstrike</a:t>
            </a:r>
            <a:r>
              <a:rPr lang="en-US" dirty="0"/>
              <a:t> top of the line software and infrastructure</a:t>
            </a:r>
          </a:p>
        </p:txBody>
      </p:sp>
      <p:sp>
        <p:nvSpPr>
          <p:cNvPr id="5" name="Text Placeholder 4">
            <a:extLst>
              <a:ext uri="{FF2B5EF4-FFF2-40B4-BE49-F238E27FC236}">
                <a16:creationId xmlns:a16="http://schemas.microsoft.com/office/drawing/2014/main" id="{C46A9DF5-2B1C-C5ED-C3E8-00B002D4CF80}"/>
              </a:ext>
            </a:extLst>
          </p:cNvPr>
          <p:cNvSpPr>
            <a:spLocks noGrp="1"/>
          </p:cNvSpPr>
          <p:nvPr>
            <p:ph type="body" sz="quarter" idx="16"/>
          </p:nvPr>
        </p:nvSpPr>
        <p:spPr>
          <a:xfrm>
            <a:off x="6673004" y="2563123"/>
            <a:ext cx="4031945" cy="365125"/>
          </a:xfrm>
        </p:spPr>
        <p:txBody>
          <a:bodyPr>
            <a:normAutofit fontScale="70000" lnSpcReduction="20000"/>
          </a:bodyPr>
          <a:lstStyle/>
          <a:p>
            <a:r>
              <a:rPr lang="en-US" dirty="0"/>
              <a:t>VIGOROUS VULNERABILITY ANALYSIS</a:t>
            </a:r>
          </a:p>
        </p:txBody>
      </p:sp>
      <p:sp>
        <p:nvSpPr>
          <p:cNvPr id="6" name="Text Placeholder 5">
            <a:extLst>
              <a:ext uri="{FF2B5EF4-FFF2-40B4-BE49-F238E27FC236}">
                <a16:creationId xmlns:a16="http://schemas.microsoft.com/office/drawing/2014/main" id="{CA383288-6A57-581B-5CAE-D785839F619F}"/>
              </a:ext>
            </a:extLst>
          </p:cNvPr>
          <p:cNvSpPr>
            <a:spLocks noGrp="1"/>
          </p:cNvSpPr>
          <p:nvPr>
            <p:ph type="body" sz="quarter" idx="17"/>
          </p:nvPr>
        </p:nvSpPr>
        <p:spPr>
          <a:xfrm>
            <a:off x="6673143" y="3070348"/>
            <a:ext cx="4031030" cy="1057308"/>
          </a:xfrm>
        </p:spPr>
        <p:txBody>
          <a:bodyPr/>
          <a:lstStyle/>
          <a:p>
            <a:r>
              <a:rPr lang="en-US" dirty="0"/>
              <a:t>Next-gen Vulnerability assessment tools to detect the </a:t>
            </a:r>
            <a:r>
              <a:rPr lang="en-US" dirty="0" err="1"/>
              <a:t>baddest</a:t>
            </a:r>
            <a:r>
              <a:rPr lang="en-US" dirty="0"/>
              <a:t> of </a:t>
            </a:r>
            <a:r>
              <a:rPr lang="en-US" dirty="0" err="1"/>
              <a:t>bois</a:t>
            </a:r>
            <a:endParaRPr lang="en-US" dirty="0"/>
          </a:p>
          <a:p>
            <a:endParaRPr lang="en-US" dirty="0"/>
          </a:p>
        </p:txBody>
      </p:sp>
      <p:sp>
        <p:nvSpPr>
          <p:cNvPr id="7" name="Text Placeholder 6">
            <a:extLst>
              <a:ext uri="{FF2B5EF4-FFF2-40B4-BE49-F238E27FC236}">
                <a16:creationId xmlns:a16="http://schemas.microsoft.com/office/drawing/2014/main" id="{DBC1EADF-6743-8574-3CCD-2307D757D5A0}"/>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25855444-6653-5EFD-362E-C220BDA3303D}"/>
              </a:ext>
            </a:extLst>
          </p:cNvPr>
          <p:cNvSpPr>
            <a:spLocks noGrp="1"/>
          </p:cNvSpPr>
          <p:nvPr>
            <p:ph type="body" sz="quarter" idx="19"/>
          </p:nvPr>
        </p:nvSpPr>
        <p:spPr>
          <a:xfrm>
            <a:off x="1486412" y="4826656"/>
            <a:ext cx="4031030" cy="1057308"/>
          </a:xfrm>
        </p:spPr>
        <p:txBody>
          <a:bodyPr/>
          <a:lstStyle/>
          <a:p>
            <a:r>
              <a:rPr lang="en-US" dirty="0"/>
              <a:t>Reduced expense compared to other providers</a:t>
            </a:r>
          </a:p>
          <a:p>
            <a:endParaRPr lang="en-US" dirty="0"/>
          </a:p>
        </p:txBody>
      </p:sp>
      <p:sp>
        <p:nvSpPr>
          <p:cNvPr id="9" name="Text Placeholder 8">
            <a:extLst>
              <a:ext uri="{FF2B5EF4-FFF2-40B4-BE49-F238E27FC236}">
                <a16:creationId xmlns:a16="http://schemas.microsoft.com/office/drawing/2014/main" id="{4696E0FB-4FF9-EC99-756A-0D31C04939A7}"/>
              </a:ext>
            </a:extLst>
          </p:cNvPr>
          <p:cNvSpPr>
            <a:spLocks noGrp="1"/>
          </p:cNvSpPr>
          <p:nvPr>
            <p:ph type="body" sz="quarter" idx="23"/>
          </p:nvPr>
        </p:nvSpPr>
        <p:spPr>
          <a:xfrm>
            <a:off x="6672630" y="4319431"/>
            <a:ext cx="4031945" cy="365125"/>
          </a:xfrm>
        </p:spPr>
        <p:txBody>
          <a:bodyPr>
            <a:normAutofit lnSpcReduction="10000"/>
          </a:bodyPr>
          <a:lstStyle/>
          <a:p>
            <a:r>
              <a:rPr lang="en-US" dirty="0"/>
              <a:t>Local Staff Training</a:t>
            </a:r>
          </a:p>
        </p:txBody>
      </p:sp>
      <p:sp>
        <p:nvSpPr>
          <p:cNvPr id="10" name="Text Placeholder 9">
            <a:extLst>
              <a:ext uri="{FF2B5EF4-FFF2-40B4-BE49-F238E27FC236}">
                <a16:creationId xmlns:a16="http://schemas.microsoft.com/office/drawing/2014/main" id="{CEABF26B-C2C7-CD72-F53F-0F15B00952B0}"/>
              </a:ext>
            </a:extLst>
          </p:cNvPr>
          <p:cNvSpPr>
            <a:spLocks noGrp="1"/>
          </p:cNvSpPr>
          <p:nvPr>
            <p:ph type="body" sz="quarter" idx="24"/>
          </p:nvPr>
        </p:nvSpPr>
        <p:spPr>
          <a:xfrm>
            <a:off x="6673143" y="4826656"/>
            <a:ext cx="4031030" cy="1057308"/>
          </a:xfrm>
        </p:spPr>
        <p:txBody>
          <a:bodyPr/>
          <a:lstStyle/>
          <a:p>
            <a:r>
              <a:rPr lang="en-US" dirty="0"/>
              <a:t>Training the city’s local staff for easy troubleshooting, maintenance, and improvement</a:t>
            </a:r>
          </a:p>
        </p:txBody>
      </p:sp>
      <p:sp>
        <p:nvSpPr>
          <p:cNvPr id="80" name="Date Placeholder 79">
            <a:extLst>
              <a:ext uri="{FF2B5EF4-FFF2-40B4-BE49-F238E27FC236}">
                <a16:creationId xmlns:a16="http://schemas.microsoft.com/office/drawing/2014/main" id="{B3BD8B5B-CCFF-294D-77B4-8DD3472CFFE8}"/>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BBBCCD9E-F366-B10F-73F4-1804A8E193D0}"/>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1CA9B8EE-7D36-E0CB-FCDA-5A60ABE6D268}"/>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80209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Comprehensive </a:t>
            </a:r>
            <a:r>
              <a:rPr lang="en-US" dirty="0" err="1"/>
              <a:t>mdr</a:t>
            </a:r>
            <a:r>
              <a:rPr lang="en-US" dirty="0"/>
              <a:t> 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TRIED AND TRUSTED</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SCALABILITY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INDUSTRY LEADING SOFTWARE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24/7 MONITORING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Key advantages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dirty="0"/>
              <a:t>Enhanced endpoint device security</a:t>
            </a:r>
          </a:p>
          <a:p>
            <a:r>
              <a:rPr lang="en-US" noProof="1"/>
              <a:t>Protection against common attacks</a:t>
            </a:r>
          </a:p>
          <a:p>
            <a:r>
              <a:rPr lang="en-US" noProof="1"/>
              <a:t>Leveraging industry-leading software</a:t>
            </a:r>
          </a:p>
          <a:p>
            <a:r>
              <a:rPr lang="en-US" noProof="1"/>
              <a:t>Decades of combined experience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101</TotalTime>
  <Words>554</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Monoline</vt:lpstr>
      <vt:lpstr>Cyberquack MDR Solution</vt:lpstr>
      <vt:lpstr>90% of Municipal networks can be accessed without consent…</vt:lpstr>
      <vt:lpstr>ABOUT US</vt:lpstr>
      <vt:lpstr>proposal Overview</vt:lpstr>
      <vt:lpstr>Problem Domain Background</vt:lpstr>
      <vt:lpstr>PROBLEM</vt:lpstr>
      <vt:lpstr>Cyberquack’s solution</vt:lpstr>
      <vt:lpstr>Comprehensive mdr solution</vt:lpstr>
      <vt:lpstr>Key advantages</vt:lpstr>
      <vt:lpstr>COMPANY OVERVIEW</vt:lpstr>
      <vt:lpstr>MEET CYBERQUAck</vt:lpstr>
      <vt:lpstr>OUR COMPETITION</vt:lpstr>
      <vt:lpstr>Market comparison</vt:lpstr>
      <vt:lpstr>MARKET OVERVIEW</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Cyberquack MDR Solution</dc:title>
  <dc:creator>Paolo Penaflor</dc:creator>
  <cp:lastModifiedBy>Joe Humphrey</cp:lastModifiedBy>
  <cp:revision>2</cp:revision>
  <dcterms:created xsi:type="dcterms:W3CDTF">2024-02-26T20:14:19Z</dcterms:created>
  <dcterms:modified xsi:type="dcterms:W3CDTF">2024-02-27T01:16:46Z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