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75" d="100"/>
          <a:sy n="75" d="100"/>
        </p:scale>
        <p:origin x="3426" y="1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8D9D-D090-4411-80D3-F46AD0A7E548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C23F-D9C4-4309-9A09-C745E4DC5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35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8D9D-D090-4411-80D3-F46AD0A7E548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C23F-D9C4-4309-9A09-C745E4DC5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07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8D9D-D090-4411-80D3-F46AD0A7E548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C23F-D9C4-4309-9A09-C745E4DC5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66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8D9D-D090-4411-80D3-F46AD0A7E548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C23F-D9C4-4309-9A09-C745E4DC5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32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8D9D-D090-4411-80D3-F46AD0A7E548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C23F-D9C4-4309-9A09-C745E4DC5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43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8D9D-D090-4411-80D3-F46AD0A7E548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C23F-D9C4-4309-9A09-C745E4DC5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55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8D9D-D090-4411-80D3-F46AD0A7E548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C23F-D9C4-4309-9A09-C745E4DC5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35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8D9D-D090-4411-80D3-F46AD0A7E548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C23F-D9C4-4309-9A09-C745E4DC5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88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8D9D-D090-4411-80D3-F46AD0A7E548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C23F-D9C4-4309-9A09-C745E4DC5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6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8D9D-D090-4411-80D3-F46AD0A7E548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C23F-D9C4-4309-9A09-C745E4DC5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75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8D9D-D090-4411-80D3-F46AD0A7E548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C23F-D9C4-4309-9A09-C745E4DC5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0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E8D9D-D090-4411-80D3-F46AD0A7E548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EC23F-D9C4-4309-9A09-C745E4DC5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78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Arrow: Straight">
            <a:extLst>
              <a:ext uri="{FF2B5EF4-FFF2-40B4-BE49-F238E27FC236}">
                <a16:creationId xmlns:a16="http://schemas.microsoft.com/office/drawing/2014/main" id="{0F97A3A5-795A-446E-B989-15FCDB317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645499" y="3236846"/>
            <a:ext cx="914400" cy="9144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04E992-CDC7-430A-8A3E-0DAFC89CB904}"/>
              </a:ext>
            </a:extLst>
          </p:cNvPr>
          <p:cNvSpPr/>
          <p:nvPr/>
        </p:nvSpPr>
        <p:spPr>
          <a:xfrm>
            <a:off x="8284503" y="2786105"/>
            <a:ext cx="3249608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and Compare Predicted Docking Metrics</a:t>
            </a:r>
          </a:p>
        </p:txBody>
      </p:sp>
      <p:pic>
        <p:nvPicPr>
          <p:cNvPr id="3" name="Graphic 2" descr="Close">
            <a:extLst>
              <a:ext uri="{FF2B5EF4-FFF2-40B4-BE49-F238E27FC236}">
                <a16:creationId xmlns:a16="http://schemas.microsoft.com/office/drawing/2014/main" id="{F609592E-89F4-4E47-ADB1-38989F9841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35058" y="3279335"/>
            <a:ext cx="914400" cy="9144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8E71BB6-9712-4E05-B4E4-04FD3CE7BC07}"/>
              </a:ext>
            </a:extLst>
          </p:cNvPr>
          <p:cNvSpPr/>
          <p:nvPr/>
        </p:nvSpPr>
        <p:spPr>
          <a:xfrm>
            <a:off x="5355980" y="2909216"/>
            <a:ext cx="228299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rgbClr val="2045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600</a:t>
            </a:r>
          </a:p>
          <a:p>
            <a:pPr algn="ctr"/>
            <a:r>
              <a:rPr lang="en-US" sz="3200" b="1" dirty="0">
                <a:ln w="0"/>
                <a:solidFill>
                  <a:srgbClr val="2045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HADDOCK</a:t>
            </a:r>
          </a:p>
          <a:p>
            <a:pPr algn="ctr"/>
            <a:r>
              <a:rPr lang="en-US" sz="3200" b="1" dirty="0">
                <a:ln w="0"/>
                <a:solidFill>
                  <a:srgbClr val="2045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Iterations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8A9AED5-CBA9-4E8A-BAE7-E9E4646978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086501"/>
              </p:ext>
            </p:extLst>
          </p:nvPr>
        </p:nvGraphicFramePr>
        <p:xfrm>
          <a:off x="840798" y="2354775"/>
          <a:ext cx="3509461" cy="2641600"/>
        </p:xfrm>
        <a:graphic>
          <a:graphicData uri="http://schemas.openxmlformats.org/drawingml/2006/table">
            <a:tbl>
              <a:tblPr firstRow="1" firstCol="1" bandRow="1"/>
              <a:tblGrid>
                <a:gridCol w="1521402">
                  <a:extLst>
                    <a:ext uri="{9D8B030D-6E8A-4147-A177-3AD203B41FA5}">
                      <a16:colId xmlns:a16="http://schemas.microsoft.com/office/drawing/2014/main" val="692215564"/>
                    </a:ext>
                  </a:extLst>
                </a:gridCol>
                <a:gridCol w="752348">
                  <a:extLst>
                    <a:ext uri="{9D8B030D-6E8A-4147-A177-3AD203B41FA5}">
                      <a16:colId xmlns:a16="http://schemas.microsoft.com/office/drawing/2014/main" val="2745094234"/>
                    </a:ext>
                  </a:extLst>
                </a:gridCol>
                <a:gridCol w="454343">
                  <a:extLst>
                    <a:ext uri="{9D8B030D-6E8A-4147-A177-3AD203B41FA5}">
                      <a16:colId xmlns:a16="http://schemas.microsoft.com/office/drawing/2014/main" val="2925381175"/>
                    </a:ext>
                  </a:extLst>
                </a:gridCol>
                <a:gridCol w="781368">
                  <a:extLst>
                    <a:ext uri="{9D8B030D-6E8A-4147-A177-3AD203B41FA5}">
                      <a16:colId xmlns:a16="http://schemas.microsoft.com/office/drawing/2014/main" val="3764812946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CCL1</a:t>
                      </a:r>
                      <a:endParaRPr lang="en-US" sz="16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IL-1</a:t>
                      </a:r>
                      <a:r>
                        <a:rPr lang="el-G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β</a:t>
                      </a:r>
                      <a:endParaRPr lang="en-US" sz="16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39729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l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SARS-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CoV</a:t>
                      </a:r>
                      <a:endParaRPr lang="en-US" sz="16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1928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SARS-CoV-2 (Wuhan)</a:t>
                      </a:r>
                      <a:endParaRPr lang="en-US" sz="16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64359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l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68337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SARS-CoV-2 (XBB)</a:t>
                      </a:r>
                      <a:endParaRPr lang="en-US" sz="16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43238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l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MERS-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CoV</a:t>
                      </a:r>
                      <a:endParaRPr lang="en-US" sz="16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35261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4F890522-B78C-4514-897C-59DB842693F1}"/>
              </a:ext>
            </a:extLst>
          </p:cNvPr>
          <p:cNvSpPr/>
          <p:nvPr/>
        </p:nvSpPr>
        <p:spPr>
          <a:xfrm rot="18478249">
            <a:off x="2024903" y="3203509"/>
            <a:ext cx="239841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0"/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1,088</a:t>
            </a:r>
          </a:p>
          <a:p>
            <a:pPr algn="ctr"/>
            <a:r>
              <a:rPr lang="en-US" sz="3200" b="1" dirty="0">
                <a:ln w="0"/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Complexes</a:t>
            </a:r>
            <a:endParaRPr lang="en-US" sz="4000" b="1" dirty="0">
              <a:ln w="0"/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5830E1-A5A7-46C5-9969-2283A3861500}"/>
              </a:ext>
            </a:extLst>
          </p:cNvPr>
          <p:cNvSpPr txBox="1"/>
          <p:nvPr/>
        </p:nvSpPr>
        <p:spPr>
          <a:xfrm>
            <a:off x="1423897" y="1622602"/>
            <a:ext cx="239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 Human Cytokines 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32582079-4C2D-414C-9BB0-D8555BF2893C}"/>
              </a:ext>
            </a:extLst>
          </p:cNvPr>
          <p:cNvSpPr/>
          <p:nvPr/>
        </p:nvSpPr>
        <p:spPr>
          <a:xfrm rot="5400000">
            <a:off x="2481968" y="442192"/>
            <a:ext cx="274256" cy="3462325"/>
          </a:xfrm>
          <a:prstGeom prst="leftBrac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80E5E6-5823-43E5-9C49-DFD70D265E29}"/>
              </a:ext>
            </a:extLst>
          </p:cNvPr>
          <p:cNvSpPr txBox="1"/>
          <p:nvPr/>
        </p:nvSpPr>
        <p:spPr>
          <a:xfrm rot="16200000">
            <a:off x="-476565" y="3551869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N Proteins</a:t>
            </a:r>
            <a:endParaRPr lang="en-US" i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AA4F248B-4F85-407F-B459-4D0BDE982F08}"/>
              </a:ext>
            </a:extLst>
          </p:cNvPr>
          <p:cNvSpPr/>
          <p:nvPr/>
        </p:nvSpPr>
        <p:spPr>
          <a:xfrm>
            <a:off x="512489" y="2354775"/>
            <a:ext cx="297209" cy="2641600"/>
          </a:xfrm>
          <a:prstGeom prst="leftBrac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73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B32EBACD-4ADF-A5B4-738A-7FC847A5FC71}"/>
              </a:ext>
            </a:extLst>
          </p:cNvPr>
          <p:cNvSpPr/>
          <p:nvPr/>
        </p:nvSpPr>
        <p:spPr>
          <a:xfrm>
            <a:off x="-1257300" y="-660400"/>
            <a:ext cx="16040100" cy="843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188D16F-BB6C-6F1F-C348-D4E581B20C5F}"/>
              </a:ext>
            </a:extLst>
          </p:cNvPr>
          <p:cNvCxnSpPr>
            <a:stCxn id="26" idx="3"/>
            <a:endCxn id="46" idx="2"/>
          </p:cNvCxnSpPr>
          <p:nvPr/>
        </p:nvCxnSpPr>
        <p:spPr>
          <a:xfrm flipV="1">
            <a:off x="10762441" y="4574075"/>
            <a:ext cx="1404159" cy="1369670"/>
          </a:xfrm>
          <a:prstGeom prst="bentConnector2">
            <a:avLst/>
          </a:prstGeom>
          <a:ln w="1270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8A9AED5-CBA9-4E8A-BAE7-E9E4646978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485020"/>
              </p:ext>
            </p:extLst>
          </p:nvPr>
        </p:nvGraphicFramePr>
        <p:xfrm>
          <a:off x="815398" y="2354775"/>
          <a:ext cx="3509461" cy="2641600"/>
        </p:xfrm>
        <a:graphic>
          <a:graphicData uri="http://schemas.openxmlformats.org/drawingml/2006/table">
            <a:tbl>
              <a:tblPr firstRow="1" firstCol="1" bandRow="1"/>
              <a:tblGrid>
                <a:gridCol w="1521402">
                  <a:extLst>
                    <a:ext uri="{9D8B030D-6E8A-4147-A177-3AD203B41FA5}">
                      <a16:colId xmlns:a16="http://schemas.microsoft.com/office/drawing/2014/main" val="692215564"/>
                    </a:ext>
                  </a:extLst>
                </a:gridCol>
                <a:gridCol w="752348">
                  <a:extLst>
                    <a:ext uri="{9D8B030D-6E8A-4147-A177-3AD203B41FA5}">
                      <a16:colId xmlns:a16="http://schemas.microsoft.com/office/drawing/2014/main" val="2745094234"/>
                    </a:ext>
                  </a:extLst>
                </a:gridCol>
                <a:gridCol w="454343">
                  <a:extLst>
                    <a:ext uri="{9D8B030D-6E8A-4147-A177-3AD203B41FA5}">
                      <a16:colId xmlns:a16="http://schemas.microsoft.com/office/drawing/2014/main" val="2925381175"/>
                    </a:ext>
                  </a:extLst>
                </a:gridCol>
                <a:gridCol w="781368">
                  <a:extLst>
                    <a:ext uri="{9D8B030D-6E8A-4147-A177-3AD203B41FA5}">
                      <a16:colId xmlns:a16="http://schemas.microsoft.com/office/drawing/2014/main" val="3764812946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CCL1</a:t>
                      </a:r>
                      <a:endParaRPr lang="en-US" sz="16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IL-1</a:t>
                      </a:r>
                      <a:r>
                        <a:rPr lang="el-G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β</a:t>
                      </a:r>
                      <a:endParaRPr lang="en-US" sz="16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39729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l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SARS-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CoV</a:t>
                      </a:r>
                      <a:endParaRPr lang="en-US" sz="16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1928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SARS-CoV-2 (Wuhan)</a:t>
                      </a:r>
                      <a:endParaRPr lang="en-US" sz="16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64359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l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68337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SARS-CoV-2 (XBB)</a:t>
                      </a:r>
                      <a:endParaRPr lang="en-US" sz="16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43238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l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MERS-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CoV</a:t>
                      </a:r>
                      <a:endParaRPr lang="en-US" sz="16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35261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4F890522-B78C-4514-897C-59DB842693F1}"/>
              </a:ext>
            </a:extLst>
          </p:cNvPr>
          <p:cNvSpPr/>
          <p:nvPr/>
        </p:nvSpPr>
        <p:spPr>
          <a:xfrm rot="18478249">
            <a:off x="1999503" y="3203509"/>
            <a:ext cx="239841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0"/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1,088</a:t>
            </a:r>
          </a:p>
          <a:p>
            <a:pPr algn="ctr"/>
            <a:r>
              <a:rPr lang="en-US" sz="3200" b="1" dirty="0">
                <a:ln w="0"/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Complexes</a:t>
            </a:r>
            <a:endParaRPr lang="en-US" sz="4000" b="1" dirty="0">
              <a:ln w="0"/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5830E1-A5A7-46C5-9969-2283A3861500}"/>
              </a:ext>
            </a:extLst>
          </p:cNvPr>
          <p:cNvSpPr txBox="1"/>
          <p:nvPr/>
        </p:nvSpPr>
        <p:spPr>
          <a:xfrm>
            <a:off x="1398497" y="1622602"/>
            <a:ext cx="239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 Human Cytokines 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32582079-4C2D-414C-9BB0-D8555BF2893C}"/>
              </a:ext>
            </a:extLst>
          </p:cNvPr>
          <p:cNvSpPr/>
          <p:nvPr/>
        </p:nvSpPr>
        <p:spPr>
          <a:xfrm rot="5400000">
            <a:off x="2456568" y="442192"/>
            <a:ext cx="274256" cy="3462325"/>
          </a:xfrm>
          <a:prstGeom prst="leftBrac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80E5E6-5823-43E5-9C49-DFD70D265E29}"/>
              </a:ext>
            </a:extLst>
          </p:cNvPr>
          <p:cNvSpPr txBox="1"/>
          <p:nvPr/>
        </p:nvSpPr>
        <p:spPr>
          <a:xfrm rot="16200000">
            <a:off x="-501965" y="3551869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N Proteins</a:t>
            </a:r>
            <a:endParaRPr lang="en-US" i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AA4F248B-4F85-407F-B459-4D0BDE982F08}"/>
              </a:ext>
            </a:extLst>
          </p:cNvPr>
          <p:cNvSpPr/>
          <p:nvPr/>
        </p:nvSpPr>
        <p:spPr>
          <a:xfrm>
            <a:off x="487089" y="2354775"/>
            <a:ext cx="297209" cy="2641600"/>
          </a:xfrm>
          <a:prstGeom prst="leftBrac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AAB8D8-4653-AEAB-0744-D143F87E54B0}"/>
              </a:ext>
            </a:extLst>
          </p:cNvPr>
          <p:cNvSpPr/>
          <p:nvPr/>
        </p:nvSpPr>
        <p:spPr>
          <a:xfrm>
            <a:off x="5408857" y="2354775"/>
            <a:ext cx="2282996" cy="123639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600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HADDOCK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Iterations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558A9D-3FFF-CF6C-18C1-8975E3E6F901}"/>
              </a:ext>
            </a:extLst>
          </p:cNvPr>
          <p:cNvSpPr/>
          <p:nvPr/>
        </p:nvSpPr>
        <p:spPr>
          <a:xfrm>
            <a:off x="5408857" y="3732831"/>
            <a:ext cx="2282996" cy="123639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AlphaFold2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Iterations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E8DA619-C27C-A2CA-6008-6A59E7030F8F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324859" y="2972971"/>
            <a:ext cx="1083998" cy="1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4193B4-4154-1652-8ECA-08EDA2F09A51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324859" y="4351026"/>
            <a:ext cx="1083998" cy="2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C5D3057D-31B9-7BB6-184F-3DD15992E1D4}"/>
              </a:ext>
            </a:extLst>
          </p:cNvPr>
          <p:cNvSpPr/>
          <p:nvPr/>
        </p:nvSpPr>
        <p:spPr>
          <a:xfrm>
            <a:off x="4452057" y="2744371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Close">
            <a:extLst>
              <a:ext uri="{FF2B5EF4-FFF2-40B4-BE49-F238E27FC236}">
                <a16:creationId xmlns:a16="http://schemas.microsoft.com/office/drawing/2014/main" id="{F609592E-89F4-4E47-ADB1-38989F984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1320" y="2835811"/>
            <a:ext cx="274320" cy="274320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84CFE3A8-5D5E-8BAD-625E-1CD8836782CE}"/>
              </a:ext>
            </a:extLst>
          </p:cNvPr>
          <p:cNvSpPr/>
          <p:nvPr/>
        </p:nvSpPr>
        <p:spPr>
          <a:xfrm>
            <a:off x="4452057" y="4122426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phic 23" descr="Close">
            <a:extLst>
              <a:ext uri="{FF2B5EF4-FFF2-40B4-BE49-F238E27FC236}">
                <a16:creationId xmlns:a16="http://schemas.microsoft.com/office/drawing/2014/main" id="{7A016BB6-C1A0-FBE1-1ABB-8E79048B6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1320" y="4213866"/>
            <a:ext cx="274320" cy="274320"/>
          </a:xfrm>
          <a:prstGeom prst="rect">
            <a:avLst/>
          </a:prstGeom>
        </p:spPr>
      </p:pic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B5A746C8-1BFC-D642-FEF0-EE4A17C631F7}"/>
              </a:ext>
            </a:extLst>
          </p:cNvPr>
          <p:cNvSpPr/>
          <p:nvPr/>
        </p:nvSpPr>
        <p:spPr>
          <a:xfrm>
            <a:off x="7682641" y="1060540"/>
            <a:ext cx="3079800" cy="63303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 to Best Cluster using van der Waals energies</a:t>
            </a:r>
          </a:p>
        </p:txBody>
      </p: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74B17F21-906B-98A7-3C5A-EF7D8767D403}"/>
              </a:ext>
            </a:extLst>
          </p:cNvPr>
          <p:cNvSpPr/>
          <p:nvPr/>
        </p:nvSpPr>
        <p:spPr>
          <a:xfrm>
            <a:off x="7682641" y="5627228"/>
            <a:ext cx="3079800" cy="63303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 to Best Complex using </a:t>
            </a:r>
            <a:r>
              <a:rPr lang="en-US" dirty="0" err="1"/>
              <a:t>GDock</a:t>
            </a:r>
            <a:r>
              <a:rPr lang="en-US" dirty="0"/>
              <a:t> Scores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FEB2674-C23F-0BA6-60F4-A2BBBDE7BDD1}"/>
              </a:ext>
            </a:extLst>
          </p:cNvPr>
          <p:cNvCxnSpPr>
            <a:cxnSpLocks/>
            <a:stCxn id="38" idx="0"/>
            <a:endCxn id="25" idx="2"/>
          </p:cNvCxnSpPr>
          <p:nvPr/>
        </p:nvCxnSpPr>
        <p:spPr>
          <a:xfrm flipV="1">
            <a:off x="9222541" y="1693574"/>
            <a:ext cx="0" cy="676735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751381C-E5D2-76B6-8CD1-7F47F2F94729}"/>
              </a:ext>
            </a:extLst>
          </p:cNvPr>
          <p:cNvCxnSpPr>
            <a:cxnSpLocks/>
            <a:stCxn id="40" idx="2"/>
            <a:endCxn id="26" idx="0"/>
          </p:cNvCxnSpPr>
          <p:nvPr/>
        </p:nvCxnSpPr>
        <p:spPr>
          <a:xfrm>
            <a:off x="9222541" y="4953690"/>
            <a:ext cx="0" cy="673538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668BC7CF-7EA0-D8C1-DD51-4BA7682EA513}"/>
              </a:ext>
            </a:extLst>
          </p:cNvPr>
          <p:cNvSpPr/>
          <p:nvPr/>
        </p:nvSpPr>
        <p:spPr>
          <a:xfrm>
            <a:off x="7826542" y="2744371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=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E38F685-4EA2-5FFD-35F5-B3A8021A3300}"/>
              </a:ext>
            </a:extLst>
          </p:cNvPr>
          <p:cNvSpPr/>
          <p:nvPr/>
        </p:nvSpPr>
        <p:spPr>
          <a:xfrm>
            <a:off x="7826542" y="4123670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=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207C1DD-D80E-2A65-2427-C40A9C026958}"/>
              </a:ext>
            </a:extLst>
          </p:cNvPr>
          <p:cNvSpPr/>
          <p:nvPr/>
        </p:nvSpPr>
        <p:spPr>
          <a:xfrm>
            <a:off x="8418431" y="2370309"/>
            <a:ext cx="1608220" cy="1220859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  <a:prstDash val="lgDash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652,800</a:t>
            </a:r>
          </a:p>
          <a:p>
            <a:pPr algn="ctr"/>
            <a:r>
              <a:rPr lang="en-US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PDBs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0E8799A-3F74-C8D6-A822-3123ADEF33AF}"/>
              </a:ext>
            </a:extLst>
          </p:cNvPr>
          <p:cNvSpPr/>
          <p:nvPr/>
        </p:nvSpPr>
        <p:spPr>
          <a:xfrm>
            <a:off x="8418431" y="3732831"/>
            <a:ext cx="1608220" cy="1220859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  <a:prstDash val="lgDash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27,200</a:t>
            </a:r>
          </a:p>
          <a:p>
            <a:pPr algn="ctr"/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PDBs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ADA25D9-DC5B-CCDC-618D-87BDBDBC1BC0}"/>
              </a:ext>
            </a:extLst>
          </p:cNvPr>
          <p:cNvSpPr/>
          <p:nvPr/>
        </p:nvSpPr>
        <p:spPr>
          <a:xfrm>
            <a:off x="10541796" y="2758193"/>
            <a:ext cx="3249608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and Compare Predicted Docking Metrics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C68242F-1697-4BAD-80F7-25BA85B31C35}"/>
              </a:ext>
            </a:extLst>
          </p:cNvPr>
          <p:cNvCxnSpPr>
            <a:cxnSpLocks/>
            <a:stCxn id="25" idx="3"/>
            <a:endCxn id="46" idx="0"/>
          </p:cNvCxnSpPr>
          <p:nvPr/>
        </p:nvCxnSpPr>
        <p:spPr>
          <a:xfrm>
            <a:off x="10762441" y="1377057"/>
            <a:ext cx="1404159" cy="1381136"/>
          </a:xfrm>
          <a:prstGeom prst="bentConnector2">
            <a:avLst/>
          </a:prstGeom>
          <a:ln w="1270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81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A9CAB2-6131-9681-4399-7C7C22EE3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CDB27E12-F4B6-1A17-C1CE-157A4D819A67}"/>
              </a:ext>
            </a:extLst>
          </p:cNvPr>
          <p:cNvSpPr/>
          <p:nvPr/>
        </p:nvSpPr>
        <p:spPr>
          <a:xfrm>
            <a:off x="-1257300" y="-660400"/>
            <a:ext cx="16040100" cy="843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96C013EC-C9ED-F841-35A1-63A144D03DB3}"/>
              </a:ext>
            </a:extLst>
          </p:cNvPr>
          <p:cNvCxnSpPr>
            <a:stCxn id="26" idx="3"/>
            <a:endCxn id="46" idx="2"/>
          </p:cNvCxnSpPr>
          <p:nvPr/>
        </p:nvCxnSpPr>
        <p:spPr>
          <a:xfrm flipV="1">
            <a:off x="10762441" y="4574075"/>
            <a:ext cx="1404159" cy="1369670"/>
          </a:xfrm>
          <a:prstGeom prst="bentConnector2">
            <a:avLst/>
          </a:prstGeom>
          <a:ln w="1270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EEB3D88-A27D-2C54-FA07-19E192286F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738871"/>
              </p:ext>
            </p:extLst>
          </p:nvPr>
        </p:nvGraphicFramePr>
        <p:xfrm>
          <a:off x="815398" y="2354775"/>
          <a:ext cx="3509461" cy="2641600"/>
        </p:xfrm>
        <a:graphic>
          <a:graphicData uri="http://schemas.openxmlformats.org/drawingml/2006/table">
            <a:tbl>
              <a:tblPr firstRow="1" firstCol="1" bandRow="1"/>
              <a:tblGrid>
                <a:gridCol w="1521402">
                  <a:extLst>
                    <a:ext uri="{9D8B030D-6E8A-4147-A177-3AD203B41FA5}">
                      <a16:colId xmlns:a16="http://schemas.microsoft.com/office/drawing/2014/main" val="692215564"/>
                    </a:ext>
                  </a:extLst>
                </a:gridCol>
                <a:gridCol w="752348">
                  <a:extLst>
                    <a:ext uri="{9D8B030D-6E8A-4147-A177-3AD203B41FA5}">
                      <a16:colId xmlns:a16="http://schemas.microsoft.com/office/drawing/2014/main" val="2745094234"/>
                    </a:ext>
                  </a:extLst>
                </a:gridCol>
                <a:gridCol w="454343">
                  <a:extLst>
                    <a:ext uri="{9D8B030D-6E8A-4147-A177-3AD203B41FA5}">
                      <a16:colId xmlns:a16="http://schemas.microsoft.com/office/drawing/2014/main" val="2925381175"/>
                    </a:ext>
                  </a:extLst>
                </a:gridCol>
                <a:gridCol w="781368">
                  <a:extLst>
                    <a:ext uri="{9D8B030D-6E8A-4147-A177-3AD203B41FA5}">
                      <a16:colId xmlns:a16="http://schemas.microsoft.com/office/drawing/2014/main" val="3764812946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CCL1</a:t>
                      </a:r>
                      <a:endParaRPr lang="en-US" sz="16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IL-1</a:t>
                      </a:r>
                      <a:r>
                        <a:rPr lang="el-G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β</a:t>
                      </a:r>
                      <a:endParaRPr lang="en-US" sz="16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39729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l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SARS-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CoV</a:t>
                      </a:r>
                      <a:endParaRPr lang="en-US" sz="16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1928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SARS-CoV-2 (Wuhan)</a:t>
                      </a:r>
                      <a:endParaRPr lang="en-US" sz="16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64359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l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68337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SARS-CoV-2 (XBB)</a:t>
                      </a:r>
                      <a:endParaRPr lang="en-US" sz="16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43238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l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MERS-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CoV</a:t>
                      </a:r>
                      <a:endParaRPr lang="en-US" sz="16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35261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845ADA5A-D31B-6ACB-8595-2B84D2712181}"/>
              </a:ext>
            </a:extLst>
          </p:cNvPr>
          <p:cNvSpPr/>
          <p:nvPr/>
        </p:nvSpPr>
        <p:spPr>
          <a:xfrm rot="18478249">
            <a:off x="1999503" y="3203509"/>
            <a:ext cx="239841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0"/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1,088</a:t>
            </a:r>
          </a:p>
          <a:p>
            <a:pPr algn="ctr"/>
            <a:r>
              <a:rPr lang="en-US" sz="3200" b="1" dirty="0">
                <a:ln w="0"/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Complexes</a:t>
            </a:r>
            <a:endParaRPr lang="en-US" sz="4000" b="1" dirty="0">
              <a:ln w="0"/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FB352A-D2DF-D695-1A61-7CA037E97C35}"/>
              </a:ext>
            </a:extLst>
          </p:cNvPr>
          <p:cNvSpPr txBox="1"/>
          <p:nvPr/>
        </p:nvSpPr>
        <p:spPr>
          <a:xfrm>
            <a:off x="2164335" y="1622602"/>
            <a:ext cx="2337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 Human Cytokines 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F681386F-F52A-5D5A-1D38-245BF0BA289D}"/>
              </a:ext>
            </a:extLst>
          </p:cNvPr>
          <p:cNvSpPr/>
          <p:nvPr/>
        </p:nvSpPr>
        <p:spPr>
          <a:xfrm rot="5400000">
            <a:off x="3195103" y="1180727"/>
            <a:ext cx="274256" cy="1985255"/>
          </a:xfrm>
          <a:prstGeom prst="leftBrac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77E9C0-D634-6A8E-DBA0-3433CAE82B6B}"/>
              </a:ext>
            </a:extLst>
          </p:cNvPr>
          <p:cNvSpPr txBox="1"/>
          <p:nvPr/>
        </p:nvSpPr>
        <p:spPr>
          <a:xfrm rot="16200000">
            <a:off x="-528814" y="3685522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N Proteins</a:t>
            </a:r>
            <a:endParaRPr lang="en-US" i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C48F1CE7-AE3C-45CC-C143-B467ACF498AB}"/>
              </a:ext>
            </a:extLst>
          </p:cNvPr>
          <p:cNvSpPr/>
          <p:nvPr/>
        </p:nvSpPr>
        <p:spPr>
          <a:xfrm>
            <a:off x="487089" y="2744371"/>
            <a:ext cx="297209" cy="2252004"/>
          </a:xfrm>
          <a:prstGeom prst="leftBrac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A8EB8-9881-6572-2AE9-6AED8C263687}"/>
              </a:ext>
            </a:extLst>
          </p:cNvPr>
          <p:cNvSpPr/>
          <p:nvPr/>
        </p:nvSpPr>
        <p:spPr>
          <a:xfrm>
            <a:off x="5408857" y="2354775"/>
            <a:ext cx="2282996" cy="123639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600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HADDOCK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Iterations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642CDB-9B10-F8CA-10F7-DE01F6450562}"/>
              </a:ext>
            </a:extLst>
          </p:cNvPr>
          <p:cNvSpPr/>
          <p:nvPr/>
        </p:nvSpPr>
        <p:spPr>
          <a:xfrm>
            <a:off x="5408857" y="3732831"/>
            <a:ext cx="2282996" cy="123639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AlphaFold2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Iterations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8DCF3B-64AF-FA5F-3C39-FC758E2BD792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324859" y="2972971"/>
            <a:ext cx="1083998" cy="1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E89C71-809E-9C25-4093-2A51736309CF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324859" y="4351026"/>
            <a:ext cx="1083998" cy="2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CA54BB1A-C3AB-EC1C-A5C9-E003CC6FF534}"/>
              </a:ext>
            </a:extLst>
          </p:cNvPr>
          <p:cNvSpPr/>
          <p:nvPr/>
        </p:nvSpPr>
        <p:spPr>
          <a:xfrm>
            <a:off x="4452057" y="2744371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Close">
            <a:extLst>
              <a:ext uri="{FF2B5EF4-FFF2-40B4-BE49-F238E27FC236}">
                <a16:creationId xmlns:a16="http://schemas.microsoft.com/office/drawing/2014/main" id="{E964D7C5-DA9F-6828-C709-61D41034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1320" y="2835811"/>
            <a:ext cx="274320" cy="274320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AF0618EA-4A96-E801-6AF3-902853D167EE}"/>
              </a:ext>
            </a:extLst>
          </p:cNvPr>
          <p:cNvSpPr/>
          <p:nvPr/>
        </p:nvSpPr>
        <p:spPr>
          <a:xfrm>
            <a:off x="4452057" y="4122426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phic 23" descr="Close">
            <a:extLst>
              <a:ext uri="{FF2B5EF4-FFF2-40B4-BE49-F238E27FC236}">
                <a16:creationId xmlns:a16="http://schemas.microsoft.com/office/drawing/2014/main" id="{B91E7CFE-4246-C231-829F-06EF3FF6F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1320" y="4213866"/>
            <a:ext cx="274320" cy="274320"/>
          </a:xfrm>
          <a:prstGeom prst="rect">
            <a:avLst/>
          </a:prstGeom>
        </p:spPr>
      </p:pic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182F8461-5968-503B-B763-03B0A63D0F39}"/>
              </a:ext>
            </a:extLst>
          </p:cNvPr>
          <p:cNvSpPr/>
          <p:nvPr/>
        </p:nvSpPr>
        <p:spPr>
          <a:xfrm>
            <a:off x="7682641" y="1060540"/>
            <a:ext cx="3079800" cy="63303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 to Best Cluster using van der Waals energies</a:t>
            </a:r>
          </a:p>
        </p:txBody>
      </p: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E56872AB-B471-1836-6386-5972381240E7}"/>
              </a:ext>
            </a:extLst>
          </p:cNvPr>
          <p:cNvSpPr/>
          <p:nvPr/>
        </p:nvSpPr>
        <p:spPr>
          <a:xfrm>
            <a:off x="7682641" y="5627228"/>
            <a:ext cx="3079800" cy="63303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 to Best Complex using </a:t>
            </a:r>
            <a:r>
              <a:rPr lang="en-US" dirty="0" err="1"/>
              <a:t>GDock</a:t>
            </a:r>
            <a:r>
              <a:rPr lang="en-US" dirty="0"/>
              <a:t> Scores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F629E94-EFD0-9EDB-0813-6D09221EC906}"/>
              </a:ext>
            </a:extLst>
          </p:cNvPr>
          <p:cNvCxnSpPr>
            <a:cxnSpLocks/>
            <a:stCxn id="38" idx="0"/>
            <a:endCxn id="25" idx="2"/>
          </p:cNvCxnSpPr>
          <p:nvPr/>
        </p:nvCxnSpPr>
        <p:spPr>
          <a:xfrm flipV="1">
            <a:off x="9222541" y="1693574"/>
            <a:ext cx="0" cy="676735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DC55C70-6A0E-BC72-0415-9FA034C54401}"/>
              </a:ext>
            </a:extLst>
          </p:cNvPr>
          <p:cNvCxnSpPr>
            <a:cxnSpLocks/>
            <a:stCxn id="40" idx="2"/>
            <a:endCxn id="26" idx="0"/>
          </p:cNvCxnSpPr>
          <p:nvPr/>
        </p:nvCxnSpPr>
        <p:spPr>
          <a:xfrm>
            <a:off x="9222541" y="4953690"/>
            <a:ext cx="0" cy="673538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48F3933-D24A-D62F-8CE1-B584FEB68CFB}"/>
              </a:ext>
            </a:extLst>
          </p:cNvPr>
          <p:cNvSpPr/>
          <p:nvPr/>
        </p:nvSpPr>
        <p:spPr>
          <a:xfrm>
            <a:off x="7826542" y="2744371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=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525CB3B-3CEA-7DD4-F986-535C860BCEC1}"/>
              </a:ext>
            </a:extLst>
          </p:cNvPr>
          <p:cNvSpPr/>
          <p:nvPr/>
        </p:nvSpPr>
        <p:spPr>
          <a:xfrm>
            <a:off x="7826542" y="4123670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=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49D90E8-665F-4C77-F5CD-2A234D6009AE}"/>
              </a:ext>
            </a:extLst>
          </p:cNvPr>
          <p:cNvSpPr/>
          <p:nvPr/>
        </p:nvSpPr>
        <p:spPr>
          <a:xfrm>
            <a:off x="8418431" y="2370309"/>
            <a:ext cx="1608220" cy="1220859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  <a:prstDash val="lgDash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652,800</a:t>
            </a:r>
          </a:p>
          <a:p>
            <a:pPr algn="ctr"/>
            <a:r>
              <a:rPr lang="en-US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PDBs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99686A-A2B2-CD09-01A0-12F6DD839E87}"/>
              </a:ext>
            </a:extLst>
          </p:cNvPr>
          <p:cNvSpPr/>
          <p:nvPr/>
        </p:nvSpPr>
        <p:spPr>
          <a:xfrm>
            <a:off x="8418431" y="3732831"/>
            <a:ext cx="1608220" cy="1220859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  <a:prstDash val="lgDash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27,200</a:t>
            </a:r>
          </a:p>
          <a:p>
            <a:pPr algn="ctr"/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PDBs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2FBF529-990F-4F67-77FD-48EE5B352BA4}"/>
              </a:ext>
            </a:extLst>
          </p:cNvPr>
          <p:cNvSpPr/>
          <p:nvPr/>
        </p:nvSpPr>
        <p:spPr>
          <a:xfrm>
            <a:off x="10541796" y="2758193"/>
            <a:ext cx="3249608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and Compare Predicted Docking Metrics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2BA96888-17AB-BE8B-B2F4-2A9F7ADF15C9}"/>
              </a:ext>
            </a:extLst>
          </p:cNvPr>
          <p:cNvCxnSpPr>
            <a:cxnSpLocks/>
            <a:stCxn id="25" idx="3"/>
            <a:endCxn id="46" idx="0"/>
          </p:cNvCxnSpPr>
          <p:nvPr/>
        </p:nvCxnSpPr>
        <p:spPr>
          <a:xfrm>
            <a:off x="10762441" y="1377057"/>
            <a:ext cx="1404159" cy="1381136"/>
          </a:xfrm>
          <a:prstGeom prst="bentConnector2">
            <a:avLst/>
          </a:prstGeom>
          <a:ln w="1270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366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14F5F-D453-CECD-4B2E-A0A2F6F31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6E17C969-4A3C-1911-0A29-36D0D54855AA}"/>
              </a:ext>
            </a:extLst>
          </p:cNvPr>
          <p:cNvSpPr/>
          <p:nvPr/>
        </p:nvSpPr>
        <p:spPr>
          <a:xfrm>
            <a:off x="-1130300" y="-2341934"/>
            <a:ext cx="15963900" cy="11739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2F92CC-A120-76C8-3982-2FA00305F91E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017324" y="1077613"/>
            <a:ext cx="0" cy="1062384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74905D5-97C9-3E5E-5677-C0853CAC7EC1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353373" y="1066989"/>
            <a:ext cx="12086" cy="1073007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C3AB8BBC-6CD2-2F94-00EF-F2172BD95559}"/>
              </a:ext>
            </a:extLst>
          </p:cNvPr>
          <p:cNvCxnSpPr>
            <a:cxnSpLocks/>
            <a:stCxn id="26" idx="2"/>
            <a:endCxn id="46" idx="0"/>
          </p:cNvCxnSpPr>
          <p:nvPr/>
        </p:nvCxnSpPr>
        <p:spPr>
          <a:xfrm rot="5400000">
            <a:off x="3247055" y="6902864"/>
            <a:ext cx="1062740" cy="1174068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27B85C1-EF21-A2B9-46F5-5DAA3E3BD8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954719"/>
              </p:ext>
            </p:extLst>
          </p:nvPr>
        </p:nvGraphicFramePr>
        <p:xfrm>
          <a:off x="875826" y="-1551502"/>
          <a:ext cx="4631130" cy="2641600"/>
        </p:xfrm>
        <a:graphic>
          <a:graphicData uri="http://schemas.openxmlformats.org/drawingml/2006/table">
            <a:tbl>
              <a:tblPr firstRow="1" firstCol="1" bandRow="1"/>
              <a:tblGrid>
                <a:gridCol w="2007661">
                  <a:extLst>
                    <a:ext uri="{9D8B030D-6E8A-4147-A177-3AD203B41FA5}">
                      <a16:colId xmlns:a16="http://schemas.microsoft.com/office/drawing/2014/main" val="692215564"/>
                    </a:ext>
                  </a:extLst>
                </a:gridCol>
                <a:gridCol w="992808">
                  <a:extLst>
                    <a:ext uri="{9D8B030D-6E8A-4147-A177-3AD203B41FA5}">
                      <a16:colId xmlns:a16="http://schemas.microsoft.com/office/drawing/2014/main" val="2745094234"/>
                    </a:ext>
                  </a:extLst>
                </a:gridCol>
                <a:gridCol w="599557">
                  <a:extLst>
                    <a:ext uri="{9D8B030D-6E8A-4147-A177-3AD203B41FA5}">
                      <a16:colId xmlns:a16="http://schemas.microsoft.com/office/drawing/2014/main" val="2925381175"/>
                    </a:ext>
                  </a:extLst>
                </a:gridCol>
                <a:gridCol w="1031104">
                  <a:extLst>
                    <a:ext uri="{9D8B030D-6E8A-4147-A177-3AD203B41FA5}">
                      <a16:colId xmlns:a16="http://schemas.microsoft.com/office/drawing/2014/main" val="3764812946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CCL1</a:t>
                      </a:r>
                      <a:endParaRPr lang="en-US" sz="16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IL-1</a:t>
                      </a:r>
                      <a:r>
                        <a:rPr lang="el-G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β</a:t>
                      </a:r>
                      <a:endParaRPr lang="en-US" sz="16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39729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l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SARS-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CoV</a:t>
                      </a:r>
                      <a:endParaRPr lang="en-US" sz="16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1928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SARS-CoV-2 (Wuhan)</a:t>
                      </a:r>
                      <a:endParaRPr lang="en-US" sz="16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64359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l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68337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SARS-CoV-2 (XBB)</a:t>
                      </a:r>
                      <a:endParaRPr lang="en-US" sz="16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43238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l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MERS-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CoV</a:t>
                      </a:r>
                      <a:endParaRPr lang="en-US" sz="16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35261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7BCA1963-42ED-A25E-A661-2C019B77D638}"/>
              </a:ext>
            </a:extLst>
          </p:cNvPr>
          <p:cNvSpPr/>
          <p:nvPr/>
        </p:nvSpPr>
        <p:spPr>
          <a:xfrm rot="18478249">
            <a:off x="2951863" y="-755023"/>
            <a:ext cx="239841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0"/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1,088</a:t>
            </a:r>
          </a:p>
          <a:p>
            <a:pPr algn="ctr"/>
            <a:r>
              <a:rPr lang="en-US" sz="3200" b="1" dirty="0">
                <a:ln w="0"/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Complexes</a:t>
            </a:r>
            <a:endParaRPr lang="en-US" sz="4000" b="1" dirty="0">
              <a:ln w="0"/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EED669-3278-BC7A-E586-DE2A34113ABE}"/>
              </a:ext>
            </a:extLst>
          </p:cNvPr>
          <p:cNvSpPr txBox="1"/>
          <p:nvPr/>
        </p:nvSpPr>
        <p:spPr>
          <a:xfrm>
            <a:off x="3030146" y="-2257387"/>
            <a:ext cx="2337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 Human Cytokines 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A54AA85C-3269-CDC8-CE97-818DABBAB5B8}"/>
              </a:ext>
            </a:extLst>
          </p:cNvPr>
          <p:cNvSpPr/>
          <p:nvPr/>
        </p:nvSpPr>
        <p:spPr>
          <a:xfrm rot="5400000">
            <a:off x="4060405" y="-3042350"/>
            <a:ext cx="274256" cy="2618849"/>
          </a:xfrm>
          <a:prstGeom prst="leftBrac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D496A3-26D6-BDD9-3015-2CF2863E4683}"/>
              </a:ext>
            </a:extLst>
          </p:cNvPr>
          <p:cNvSpPr txBox="1"/>
          <p:nvPr/>
        </p:nvSpPr>
        <p:spPr>
          <a:xfrm rot="16200000">
            <a:off x="-445526" y="-220755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N Proteins</a:t>
            </a:r>
            <a:endParaRPr lang="en-US" i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F05D77A5-6C45-4826-A214-BC19CCBF638C}"/>
              </a:ext>
            </a:extLst>
          </p:cNvPr>
          <p:cNvSpPr/>
          <p:nvPr/>
        </p:nvSpPr>
        <p:spPr>
          <a:xfrm>
            <a:off x="547517" y="-1161906"/>
            <a:ext cx="297209" cy="2228895"/>
          </a:xfrm>
          <a:prstGeom prst="leftBrac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A75E7B-F969-45B4-EC01-1E1FE4A20109}"/>
              </a:ext>
            </a:extLst>
          </p:cNvPr>
          <p:cNvSpPr/>
          <p:nvPr/>
        </p:nvSpPr>
        <p:spPr>
          <a:xfrm>
            <a:off x="875826" y="2139997"/>
            <a:ext cx="2282996" cy="123639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600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HADDOCK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Iterations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808255-5367-DF38-AB62-C86042A53CA2}"/>
              </a:ext>
            </a:extLst>
          </p:cNvPr>
          <p:cNvSpPr/>
          <p:nvPr/>
        </p:nvSpPr>
        <p:spPr>
          <a:xfrm>
            <a:off x="3223961" y="2139996"/>
            <a:ext cx="2282996" cy="123639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AlphaFold2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Iterations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C3A8867-69F7-C442-F29D-DD01D68C9D4A}"/>
              </a:ext>
            </a:extLst>
          </p:cNvPr>
          <p:cNvGrpSpPr/>
          <p:nvPr/>
        </p:nvGrpSpPr>
        <p:grpSpPr>
          <a:xfrm>
            <a:off x="1788724" y="1224339"/>
            <a:ext cx="457200" cy="457200"/>
            <a:chOff x="4452057" y="2744371"/>
            <a:chExt cx="457200" cy="4572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5DD47C5-86DC-F2A2-AF40-DD59D09E3973}"/>
                </a:ext>
              </a:extLst>
            </p:cNvPr>
            <p:cNvSpPr/>
            <p:nvPr/>
          </p:nvSpPr>
          <p:spPr>
            <a:xfrm>
              <a:off x="4452057" y="2744371"/>
              <a:ext cx="457200" cy="457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Graphic 2" descr="Close">
              <a:extLst>
                <a:ext uri="{FF2B5EF4-FFF2-40B4-BE49-F238E27FC236}">
                  <a16:creationId xmlns:a16="http://schemas.microsoft.com/office/drawing/2014/main" id="{53BC2801-2525-1554-F07C-E79E4355F910}"/>
                </a:ext>
              </a:extLst>
            </p:cNvPr>
            <p:cNvSpPr/>
            <p:nvPr/>
          </p:nvSpPr>
          <p:spPr>
            <a:xfrm>
              <a:off x="4579502" y="2871816"/>
              <a:ext cx="202311" cy="202311"/>
            </a:xfrm>
            <a:custGeom>
              <a:avLst/>
              <a:gdLst>
                <a:gd name="connsiteX0" fmla="*/ 202311 w 202311"/>
                <a:gd name="connsiteY0" fmla="*/ 24289 h 202311"/>
                <a:gd name="connsiteX1" fmla="*/ 178022 w 202311"/>
                <a:gd name="connsiteY1" fmla="*/ 0 h 202311"/>
                <a:gd name="connsiteX2" fmla="*/ 101156 w 202311"/>
                <a:gd name="connsiteY2" fmla="*/ 76867 h 202311"/>
                <a:gd name="connsiteX3" fmla="*/ 24289 w 202311"/>
                <a:gd name="connsiteY3" fmla="*/ 0 h 202311"/>
                <a:gd name="connsiteX4" fmla="*/ 0 w 202311"/>
                <a:gd name="connsiteY4" fmla="*/ 24289 h 202311"/>
                <a:gd name="connsiteX5" fmla="*/ 76867 w 202311"/>
                <a:gd name="connsiteY5" fmla="*/ 101156 h 202311"/>
                <a:gd name="connsiteX6" fmla="*/ 0 w 202311"/>
                <a:gd name="connsiteY6" fmla="*/ 178022 h 202311"/>
                <a:gd name="connsiteX7" fmla="*/ 24289 w 202311"/>
                <a:gd name="connsiteY7" fmla="*/ 202311 h 202311"/>
                <a:gd name="connsiteX8" fmla="*/ 101156 w 202311"/>
                <a:gd name="connsiteY8" fmla="*/ 125444 h 202311"/>
                <a:gd name="connsiteX9" fmla="*/ 178022 w 202311"/>
                <a:gd name="connsiteY9" fmla="*/ 202311 h 202311"/>
                <a:gd name="connsiteX10" fmla="*/ 202311 w 202311"/>
                <a:gd name="connsiteY10" fmla="*/ 178022 h 202311"/>
                <a:gd name="connsiteX11" fmla="*/ 125444 w 202311"/>
                <a:gd name="connsiteY11" fmla="*/ 101156 h 202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311" h="202311">
                  <a:moveTo>
                    <a:pt x="202311" y="24289"/>
                  </a:moveTo>
                  <a:lnTo>
                    <a:pt x="178022" y="0"/>
                  </a:lnTo>
                  <a:lnTo>
                    <a:pt x="101156" y="76867"/>
                  </a:lnTo>
                  <a:lnTo>
                    <a:pt x="24289" y="0"/>
                  </a:lnTo>
                  <a:lnTo>
                    <a:pt x="0" y="24289"/>
                  </a:lnTo>
                  <a:lnTo>
                    <a:pt x="76867" y="101156"/>
                  </a:lnTo>
                  <a:lnTo>
                    <a:pt x="0" y="178022"/>
                  </a:lnTo>
                  <a:lnTo>
                    <a:pt x="24289" y="202311"/>
                  </a:lnTo>
                  <a:lnTo>
                    <a:pt x="101156" y="125444"/>
                  </a:lnTo>
                  <a:lnTo>
                    <a:pt x="178022" y="202311"/>
                  </a:lnTo>
                  <a:lnTo>
                    <a:pt x="202311" y="178022"/>
                  </a:lnTo>
                  <a:lnTo>
                    <a:pt x="125444" y="101156"/>
                  </a:lnTo>
                  <a:close/>
                </a:path>
              </a:pathLst>
            </a:custGeom>
            <a:solidFill>
              <a:schemeClr val="bg1"/>
            </a:solidFill>
            <a:ln w="27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660E1DCE-D0B7-E5DC-DDFE-CDCEB925D763}"/>
              </a:ext>
            </a:extLst>
          </p:cNvPr>
          <p:cNvSpPr/>
          <p:nvPr/>
        </p:nvSpPr>
        <p:spPr>
          <a:xfrm>
            <a:off x="875826" y="5737670"/>
            <a:ext cx="2282996" cy="1220859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 to Best Cluster using</a:t>
            </a:r>
          </a:p>
          <a:p>
            <a:pPr algn="ctr"/>
            <a:r>
              <a:rPr lang="en-US" dirty="0"/>
              <a:t> van der Waals energies</a:t>
            </a:r>
          </a:p>
        </p:txBody>
      </p: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6232D116-E755-EF3C-F114-40813EF76814}"/>
              </a:ext>
            </a:extLst>
          </p:cNvPr>
          <p:cNvSpPr/>
          <p:nvPr/>
        </p:nvSpPr>
        <p:spPr>
          <a:xfrm>
            <a:off x="3223961" y="5737670"/>
            <a:ext cx="2282995" cy="1220858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 to Best Complex using </a:t>
            </a:r>
            <a:r>
              <a:rPr lang="en-US" dirty="0" err="1"/>
              <a:t>GDock</a:t>
            </a:r>
            <a:r>
              <a:rPr lang="en-US" dirty="0"/>
              <a:t> Scores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8279CAC-5132-A9D3-1998-9452D6C4C203}"/>
              </a:ext>
            </a:extLst>
          </p:cNvPr>
          <p:cNvCxnSpPr>
            <a:cxnSpLocks/>
            <a:stCxn id="38" idx="2"/>
            <a:endCxn id="25" idx="0"/>
          </p:cNvCxnSpPr>
          <p:nvPr/>
        </p:nvCxnSpPr>
        <p:spPr>
          <a:xfrm>
            <a:off x="2017324" y="5246207"/>
            <a:ext cx="0" cy="491463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1F60F43-EC47-074B-AB09-74B3CBF184D8}"/>
              </a:ext>
            </a:extLst>
          </p:cNvPr>
          <p:cNvCxnSpPr>
            <a:cxnSpLocks/>
            <a:stCxn id="40" idx="2"/>
            <a:endCxn id="26" idx="0"/>
          </p:cNvCxnSpPr>
          <p:nvPr/>
        </p:nvCxnSpPr>
        <p:spPr>
          <a:xfrm>
            <a:off x="4365459" y="5246206"/>
            <a:ext cx="0" cy="491464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E5BA5E6-B1E7-65F7-60E8-BA9B2F8A4B49}"/>
              </a:ext>
            </a:extLst>
          </p:cNvPr>
          <p:cNvSpPr/>
          <p:nvPr/>
        </p:nvSpPr>
        <p:spPr>
          <a:xfrm>
            <a:off x="1788724" y="3472269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=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8BBBD20-D58F-38E4-97CB-480F4004C225}"/>
              </a:ext>
            </a:extLst>
          </p:cNvPr>
          <p:cNvSpPr/>
          <p:nvPr/>
        </p:nvSpPr>
        <p:spPr>
          <a:xfrm>
            <a:off x="4136859" y="3472269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=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A0926E2-3A4D-1DF0-EC40-AC21065651AC}"/>
              </a:ext>
            </a:extLst>
          </p:cNvPr>
          <p:cNvSpPr/>
          <p:nvPr/>
        </p:nvSpPr>
        <p:spPr>
          <a:xfrm>
            <a:off x="1213214" y="4025348"/>
            <a:ext cx="1608220" cy="1220859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  <a:prstDash val="lgDash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652,800</a:t>
            </a:r>
          </a:p>
          <a:p>
            <a:pPr algn="ctr"/>
            <a:r>
              <a:rPr lang="en-US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PDBs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624EC4B-36CB-7FDF-BBC6-BE974ACA60A5}"/>
              </a:ext>
            </a:extLst>
          </p:cNvPr>
          <p:cNvSpPr/>
          <p:nvPr/>
        </p:nvSpPr>
        <p:spPr>
          <a:xfrm>
            <a:off x="3561349" y="4025347"/>
            <a:ext cx="1608220" cy="1220859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  <a:prstDash val="lgDash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27,200</a:t>
            </a:r>
          </a:p>
          <a:p>
            <a:pPr algn="ctr"/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PDBs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F75CAB9-5416-B1E5-D9F5-37465451C019}"/>
              </a:ext>
            </a:extLst>
          </p:cNvPr>
          <p:cNvSpPr/>
          <p:nvPr/>
        </p:nvSpPr>
        <p:spPr>
          <a:xfrm>
            <a:off x="718464" y="8021268"/>
            <a:ext cx="494585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and Compare Predicted Docking Metrics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6DE6C3C9-E8FC-F63D-ABC1-7389892903B7}"/>
              </a:ext>
            </a:extLst>
          </p:cNvPr>
          <p:cNvCxnSpPr>
            <a:cxnSpLocks/>
            <a:stCxn id="25" idx="2"/>
            <a:endCxn id="46" idx="0"/>
          </p:cNvCxnSpPr>
          <p:nvPr/>
        </p:nvCxnSpPr>
        <p:spPr>
          <a:xfrm rot="16200000" flipH="1">
            <a:off x="2072988" y="6902864"/>
            <a:ext cx="1062739" cy="1174067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DB283CD-A2BB-75C4-564A-6179C4B74F13}"/>
              </a:ext>
            </a:extLst>
          </p:cNvPr>
          <p:cNvGrpSpPr/>
          <p:nvPr/>
        </p:nvGrpSpPr>
        <p:grpSpPr>
          <a:xfrm>
            <a:off x="4124773" y="1213715"/>
            <a:ext cx="457200" cy="457200"/>
            <a:chOff x="4452057" y="2744371"/>
            <a:chExt cx="457200" cy="4572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A8A5CB9-0C44-6A84-0F3A-919D13477C14}"/>
                </a:ext>
              </a:extLst>
            </p:cNvPr>
            <p:cNvSpPr/>
            <p:nvPr/>
          </p:nvSpPr>
          <p:spPr>
            <a:xfrm>
              <a:off x="4452057" y="2744371"/>
              <a:ext cx="457200" cy="457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Graphic 2" descr="Close">
              <a:extLst>
                <a:ext uri="{FF2B5EF4-FFF2-40B4-BE49-F238E27FC236}">
                  <a16:creationId xmlns:a16="http://schemas.microsoft.com/office/drawing/2014/main" id="{36B096EB-D81C-C3AC-2881-7AB3A5A53CBD}"/>
                </a:ext>
              </a:extLst>
            </p:cNvPr>
            <p:cNvSpPr/>
            <p:nvPr/>
          </p:nvSpPr>
          <p:spPr>
            <a:xfrm>
              <a:off x="4579502" y="2871816"/>
              <a:ext cx="202311" cy="202311"/>
            </a:xfrm>
            <a:custGeom>
              <a:avLst/>
              <a:gdLst>
                <a:gd name="connsiteX0" fmla="*/ 202311 w 202311"/>
                <a:gd name="connsiteY0" fmla="*/ 24289 h 202311"/>
                <a:gd name="connsiteX1" fmla="*/ 178022 w 202311"/>
                <a:gd name="connsiteY1" fmla="*/ 0 h 202311"/>
                <a:gd name="connsiteX2" fmla="*/ 101156 w 202311"/>
                <a:gd name="connsiteY2" fmla="*/ 76867 h 202311"/>
                <a:gd name="connsiteX3" fmla="*/ 24289 w 202311"/>
                <a:gd name="connsiteY3" fmla="*/ 0 h 202311"/>
                <a:gd name="connsiteX4" fmla="*/ 0 w 202311"/>
                <a:gd name="connsiteY4" fmla="*/ 24289 h 202311"/>
                <a:gd name="connsiteX5" fmla="*/ 76867 w 202311"/>
                <a:gd name="connsiteY5" fmla="*/ 101156 h 202311"/>
                <a:gd name="connsiteX6" fmla="*/ 0 w 202311"/>
                <a:gd name="connsiteY6" fmla="*/ 178022 h 202311"/>
                <a:gd name="connsiteX7" fmla="*/ 24289 w 202311"/>
                <a:gd name="connsiteY7" fmla="*/ 202311 h 202311"/>
                <a:gd name="connsiteX8" fmla="*/ 101156 w 202311"/>
                <a:gd name="connsiteY8" fmla="*/ 125444 h 202311"/>
                <a:gd name="connsiteX9" fmla="*/ 178022 w 202311"/>
                <a:gd name="connsiteY9" fmla="*/ 202311 h 202311"/>
                <a:gd name="connsiteX10" fmla="*/ 202311 w 202311"/>
                <a:gd name="connsiteY10" fmla="*/ 178022 h 202311"/>
                <a:gd name="connsiteX11" fmla="*/ 125444 w 202311"/>
                <a:gd name="connsiteY11" fmla="*/ 101156 h 202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311" h="202311">
                  <a:moveTo>
                    <a:pt x="202311" y="24289"/>
                  </a:moveTo>
                  <a:lnTo>
                    <a:pt x="178022" y="0"/>
                  </a:lnTo>
                  <a:lnTo>
                    <a:pt x="101156" y="76867"/>
                  </a:lnTo>
                  <a:lnTo>
                    <a:pt x="24289" y="0"/>
                  </a:lnTo>
                  <a:lnTo>
                    <a:pt x="0" y="24289"/>
                  </a:lnTo>
                  <a:lnTo>
                    <a:pt x="76867" y="101156"/>
                  </a:lnTo>
                  <a:lnTo>
                    <a:pt x="0" y="178022"/>
                  </a:lnTo>
                  <a:lnTo>
                    <a:pt x="24289" y="202311"/>
                  </a:lnTo>
                  <a:lnTo>
                    <a:pt x="101156" y="125444"/>
                  </a:lnTo>
                  <a:lnTo>
                    <a:pt x="178022" y="202311"/>
                  </a:lnTo>
                  <a:lnTo>
                    <a:pt x="202311" y="178022"/>
                  </a:lnTo>
                  <a:lnTo>
                    <a:pt x="125444" y="101156"/>
                  </a:lnTo>
                  <a:close/>
                </a:path>
              </a:pathLst>
            </a:custGeom>
            <a:solidFill>
              <a:schemeClr val="bg1"/>
            </a:solidFill>
            <a:ln w="27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4853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61</TotalTime>
  <Words>204</Words>
  <Application>Microsoft Office PowerPoint</Application>
  <PresentationFormat>Widescreen</PresentationFormat>
  <Paragraphs>95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Colby Ford</dc:creator>
  <cp:lastModifiedBy>Colby Ford</cp:lastModifiedBy>
  <cp:revision>6</cp:revision>
  <dcterms:created xsi:type="dcterms:W3CDTF">2023-06-24T18:25:55Z</dcterms:created>
  <dcterms:modified xsi:type="dcterms:W3CDTF">2024-04-15T14:02:46Z</dcterms:modified>
</cp:coreProperties>
</file>