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AEB"/>
    <a:srgbClr val="2AF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03"/>
  </p:normalViewPr>
  <p:slideViewPr>
    <p:cSldViewPr snapToGrid="0">
      <p:cViewPr varScale="1">
        <p:scale>
          <a:sx n="164" d="100"/>
          <a:sy n="164" d="100"/>
        </p:scale>
        <p:origin x="1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C71-D61F-8A44-A20A-65491D36CE5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4D86-7A71-CF46-A3FE-2A7DD0801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6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C71-D61F-8A44-A20A-65491D36CE5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4D86-7A71-CF46-A3FE-2A7DD0801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5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C71-D61F-8A44-A20A-65491D36CE5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4D86-7A71-CF46-A3FE-2A7DD0801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1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C71-D61F-8A44-A20A-65491D36CE5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4D86-7A71-CF46-A3FE-2A7DD0801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5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C71-D61F-8A44-A20A-65491D36CE5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4D86-7A71-CF46-A3FE-2A7DD0801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4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C71-D61F-8A44-A20A-65491D36CE5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4D86-7A71-CF46-A3FE-2A7DD0801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8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C71-D61F-8A44-A20A-65491D36CE5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4D86-7A71-CF46-A3FE-2A7DD0801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4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C71-D61F-8A44-A20A-65491D36CE5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4D86-7A71-CF46-A3FE-2A7DD0801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C71-D61F-8A44-A20A-65491D36CE5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4D86-7A71-CF46-A3FE-2A7DD0801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7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C71-D61F-8A44-A20A-65491D36CE5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4D86-7A71-CF46-A3FE-2A7DD0801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0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C71-D61F-8A44-A20A-65491D36CE5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4D86-7A71-CF46-A3FE-2A7DD0801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4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86C71-D61F-8A44-A20A-65491D36CE5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A4D86-7A71-CF46-A3FE-2A7DD0801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96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6FDE-3B21-C388-1EFB-AF898D79C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300" b="1" dirty="0"/>
              <a:t>SARS-CoV-2</a:t>
            </a:r>
            <a:br>
              <a:rPr lang="en-US" dirty="0"/>
            </a:br>
            <a:r>
              <a:rPr lang="en-US" sz="4900" dirty="0"/>
              <a:t>Nucleocapsid-Cytokine Docking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9F3DF-1823-F13F-1EA7-66F5F86FB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Tuple &amp; MITLL</a:t>
            </a:r>
          </a:p>
        </p:txBody>
      </p:sp>
    </p:spTree>
    <p:extLst>
      <p:ext uri="{BB962C8B-B14F-4D97-AF65-F5344CB8AC3E}">
        <p14:creationId xmlns:p14="http://schemas.microsoft.com/office/powerpoint/2010/main" val="209117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13C0-8BE7-1A25-04FF-D480C09A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18" y="301477"/>
            <a:ext cx="10831482" cy="1080415"/>
          </a:xfrm>
        </p:spPr>
        <p:txBody>
          <a:bodyPr/>
          <a:lstStyle/>
          <a:p>
            <a:r>
              <a:rPr lang="en-US" dirty="0"/>
              <a:t>Manual Test: </a:t>
            </a:r>
            <a:r>
              <a:rPr lang="en-US" dirty="0">
                <a:solidFill>
                  <a:srgbClr val="2AFF22"/>
                </a:solidFill>
              </a:rPr>
              <a:t>Wu-1 N </a:t>
            </a:r>
            <a:r>
              <a:rPr lang="en-US" dirty="0"/>
              <a:t>+ </a:t>
            </a:r>
            <a:r>
              <a:rPr lang="en-US" dirty="0">
                <a:solidFill>
                  <a:srgbClr val="00EAEB"/>
                </a:solidFill>
              </a:rPr>
              <a:t>CXCL12</a:t>
            </a:r>
            <a:r>
              <a:rPr lang="el-GR" dirty="0">
                <a:solidFill>
                  <a:srgbClr val="00EAEB"/>
                </a:solidFill>
              </a:rPr>
              <a:t>β</a:t>
            </a:r>
            <a:endParaRPr lang="en-US" dirty="0">
              <a:solidFill>
                <a:srgbClr val="00EAE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E8F41D-9288-7505-2534-E755E91FB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346" y="1495371"/>
            <a:ext cx="6921336" cy="51216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2DA549-E102-4A7C-4428-B017277BD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90" y="3659936"/>
            <a:ext cx="3632802" cy="29570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B9D5C1-EBFE-C997-DDFE-6ACD41D7420A}"/>
              </a:ext>
            </a:extLst>
          </p:cNvPr>
          <p:cNvSpPr txBox="1"/>
          <p:nvPr/>
        </p:nvSpPr>
        <p:spPr>
          <a:xfrm>
            <a:off x="9753046" y="518518"/>
            <a:ext cx="1992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HADDOCK 2.4</a:t>
            </a:r>
          </a:p>
          <a:p>
            <a:pPr algn="r"/>
            <a:r>
              <a:rPr lang="en-US" dirty="0"/>
              <a:t>w/o AIR restraints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6A97B74-09A6-8A01-B4FB-1EEDCB5F8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058689"/>
              </p:ext>
            </p:extLst>
          </p:nvPr>
        </p:nvGraphicFramePr>
        <p:xfrm>
          <a:off x="557290" y="1495371"/>
          <a:ext cx="3632802" cy="1914724"/>
        </p:xfrm>
        <a:graphic>
          <a:graphicData uri="http://schemas.openxmlformats.org/drawingml/2006/table">
            <a:tbl>
              <a:tblPr firstCol="1"/>
              <a:tblGrid>
                <a:gridCol w="2224415">
                  <a:extLst>
                    <a:ext uri="{9D8B030D-6E8A-4147-A177-3AD203B41FA5}">
                      <a16:colId xmlns:a16="http://schemas.microsoft.com/office/drawing/2014/main" val="2527254032"/>
                    </a:ext>
                  </a:extLst>
                </a:gridCol>
                <a:gridCol w="1408387">
                  <a:extLst>
                    <a:ext uri="{9D8B030D-6E8A-4147-A177-3AD203B41FA5}">
                      <a16:colId xmlns:a16="http://schemas.microsoft.com/office/drawing/2014/main" val="842905991"/>
                    </a:ext>
                  </a:extLst>
                </a:gridCol>
              </a:tblGrid>
              <a:tr h="119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HADDOCK score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-45.7 +/- 7.8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488878"/>
                  </a:ext>
                </a:extLst>
              </a:tr>
              <a:tr h="119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Cluster size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38307"/>
                  </a:ext>
                </a:extLst>
              </a:tr>
              <a:tr h="119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Van der Waals energy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-27.5 +/- 3.1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555879"/>
                  </a:ext>
                </a:extLst>
              </a:tr>
              <a:tr h="20588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Electrostatic energy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-130.6 +/- 43.1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827739"/>
                  </a:ext>
                </a:extLst>
              </a:tr>
              <a:tr h="119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Desolvation</a:t>
                      </a:r>
                      <a:r>
                        <a:rPr lang="en-US" sz="1200" b="1" dirty="0">
                          <a:effectLst/>
                        </a:rPr>
                        <a:t> energy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7.9 +/- 2.7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211093"/>
                  </a:ext>
                </a:extLst>
              </a:tr>
              <a:tr h="20588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Restraints violation energy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0.0 +/- 0.0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857719"/>
                  </a:ext>
                </a:extLst>
              </a:tr>
              <a:tr h="20588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Buried Surface Area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1069.0 +/- 113.7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027715"/>
                  </a:ext>
                </a:extLst>
              </a:tr>
            </a:tbl>
          </a:graphicData>
        </a:graphic>
      </p:graphicFrame>
      <p:pic>
        <p:nvPicPr>
          <p:cNvPr id="12" name="Graphic 11" descr="Arrow: Vertical U-turn with solid fill">
            <a:extLst>
              <a:ext uri="{FF2B5EF4-FFF2-40B4-BE49-F238E27FC236}">
                <a16:creationId xmlns:a16="http://schemas.microsoft.com/office/drawing/2014/main" id="{A0B60452-C755-38AF-8C22-5D31DCFDF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116455" y="4815920"/>
            <a:ext cx="660187" cy="660187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77AEC23-D5F6-8B3B-9079-93A6BC894633}"/>
              </a:ext>
            </a:extLst>
          </p:cNvPr>
          <p:cNvSpPr/>
          <p:nvPr/>
        </p:nvSpPr>
        <p:spPr>
          <a:xfrm>
            <a:off x="9641142" y="2358167"/>
            <a:ext cx="687688" cy="266526"/>
          </a:xfrm>
          <a:prstGeom prst="roundRect">
            <a:avLst>
              <a:gd name="adj" fmla="val 50000"/>
            </a:avLst>
          </a:prstGeom>
          <a:solidFill>
            <a:srgbClr val="2AF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D399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4099087-0FBF-9C83-F868-712BBD8F0E22}"/>
              </a:ext>
            </a:extLst>
          </p:cNvPr>
          <p:cNvSpPr/>
          <p:nvPr/>
        </p:nvSpPr>
        <p:spPr>
          <a:xfrm>
            <a:off x="10405661" y="3996077"/>
            <a:ext cx="687688" cy="266526"/>
          </a:xfrm>
          <a:prstGeom prst="roundRect">
            <a:avLst>
              <a:gd name="adj" fmla="val 50000"/>
            </a:avLst>
          </a:prstGeom>
          <a:solidFill>
            <a:srgbClr val="2AF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K361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89C3CEB-5127-EA46-B195-86ADD422478E}"/>
              </a:ext>
            </a:extLst>
          </p:cNvPr>
          <p:cNvSpPr/>
          <p:nvPr/>
        </p:nvSpPr>
        <p:spPr>
          <a:xfrm>
            <a:off x="10312197" y="4879488"/>
            <a:ext cx="687688" cy="266526"/>
          </a:xfrm>
          <a:prstGeom prst="roundRect">
            <a:avLst>
              <a:gd name="adj" fmla="val 50000"/>
            </a:avLst>
          </a:prstGeom>
          <a:solidFill>
            <a:srgbClr val="2AF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P279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B1DE383-C87E-F8DE-DC65-4BC75CAB15DA}"/>
              </a:ext>
            </a:extLst>
          </p:cNvPr>
          <p:cNvSpPr/>
          <p:nvPr/>
        </p:nvSpPr>
        <p:spPr>
          <a:xfrm>
            <a:off x="8209014" y="5488330"/>
            <a:ext cx="687688" cy="266526"/>
          </a:xfrm>
          <a:prstGeom prst="roundRect">
            <a:avLst>
              <a:gd name="adj" fmla="val 50000"/>
            </a:avLst>
          </a:prstGeom>
          <a:solidFill>
            <a:srgbClr val="2AF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Q386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404BE4A-557A-36B1-CCFF-393823399B36}"/>
              </a:ext>
            </a:extLst>
          </p:cNvPr>
          <p:cNvSpPr/>
          <p:nvPr/>
        </p:nvSpPr>
        <p:spPr>
          <a:xfrm>
            <a:off x="7758127" y="4730308"/>
            <a:ext cx="687688" cy="266526"/>
          </a:xfrm>
          <a:prstGeom prst="roundRect">
            <a:avLst>
              <a:gd name="adj" fmla="val 50000"/>
            </a:avLst>
          </a:prstGeom>
          <a:solidFill>
            <a:srgbClr val="2AF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K388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0224A91-B4B8-465B-5819-A648503CD5C3}"/>
              </a:ext>
            </a:extLst>
          </p:cNvPr>
          <p:cNvSpPr/>
          <p:nvPr/>
        </p:nvSpPr>
        <p:spPr>
          <a:xfrm>
            <a:off x="8953454" y="5355067"/>
            <a:ext cx="687688" cy="266526"/>
          </a:xfrm>
          <a:prstGeom prst="roundRect">
            <a:avLst>
              <a:gd name="adj" fmla="val 50000"/>
            </a:avLst>
          </a:prstGeom>
          <a:solidFill>
            <a:srgbClr val="2AF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Q389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2B7EE4B-34EC-DA8C-AE53-60765C8EF59A}"/>
              </a:ext>
            </a:extLst>
          </p:cNvPr>
          <p:cNvSpPr/>
          <p:nvPr/>
        </p:nvSpPr>
        <p:spPr>
          <a:xfrm>
            <a:off x="8093185" y="2102536"/>
            <a:ext cx="687688" cy="266526"/>
          </a:xfrm>
          <a:prstGeom prst="roundRect">
            <a:avLst>
              <a:gd name="adj" fmla="val 50000"/>
            </a:avLst>
          </a:prstGeom>
          <a:solidFill>
            <a:srgbClr val="00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K54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54154DB-D323-DFD9-2229-1693A3B9824A}"/>
              </a:ext>
            </a:extLst>
          </p:cNvPr>
          <p:cNvSpPr/>
          <p:nvPr/>
        </p:nvSpPr>
        <p:spPr>
          <a:xfrm>
            <a:off x="9903649" y="4447762"/>
            <a:ext cx="687688" cy="266526"/>
          </a:xfrm>
          <a:prstGeom prst="roundRect">
            <a:avLst>
              <a:gd name="adj" fmla="val 50000"/>
            </a:avLst>
          </a:prstGeom>
          <a:solidFill>
            <a:srgbClr val="00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N33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F61C98C-4DA9-7702-2AB6-C248884314C9}"/>
              </a:ext>
            </a:extLst>
          </p:cNvPr>
          <p:cNvSpPr/>
          <p:nvPr/>
        </p:nvSpPr>
        <p:spPr>
          <a:xfrm>
            <a:off x="8195321" y="3410095"/>
            <a:ext cx="687688" cy="266526"/>
          </a:xfrm>
          <a:prstGeom prst="roundRect">
            <a:avLst>
              <a:gd name="adj" fmla="val 50000"/>
            </a:avLst>
          </a:prstGeom>
          <a:solidFill>
            <a:srgbClr val="00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N30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6050987-4D1D-C917-033A-8A8E79350FA7}"/>
              </a:ext>
            </a:extLst>
          </p:cNvPr>
          <p:cNvSpPr/>
          <p:nvPr/>
        </p:nvSpPr>
        <p:spPr>
          <a:xfrm>
            <a:off x="7521326" y="3110163"/>
            <a:ext cx="687688" cy="266526"/>
          </a:xfrm>
          <a:prstGeom prst="roundRect">
            <a:avLst>
              <a:gd name="adj" fmla="val 50000"/>
            </a:avLst>
          </a:prstGeom>
          <a:solidFill>
            <a:srgbClr val="00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I28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C8EE839-764E-A995-FA62-41DA2CB431DC}"/>
              </a:ext>
            </a:extLst>
          </p:cNvPr>
          <p:cNvSpPr/>
          <p:nvPr/>
        </p:nvSpPr>
        <p:spPr>
          <a:xfrm>
            <a:off x="6335938" y="4549394"/>
            <a:ext cx="687688" cy="266526"/>
          </a:xfrm>
          <a:prstGeom prst="roundRect">
            <a:avLst>
              <a:gd name="adj" fmla="val 50000"/>
            </a:avLst>
          </a:prstGeom>
          <a:solidFill>
            <a:srgbClr val="00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K27</a:t>
            </a:r>
          </a:p>
        </p:txBody>
      </p:sp>
    </p:spTree>
    <p:extLst>
      <p:ext uri="{BB962C8B-B14F-4D97-AF65-F5344CB8AC3E}">
        <p14:creationId xmlns:p14="http://schemas.microsoft.com/office/powerpoint/2010/main" val="47326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73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SARS-CoV-2 Nucleocapsid-Cytokine Docking</vt:lpstr>
      <vt:lpstr>Manual Test: Wu-1 N + CXCL12β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SARS-CoV-2 Nucleocapsid-Cytokine Docking</dc:title>
  <dc:creator>Colby Ford</dc:creator>
  <cp:lastModifiedBy>Colby Ford</cp:lastModifiedBy>
  <cp:revision>3</cp:revision>
  <dcterms:created xsi:type="dcterms:W3CDTF">2023-04-10T00:25:15Z</dcterms:created>
  <dcterms:modified xsi:type="dcterms:W3CDTF">2023-04-10T19:20:54Z</dcterms:modified>
</cp:coreProperties>
</file>