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75" d="100"/>
          <a:sy n="75" d="100"/>
        </p:scale>
        <p:origin x="2706" y="1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8D9D-D090-4411-80D3-F46AD0A7E548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C23F-D9C4-4309-9A09-C745E4DC5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35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8D9D-D090-4411-80D3-F46AD0A7E548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C23F-D9C4-4309-9A09-C745E4DC5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0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8D9D-D090-4411-80D3-F46AD0A7E548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C23F-D9C4-4309-9A09-C745E4DC5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66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8D9D-D090-4411-80D3-F46AD0A7E548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C23F-D9C4-4309-9A09-C745E4DC5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32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8D9D-D090-4411-80D3-F46AD0A7E548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C23F-D9C4-4309-9A09-C745E4DC5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43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8D9D-D090-4411-80D3-F46AD0A7E548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C23F-D9C4-4309-9A09-C745E4DC5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5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8D9D-D090-4411-80D3-F46AD0A7E548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C23F-D9C4-4309-9A09-C745E4DC5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35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8D9D-D090-4411-80D3-F46AD0A7E548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C23F-D9C4-4309-9A09-C745E4DC5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8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8D9D-D090-4411-80D3-F46AD0A7E548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C23F-D9C4-4309-9A09-C745E4DC5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6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8D9D-D090-4411-80D3-F46AD0A7E548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C23F-D9C4-4309-9A09-C745E4DC5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7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8D9D-D090-4411-80D3-F46AD0A7E548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C23F-D9C4-4309-9A09-C745E4DC5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0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E8D9D-D090-4411-80D3-F46AD0A7E548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EC23F-D9C4-4309-9A09-C745E4DC5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7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Arrow: Straight">
            <a:extLst>
              <a:ext uri="{FF2B5EF4-FFF2-40B4-BE49-F238E27FC236}">
                <a16:creationId xmlns:a16="http://schemas.microsoft.com/office/drawing/2014/main" id="{0F97A3A5-795A-446E-B989-15FCDB317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45499" y="3236846"/>
            <a:ext cx="914400" cy="914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04E992-CDC7-430A-8A3E-0DAFC89CB904}"/>
              </a:ext>
            </a:extLst>
          </p:cNvPr>
          <p:cNvSpPr/>
          <p:nvPr/>
        </p:nvSpPr>
        <p:spPr>
          <a:xfrm>
            <a:off x="8284503" y="2786105"/>
            <a:ext cx="3249608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and Compare Predicted Docking Metrics</a:t>
            </a:r>
          </a:p>
        </p:txBody>
      </p:sp>
      <p:pic>
        <p:nvPicPr>
          <p:cNvPr id="3" name="Graphic 2" descr="Close">
            <a:extLst>
              <a:ext uri="{FF2B5EF4-FFF2-40B4-BE49-F238E27FC236}">
                <a16:creationId xmlns:a16="http://schemas.microsoft.com/office/drawing/2014/main" id="{F609592E-89F4-4E47-ADB1-38989F9841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35058" y="3279335"/>
            <a:ext cx="914400" cy="9144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8E71BB6-9712-4E05-B4E4-04FD3CE7BC07}"/>
              </a:ext>
            </a:extLst>
          </p:cNvPr>
          <p:cNvSpPr/>
          <p:nvPr/>
        </p:nvSpPr>
        <p:spPr>
          <a:xfrm>
            <a:off x="5355980" y="2909216"/>
            <a:ext cx="228299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rgbClr val="2045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600</a:t>
            </a:r>
          </a:p>
          <a:p>
            <a:pPr algn="ctr"/>
            <a:r>
              <a:rPr lang="en-US" sz="3200" b="1" dirty="0">
                <a:ln w="0"/>
                <a:solidFill>
                  <a:srgbClr val="2045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HADDOCK</a:t>
            </a:r>
          </a:p>
          <a:p>
            <a:pPr algn="ctr"/>
            <a:r>
              <a:rPr lang="en-US" sz="3200" b="1" dirty="0">
                <a:ln w="0"/>
                <a:solidFill>
                  <a:srgbClr val="2045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8A9AED5-CBA9-4E8A-BAE7-E9E464697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086501"/>
              </p:ext>
            </p:extLst>
          </p:nvPr>
        </p:nvGraphicFramePr>
        <p:xfrm>
          <a:off x="840798" y="2354775"/>
          <a:ext cx="3509461" cy="2641600"/>
        </p:xfrm>
        <a:graphic>
          <a:graphicData uri="http://schemas.openxmlformats.org/drawingml/2006/table">
            <a:tbl>
              <a:tblPr firstRow="1" firstCol="1" bandRow="1"/>
              <a:tblGrid>
                <a:gridCol w="1521402">
                  <a:extLst>
                    <a:ext uri="{9D8B030D-6E8A-4147-A177-3AD203B41FA5}">
                      <a16:colId xmlns:a16="http://schemas.microsoft.com/office/drawing/2014/main" val="692215564"/>
                    </a:ext>
                  </a:extLst>
                </a:gridCol>
                <a:gridCol w="752348">
                  <a:extLst>
                    <a:ext uri="{9D8B030D-6E8A-4147-A177-3AD203B41FA5}">
                      <a16:colId xmlns:a16="http://schemas.microsoft.com/office/drawing/2014/main" val="2745094234"/>
                    </a:ext>
                  </a:extLst>
                </a:gridCol>
                <a:gridCol w="454343">
                  <a:extLst>
                    <a:ext uri="{9D8B030D-6E8A-4147-A177-3AD203B41FA5}">
                      <a16:colId xmlns:a16="http://schemas.microsoft.com/office/drawing/2014/main" val="2925381175"/>
                    </a:ext>
                  </a:extLst>
                </a:gridCol>
                <a:gridCol w="781368">
                  <a:extLst>
                    <a:ext uri="{9D8B030D-6E8A-4147-A177-3AD203B41FA5}">
                      <a16:colId xmlns:a16="http://schemas.microsoft.com/office/drawing/2014/main" val="3764812946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CCL1</a:t>
                      </a:r>
                      <a:endParaRPr lang="en-US" sz="16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IL-1</a:t>
                      </a:r>
                      <a:r>
                        <a:rPr lang="el-G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β</a:t>
                      </a:r>
                      <a:endParaRPr lang="en-US" sz="16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39729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l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SARS-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</a:t>
                      </a:r>
                      <a:endParaRPr lang="en-US" sz="16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192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SARS-CoV-2 (Wuhan)</a:t>
                      </a:r>
                      <a:endParaRPr lang="en-US" sz="16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64359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l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68337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SARS-CoV-2 (XBB)</a:t>
                      </a:r>
                      <a:endParaRPr lang="en-US" sz="16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43238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l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MERS-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</a:t>
                      </a:r>
                      <a:endParaRPr lang="en-US" sz="16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35261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4F890522-B78C-4514-897C-59DB842693F1}"/>
              </a:ext>
            </a:extLst>
          </p:cNvPr>
          <p:cNvSpPr/>
          <p:nvPr/>
        </p:nvSpPr>
        <p:spPr>
          <a:xfrm rot="18478249">
            <a:off x="2024903" y="3203509"/>
            <a:ext cx="239841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0"/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1,088</a:t>
            </a:r>
          </a:p>
          <a:p>
            <a:pPr algn="ctr"/>
            <a:r>
              <a:rPr lang="en-US" sz="3200" b="1" dirty="0">
                <a:ln w="0"/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Complexes</a:t>
            </a:r>
            <a:endParaRPr lang="en-US" sz="4000" b="1" dirty="0">
              <a:ln w="0"/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5830E1-A5A7-46C5-9969-2283A3861500}"/>
              </a:ext>
            </a:extLst>
          </p:cNvPr>
          <p:cNvSpPr txBox="1"/>
          <p:nvPr/>
        </p:nvSpPr>
        <p:spPr>
          <a:xfrm>
            <a:off x="1423897" y="1622602"/>
            <a:ext cx="23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 Human Cytokines 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32582079-4C2D-414C-9BB0-D8555BF2893C}"/>
              </a:ext>
            </a:extLst>
          </p:cNvPr>
          <p:cNvSpPr/>
          <p:nvPr/>
        </p:nvSpPr>
        <p:spPr>
          <a:xfrm rot="5400000">
            <a:off x="2481968" y="442192"/>
            <a:ext cx="274256" cy="3462325"/>
          </a:xfrm>
          <a:prstGeom prst="leftBrac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80E5E6-5823-43E5-9C49-DFD70D265E29}"/>
              </a:ext>
            </a:extLst>
          </p:cNvPr>
          <p:cNvSpPr txBox="1"/>
          <p:nvPr/>
        </p:nvSpPr>
        <p:spPr>
          <a:xfrm rot="16200000">
            <a:off x="-476565" y="355186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N Proteins</a:t>
            </a:r>
            <a:endParaRPr lang="en-US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AA4F248B-4F85-407F-B459-4D0BDE982F08}"/>
              </a:ext>
            </a:extLst>
          </p:cNvPr>
          <p:cNvSpPr/>
          <p:nvPr/>
        </p:nvSpPr>
        <p:spPr>
          <a:xfrm>
            <a:off x="512489" y="2354775"/>
            <a:ext cx="297209" cy="2641600"/>
          </a:xfrm>
          <a:prstGeom prst="leftBrac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73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B32EBACD-4ADF-A5B4-738A-7FC847A5FC71}"/>
              </a:ext>
            </a:extLst>
          </p:cNvPr>
          <p:cNvSpPr/>
          <p:nvPr/>
        </p:nvSpPr>
        <p:spPr>
          <a:xfrm>
            <a:off x="-1257300" y="-660400"/>
            <a:ext cx="16040100" cy="843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188D16F-BB6C-6F1F-C348-D4E581B20C5F}"/>
              </a:ext>
            </a:extLst>
          </p:cNvPr>
          <p:cNvCxnSpPr>
            <a:stCxn id="26" idx="3"/>
            <a:endCxn id="46" idx="2"/>
          </p:cNvCxnSpPr>
          <p:nvPr/>
        </p:nvCxnSpPr>
        <p:spPr>
          <a:xfrm flipV="1">
            <a:off x="10762441" y="4574075"/>
            <a:ext cx="1404159" cy="1369670"/>
          </a:xfrm>
          <a:prstGeom prst="bentConnector2">
            <a:avLst/>
          </a:prstGeom>
          <a:ln w="1270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8A9AED5-CBA9-4E8A-BAE7-E9E464697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485020"/>
              </p:ext>
            </p:extLst>
          </p:nvPr>
        </p:nvGraphicFramePr>
        <p:xfrm>
          <a:off x="815398" y="2354775"/>
          <a:ext cx="3509461" cy="2641600"/>
        </p:xfrm>
        <a:graphic>
          <a:graphicData uri="http://schemas.openxmlformats.org/drawingml/2006/table">
            <a:tbl>
              <a:tblPr firstRow="1" firstCol="1" bandRow="1"/>
              <a:tblGrid>
                <a:gridCol w="1521402">
                  <a:extLst>
                    <a:ext uri="{9D8B030D-6E8A-4147-A177-3AD203B41FA5}">
                      <a16:colId xmlns:a16="http://schemas.microsoft.com/office/drawing/2014/main" val="692215564"/>
                    </a:ext>
                  </a:extLst>
                </a:gridCol>
                <a:gridCol w="752348">
                  <a:extLst>
                    <a:ext uri="{9D8B030D-6E8A-4147-A177-3AD203B41FA5}">
                      <a16:colId xmlns:a16="http://schemas.microsoft.com/office/drawing/2014/main" val="2745094234"/>
                    </a:ext>
                  </a:extLst>
                </a:gridCol>
                <a:gridCol w="454343">
                  <a:extLst>
                    <a:ext uri="{9D8B030D-6E8A-4147-A177-3AD203B41FA5}">
                      <a16:colId xmlns:a16="http://schemas.microsoft.com/office/drawing/2014/main" val="2925381175"/>
                    </a:ext>
                  </a:extLst>
                </a:gridCol>
                <a:gridCol w="781368">
                  <a:extLst>
                    <a:ext uri="{9D8B030D-6E8A-4147-A177-3AD203B41FA5}">
                      <a16:colId xmlns:a16="http://schemas.microsoft.com/office/drawing/2014/main" val="3764812946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CCL1</a:t>
                      </a:r>
                      <a:endParaRPr lang="en-US" sz="16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IL-1</a:t>
                      </a:r>
                      <a:r>
                        <a:rPr lang="el-G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β</a:t>
                      </a:r>
                      <a:endParaRPr lang="en-US" sz="16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39729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l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SARS-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</a:t>
                      </a:r>
                      <a:endParaRPr lang="en-US" sz="16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192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SARS-CoV-2 (Wuhan)</a:t>
                      </a:r>
                      <a:endParaRPr lang="en-US" sz="16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64359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l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68337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SARS-CoV-2 (XBB)</a:t>
                      </a:r>
                      <a:endParaRPr lang="en-US" sz="16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43238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l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MERS-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</a:t>
                      </a:r>
                      <a:endParaRPr lang="en-US" sz="16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35261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4F890522-B78C-4514-897C-59DB842693F1}"/>
              </a:ext>
            </a:extLst>
          </p:cNvPr>
          <p:cNvSpPr/>
          <p:nvPr/>
        </p:nvSpPr>
        <p:spPr>
          <a:xfrm rot="18478249">
            <a:off x="1999503" y="3203509"/>
            <a:ext cx="239841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0"/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1,088</a:t>
            </a:r>
          </a:p>
          <a:p>
            <a:pPr algn="ctr"/>
            <a:r>
              <a:rPr lang="en-US" sz="3200" b="1" dirty="0">
                <a:ln w="0"/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Complexes</a:t>
            </a:r>
            <a:endParaRPr lang="en-US" sz="4000" b="1" dirty="0">
              <a:ln w="0"/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5830E1-A5A7-46C5-9969-2283A3861500}"/>
              </a:ext>
            </a:extLst>
          </p:cNvPr>
          <p:cNvSpPr txBox="1"/>
          <p:nvPr/>
        </p:nvSpPr>
        <p:spPr>
          <a:xfrm>
            <a:off x="1398497" y="1622602"/>
            <a:ext cx="23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 Human Cytokines 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32582079-4C2D-414C-9BB0-D8555BF2893C}"/>
              </a:ext>
            </a:extLst>
          </p:cNvPr>
          <p:cNvSpPr/>
          <p:nvPr/>
        </p:nvSpPr>
        <p:spPr>
          <a:xfrm rot="5400000">
            <a:off x="2456568" y="442192"/>
            <a:ext cx="274256" cy="3462325"/>
          </a:xfrm>
          <a:prstGeom prst="leftBrac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80E5E6-5823-43E5-9C49-DFD70D265E29}"/>
              </a:ext>
            </a:extLst>
          </p:cNvPr>
          <p:cNvSpPr txBox="1"/>
          <p:nvPr/>
        </p:nvSpPr>
        <p:spPr>
          <a:xfrm rot="16200000">
            <a:off x="-501965" y="355186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N Proteins</a:t>
            </a:r>
            <a:endParaRPr lang="en-US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AA4F248B-4F85-407F-B459-4D0BDE982F08}"/>
              </a:ext>
            </a:extLst>
          </p:cNvPr>
          <p:cNvSpPr/>
          <p:nvPr/>
        </p:nvSpPr>
        <p:spPr>
          <a:xfrm>
            <a:off x="487089" y="2354775"/>
            <a:ext cx="297209" cy="2641600"/>
          </a:xfrm>
          <a:prstGeom prst="leftBrac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AAB8D8-4653-AEAB-0744-D143F87E54B0}"/>
              </a:ext>
            </a:extLst>
          </p:cNvPr>
          <p:cNvSpPr/>
          <p:nvPr/>
        </p:nvSpPr>
        <p:spPr>
          <a:xfrm>
            <a:off x="5408857" y="2354775"/>
            <a:ext cx="2282996" cy="123639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600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HADDOCK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558A9D-3FFF-CF6C-18C1-8975E3E6F901}"/>
              </a:ext>
            </a:extLst>
          </p:cNvPr>
          <p:cNvSpPr/>
          <p:nvPr/>
        </p:nvSpPr>
        <p:spPr>
          <a:xfrm>
            <a:off x="5408857" y="3732831"/>
            <a:ext cx="2282996" cy="123639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AlphaFold2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8DA619-C27C-A2CA-6008-6A59E7030F8F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324859" y="2972971"/>
            <a:ext cx="1083998" cy="1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4193B4-4154-1652-8ECA-08EDA2F09A5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324859" y="4351026"/>
            <a:ext cx="1083998" cy="2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C5D3057D-31B9-7BB6-184F-3DD15992E1D4}"/>
              </a:ext>
            </a:extLst>
          </p:cNvPr>
          <p:cNvSpPr/>
          <p:nvPr/>
        </p:nvSpPr>
        <p:spPr>
          <a:xfrm>
            <a:off x="4452057" y="2744371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Close">
            <a:extLst>
              <a:ext uri="{FF2B5EF4-FFF2-40B4-BE49-F238E27FC236}">
                <a16:creationId xmlns:a16="http://schemas.microsoft.com/office/drawing/2014/main" id="{F609592E-89F4-4E47-ADB1-38989F984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1320" y="2835811"/>
            <a:ext cx="274320" cy="274320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84CFE3A8-5D5E-8BAD-625E-1CD8836782CE}"/>
              </a:ext>
            </a:extLst>
          </p:cNvPr>
          <p:cNvSpPr/>
          <p:nvPr/>
        </p:nvSpPr>
        <p:spPr>
          <a:xfrm>
            <a:off x="4452057" y="4122426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 descr="Close">
            <a:extLst>
              <a:ext uri="{FF2B5EF4-FFF2-40B4-BE49-F238E27FC236}">
                <a16:creationId xmlns:a16="http://schemas.microsoft.com/office/drawing/2014/main" id="{7A016BB6-C1A0-FBE1-1ABB-8E79048B6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1320" y="4213866"/>
            <a:ext cx="274320" cy="274320"/>
          </a:xfrm>
          <a:prstGeom prst="rect">
            <a:avLst/>
          </a:prstGeom>
        </p:spPr>
      </p:pic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B5A746C8-1BFC-D642-FEF0-EE4A17C631F7}"/>
              </a:ext>
            </a:extLst>
          </p:cNvPr>
          <p:cNvSpPr/>
          <p:nvPr/>
        </p:nvSpPr>
        <p:spPr>
          <a:xfrm>
            <a:off x="7682641" y="1060540"/>
            <a:ext cx="3079800" cy="63303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 to Best Cluster using van der Waals energies</a:t>
            </a:r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74B17F21-906B-98A7-3C5A-EF7D8767D403}"/>
              </a:ext>
            </a:extLst>
          </p:cNvPr>
          <p:cNvSpPr/>
          <p:nvPr/>
        </p:nvSpPr>
        <p:spPr>
          <a:xfrm>
            <a:off x="7682641" y="5627228"/>
            <a:ext cx="3079800" cy="63303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 to Best Complex using </a:t>
            </a:r>
            <a:r>
              <a:rPr lang="en-US" dirty="0" err="1"/>
              <a:t>GDock</a:t>
            </a:r>
            <a:r>
              <a:rPr lang="en-US" dirty="0"/>
              <a:t> Scores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FEB2674-C23F-0BA6-60F4-A2BBBDE7BDD1}"/>
              </a:ext>
            </a:extLst>
          </p:cNvPr>
          <p:cNvCxnSpPr>
            <a:cxnSpLocks/>
            <a:stCxn id="38" idx="0"/>
            <a:endCxn id="25" idx="2"/>
          </p:cNvCxnSpPr>
          <p:nvPr/>
        </p:nvCxnSpPr>
        <p:spPr>
          <a:xfrm flipV="1">
            <a:off x="9222541" y="1693574"/>
            <a:ext cx="0" cy="676735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51381C-E5D2-76B6-8CD1-7F47F2F94729}"/>
              </a:ext>
            </a:extLst>
          </p:cNvPr>
          <p:cNvCxnSpPr>
            <a:cxnSpLocks/>
            <a:stCxn id="40" idx="2"/>
            <a:endCxn id="26" idx="0"/>
          </p:cNvCxnSpPr>
          <p:nvPr/>
        </p:nvCxnSpPr>
        <p:spPr>
          <a:xfrm>
            <a:off x="9222541" y="4953690"/>
            <a:ext cx="0" cy="673538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668BC7CF-7EA0-D8C1-DD51-4BA7682EA513}"/>
              </a:ext>
            </a:extLst>
          </p:cNvPr>
          <p:cNvSpPr/>
          <p:nvPr/>
        </p:nvSpPr>
        <p:spPr>
          <a:xfrm>
            <a:off x="7826542" y="2744371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=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E38F685-4EA2-5FFD-35F5-B3A8021A3300}"/>
              </a:ext>
            </a:extLst>
          </p:cNvPr>
          <p:cNvSpPr/>
          <p:nvPr/>
        </p:nvSpPr>
        <p:spPr>
          <a:xfrm>
            <a:off x="7826542" y="4123670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=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07C1DD-D80E-2A65-2427-C40A9C026958}"/>
              </a:ext>
            </a:extLst>
          </p:cNvPr>
          <p:cNvSpPr/>
          <p:nvPr/>
        </p:nvSpPr>
        <p:spPr>
          <a:xfrm>
            <a:off x="8418431" y="2370309"/>
            <a:ext cx="1608220" cy="1220859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  <a:prstDash val="lgDash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652,800</a:t>
            </a:r>
          </a:p>
          <a:p>
            <a:pPr algn="ctr"/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PDBs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E8799A-3F74-C8D6-A822-3123ADEF33AF}"/>
              </a:ext>
            </a:extLst>
          </p:cNvPr>
          <p:cNvSpPr/>
          <p:nvPr/>
        </p:nvSpPr>
        <p:spPr>
          <a:xfrm>
            <a:off x="8418431" y="3732831"/>
            <a:ext cx="1608220" cy="1220859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27,200</a:t>
            </a:r>
          </a:p>
          <a:p>
            <a:pPr algn="ctr"/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PDBs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ADA25D9-DC5B-CCDC-618D-87BDBDBC1BC0}"/>
              </a:ext>
            </a:extLst>
          </p:cNvPr>
          <p:cNvSpPr/>
          <p:nvPr/>
        </p:nvSpPr>
        <p:spPr>
          <a:xfrm>
            <a:off x="10541796" y="2758193"/>
            <a:ext cx="3249608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and Compare Predicted Docking Metrics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C68242F-1697-4BAD-80F7-25BA85B31C35}"/>
              </a:ext>
            </a:extLst>
          </p:cNvPr>
          <p:cNvCxnSpPr>
            <a:cxnSpLocks/>
            <a:stCxn id="25" idx="3"/>
            <a:endCxn id="46" idx="0"/>
          </p:cNvCxnSpPr>
          <p:nvPr/>
        </p:nvCxnSpPr>
        <p:spPr>
          <a:xfrm>
            <a:off x="10762441" y="1377057"/>
            <a:ext cx="1404159" cy="1381136"/>
          </a:xfrm>
          <a:prstGeom prst="bentConnector2">
            <a:avLst/>
          </a:prstGeom>
          <a:ln w="1270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812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32</TotalTime>
  <Words>89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Colby Ford</dc:creator>
  <cp:lastModifiedBy>Colby Ford</cp:lastModifiedBy>
  <cp:revision>5</cp:revision>
  <dcterms:created xsi:type="dcterms:W3CDTF">2023-06-24T18:25:55Z</dcterms:created>
  <dcterms:modified xsi:type="dcterms:W3CDTF">2023-08-18T13:59:05Z</dcterms:modified>
</cp:coreProperties>
</file>