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63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8" r:id="rId13"/>
  </p:sldIdLst>
  <p:sldSz cx="9144000" cy="5143500" type="screen16x9"/>
  <p:notesSz cx="6858000" cy="9144000"/>
  <p:embeddedFontLst>
    <p:embeddedFont>
      <p:font typeface="Share Tech" panose="020B0604020202020204" charset="0"/>
      <p:regular r:id="rId15"/>
    </p:embeddedFont>
    <p:embeddedFont>
      <p:font typeface="Advent Pro SemiBold" panose="020B0604020202020204" charset="0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A037A-1AAF-431B-90EF-CB4A3FB8564B}">
  <a:tblStyle styleId="{F13A037A-1AAF-431B-90EF-CB4A3FB85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2817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7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3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6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5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9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7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6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94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2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10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2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82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5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4.10934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iopscience.iop.org/article/10.1088/1742-6596/1314/1/012202/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 Detection and YOLO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28101" y="989475"/>
            <a:ext cx="8285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/>
              <a:t>YOLOv4: Optimal Speed and </a:t>
            </a:r>
            <a:r>
              <a:rPr lang="en-US" sz="2000" dirty="0" smtClean="0"/>
              <a:t>Accuracy </a:t>
            </a:r>
            <a:r>
              <a:rPr lang="en-US" sz="2000" dirty="0"/>
              <a:t>of Object Detection </a:t>
            </a:r>
            <a:endParaRPr lang="en-US" sz="2000" dirty="0" smtClean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arxiv.org/pdf/2004.10934.pdf</a:t>
            </a:r>
            <a:endParaRPr lang="en-US" sz="2000" dirty="0" smtClean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lang="en-US" sz="2000" dirty="0"/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/>
              <a:t>Expanding Receptive Field YOLO for Small Object </a:t>
            </a:r>
            <a:r>
              <a:rPr lang="en-US" sz="2000" dirty="0" smtClean="0"/>
              <a:t>Detection</a:t>
            </a:r>
          </a:p>
          <a:p>
            <a:pPr marL="2540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>
                <a:hlinkClick r:id="rId4"/>
              </a:rPr>
              <a:t>https://iopscience.iop.org/article/10.1088/1742-6596/1314/1/012202/pdf</a:t>
            </a:r>
            <a:endParaRPr lang="en-US" sz="2000" dirty="0" smtClean="0"/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endParaRPr lang="en-US" sz="2000" dirty="0" smtClean="0"/>
          </a:p>
          <a:p>
            <a:pPr marL="2540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/>
              <a:t>     </a:t>
            </a:r>
            <a:endParaRPr lang="en-US" sz="2000" dirty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sz="2000" dirty="0" smtClean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 Papers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0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02327" y="1742775"/>
            <a:ext cx="335096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Deployment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31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129286" y="3395761"/>
            <a:ext cx="19115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</a:t>
            </a:r>
            <a:r>
              <a:rPr lang="en" dirty="0" smtClean="0"/>
              <a:t> Deployment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322559" y="3484395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721893" y="3223687"/>
            <a:ext cx="12923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CubiCasa5K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116389" y="2624893"/>
            <a:ext cx="9089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568970" y="2610758"/>
            <a:ext cx="78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129286" y="2590262"/>
            <a:ext cx="80882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3505594" y="150711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086833" y="150711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</p:cNvCxnSpPr>
          <p:nvPr/>
        </p:nvCxnSpPr>
        <p:spPr>
          <a:xfrm>
            <a:off x="3505594" y="19191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</p:cNvCxnSpPr>
          <p:nvPr/>
        </p:nvCxnSpPr>
        <p:spPr>
          <a:xfrm>
            <a:off x="6086833" y="19191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8180771" y="149461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81;p27"/>
          <p:cNvSpPr/>
          <p:nvPr/>
        </p:nvSpPr>
        <p:spPr>
          <a:xfrm>
            <a:off x="1007766" y="149014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484;p27"/>
          <p:cNvCxnSpPr>
            <a:stCxn id="37" idx="1"/>
          </p:cNvCxnSpPr>
          <p:nvPr/>
        </p:nvCxnSpPr>
        <p:spPr>
          <a:xfrm>
            <a:off x="1007766" y="190219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Google Shape;12376;p62"/>
          <p:cNvGrpSpPr/>
          <p:nvPr/>
        </p:nvGrpSpPr>
        <p:grpSpPr>
          <a:xfrm>
            <a:off x="1250644" y="1749244"/>
            <a:ext cx="269261" cy="352050"/>
            <a:chOff x="1367060" y="2422129"/>
            <a:chExt cx="269261" cy="352050"/>
          </a:xfrm>
        </p:grpSpPr>
        <p:sp>
          <p:nvSpPr>
            <p:cNvPr id="59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2376;p62"/>
          <p:cNvGrpSpPr/>
          <p:nvPr/>
        </p:nvGrpSpPr>
        <p:grpSpPr>
          <a:xfrm>
            <a:off x="3765428" y="1723403"/>
            <a:ext cx="269261" cy="352050"/>
            <a:chOff x="1367060" y="2422129"/>
            <a:chExt cx="269261" cy="352050"/>
          </a:xfrm>
        </p:grpSpPr>
        <p:sp>
          <p:nvSpPr>
            <p:cNvPr id="74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2376;p62"/>
          <p:cNvGrpSpPr/>
          <p:nvPr/>
        </p:nvGrpSpPr>
        <p:grpSpPr>
          <a:xfrm>
            <a:off x="6364552" y="1671863"/>
            <a:ext cx="269261" cy="352050"/>
            <a:chOff x="1367060" y="2422129"/>
            <a:chExt cx="269261" cy="352050"/>
          </a:xfrm>
        </p:grpSpPr>
        <p:sp>
          <p:nvSpPr>
            <p:cNvPr id="89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02327" y="1742775"/>
            <a:ext cx="335096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Cubicasa5K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28101" y="989475"/>
            <a:ext cx="8285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 smtClean="0"/>
              <a:t>  Dataset </a:t>
            </a:r>
            <a:r>
              <a:rPr lang="en-US" sz="2000" dirty="0" smtClean="0"/>
              <a:t>contains 5000 </a:t>
            </a:r>
            <a:r>
              <a:rPr lang="en-US" sz="2000" dirty="0" smtClean="0"/>
              <a:t>samples (80% training + 10% testing + 10% validation)</a:t>
            </a:r>
            <a:endParaRPr lang="en-US" sz="2000" dirty="0" smtClean="0"/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 smtClean="0"/>
              <a:t>Samples annotated for 80 floor plan objects</a:t>
            </a:r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 smtClean="0"/>
              <a:t>They used SVG for annotation</a:t>
            </a:r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 smtClean="0"/>
              <a:t>It’s based on </a:t>
            </a:r>
            <a:r>
              <a:rPr lang="en-US" sz="2000" dirty="0" smtClean="0"/>
              <a:t>CNN</a:t>
            </a:r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 smtClean="0"/>
              <a:t>They used </a:t>
            </a:r>
            <a:r>
              <a:rPr lang="en-US" sz="2000" dirty="0" err="1" smtClean="0"/>
              <a:t>Nvidia</a:t>
            </a:r>
            <a:r>
              <a:rPr lang="en-US" sz="2000" dirty="0" smtClean="0"/>
              <a:t> </a:t>
            </a:r>
            <a:r>
              <a:rPr lang="en-US" sz="2000" dirty="0"/>
              <a:t>GeForce GTX </a:t>
            </a:r>
            <a:r>
              <a:rPr lang="en-US" sz="2000" dirty="0" err="1"/>
              <a:t>TitanX</a:t>
            </a:r>
            <a:r>
              <a:rPr lang="en-US" sz="2000" dirty="0"/>
              <a:t> </a:t>
            </a:r>
            <a:r>
              <a:rPr lang="en-US" sz="2000" dirty="0" smtClean="0"/>
              <a:t>GPU for training</a:t>
            </a:r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 smtClean="0"/>
              <a:t>They train the model 300 epochs for 3 hours</a:t>
            </a:r>
          </a:p>
          <a:p>
            <a:pPr marL="368300" indent="-342900">
              <a:spcBef>
                <a:spcPts val="300"/>
              </a:spcBef>
              <a:buClr>
                <a:schemeClr val="accent2"/>
              </a:buClr>
              <a:buSzPts val="1400"/>
            </a:pPr>
            <a:r>
              <a:rPr lang="en-US" sz="2000" dirty="0" smtClean="0"/>
              <a:t>The average accuracy for rooms is 69.8 while it was 61.5 for small icons</a:t>
            </a:r>
            <a:endParaRPr lang="en-US" sz="2000" dirty="0" smtClean="0"/>
          </a:p>
          <a:p>
            <a:pPr marL="2540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/>
              <a:t>     </a:t>
            </a:r>
            <a:endParaRPr lang="en-US" sz="2000" dirty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sz="2000" dirty="0" smtClean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Cubicasa5K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Cubicasa5K – CNN Architecture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" y="867667"/>
            <a:ext cx="6666930" cy="40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02327" y="1742775"/>
            <a:ext cx="335096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68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28101" y="989475"/>
            <a:ext cx="8285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 smtClean="0"/>
              <a:t>  RCNN, SSD, YOLO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/>
              <a:t>YOLOv4 being a single staged object detector works more accurate and faster than Two staged detectors like R-CNN, Fast R-CNN</a:t>
            </a:r>
            <a:r>
              <a:rPr lang="en-US" sz="2000" dirty="0" smtClean="0"/>
              <a:t>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 smtClean="0"/>
              <a:t>It detects 65 FPS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/>
              <a:t> In YOLO a single convolutional network predicts the bounding boxes and the class probabilities for these boxes.</a:t>
            </a:r>
            <a:endParaRPr lang="en-US" sz="2000" dirty="0" smtClean="0"/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endParaRPr lang="en-US" sz="2000" dirty="0" smtClean="0"/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endParaRPr lang="en-US" sz="2000" dirty="0" smtClean="0"/>
          </a:p>
          <a:p>
            <a:pPr marL="2540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/>
              <a:t>     </a:t>
            </a:r>
            <a:endParaRPr lang="en-US" sz="2000" dirty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sz="2000" dirty="0" smtClean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 (You Only Look Once)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67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28101" y="989475"/>
            <a:ext cx="8285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/>
              <a:t>  </a:t>
            </a:r>
            <a:r>
              <a:rPr lang="en-US" sz="2000" dirty="0"/>
              <a:t>YOLOv4 is designed based on recent research findings, using CSPDarknet53 as a Backbone, SPP (Spatial pyramid pooling) and PAN (Path Aggregation Network) for what is referred to as “the Neck</a:t>
            </a:r>
            <a:r>
              <a:rPr lang="en-US" sz="2000" dirty="0" smtClean="0"/>
              <a:t>”</a:t>
            </a:r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lang="en-US" sz="2000" dirty="0" smtClean="0"/>
          </a:p>
          <a:p>
            <a:pPr marL="2540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/>
              <a:t>     </a:t>
            </a:r>
            <a:endParaRPr lang="en-US" sz="2000" dirty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sz="2000" dirty="0" smtClean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1" y="2194809"/>
            <a:ext cx="7914630" cy="25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28101" y="989475"/>
            <a:ext cx="828588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2000" dirty="0" smtClean="0"/>
              <a:t>It is not good for very small objects</a:t>
            </a:r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/>
              <a:t> “Expanding Receptive Field YOLO for Small Object </a:t>
            </a:r>
            <a:r>
              <a:rPr lang="en-US" sz="2000" dirty="0" smtClean="0"/>
              <a:t>Detection”</a:t>
            </a:r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lang="en-US" sz="2000" dirty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lang="en-US" sz="2000" dirty="0" smtClean="0"/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endParaRPr lang="en-US" sz="2000" dirty="0" smtClean="0"/>
          </a:p>
          <a:p>
            <a:pPr marL="2540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r>
              <a:rPr lang="en-US" sz="2000" dirty="0" smtClean="0"/>
              <a:t>     </a:t>
            </a:r>
            <a:endParaRPr lang="en-US" sz="2000" dirty="0"/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sz="2000" dirty="0" smtClean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 Drawbacks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75" y="2343134"/>
            <a:ext cx="2049958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build="p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220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Share Tech</vt:lpstr>
      <vt:lpstr>Advent Pro SemiBold</vt:lpstr>
      <vt:lpstr>Fira Sans Extra Condensed Medium</vt:lpstr>
      <vt:lpstr>Arial</vt:lpstr>
      <vt:lpstr>Nunito Light</vt:lpstr>
      <vt:lpstr>Livvic Light</vt:lpstr>
      <vt:lpstr>Advent Pro Medium</vt:lpstr>
      <vt:lpstr>Maven Pro</vt:lpstr>
      <vt:lpstr>Data Science Consulting by Slidesgo</vt:lpstr>
      <vt:lpstr>Object Detection and YOLO</vt:lpstr>
      <vt:lpstr>Model Deployment</vt:lpstr>
      <vt:lpstr>Cubicasa5K</vt:lpstr>
      <vt:lpstr>Cubicasa5K</vt:lpstr>
      <vt:lpstr>Cubicasa5K – CNN Architecture</vt:lpstr>
      <vt:lpstr>YOLO</vt:lpstr>
      <vt:lpstr>YOLO (You Only Look Once)</vt:lpstr>
      <vt:lpstr>YOLO Architecture</vt:lpstr>
      <vt:lpstr>YOLO Drawbacks</vt:lpstr>
      <vt:lpstr>YOLO Papers</vt:lpstr>
      <vt:lpstr>Model Deployment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AI</dc:title>
  <cp:lastModifiedBy>Maali Abdulqader</cp:lastModifiedBy>
  <cp:revision>44</cp:revision>
  <dcterms:modified xsi:type="dcterms:W3CDTF">2022-02-17T14:51:47Z</dcterms:modified>
</cp:coreProperties>
</file>