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9" r:id="rId3"/>
    <p:sldId id="282" r:id="rId4"/>
    <p:sldId id="266" r:id="rId5"/>
    <p:sldId id="265" r:id="rId6"/>
    <p:sldId id="260" r:id="rId7"/>
    <p:sldId id="279" r:id="rId8"/>
    <p:sldId id="269" r:id="rId9"/>
    <p:sldId id="267" r:id="rId10"/>
    <p:sldId id="268" r:id="rId11"/>
    <p:sldId id="261" r:id="rId12"/>
    <p:sldId id="280" r:id="rId13"/>
    <p:sldId id="270" r:id="rId14"/>
    <p:sldId id="271" r:id="rId15"/>
    <p:sldId id="283" r:id="rId16"/>
    <p:sldId id="285" r:id="rId17"/>
    <p:sldId id="284" r:id="rId18"/>
    <p:sldId id="286" r:id="rId19"/>
    <p:sldId id="262" r:id="rId20"/>
    <p:sldId id="273" r:id="rId21"/>
    <p:sldId id="274" r:id="rId22"/>
    <p:sldId id="275" r:id="rId23"/>
    <p:sldId id="287" r:id="rId24"/>
    <p:sldId id="288" r:id="rId25"/>
    <p:sldId id="272" r:id="rId26"/>
    <p:sldId id="263" r:id="rId27"/>
    <p:sldId id="277" r:id="rId28"/>
    <p:sldId id="278" r:id="rId29"/>
    <p:sldId id="289" r:id="rId30"/>
    <p:sldId id="291" r:id="rId3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488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60"/>
  </p:normalViewPr>
  <p:slideViewPr>
    <p:cSldViewPr snapToGrid="0" showGuides="1">
      <p:cViewPr varScale="1">
        <p:scale>
          <a:sx n="66" d="100"/>
          <a:sy n="66" d="100"/>
        </p:scale>
        <p:origin x="91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3084AA1-95CC-4317-98FD-2491DB3C0B5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2020/1/14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3084AA1-95CC-4317-98FD-2491DB3C0B5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2020/1/14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3084AA1-95CC-4317-98FD-2491DB3C0B5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2020/1/14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3084AA1-95CC-4317-98FD-2491DB3C0B5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2020/1/14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3084AA1-95CC-4317-98FD-2491DB3C0B5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2020/1/14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3084AA1-95CC-4317-98FD-2491DB3C0B5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2020/1/14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3084AA1-95CC-4317-98FD-2491DB3C0B5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2020/1/14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3084AA1-95CC-4317-98FD-2491DB3C0B5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2020/1/14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3084AA1-95CC-4317-98FD-2491DB3C0B5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2020/1/14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3084AA1-95CC-4317-98FD-2491DB3C0B5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2020/1/14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3084AA1-95CC-4317-98FD-2491DB3C0B5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2020/1/14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3084AA1-95CC-4317-98FD-2491DB3C0B5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2020/1/14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0" name="图片 5"/>
          <p:cNvPicPr>
            <a:picLocks noChangeAspect="1"/>
          </p:cNvPicPr>
          <p:nvPr/>
        </p:nvPicPr>
        <p:blipFill>
          <a:blip r:embed="rId2"/>
          <a:stretch>
            <a:fillRect/>
          </a:stretch>
        </p:blipFill>
        <p:spPr>
          <a:xfrm>
            <a:off x="2095500" y="504825"/>
            <a:ext cx="7480300" cy="3743325"/>
          </a:xfrm>
          <a:prstGeom prst="rect">
            <a:avLst/>
          </a:prstGeom>
          <a:noFill/>
          <a:ln w="9525">
            <a:noFill/>
          </a:ln>
        </p:spPr>
      </p:pic>
      <p:sp>
        <p:nvSpPr>
          <p:cNvPr id="2051" name="矩形 6"/>
          <p:cNvSpPr/>
          <p:nvPr/>
        </p:nvSpPr>
        <p:spPr>
          <a:xfrm>
            <a:off x="0" y="4902200"/>
            <a:ext cx="12192000" cy="195580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grpSp>
        <p:nvGrpSpPr>
          <p:cNvPr id="2052" name="组合 13"/>
          <p:cNvGrpSpPr>
            <a:grpSpLocks noChangeAspect="1"/>
          </p:cNvGrpSpPr>
          <p:nvPr/>
        </p:nvGrpSpPr>
        <p:grpSpPr>
          <a:xfrm>
            <a:off x="5605463" y="2808288"/>
            <a:ext cx="6777037" cy="4229100"/>
            <a:chOff x="0" y="0"/>
            <a:chExt cx="5324473" cy="3322983"/>
          </a:xfrm>
        </p:grpSpPr>
        <p:pic>
          <p:nvPicPr>
            <p:cNvPr id="2065" name="图片 11"/>
            <p:cNvPicPr>
              <a:picLocks noChangeAspect="1"/>
            </p:cNvPicPr>
            <p:nvPr/>
          </p:nvPicPr>
          <p:blipFill>
            <a:blip r:embed="rId3"/>
            <a:srcRect b="52040"/>
            <a:stretch>
              <a:fillRect/>
            </a:stretch>
          </p:blipFill>
          <p:spPr>
            <a:xfrm>
              <a:off x="6344" y="0"/>
              <a:ext cx="5318129" cy="1642414"/>
            </a:xfrm>
            <a:prstGeom prst="rect">
              <a:avLst/>
            </a:prstGeom>
            <a:noFill/>
            <a:ln w="9525">
              <a:noFill/>
            </a:ln>
          </p:spPr>
        </p:pic>
        <p:pic>
          <p:nvPicPr>
            <p:cNvPr id="2066" name="图片 12"/>
            <p:cNvPicPr>
              <a:picLocks noChangeAspect="1"/>
            </p:cNvPicPr>
            <p:nvPr/>
          </p:nvPicPr>
          <p:blipFill>
            <a:blip r:embed="rId3"/>
            <a:srcRect t="50633" r="2628"/>
            <a:stretch>
              <a:fillRect/>
            </a:stretch>
          </p:blipFill>
          <p:spPr>
            <a:xfrm>
              <a:off x="0" y="1632435"/>
              <a:ext cx="5178427" cy="1690548"/>
            </a:xfrm>
            <a:prstGeom prst="rect">
              <a:avLst/>
            </a:prstGeom>
            <a:noFill/>
            <a:ln w="9525">
              <a:noFill/>
            </a:ln>
          </p:spPr>
        </p:pic>
      </p:grpSp>
      <p:sp>
        <p:nvSpPr>
          <p:cNvPr id="2063" name="矩形 45"/>
          <p:cNvSpPr/>
          <p:nvPr/>
        </p:nvSpPr>
        <p:spPr>
          <a:xfrm>
            <a:off x="974681" y="6202363"/>
            <a:ext cx="1980029" cy="400110"/>
          </a:xfrm>
          <a:prstGeom prst="rect">
            <a:avLst/>
          </a:prstGeom>
          <a:noFill/>
          <a:ln w="9525">
            <a:noFill/>
          </a:ln>
        </p:spPr>
        <p:txBody>
          <a:bodyPr wrap="none">
            <a:spAutoFit/>
          </a:bodyPr>
          <a:lstStyle/>
          <a:p>
            <a:pPr eaLnBrk="1" hangingPunct="1"/>
            <a:r>
              <a:rPr lang="zh-CN" altLang="en-US" sz="2000" dirty="0" smtClean="0">
                <a:solidFill>
                  <a:srgbClr val="FFFFFF"/>
                </a:solidFill>
                <a:latin typeface="Calibri" panose="020F0502020204030204" pitchFamily="34" charset="0"/>
              </a:rPr>
              <a:t>专业：应用统计</a:t>
            </a:r>
            <a:endParaRPr lang="zh-CN" altLang="en-US" sz="2000" dirty="0">
              <a:solidFill>
                <a:srgbClr val="FFFFFF"/>
              </a:solidFill>
              <a:latin typeface="Calibri" panose="020F0502020204030204" pitchFamily="34" charset="0"/>
            </a:endParaRPr>
          </a:p>
        </p:txBody>
      </p:sp>
      <p:sp>
        <p:nvSpPr>
          <p:cNvPr id="2061" name="矩形 40"/>
          <p:cNvSpPr/>
          <p:nvPr/>
        </p:nvSpPr>
        <p:spPr>
          <a:xfrm>
            <a:off x="974386" y="5786438"/>
            <a:ext cx="1467068" cy="400110"/>
          </a:xfrm>
          <a:prstGeom prst="rect">
            <a:avLst/>
          </a:prstGeom>
          <a:noFill/>
          <a:ln w="9525">
            <a:noFill/>
          </a:ln>
        </p:spPr>
        <p:txBody>
          <a:bodyPr wrap="none">
            <a:spAutoFit/>
          </a:bodyPr>
          <a:lstStyle/>
          <a:p>
            <a:pPr eaLnBrk="1" hangingPunct="1"/>
            <a:r>
              <a:rPr lang="zh-CN" altLang="en-US" sz="2000" dirty="0" smtClean="0">
                <a:solidFill>
                  <a:srgbClr val="FFFFFF"/>
                </a:solidFill>
                <a:latin typeface="Calibri" panose="020F0502020204030204" pitchFamily="34" charset="0"/>
              </a:rPr>
              <a:t>姓名：涂庆</a:t>
            </a:r>
            <a:endParaRPr lang="zh-CN" altLang="en-US" sz="2000" dirty="0">
              <a:solidFill>
                <a:srgbClr val="FFFFFF"/>
              </a:solidFill>
              <a:latin typeface="Calibri" panose="020F0502020204030204" pitchFamily="34" charset="0"/>
            </a:endParaRPr>
          </a:p>
        </p:txBody>
      </p:sp>
      <p:sp>
        <p:nvSpPr>
          <p:cNvPr id="2059" name="矩形 37"/>
          <p:cNvSpPr/>
          <p:nvPr/>
        </p:nvSpPr>
        <p:spPr>
          <a:xfrm>
            <a:off x="974258" y="5387975"/>
            <a:ext cx="1992853" cy="400110"/>
          </a:xfrm>
          <a:prstGeom prst="rect">
            <a:avLst/>
          </a:prstGeom>
          <a:noFill/>
          <a:ln w="9525">
            <a:noFill/>
          </a:ln>
        </p:spPr>
        <p:txBody>
          <a:bodyPr wrap="none">
            <a:spAutoFit/>
          </a:bodyPr>
          <a:lstStyle/>
          <a:p>
            <a:pPr eaLnBrk="1" hangingPunct="1"/>
            <a:r>
              <a:rPr lang="zh-CN" altLang="en-US" sz="2000" dirty="0" smtClean="0">
                <a:solidFill>
                  <a:srgbClr val="FFFFFF"/>
                </a:solidFill>
                <a:latin typeface="Times New Roman" panose="02020603050405020304" pitchFamily="18" charset="0"/>
                <a:cs typeface="Times New Roman" panose="02020603050405020304" pitchFamily="18" charset="0"/>
              </a:rPr>
              <a:t>学号：</a:t>
            </a:r>
            <a:r>
              <a:rPr lang="en-US" altLang="zh-CN" sz="2000" dirty="0" smtClean="0">
                <a:solidFill>
                  <a:srgbClr val="FFFFFF"/>
                </a:solidFill>
                <a:latin typeface="Times New Roman" panose="02020603050405020304" pitchFamily="18" charset="0"/>
                <a:cs typeface="Times New Roman" panose="02020603050405020304" pitchFamily="18" charset="0"/>
              </a:rPr>
              <a:t>19213225</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2057" name="文本框 58"/>
          <p:cNvSpPr txBox="1"/>
          <p:nvPr/>
        </p:nvSpPr>
        <p:spPr>
          <a:xfrm>
            <a:off x="350838" y="2490788"/>
            <a:ext cx="8894762" cy="769441"/>
          </a:xfrm>
          <a:prstGeom prst="rect">
            <a:avLst/>
          </a:prstGeom>
          <a:noFill/>
          <a:ln w="9525">
            <a:noFill/>
          </a:ln>
        </p:spPr>
        <p:txBody>
          <a:bodyPr wrap="square">
            <a:spAutoFit/>
          </a:bodyPr>
          <a:lstStyle/>
          <a:p>
            <a:r>
              <a:rPr lang="zh-CN" altLang="zh-CN" sz="4400" dirty="0">
                <a:ln w="0"/>
                <a:solidFill>
                  <a:schemeClr val="accent1"/>
                </a:solidFill>
                <a:effectLst>
                  <a:outerShdw blurRad="38100" dist="25400" dir="5400000" algn="ctr" rotWithShape="0">
                    <a:srgbClr val="6E747A">
                      <a:alpha val="43000"/>
                    </a:srgbClr>
                  </a:outerShdw>
                </a:effectLst>
              </a:rPr>
              <a:t>基于借贷平台数据的用户行为分析</a:t>
            </a:r>
          </a:p>
        </p:txBody>
      </p:sp>
      <p:sp>
        <p:nvSpPr>
          <p:cNvPr id="2058" name="文本框 59"/>
          <p:cNvSpPr txBox="1"/>
          <p:nvPr/>
        </p:nvSpPr>
        <p:spPr>
          <a:xfrm>
            <a:off x="5605463" y="3783083"/>
            <a:ext cx="2309812" cy="400110"/>
          </a:xfrm>
          <a:prstGeom prst="rect">
            <a:avLst/>
          </a:prstGeom>
          <a:noFill/>
          <a:ln w="9525">
            <a:noFill/>
          </a:ln>
        </p:spPr>
        <p:txBody>
          <a:bodyPr wrap="square">
            <a:spAutoFit/>
          </a:bodyPr>
          <a:lstStyle/>
          <a:p>
            <a:pPr algn="dist" eaLnBrk="1" hangingPunct="1"/>
            <a:r>
              <a:rPr lang="zh-CN" altLang="en-US" sz="2000" dirty="0" smtClean="0">
                <a:solidFill>
                  <a:srgbClr val="1C4885"/>
                </a:solidFill>
                <a:latin typeface="微软雅黑" panose="020B0503020204020204" pitchFamily="34" charset="-122"/>
                <a:ea typeface="微软雅黑" panose="020B0503020204020204" pitchFamily="34" charset="-122"/>
              </a:rPr>
              <a:t>课程</a:t>
            </a:r>
            <a:r>
              <a:rPr lang="zh-CN" altLang="en-US" sz="2000" dirty="0" smtClean="0">
                <a:solidFill>
                  <a:srgbClr val="1C4885"/>
                </a:solidFill>
                <a:latin typeface="微软雅黑" panose="020B0503020204020204" pitchFamily="34" charset="-122"/>
                <a:ea typeface="微软雅黑" panose="020B0503020204020204" pitchFamily="34" charset="-122"/>
              </a:rPr>
              <a:t>论文展示</a:t>
            </a:r>
            <a:endParaRPr lang="zh-CN" altLang="en-US" sz="2000"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290"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特征工程</a:t>
            </a:r>
            <a:endParaRPr lang="zh-CN" altLang="en-US" sz="2400" b="1" dirty="0">
              <a:latin typeface="微软雅黑" panose="020B0503020204020204" pitchFamily="34" charset="-122"/>
              <a:ea typeface="微软雅黑" panose="020B0503020204020204" pitchFamily="34" charset="-122"/>
            </a:endParaRPr>
          </a:p>
        </p:txBody>
      </p:sp>
      <p:sp>
        <p:nvSpPr>
          <p:cNvPr id="12291"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12308" name="矩形 81"/>
          <p:cNvSpPr/>
          <p:nvPr/>
        </p:nvSpPr>
        <p:spPr>
          <a:xfrm>
            <a:off x="5032375" y="2003425"/>
            <a:ext cx="5870575" cy="664797"/>
          </a:xfrm>
          <a:prstGeom prst="rect">
            <a:avLst/>
          </a:prstGeom>
          <a:noFill/>
          <a:ln w="9525">
            <a:noFill/>
          </a:ln>
        </p:spPr>
        <p:txBody>
          <a:bodyPr lIns="0" tIns="0" rIns="0" bIns="0">
            <a:spAutoFit/>
          </a:bodyPr>
          <a:lstStyle/>
          <a:p>
            <a:pPr defTabSz="1216025" eaLnBrk="1" hangingPunct="1">
              <a:lnSpc>
                <a:spcPct val="120000"/>
              </a:lnSpc>
              <a:spcBef>
                <a:spcPct val="20000"/>
              </a:spcBef>
            </a:pPr>
            <a:r>
              <a:rPr lang="zh-CN" altLang="zh-CN" dirty="0"/>
              <a:t>考虑采用独热编码，会导致数据过于高维，并且会带来很大的稀疏性，因此最后对上述属性进行直接编码</a:t>
            </a: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a:t>
            </a:r>
            <a:endParaRPr lang="en-US" altLang="zh-CN" sz="14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2310" name="矩形 83"/>
          <p:cNvSpPr/>
          <p:nvPr/>
        </p:nvSpPr>
        <p:spPr>
          <a:xfrm>
            <a:off x="5848350" y="3416697"/>
            <a:ext cx="5735638" cy="954685"/>
          </a:xfrm>
          <a:prstGeom prst="rect">
            <a:avLst/>
          </a:prstGeom>
          <a:noFill/>
          <a:ln w="9525">
            <a:noFill/>
          </a:ln>
        </p:spPr>
        <p:txBody>
          <a:bodyPr lIns="0" tIns="0" rIns="0" bIns="0">
            <a:spAutoFit/>
          </a:bodyPr>
          <a:lstStyle/>
          <a:p>
            <a:pPr defTabSz="1216025" eaLnBrk="1" hangingPunct="1">
              <a:lnSpc>
                <a:spcPct val="120000"/>
              </a:lnSpc>
              <a:spcBef>
                <a:spcPct val="20000"/>
              </a:spcBef>
            </a:pPr>
            <a:r>
              <a:rPr lang="zh-CN" altLang="en-US" dirty="0" smtClean="0"/>
              <a:t>进一步</a:t>
            </a:r>
            <a:r>
              <a:rPr lang="zh-CN" altLang="zh-CN" dirty="0" smtClean="0"/>
              <a:t>采用</a:t>
            </a:r>
            <a:r>
              <a:rPr lang="zh-CN" altLang="zh-CN" dirty="0"/>
              <a:t>了特征工程深入挖掘数据内部的信息</a:t>
            </a:r>
            <a:r>
              <a:rPr lang="zh-CN" altLang="zh-CN" dirty="0" smtClean="0"/>
              <a:t>，可以</a:t>
            </a:r>
            <a:r>
              <a:rPr lang="zh-CN" altLang="zh-CN" dirty="0"/>
              <a:t>让所得数据适应模型，匹配模型的需求，更好地服务于之后采用的算法模型</a:t>
            </a:r>
            <a:r>
              <a:rPr lang="zh-CN" altLang="zh-CN" dirty="0" smtClean="0"/>
              <a:t>。</a:t>
            </a:r>
            <a:endParaRPr lang="en-US" altLang="zh-CN" sz="14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2312" name="矩形 85"/>
          <p:cNvSpPr/>
          <p:nvPr/>
        </p:nvSpPr>
        <p:spPr>
          <a:xfrm>
            <a:off x="6777038" y="5345113"/>
            <a:ext cx="4941887" cy="236219"/>
          </a:xfrm>
          <a:prstGeom prst="rect">
            <a:avLst/>
          </a:prstGeom>
          <a:noFill/>
          <a:ln w="9525">
            <a:noFill/>
          </a:ln>
        </p:spPr>
        <p:txBody>
          <a:bodyPr lIns="0" tIns="0" rIns="0" bIns="0">
            <a:spAutoFit/>
          </a:bodyPr>
          <a:lstStyle/>
          <a:p>
            <a:pPr defTabSz="1216025" eaLnBrk="1" hangingPunct="1">
              <a:lnSpc>
                <a:spcPct val="120000"/>
              </a:lnSpc>
              <a:spcBef>
                <a:spcPct val="20000"/>
              </a:spcBef>
            </a:pP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a:t>
            </a:r>
            <a:endParaRPr lang="en-US" altLang="zh-CN" sz="14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1" name="图片 70"/>
          <p:cNvPicPr/>
          <p:nvPr/>
        </p:nvPicPr>
        <p:blipFill>
          <a:blip r:embed="rId2">
            <a:extLst>
              <a:ext uri="{28A0092B-C50C-407E-A947-70E740481C1C}">
                <a14:useLocalDpi xmlns:a14="http://schemas.microsoft.com/office/drawing/2010/main" val="0"/>
              </a:ext>
            </a:extLst>
          </a:blip>
          <a:stretch>
            <a:fillRect/>
          </a:stretch>
        </p:blipFill>
        <p:spPr>
          <a:xfrm>
            <a:off x="474434" y="1836398"/>
            <a:ext cx="4068763" cy="4674280"/>
          </a:xfrm>
          <a:prstGeom prst="rect">
            <a:avLst/>
          </a:prstGeom>
        </p:spPr>
      </p:pic>
      <p:sp>
        <p:nvSpPr>
          <p:cNvPr id="2" name="文本框 1"/>
          <p:cNvSpPr txBox="1"/>
          <p:nvPr/>
        </p:nvSpPr>
        <p:spPr>
          <a:xfrm>
            <a:off x="474434" y="1190171"/>
            <a:ext cx="3251200" cy="369332"/>
          </a:xfrm>
          <a:prstGeom prst="rect">
            <a:avLst/>
          </a:prstGeom>
          <a:noFill/>
        </p:spPr>
        <p:txBody>
          <a:bodyPr wrap="square" rtlCol="0">
            <a:spAutoFit/>
          </a:bodyPr>
          <a:lstStyle/>
          <a:p>
            <a:r>
              <a:rPr lang="zh-CN" altLang="en-US" b="1" dirty="0" smtClean="0"/>
              <a:t>非数值型数据（</a:t>
            </a:r>
            <a:r>
              <a:rPr lang="en-US" altLang="zh-CN" b="1" dirty="0" smtClean="0"/>
              <a:t>17</a:t>
            </a:r>
            <a:r>
              <a:rPr lang="zh-CN" altLang="en-US" b="1" dirty="0" smtClean="0"/>
              <a:t>个属性）</a:t>
            </a:r>
            <a:endParaRPr lang="zh-CN" altLang="en-US" b="1" dirty="0"/>
          </a:p>
        </p:txBody>
      </p:sp>
      <p:sp>
        <p:nvSpPr>
          <p:cNvPr id="3" name="矩形 2"/>
          <p:cNvSpPr/>
          <p:nvPr/>
        </p:nvSpPr>
        <p:spPr>
          <a:xfrm>
            <a:off x="6436518" y="5202767"/>
            <a:ext cx="5622925" cy="1144929"/>
          </a:xfrm>
          <a:prstGeom prst="rect">
            <a:avLst/>
          </a:prstGeom>
        </p:spPr>
        <p:txBody>
          <a:bodyPr wrap="square">
            <a:spAutoFit/>
          </a:bodyPr>
          <a:lstStyle/>
          <a:p>
            <a:pPr lvl="0" defTabSz="1216025" eaLnBrk="1" hangingPunct="1">
              <a:lnSpc>
                <a:spcPct val="120000"/>
              </a:lnSpc>
              <a:spcBef>
                <a:spcPct val="20000"/>
              </a:spcBef>
            </a:pPr>
            <a:r>
              <a:rPr lang="zh-CN" altLang="zh-CN" dirty="0">
                <a:solidFill>
                  <a:srgbClr val="000000"/>
                </a:solidFill>
              </a:rPr>
              <a:t>最终得到的</a:t>
            </a:r>
            <a:r>
              <a:rPr lang="en-US" altLang="zh-CN" dirty="0">
                <a:solidFill>
                  <a:srgbClr val="000000"/>
                </a:solidFill>
              </a:rPr>
              <a:t>loandata.csv</a:t>
            </a:r>
            <a:r>
              <a:rPr lang="zh-CN" altLang="zh-CN" dirty="0">
                <a:solidFill>
                  <a:srgbClr val="000000"/>
                </a:solidFill>
              </a:rPr>
              <a:t>有</a:t>
            </a:r>
            <a:r>
              <a:rPr lang="en-US" altLang="zh-CN" dirty="0">
                <a:solidFill>
                  <a:srgbClr val="000000"/>
                </a:solidFill>
              </a:rPr>
              <a:t>39599</a:t>
            </a:r>
            <a:r>
              <a:rPr lang="zh-CN" altLang="zh-CN" dirty="0">
                <a:solidFill>
                  <a:srgbClr val="000000"/>
                </a:solidFill>
              </a:rPr>
              <a:t>行用户记录，其中有</a:t>
            </a:r>
            <a:r>
              <a:rPr lang="en-US" altLang="zh-CN" dirty="0">
                <a:solidFill>
                  <a:srgbClr val="000000"/>
                </a:solidFill>
              </a:rPr>
              <a:t>52</a:t>
            </a:r>
            <a:r>
              <a:rPr lang="zh-CN" altLang="zh-CN" dirty="0">
                <a:solidFill>
                  <a:srgbClr val="000000"/>
                </a:solidFill>
              </a:rPr>
              <a:t>个特征属性</a:t>
            </a:r>
            <a:r>
              <a:rPr lang="zh-CN" altLang="zh-CN" dirty="0" smtClean="0">
                <a:solidFill>
                  <a:srgbClr val="000000"/>
                </a:solidFill>
              </a:rPr>
              <a:t>。</a:t>
            </a:r>
            <a:endParaRPr lang="en-US" altLang="zh-CN" dirty="0" smtClean="0">
              <a:solidFill>
                <a:srgbClr val="000000"/>
              </a:solidFill>
            </a:endParaRPr>
          </a:p>
          <a:p>
            <a:pPr lvl="0" defTabSz="1216025" eaLnBrk="1" hangingPunct="1">
              <a:lnSpc>
                <a:spcPct val="120000"/>
              </a:lnSpc>
              <a:spcBef>
                <a:spcPct val="20000"/>
              </a:spcBef>
            </a:pPr>
            <a:r>
              <a:rPr lang="en-US" altLang="zh-CN" dirty="0">
                <a:solidFill>
                  <a:srgbClr val="000000"/>
                </a:solidFill>
              </a:rPr>
              <a:t> </a:t>
            </a:r>
            <a:r>
              <a:rPr lang="en-US" altLang="zh-CN" dirty="0" smtClean="0">
                <a:solidFill>
                  <a:srgbClr val="000000"/>
                </a:solidFill>
              </a:rPr>
              <a:t>                      </a:t>
            </a:r>
            <a:r>
              <a:rPr lang="zh-CN" altLang="zh-CN" dirty="0" smtClean="0">
                <a:solidFill>
                  <a:srgbClr val="000000"/>
                </a:solidFill>
              </a:rPr>
              <a:t>将用于不同</a:t>
            </a:r>
            <a:r>
              <a:rPr lang="zh-CN" altLang="zh-CN" dirty="0">
                <a:solidFill>
                  <a:srgbClr val="000000"/>
                </a:solidFill>
              </a:rPr>
              <a:t>模型的训练和测试。</a:t>
            </a:r>
            <a:endParaRPr lang="en-US" altLang="zh-CN" sz="14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4434047" y="1172040"/>
            <a:ext cx="2002471" cy="348813"/>
          </a:xfrm>
          <a:prstGeom prst="rect">
            <a:avLst/>
          </a:prstGeom>
        </p:spPr>
        <p:txBody>
          <a:bodyPr wrap="none">
            <a:spAutoFit/>
          </a:bodyPr>
          <a:lstStyle/>
          <a:p>
            <a:pPr indent="304800" algn="just">
              <a:lnSpc>
                <a:spcPts val="2000"/>
              </a:lnSpc>
              <a:spcAft>
                <a:spcPts val="0"/>
              </a:spcAft>
            </a:pPr>
            <a:r>
              <a:rPr lang="zh-CN" altLang="zh-CN" b="1" kern="100" dirty="0">
                <a:latin typeface="Times New Roman" panose="02020603050405020304" pitchFamily="18" charset="0"/>
                <a:cs typeface="Times New Roman" panose="02020603050405020304" pitchFamily="18" charset="0"/>
              </a:rPr>
              <a:t>（</a:t>
            </a:r>
            <a:r>
              <a:rPr lang="en-US" altLang="zh-CN" b="1" kern="100" dirty="0">
                <a:latin typeface="Times New Roman" panose="02020603050405020304" pitchFamily="18" charset="0"/>
                <a:cs typeface="Times New Roman" panose="02020603050405020304" pitchFamily="18" charset="0"/>
              </a:rPr>
              <a:t>2</a:t>
            </a:r>
            <a:r>
              <a:rPr lang="zh-CN" altLang="zh-CN" b="1" kern="100" dirty="0">
                <a:latin typeface="Times New Roman" panose="02020603050405020304" pitchFamily="18" charset="0"/>
                <a:cs typeface="Times New Roman" panose="02020603050405020304" pitchFamily="18" charset="0"/>
              </a:rPr>
              <a:t>）特征抽象</a:t>
            </a:r>
            <a:endParaRPr lang="zh-CN" altLang="zh-CN" b="1"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314" name="图片 20"/>
          <p:cNvPicPr>
            <a:picLocks noChangeAspect="1"/>
          </p:cNvPicPr>
          <p:nvPr/>
        </p:nvPicPr>
        <p:blipFill>
          <a:blip r:embed="rId2"/>
          <a:stretch>
            <a:fillRect/>
          </a:stretch>
        </p:blipFill>
        <p:spPr>
          <a:xfrm>
            <a:off x="2632075" y="354013"/>
            <a:ext cx="7481888" cy="3743325"/>
          </a:xfrm>
          <a:prstGeom prst="rect">
            <a:avLst/>
          </a:prstGeom>
          <a:noFill/>
          <a:ln w="9525">
            <a:noFill/>
          </a:ln>
        </p:spPr>
      </p:pic>
      <p:sp>
        <p:nvSpPr>
          <p:cNvPr id="13315" name="矩形 6"/>
          <p:cNvSpPr/>
          <p:nvPr/>
        </p:nvSpPr>
        <p:spPr>
          <a:xfrm>
            <a:off x="0" y="4902200"/>
            <a:ext cx="12192000" cy="195580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13316" name="文本框 8"/>
          <p:cNvSpPr txBox="1"/>
          <p:nvPr/>
        </p:nvSpPr>
        <p:spPr>
          <a:xfrm>
            <a:off x="0" y="1571625"/>
            <a:ext cx="1495425" cy="5386388"/>
          </a:xfrm>
          <a:prstGeom prst="rect">
            <a:avLst/>
          </a:prstGeom>
          <a:noFill/>
          <a:ln w="9525">
            <a:noFill/>
          </a:ln>
        </p:spPr>
        <p:txBody>
          <a:bodyPr>
            <a:spAutoFit/>
          </a:bodyPr>
          <a:lstStyle/>
          <a:p>
            <a:pPr eaLnBrk="1" hangingPunct="1"/>
            <a:r>
              <a:rPr lang="en-US" altLang="zh-CN" sz="34400" b="1" dirty="0">
                <a:solidFill>
                  <a:srgbClr val="1C4885"/>
                </a:solidFill>
                <a:latin typeface="微软雅黑" panose="020B0503020204020204" pitchFamily="34" charset="-122"/>
                <a:ea typeface="微软雅黑" panose="020B0503020204020204" pitchFamily="34" charset="-122"/>
              </a:rPr>
              <a:t>3</a:t>
            </a:r>
            <a:endParaRPr lang="zh-CN" altLang="en-US" sz="34400" b="1" dirty="0">
              <a:solidFill>
                <a:srgbClr val="1C4885"/>
              </a:solidFill>
              <a:latin typeface="微软雅黑" panose="020B0503020204020204" pitchFamily="34" charset="-122"/>
              <a:ea typeface="微软雅黑" panose="020B0503020204020204" pitchFamily="34" charset="-122"/>
            </a:endParaRPr>
          </a:p>
        </p:txBody>
      </p:sp>
      <p:sp>
        <p:nvSpPr>
          <p:cNvPr id="13317" name="文本框 12"/>
          <p:cNvSpPr txBox="1"/>
          <p:nvPr/>
        </p:nvSpPr>
        <p:spPr>
          <a:xfrm>
            <a:off x="2721350" y="3391773"/>
            <a:ext cx="6875236" cy="1107996"/>
          </a:xfrm>
          <a:prstGeom prst="rect">
            <a:avLst/>
          </a:prstGeom>
          <a:noFill/>
          <a:ln w="9525">
            <a:noFill/>
          </a:ln>
        </p:spPr>
        <p:txBody>
          <a:bodyPr wrap="square">
            <a:spAutoFit/>
          </a:bodyPr>
          <a:lstStyle/>
          <a:p>
            <a:pPr eaLnBrk="1" hangingPunct="1"/>
            <a:r>
              <a:rPr lang="zh-CN" altLang="en-US" sz="6600" b="1" dirty="0">
                <a:solidFill>
                  <a:srgbClr val="1C4885"/>
                </a:solidFill>
                <a:latin typeface="微软雅黑" panose="020B0503020204020204" pitchFamily="34" charset="-122"/>
                <a:ea typeface="微软雅黑" panose="020B0503020204020204" pitchFamily="34" charset="-122"/>
              </a:rPr>
              <a:t>数据</a:t>
            </a:r>
            <a:r>
              <a:rPr lang="zh-CN" altLang="en-US" sz="6600" b="1" dirty="0" smtClean="0">
                <a:solidFill>
                  <a:srgbClr val="1C4885"/>
                </a:solidFill>
                <a:latin typeface="微软雅黑" panose="020B0503020204020204" pitchFamily="34" charset="-122"/>
                <a:ea typeface="微软雅黑" panose="020B0503020204020204" pitchFamily="34" charset="-122"/>
              </a:rPr>
              <a:t>可视化</a:t>
            </a:r>
            <a:r>
              <a:rPr lang="zh-CN" altLang="en-US" sz="6600" b="1" dirty="0">
                <a:solidFill>
                  <a:srgbClr val="1C4885"/>
                </a:solidFill>
                <a:latin typeface="微软雅黑" panose="020B0503020204020204" pitchFamily="34" charset="-122"/>
                <a:ea typeface="微软雅黑" panose="020B0503020204020204" pitchFamily="34" charset="-122"/>
              </a:rPr>
              <a:t>分析</a:t>
            </a:r>
          </a:p>
        </p:txBody>
      </p:sp>
      <p:grpSp>
        <p:nvGrpSpPr>
          <p:cNvPr id="13318" name="组合 13"/>
          <p:cNvGrpSpPr>
            <a:grpSpLocks noChangeAspect="1"/>
          </p:cNvGrpSpPr>
          <p:nvPr/>
        </p:nvGrpSpPr>
        <p:grpSpPr>
          <a:xfrm>
            <a:off x="6804025" y="3178175"/>
            <a:ext cx="5578475" cy="3481388"/>
            <a:chOff x="0" y="0"/>
            <a:chExt cx="5324473" cy="3322983"/>
          </a:xfrm>
        </p:grpSpPr>
        <p:pic>
          <p:nvPicPr>
            <p:cNvPr id="13321" name="图片 14"/>
            <p:cNvPicPr>
              <a:picLocks noChangeAspect="1"/>
            </p:cNvPicPr>
            <p:nvPr/>
          </p:nvPicPr>
          <p:blipFill>
            <a:blip r:embed="rId3"/>
            <a:srcRect b="52040"/>
            <a:stretch>
              <a:fillRect/>
            </a:stretch>
          </p:blipFill>
          <p:spPr>
            <a:xfrm>
              <a:off x="6344" y="0"/>
              <a:ext cx="5318129" cy="1642414"/>
            </a:xfrm>
            <a:prstGeom prst="rect">
              <a:avLst/>
            </a:prstGeom>
            <a:noFill/>
            <a:ln w="9525">
              <a:noFill/>
            </a:ln>
          </p:spPr>
        </p:pic>
        <p:pic>
          <p:nvPicPr>
            <p:cNvPr id="13322" name="图片 15"/>
            <p:cNvPicPr>
              <a:picLocks noChangeAspect="1"/>
            </p:cNvPicPr>
            <p:nvPr/>
          </p:nvPicPr>
          <p:blipFill>
            <a:blip r:embed="rId3"/>
            <a:srcRect t="50633" r="2628"/>
            <a:stretch>
              <a:fillRect/>
            </a:stretch>
          </p:blipFill>
          <p:spPr>
            <a:xfrm>
              <a:off x="0" y="1632435"/>
              <a:ext cx="5178427" cy="1690548"/>
            </a:xfrm>
            <a:prstGeom prst="rect">
              <a:avLst/>
            </a:prstGeom>
            <a:noFill/>
            <a:ln w="9525">
              <a:noFill/>
            </a:ln>
          </p:spPr>
        </p:pic>
      </p:grpSp>
      <p:sp>
        <p:nvSpPr>
          <p:cNvPr id="13319" name="矩形 16"/>
          <p:cNvSpPr/>
          <p:nvPr/>
        </p:nvSpPr>
        <p:spPr>
          <a:xfrm>
            <a:off x="2886075" y="5011738"/>
            <a:ext cx="7012668" cy="728982"/>
          </a:xfrm>
          <a:prstGeom prst="rect">
            <a:avLst/>
          </a:prstGeom>
          <a:noFill/>
          <a:ln w="9525">
            <a:noFill/>
          </a:ln>
        </p:spPr>
        <p:txBody>
          <a:bodyPr wrap="square">
            <a:spAutoFit/>
          </a:bodyPr>
          <a:lstStyle/>
          <a:p>
            <a:pPr algn="just" defTabSz="1216025" eaLnBrk="1" hangingPunct="1">
              <a:lnSpc>
                <a:spcPct val="120000"/>
              </a:lnSpc>
              <a:spcBef>
                <a:spcPct val="20000"/>
              </a:spcBef>
            </a:pPr>
            <a:r>
              <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可视化方法是从一种最直观的角度展示数据蕴含的部分信息，同时也是数据挖掘的重要步骤之一</a:t>
            </a:r>
            <a:endParaRPr lang="en-US" altLang="zh-CN"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320" name="文本框 18"/>
          <p:cNvSpPr/>
          <p:nvPr/>
        </p:nvSpPr>
        <p:spPr>
          <a:xfrm>
            <a:off x="428625" y="4899025"/>
            <a:ext cx="2082800" cy="976313"/>
          </a:xfrm>
          <a:custGeom>
            <a:avLst/>
            <a:gdLst/>
            <a:ahLst/>
            <a:cxnLst>
              <a:cxn ang="0">
                <a:pos x="1377153" y="0"/>
              </a:cxn>
              <a:cxn ang="0">
                <a:pos x="2081339" y="0"/>
              </a:cxn>
              <a:cxn ang="0">
                <a:pos x="2062178" y="198135"/>
              </a:cxn>
              <a:cxn ang="0">
                <a:pos x="1739264" y="710867"/>
              </a:cxn>
              <a:cxn ang="0">
                <a:pos x="821112" y="975158"/>
              </a:cxn>
              <a:cxn ang="0">
                <a:pos x="0" y="806780"/>
              </a:cxn>
              <a:cxn ang="0">
                <a:pos x="0" y="199332"/>
              </a:cxn>
              <a:cxn ang="0">
                <a:pos x="772057" y="446576"/>
              </a:cxn>
              <a:cxn ang="0">
                <a:pos x="1215674" y="322955"/>
              </a:cxn>
              <a:cxn ang="0">
                <a:pos x="1369632" y="78777"/>
              </a:cxn>
              <a:cxn ang="0">
                <a:pos x="1377153" y="0"/>
              </a:cxn>
            </a:cxnLst>
            <a:rect l="0" t="0" r="0" b="0"/>
            <a:pathLst>
              <a:path w="2083287" h="976698">
                <a:moveTo>
                  <a:pt x="1378441" y="0"/>
                </a:moveTo>
                <a:lnTo>
                  <a:pt x="2083287" y="0"/>
                </a:lnTo>
                <a:lnTo>
                  <a:pt x="2064107" y="198447"/>
                </a:lnTo>
                <a:cubicBezTo>
                  <a:pt x="2021012" y="408454"/>
                  <a:pt x="1913273" y="579634"/>
                  <a:pt x="1740892" y="711989"/>
                </a:cubicBezTo>
                <a:cubicBezTo>
                  <a:pt x="1511050" y="888462"/>
                  <a:pt x="1204713" y="976698"/>
                  <a:pt x="821880" y="976698"/>
                </a:cubicBezTo>
                <a:cubicBezTo>
                  <a:pt x="481743" y="976698"/>
                  <a:pt x="207783" y="920483"/>
                  <a:pt x="0" y="808053"/>
                </a:cubicBezTo>
                <a:lnTo>
                  <a:pt x="0" y="199648"/>
                </a:lnTo>
                <a:cubicBezTo>
                  <a:pt x="220592" y="364736"/>
                  <a:pt x="478185" y="447280"/>
                  <a:pt x="772781" y="447280"/>
                </a:cubicBezTo>
                <a:cubicBezTo>
                  <a:pt x="959216" y="447280"/>
                  <a:pt x="1107226" y="406008"/>
                  <a:pt x="1216810" y="323464"/>
                </a:cubicBezTo>
                <a:cubicBezTo>
                  <a:pt x="1298998" y="261556"/>
                  <a:pt x="1350365" y="180035"/>
                  <a:pt x="1370912" y="78901"/>
                </a:cubicBezTo>
                <a:lnTo>
                  <a:pt x="1378441" y="0"/>
                </a:lnTo>
                <a:close/>
              </a:path>
            </a:pathLst>
          </a:custGeom>
          <a:solidFill>
            <a:schemeClr val="bg1">
              <a:alpha val="100000"/>
            </a:schemeClr>
          </a:solidFill>
          <a:ln w="9525">
            <a:noFill/>
          </a:ln>
        </p:spPr>
        <p:txBody>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338"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数据可视化</a:t>
            </a:r>
            <a:r>
              <a:rPr lang="zh-CN" altLang="en-US" sz="2400" b="1" dirty="0">
                <a:latin typeface="微软雅黑" panose="020B0503020204020204" pitchFamily="34" charset="-122"/>
                <a:ea typeface="微软雅黑" panose="020B0503020204020204" pitchFamily="34" charset="-122"/>
              </a:rPr>
              <a:t>分析</a:t>
            </a:r>
          </a:p>
        </p:txBody>
      </p:sp>
      <p:sp>
        <p:nvSpPr>
          <p:cNvPr id="14339"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14340" name="Oval 10"/>
          <p:cNvSpPr>
            <a:spLocks noChangeAspect="1"/>
          </p:cNvSpPr>
          <p:nvPr/>
        </p:nvSpPr>
        <p:spPr>
          <a:xfrm>
            <a:off x="1190624" y="1487373"/>
            <a:ext cx="574675" cy="576263"/>
          </a:xfrm>
          <a:prstGeom prst="ellipse">
            <a:avLst/>
          </a:prstGeom>
          <a:solidFill>
            <a:srgbClr val="4886D8"/>
          </a:solidFill>
          <a:ln w="9525">
            <a:noFill/>
          </a:ln>
        </p:spPr>
        <p:txBody>
          <a:bodyPr anchor="ctr"/>
          <a:lstStyle/>
          <a:p>
            <a:pPr algn="ctr" eaLnBrk="1" hangingPunct="1"/>
            <a:r>
              <a:rPr lang="zh-CN" altLang="en-US" dirty="0" smtClean="0">
                <a:solidFill>
                  <a:srgbClr val="FFFFFF"/>
                </a:solidFill>
                <a:latin typeface="Calibri" panose="020F0502020204030204" pitchFamily="34" charset="0"/>
              </a:rPr>
              <a:t>一</a:t>
            </a:r>
            <a:endParaRPr lang="en-US" altLang="zh-CN" dirty="0">
              <a:solidFill>
                <a:srgbClr val="FFFFFF"/>
              </a:solidFill>
              <a:latin typeface="Calibri" panose="020F0502020204030204" pitchFamily="34" charset="0"/>
            </a:endParaRPr>
          </a:p>
        </p:txBody>
      </p:sp>
      <p:sp>
        <p:nvSpPr>
          <p:cNvPr id="14341" name="Oval 13"/>
          <p:cNvSpPr>
            <a:spLocks noChangeAspect="1"/>
          </p:cNvSpPr>
          <p:nvPr/>
        </p:nvSpPr>
        <p:spPr>
          <a:xfrm>
            <a:off x="1190622" y="3167899"/>
            <a:ext cx="574675" cy="576262"/>
          </a:xfrm>
          <a:prstGeom prst="ellipse">
            <a:avLst/>
          </a:prstGeom>
          <a:solidFill>
            <a:srgbClr val="1C4885"/>
          </a:solidFill>
          <a:ln w="9525">
            <a:noFill/>
          </a:ln>
        </p:spPr>
        <p:txBody>
          <a:bodyPr anchor="ctr"/>
          <a:lstStyle/>
          <a:p>
            <a:pPr algn="ctr" eaLnBrk="1" hangingPunct="1"/>
            <a:r>
              <a:rPr lang="zh-CN" altLang="en-US" dirty="0" smtClean="0">
                <a:solidFill>
                  <a:srgbClr val="FFFFFF"/>
                </a:solidFill>
                <a:latin typeface="Calibri" panose="020F0502020204030204" pitchFamily="34" charset="0"/>
              </a:rPr>
              <a:t>二</a:t>
            </a:r>
            <a:endParaRPr lang="en-US" altLang="zh-CN" dirty="0">
              <a:solidFill>
                <a:srgbClr val="FFFFFF"/>
              </a:solidFill>
              <a:latin typeface="Calibri" panose="020F0502020204030204" pitchFamily="34" charset="0"/>
            </a:endParaRPr>
          </a:p>
        </p:txBody>
      </p:sp>
      <p:sp>
        <p:nvSpPr>
          <p:cNvPr id="14344" name="Oval 19"/>
          <p:cNvSpPr>
            <a:spLocks noChangeAspect="1"/>
          </p:cNvSpPr>
          <p:nvPr/>
        </p:nvSpPr>
        <p:spPr>
          <a:xfrm>
            <a:off x="1190622" y="4848424"/>
            <a:ext cx="574675" cy="576262"/>
          </a:xfrm>
          <a:prstGeom prst="ellipse">
            <a:avLst/>
          </a:prstGeom>
          <a:solidFill>
            <a:srgbClr val="4886D8"/>
          </a:solidFill>
          <a:ln w="9525">
            <a:noFill/>
          </a:ln>
        </p:spPr>
        <p:txBody>
          <a:bodyPr anchor="ctr"/>
          <a:lstStyle/>
          <a:p>
            <a:pPr algn="ctr" eaLnBrk="1" hangingPunct="1"/>
            <a:r>
              <a:rPr lang="zh-CN" altLang="en-US" dirty="0" smtClean="0">
                <a:solidFill>
                  <a:srgbClr val="FFFFFF"/>
                </a:solidFill>
                <a:latin typeface="Calibri" panose="020F0502020204030204" pitchFamily="34" charset="0"/>
              </a:rPr>
              <a:t>三</a:t>
            </a:r>
            <a:endParaRPr lang="en-US" altLang="zh-CN" dirty="0">
              <a:solidFill>
                <a:srgbClr val="FFFFFF"/>
              </a:solidFill>
              <a:latin typeface="Calibri" panose="020F0502020204030204" pitchFamily="34" charset="0"/>
            </a:endParaRPr>
          </a:p>
        </p:txBody>
      </p:sp>
      <p:sp>
        <p:nvSpPr>
          <p:cNvPr id="14347" name="矩形 13"/>
          <p:cNvSpPr/>
          <p:nvPr/>
        </p:nvSpPr>
        <p:spPr>
          <a:xfrm>
            <a:off x="2032227" y="1553291"/>
            <a:ext cx="5068887" cy="874085"/>
          </a:xfrm>
          <a:prstGeom prst="rect">
            <a:avLst/>
          </a:prstGeom>
          <a:noFill/>
          <a:ln w="9525">
            <a:noFill/>
          </a:ln>
        </p:spPr>
        <p:txBody>
          <a:bodyPr lIns="0" tIns="0" rIns="0" bIns="0">
            <a:spAutoFit/>
          </a:bodyPr>
          <a:lstStyle/>
          <a:p>
            <a:pPr defTabSz="1216025" eaLnBrk="1" hangingPunct="1">
              <a:lnSpc>
                <a:spcPct val="120000"/>
              </a:lnSpc>
              <a:spcBef>
                <a:spcPct val="20000"/>
              </a:spcBef>
            </a:pPr>
            <a:r>
              <a:rPr lang="zh-CN" altLang="zh-CN" sz="2400" b="1" dirty="0" smtClean="0"/>
              <a:t>借贷</a:t>
            </a:r>
            <a:r>
              <a:rPr lang="zh-CN" altLang="zh-CN" sz="2400" b="1" dirty="0"/>
              <a:t>信息特征</a:t>
            </a:r>
            <a:r>
              <a:rPr lang="zh-CN" altLang="zh-CN" sz="2400" b="1" dirty="0" smtClean="0"/>
              <a:t>分析</a:t>
            </a:r>
            <a:endParaRPr lang="en-US" altLang="zh-CN" sz="2400" b="1" dirty="0" smtClean="0"/>
          </a:p>
          <a:p>
            <a:pPr defTabSz="1216025" eaLnBrk="1" hangingPunct="1">
              <a:lnSpc>
                <a:spcPct val="120000"/>
              </a:lnSpc>
              <a:spcBef>
                <a:spcPct val="20000"/>
              </a:spcBef>
            </a:pPr>
            <a:r>
              <a:rPr lang="en-US" altLang="zh-CN" dirty="0" smtClean="0"/>
              <a:t>         </a:t>
            </a:r>
            <a:r>
              <a:rPr lang="zh-CN" altLang="zh-CN" sz="2000" dirty="0" smtClean="0"/>
              <a:t>贷款特征</a:t>
            </a:r>
            <a:r>
              <a:rPr lang="zh-CN" altLang="en-US" sz="2000" dirty="0" smtClean="0"/>
              <a:t>、</a:t>
            </a:r>
            <a:r>
              <a:rPr lang="zh-CN" altLang="zh-CN" sz="2000" dirty="0"/>
              <a:t>贷款目的</a:t>
            </a:r>
            <a:r>
              <a:rPr lang="zh-CN" altLang="zh-CN" sz="2000" dirty="0" smtClean="0"/>
              <a:t>分布</a:t>
            </a:r>
            <a:r>
              <a:rPr lang="zh-CN" altLang="en-US" sz="2000" dirty="0" smtClean="0"/>
              <a:t>等</a:t>
            </a:r>
            <a:endParaRPr lang="en-US" altLang="zh-CN" sz="2000" dirty="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348" name="矩形 14"/>
          <p:cNvSpPr/>
          <p:nvPr/>
        </p:nvSpPr>
        <p:spPr>
          <a:xfrm>
            <a:off x="2086542" y="3211211"/>
            <a:ext cx="10029144" cy="1243417"/>
          </a:xfrm>
          <a:prstGeom prst="rect">
            <a:avLst/>
          </a:prstGeom>
          <a:noFill/>
          <a:ln w="9525">
            <a:noFill/>
          </a:ln>
        </p:spPr>
        <p:txBody>
          <a:bodyPr wrap="square" lIns="0" tIns="0" rIns="0" bIns="0">
            <a:spAutoFit/>
          </a:bodyPr>
          <a:lstStyle/>
          <a:p>
            <a:pPr defTabSz="1216025" eaLnBrk="1" hangingPunct="1">
              <a:lnSpc>
                <a:spcPct val="120000"/>
              </a:lnSpc>
              <a:spcBef>
                <a:spcPct val="20000"/>
              </a:spcBef>
            </a:pPr>
            <a:r>
              <a:rPr lang="zh-CN" altLang="zh-CN" sz="2400" b="1" dirty="0" smtClean="0"/>
              <a:t>客户画像</a:t>
            </a:r>
            <a:endParaRPr lang="en-US" altLang="zh-CN" sz="2400" b="1" dirty="0" smtClean="0"/>
          </a:p>
          <a:p>
            <a:pPr defTabSz="1216025" eaLnBrk="1" hangingPunct="1">
              <a:lnSpc>
                <a:spcPct val="120000"/>
              </a:lnSpc>
              <a:spcBef>
                <a:spcPct val="20000"/>
              </a:spcBef>
            </a:pPr>
            <a:r>
              <a:rPr lang="en-US" altLang="zh-CN" sz="2000" dirty="0" smtClean="0"/>
              <a:t>        </a:t>
            </a:r>
            <a:r>
              <a:rPr lang="zh-CN" altLang="zh-CN" sz="2000" dirty="0" smtClean="0"/>
              <a:t>客户</a:t>
            </a:r>
            <a:r>
              <a:rPr lang="zh-CN" altLang="zh-CN" sz="2000" dirty="0"/>
              <a:t>的地域</a:t>
            </a:r>
            <a:r>
              <a:rPr lang="zh-CN" altLang="zh-CN" sz="2000" dirty="0" smtClean="0"/>
              <a:t>分布</a:t>
            </a:r>
            <a:r>
              <a:rPr lang="zh-CN" altLang="en-US" sz="2000" dirty="0" smtClean="0"/>
              <a:t>、</a:t>
            </a:r>
            <a:r>
              <a:rPr lang="zh-CN" altLang="zh-CN" sz="2000" dirty="0"/>
              <a:t>前</a:t>
            </a:r>
            <a:r>
              <a:rPr lang="en-US" altLang="zh-CN" sz="2000" dirty="0" smtClean="0"/>
              <a:t>20</a:t>
            </a:r>
            <a:r>
              <a:rPr lang="zh-CN" altLang="zh-CN" sz="2000" dirty="0" smtClean="0"/>
              <a:t>职业分布</a:t>
            </a:r>
            <a:r>
              <a:rPr lang="zh-CN" altLang="en-US" sz="2000" dirty="0" smtClean="0"/>
              <a:t>、</a:t>
            </a:r>
            <a:r>
              <a:rPr lang="zh-CN" altLang="zh-CN" sz="2000" dirty="0"/>
              <a:t>职业年限</a:t>
            </a:r>
            <a:r>
              <a:rPr lang="zh-CN" altLang="zh-CN" sz="2000" dirty="0" smtClean="0"/>
              <a:t>分布</a:t>
            </a:r>
            <a:r>
              <a:rPr lang="zh-CN" altLang="en-US" sz="2000" dirty="0" smtClean="0"/>
              <a:t>、</a:t>
            </a:r>
            <a:r>
              <a:rPr lang="zh-CN" altLang="zh-CN" sz="2000" dirty="0"/>
              <a:t>用户年收入（美元）</a:t>
            </a:r>
            <a:r>
              <a:rPr lang="zh-CN" altLang="zh-CN" sz="2000" dirty="0" smtClean="0"/>
              <a:t>分布</a:t>
            </a:r>
            <a:r>
              <a:rPr lang="zh-CN" altLang="en-US" sz="2000" dirty="0" smtClean="0"/>
              <a:t>、</a:t>
            </a:r>
            <a:r>
              <a:rPr lang="zh-CN" altLang="zh-CN" sz="2000" dirty="0"/>
              <a:t>用户住房</a:t>
            </a:r>
            <a:r>
              <a:rPr lang="zh-CN" altLang="zh-CN" sz="2000" dirty="0" smtClean="0"/>
              <a:t>情况</a:t>
            </a:r>
            <a:r>
              <a:rPr lang="zh-CN" altLang="en-US" sz="2000" dirty="0" smtClean="0"/>
              <a:t>、</a:t>
            </a:r>
            <a:r>
              <a:rPr lang="zh-CN" altLang="zh-CN" sz="2000" dirty="0"/>
              <a:t>用户损坏公物</a:t>
            </a:r>
            <a:r>
              <a:rPr lang="zh-CN" altLang="zh-CN" sz="2000" dirty="0" smtClean="0"/>
              <a:t>情况</a:t>
            </a:r>
            <a:r>
              <a:rPr lang="zh-CN" altLang="en-US" sz="2000" dirty="0" smtClean="0"/>
              <a:t>等</a:t>
            </a:r>
            <a:endParaRPr lang="en-US" altLang="zh-CN" sz="2000" dirty="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349" name="矩形 15"/>
          <p:cNvSpPr/>
          <p:nvPr/>
        </p:nvSpPr>
        <p:spPr>
          <a:xfrm>
            <a:off x="2032227" y="4938149"/>
            <a:ext cx="9942059" cy="874085"/>
          </a:xfrm>
          <a:prstGeom prst="rect">
            <a:avLst/>
          </a:prstGeom>
          <a:noFill/>
          <a:ln w="9525">
            <a:noFill/>
          </a:ln>
        </p:spPr>
        <p:txBody>
          <a:bodyPr wrap="square" lIns="0" tIns="0" rIns="0" bIns="0">
            <a:spAutoFit/>
          </a:bodyPr>
          <a:lstStyle/>
          <a:p>
            <a:pPr defTabSz="1216025" eaLnBrk="1" hangingPunct="1">
              <a:lnSpc>
                <a:spcPct val="120000"/>
              </a:lnSpc>
              <a:spcBef>
                <a:spcPct val="20000"/>
              </a:spcBef>
            </a:pPr>
            <a:r>
              <a:rPr lang="zh-CN" altLang="zh-CN" sz="2400" b="1" dirty="0"/>
              <a:t>借贷业务</a:t>
            </a:r>
            <a:r>
              <a:rPr lang="zh-CN" altLang="zh-CN" sz="2400" b="1" dirty="0" smtClean="0"/>
              <a:t>分析</a:t>
            </a:r>
            <a:endParaRPr lang="en-US" altLang="zh-CN" sz="2400" b="1" dirty="0" smtClean="0"/>
          </a:p>
          <a:p>
            <a:pPr defTabSz="1216025" eaLnBrk="1" hangingPunct="1">
              <a:lnSpc>
                <a:spcPct val="120000"/>
              </a:lnSpc>
              <a:spcBef>
                <a:spcPct val="20000"/>
              </a:spcBef>
            </a:pPr>
            <a:r>
              <a:rPr lang="en-US" altLang="zh-CN" sz="2000" dirty="0" smtClean="0"/>
              <a:t>          </a:t>
            </a:r>
            <a:r>
              <a:rPr lang="zh-CN" altLang="zh-CN" sz="2000" dirty="0" smtClean="0"/>
              <a:t>贷款</a:t>
            </a:r>
            <a:r>
              <a:rPr lang="zh-CN" altLang="zh-CN" sz="2000" dirty="0"/>
              <a:t>期限</a:t>
            </a:r>
            <a:r>
              <a:rPr lang="zh-CN" altLang="zh-CN" sz="2000" dirty="0" smtClean="0"/>
              <a:t>分布</a:t>
            </a:r>
            <a:r>
              <a:rPr lang="zh-CN" altLang="en-US" sz="2000" dirty="0" smtClean="0"/>
              <a:t>、</a:t>
            </a:r>
            <a:r>
              <a:rPr lang="zh-CN" altLang="zh-CN" sz="2000" dirty="0"/>
              <a:t>每年人均贷款</a:t>
            </a:r>
            <a:r>
              <a:rPr lang="zh-CN" altLang="zh-CN" sz="2000" dirty="0" smtClean="0"/>
              <a:t>总额</a:t>
            </a:r>
            <a:r>
              <a:rPr lang="zh-CN" altLang="en-US" sz="2000" dirty="0" smtClean="0"/>
              <a:t>、</a:t>
            </a:r>
            <a:r>
              <a:rPr lang="zh-CN" altLang="zh-CN" sz="2000" dirty="0" smtClean="0"/>
              <a:t>年均</a:t>
            </a:r>
            <a:r>
              <a:rPr lang="zh-CN" altLang="zh-CN" sz="2000" dirty="0"/>
              <a:t>贷款总</a:t>
            </a:r>
            <a:r>
              <a:rPr lang="zh-CN" altLang="zh-CN" sz="2000" dirty="0" smtClean="0"/>
              <a:t>金额</a:t>
            </a:r>
            <a:r>
              <a:rPr lang="zh-CN" altLang="en-US" sz="2000" dirty="0" smtClean="0"/>
              <a:t>、</a:t>
            </a:r>
            <a:r>
              <a:rPr lang="zh-CN" altLang="zh-CN" sz="2000" dirty="0"/>
              <a:t>每月还款占月收入的</a:t>
            </a:r>
            <a:r>
              <a:rPr lang="zh-CN" altLang="zh-CN" sz="2000" dirty="0" smtClean="0"/>
              <a:t>比例</a:t>
            </a:r>
            <a:r>
              <a:rPr lang="zh-CN" altLang="en-US" sz="2000" dirty="0" smtClean="0"/>
              <a:t>等</a:t>
            </a:r>
            <a:endParaRPr lang="en-US" altLang="zh-CN" sz="2000" dirty="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362"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借贷信息特征分析</a:t>
            </a:r>
            <a:endParaRPr lang="zh-CN" altLang="en-US" sz="2400" b="1" dirty="0">
              <a:latin typeface="微软雅黑" panose="020B0503020204020204" pitchFamily="34" charset="-122"/>
              <a:ea typeface="微软雅黑" panose="020B0503020204020204" pitchFamily="34" charset="-122"/>
            </a:endParaRPr>
          </a:p>
        </p:txBody>
      </p:sp>
      <p:sp>
        <p:nvSpPr>
          <p:cNvPr id="15363"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2" name="矩形 1"/>
          <p:cNvSpPr/>
          <p:nvPr/>
        </p:nvSpPr>
        <p:spPr>
          <a:xfrm>
            <a:off x="1913430" y="1234319"/>
            <a:ext cx="2107026" cy="400110"/>
          </a:xfrm>
          <a:prstGeom prst="rect">
            <a:avLst/>
          </a:prstGeom>
        </p:spPr>
        <p:txBody>
          <a:bodyPr wrap="square">
            <a:spAutoFit/>
          </a:bodyPr>
          <a:lstStyle/>
          <a:p>
            <a:r>
              <a:rPr lang="zh-CN" altLang="en-US" sz="2000" dirty="0" smtClean="0"/>
              <a:t>（</a:t>
            </a:r>
            <a:r>
              <a:rPr lang="en-US" altLang="zh-CN" sz="2000" dirty="0" smtClean="0"/>
              <a:t>1</a:t>
            </a:r>
            <a:r>
              <a:rPr lang="zh-CN" altLang="en-US" sz="2000" dirty="0" smtClean="0"/>
              <a:t>）</a:t>
            </a:r>
            <a:r>
              <a:rPr lang="zh-CN" altLang="zh-CN" sz="2000" dirty="0" smtClean="0"/>
              <a:t>贷款</a:t>
            </a:r>
            <a:r>
              <a:rPr lang="zh-CN" altLang="zh-CN" sz="2000" dirty="0"/>
              <a:t>特征</a:t>
            </a:r>
            <a:endParaRPr lang="zh-CN" altLang="en-US" sz="2000" dirty="0"/>
          </a:p>
        </p:txBody>
      </p:sp>
      <p:sp>
        <p:nvSpPr>
          <p:cNvPr id="3" name="矩形 2"/>
          <p:cNvSpPr/>
          <p:nvPr/>
        </p:nvSpPr>
        <p:spPr>
          <a:xfrm>
            <a:off x="8228541" y="1234319"/>
            <a:ext cx="2366353" cy="400110"/>
          </a:xfrm>
          <a:prstGeom prst="rect">
            <a:avLst/>
          </a:prstGeom>
        </p:spPr>
        <p:txBody>
          <a:bodyPr wrap="none">
            <a:spAutoFit/>
          </a:bodyPr>
          <a:lstStyle/>
          <a:p>
            <a:r>
              <a:rPr lang="zh-CN" altLang="en-US" sz="2000" dirty="0" smtClean="0"/>
              <a:t>（</a:t>
            </a:r>
            <a:r>
              <a:rPr lang="en-US" altLang="zh-CN" sz="2000" dirty="0" smtClean="0"/>
              <a:t>2</a:t>
            </a:r>
            <a:r>
              <a:rPr lang="zh-CN" altLang="en-US" sz="2000" dirty="0" smtClean="0"/>
              <a:t>）</a:t>
            </a:r>
            <a:r>
              <a:rPr lang="zh-CN" altLang="zh-CN" sz="2000" dirty="0" smtClean="0"/>
              <a:t>贷款</a:t>
            </a:r>
            <a:r>
              <a:rPr lang="zh-CN" altLang="zh-CN" sz="2000" dirty="0"/>
              <a:t>目的分布</a:t>
            </a:r>
            <a:endParaRPr lang="zh-CN" altLang="en-US" sz="2000" dirty="0"/>
          </a:p>
        </p:txBody>
      </p:sp>
      <p:pic>
        <p:nvPicPr>
          <p:cNvPr id="38" name="图片 37"/>
          <p:cNvPicPr/>
          <p:nvPr/>
        </p:nvPicPr>
        <p:blipFill>
          <a:blip r:embed="rId2">
            <a:extLst>
              <a:ext uri="{28A0092B-C50C-407E-A947-70E740481C1C}">
                <a14:useLocalDpi xmlns:a14="http://schemas.microsoft.com/office/drawing/2010/main" val="0"/>
              </a:ext>
            </a:extLst>
          </a:blip>
          <a:stretch>
            <a:fillRect/>
          </a:stretch>
        </p:blipFill>
        <p:spPr>
          <a:xfrm>
            <a:off x="643073" y="1918994"/>
            <a:ext cx="5274310" cy="3559810"/>
          </a:xfrm>
          <a:prstGeom prst="rect">
            <a:avLst/>
          </a:prstGeom>
        </p:spPr>
      </p:pic>
      <p:sp>
        <p:nvSpPr>
          <p:cNvPr id="4" name="矩形 3"/>
          <p:cNvSpPr/>
          <p:nvPr/>
        </p:nvSpPr>
        <p:spPr>
          <a:xfrm>
            <a:off x="238711" y="5763369"/>
            <a:ext cx="6096000" cy="923330"/>
          </a:xfrm>
          <a:prstGeom prst="rect">
            <a:avLst/>
          </a:prstGeom>
        </p:spPr>
        <p:txBody>
          <a:bodyPr>
            <a:spAutoFit/>
          </a:bodyPr>
          <a:lstStyle/>
          <a:p>
            <a:r>
              <a:rPr lang="en-US" altLang="zh-CN" dirty="0" smtClean="0">
                <a:latin typeface="Times New Roman" panose="02020603050405020304" pitchFamily="18" charset="0"/>
                <a:ea typeface="+mn-ea"/>
                <a:cs typeface="Times New Roman" panose="02020603050405020304" pitchFamily="18" charset="0"/>
              </a:rPr>
              <a:t>        </a:t>
            </a:r>
            <a:r>
              <a:rPr lang="zh-CN" altLang="zh-CN" dirty="0" smtClean="0">
                <a:latin typeface="Times New Roman" panose="02020603050405020304" pitchFamily="18" charset="0"/>
                <a:ea typeface="+mn-ea"/>
                <a:cs typeface="Times New Roman" panose="02020603050405020304" pitchFamily="18" charset="0"/>
              </a:rPr>
              <a:t>特征</a:t>
            </a:r>
            <a:r>
              <a:rPr lang="en-US" altLang="zh-CN" dirty="0" err="1">
                <a:latin typeface="Times New Roman" panose="02020603050405020304" pitchFamily="18" charset="0"/>
                <a:ea typeface="+mn-ea"/>
                <a:cs typeface="Times New Roman" panose="02020603050405020304" pitchFamily="18" charset="0"/>
              </a:rPr>
              <a:t>loan_amnt</a:t>
            </a:r>
            <a:r>
              <a:rPr lang="zh-CN" altLang="zh-CN" dirty="0">
                <a:latin typeface="Times New Roman" panose="02020603050405020304" pitchFamily="18" charset="0"/>
                <a:ea typeface="+mn-ea"/>
                <a:cs typeface="Times New Roman" panose="02020603050405020304" pitchFamily="18" charset="0"/>
              </a:rPr>
              <a:t>和</a:t>
            </a:r>
            <a:r>
              <a:rPr lang="en-US" altLang="zh-CN" dirty="0" err="1">
                <a:latin typeface="Times New Roman" panose="02020603050405020304" pitchFamily="18" charset="0"/>
                <a:ea typeface="+mn-ea"/>
                <a:cs typeface="Times New Roman" panose="02020603050405020304" pitchFamily="18" charset="0"/>
              </a:rPr>
              <a:t>funded_amnt</a:t>
            </a:r>
            <a:r>
              <a:rPr lang="zh-CN" altLang="zh-CN" dirty="0">
                <a:latin typeface="Times New Roman" panose="02020603050405020304" pitchFamily="18" charset="0"/>
                <a:ea typeface="+mn-ea"/>
                <a:cs typeface="Times New Roman" panose="02020603050405020304" pitchFamily="18" charset="0"/>
              </a:rPr>
              <a:t>的分布确实是一致的，说明这两个数据分布一致，同时我们注意到大部分贷款额度都在</a:t>
            </a:r>
            <a:r>
              <a:rPr lang="en-US" altLang="zh-CN" dirty="0">
                <a:latin typeface="Times New Roman" panose="02020603050405020304" pitchFamily="18" charset="0"/>
                <a:ea typeface="+mn-ea"/>
                <a:cs typeface="Times New Roman" panose="02020603050405020304" pitchFamily="18" charset="0"/>
              </a:rPr>
              <a:t>20000</a:t>
            </a:r>
            <a:r>
              <a:rPr lang="zh-CN" altLang="zh-CN" dirty="0" smtClean="0">
                <a:latin typeface="Times New Roman" panose="02020603050405020304" pitchFamily="18" charset="0"/>
                <a:ea typeface="+mn-ea"/>
                <a:cs typeface="Times New Roman" panose="02020603050405020304" pitchFamily="18" charset="0"/>
              </a:rPr>
              <a:t>以下</a:t>
            </a:r>
            <a:r>
              <a:rPr lang="zh-CN" altLang="en-US" dirty="0" smtClean="0">
                <a:latin typeface="Times New Roman" panose="02020603050405020304" pitchFamily="18" charset="0"/>
                <a:ea typeface="+mn-ea"/>
                <a:cs typeface="Times New Roman" panose="02020603050405020304" pitchFamily="18" charset="0"/>
              </a:rPr>
              <a:t>，</a:t>
            </a:r>
            <a:r>
              <a:rPr lang="zh-CN" altLang="zh-CN" dirty="0" smtClean="0">
                <a:latin typeface="Times New Roman" panose="02020603050405020304" pitchFamily="18" charset="0"/>
                <a:ea typeface="+mn-ea"/>
                <a:cs typeface="Times New Roman" panose="02020603050405020304" pitchFamily="18" charset="0"/>
              </a:rPr>
              <a:t>两</a:t>
            </a:r>
            <a:r>
              <a:rPr lang="zh-CN" altLang="zh-CN" dirty="0">
                <a:latin typeface="Times New Roman" panose="02020603050405020304" pitchFamily="18" charset="0"/>
                <a:ea typeface="+mn-ea"/>
                <a:cs typeface="Times New Roman" panose="02020603050405020304" pitchFamily="18" charset="0"/>
              </a:rPr>
              <a:t>个特征的分布呈现右偏</a:t>
            </a:r>
            <a:r>
              <a:rPr lang="zh-CN" altLang="zh-CN" dirty="0" smtClean="0">
                <a:latin typeface="Times New Roman" panose="02020603050405020304" pitchFamily="18" charset="0"/>
                <a:ea typeface="+mn-ea"/>
                <a:cs typeface="Times New Roman" panose="02020603050405020304" pitchFamily="18" charset="0"/>
              </a:rPr>
              <a:t>趋势</a:t>
            </a:r>
            <a:r>
              <a:rPr lang="zh-CN" altLang="en-US" dirty="0" smtClean="0">
                <a:latin typeface="Times New Roman" panose="02020603050405020304" pitchFamily="18" charset="0"/>
                <a:ea typeface="+mn-ea"/>
                <a:cs typeface="Times New Roman" panose="02020603050405020304" pitchFamily="18" charset="0"/>
              </a:rPr>
              <a:t>。</a:t>
            </a:r>
            <a:endParaRPr lang="zh-CN" altLang="en-US" dirty="0">
              <a:latin typeface="Times New Roman" panose="02020603050405020304" pitchFamily="18" charset="0"/>
              <a:ea typeface="+mn-ea"/>
              <a:cs typeface="Times New Roman" panose="02020603050405020304" pitchFamily="18" charset="0"/>
            </a:endParaRPr>
          </a:p>
        </p:txBody>
      </p:sp>
      <p:pic>
        <p:nvPicPr>
          <p:cNvPr id="40" name="图片 39"/>
          <p:cNvPicPr/>
          <p:nvPr/>
        </p:nvPicPr>
        <p:blipFill>
          <a:blip r:embed="rId3">
            <a:extLst>
              <a:ext uri="{28A0092B-C50C-407E-A947-70E740481C1C}">
                <a14:useLocalDpi xmlns:a14="http://schemas.microsoft.com/office/drawing/2010/main" val="0"/>
              </a:ext>
            </a:extLst>
          </a:blip>
          <a:stretch>
            <a:fillRect/>
          </a:stretch>
        </p:blipFill>
        <p:spPr>
          <a:xfrm>
            <a:off x="7710179" y="1918994"/>
            <a:ext cx="3872221" cy="3559810"/>
          </a:xfrm>
          <a:prstGeom prst="rect">
            <a:avLst/>
          </a:prstGeom>
        </p:spPr>
      </p:pic>
      <p:sp>
        <p:nvSpPr>
          <p:cNvPr id="5" name="矩形 4"/>
          <p:cNvSpPr/>
          <p:nvPr/>
        </p:nvSpPr>
        <p:spPr>
          <a:xfrm>
            <a:off x="7220082" y="5763369"/>
            <a:ext cx="4971918" cy="861774"/>
          </a:xfrm>
          <a:prstGeom prst="rect">
            <a:avLst/>
          </a:prstGeom>
        </p:spPr>
        <p:txBody>
          <a:bodyPr wrap="square">
            <a:spAutoFit/>
          </a:bodyPr>
          <a:lstStyle/>
          <a:p>
            <a:pPr indent="304800" algn="just">
              <a:lnSpc>
                <a:spcPts val="2000"/>
              </a:lnSpc>
              <a:spcAft>
                <a:spcPts val="0"/>
              </a:spcAft>
            </a:pPr>
            <a:r>
              <a:rPr lang="en-US" altLang="zh-CN" kern="100" dirty="0" err="1" smtClean="0">
                <a:latin typeface="Times New Roman" panose="02020603050405020304" pitchFamily="18" charset="0"/>
                <a:cs typeface="Times New Roman" panose="02020603050405020304" pitchFamily="18" charset="0"/>
              </a:rPr>
              <a:t>debt_consolidation</a:t>
            </a:r>
            <a:r>
              <a:rPr lang="zh-CN" altLang="zh-CN" kern="100" dirty="0">
                <a:latin typeface="Times New Roman" panose="02020603050405020304" pitchFamily="18" charset="0"/>
                <a:cs typeface="Times New Roman" panose="02020603050405020304" pitchFamily="18" charset="0"/>
              </a:rPr>
              <a:t>借款的数量最大，其次是</a:t>
            </a:r>
            <a:r>
              <a:rPr lang="en-US" altLang="zh-CN" kern="100" dirty="0" err="1">
                <a:latin typeface="Times New Roman" panose="02020603050405020304" pitchFamily="18" charset="0"/>
                <a:cs typeface="Times New Roman" panose="02020603050405020304" pitchFamily="18" charset="0"/>
              </a:rPr>
              <a:t>credit_card</a:t>
            </a:r>
            <a:r>
              <a:rPr lang="zh-CN" altLang="zh-CN" kern="100" dirty="0">
                <a:latin typeface="Times New Roman" panose="02020603050405020304" pitchFamily="18" charset="0"/>
                <a:cs typeface="Times New Roman" panose="02020603050405020304" pitchFamily="18" charset="0"/>
              </a:rPr>
              <a:t>，</a:t>
            </a:r>
            <a:r>
              <a:rPr lang="zh-CN" altLang="zh-CN" kern="100" dirty="0">
                <a:solidFill>
                  <a:srgbClr val="404040"/>
                </a:solidFill>
                <a:latin typeface="Times New Roman" panose="02020603050405020304" pitchFamily="18" charset="0"/>
                <a:cs typeface="Times New Roman" panose="02020603050405020304" pitchFamily="18" charset="0"/>
              </a:rPr>
              <a:t>可以看出贷款主要是为了债务整合和信用卡</a:t>
            </a:r>
            <a:r>
              <a:rPr lang="zh-CN" altLang="zh-CN" kern="100" dirty="0" smtClean="0">
                <a:solidFill>
                  <a:srgbClr val="404040"/>
                </a:solidFill>
                <a:latin typeface="Times New Roman" panose="02020603050405020304" pitchFamily="18" charset="0"/>
                <a:cs typeface="Times New Roman" panose="02020603050405020304" pitchFamily="18" charset="0"/>
              </a:rPr>
              <a:t>偿还</a:t>
            </a:r>
            <a:r>
              <a:rPr lang="zh-CN" altLang="en-US" kern="100" dirty="0" smtClean="0">
                <a:solidFill>
                  <a:srgbClr val="404040"/>
                </a:solidFill>
                <a:latin typeface="Times New Roman" panose="02020603050405020304" pitchFamily="18" charset="0"/>
                <a:cs typeface="Times New Roman" panose="02020603050405020304" pitchFamily="18" charset="0"/>
              </a:rPr>
              <a:t>。</a:t>
            </a:r>
            <a:endParaRPr lang="zh-CN" altLang="zh-CN" kern="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386"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a:latin typeface="微软雅黑" panose="020B0503020204020204" pitchFamily="34" charset="-122"/>
                <a:ea typeface="微软雅黑" panose="020B0503020204020204" pitchFamily="34" charset="-122"/>
              </a:rPr>
              <a:t>客户画像</a:t>
            </a:r>
          </a:p>
        </p:txBody>
      </p:sp>
      <p:sp>
        <p:nvSpPr>
          <p:cNvPr id="16387"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16393" name="모서리가 둥근 직사각형 22"/>
          <p:cNvSpPr/>
          <p:nvPr/>
        </p:nvSpPr>
        <p:spPr>
          <a:xfrm>
            <a:off x="6432550" y="1919288"/>
            <a:ext cx="3689350" cy="1908175"/>
          </a:xfrm>
          <a:prstGeom prst="roundRect">
            <a:avLst>
              <a:gd name="adj" fmla="val 16667"/>
            </a:avLst>
          </a:prstGeom>
          <a:noFill/>
          <a:ln w="9525">
            <a:noFill/>
          </a:ln>
        </p:spPr>
        <p:txBody>
          <a:bodyPr anchor="ctr"/>
          <a:lstStyle/>
          <a:p>
            <a:pPr algn="ctr" eaLnBrk="1" hangingPunct="1"/>
            <a:endParaRPr lang="ko-KR" altLang="en-US" dirty="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6394" name="모서리가 둥근 직사각형 23"/>
          <p:cNvSpPr/>
          <p:nvPr/>
        </p:nvSpPr>
        <p:spPr>
          <a:xfrm>
            <a:off x="2330450" y="4008438"/>
            <a:ext cx="3689350" cy="1908175"/>
          </a:xfrm>
          <a:prstGeom prst="roundRect">
            <a:avLst>
              <a:gd name="adj" fmla="val 16667"/>
            </a:avLst>
          </a:prstGeom>
          <a:noFill/>
          <a:ln w="9525">
            <a:noFill/>
          </a:ln>
        </p:spPr>
        <p:txBody>
          <a:bodyPr anchor="ctr"/>
          <a:lstStyle/>
          <a:p>
            <a:pPr algn="ctr" eaLnBrk="1" hangingPunct="1"/>
            <a:endParaRPr lang="ko-KR" altLang="en-US" dirty="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6395" name="모서리가 둥근 직사각형 24"/>
          <p:cNvSpPr/>
          <p:nvPr/>
        </p:nvSpPr>
        <p:spPr>
          <a:xfrm>
            <a:off x="6432550" y="5114149"/>
            <a:ext cx="5897141" cy="1908175"/>
          </a:xfrm>
          <a:prstGeom prst="roundRect">
            <a:avLst>
              <a:gd name="adj" fmla="val 16667"/>
            </a:avLst>
          </a:prstGeom>
          <a:noFill/>
          <a:ln w="9525">
            <a:noFill/>
          </a:ln>
        </p:spPr>
        <p:txBody>
          <a:bodyPr anchor="ctr"/>
          <a:lstStyle/>
          <a:p>
            <a:pPr eaLnBrk="1" hangingPunct="1"/>
            <a:r>
              <a:rPr lang="en-US" altLang="zh-CN" dirty="0" smtClean="0"/>
              <a:t>        20000</a:t>
            </a:r>
            <a:r>
              <a:rPr lang="zh-CN" altLang="zh-CN" dirty="0"/>
              <a:t>以下的视为低年收入，</a:t>
            </a:r>
            <a:r>
              <a:rPr lang="en-US" altLang="zh-CN" dirty="0"/>
              <a:t>20000-60000</a:t>
            </a:r>
            <a:r>
              <a:rPr lang="zh-CN" altLang="zh-CN" dirty="0"/>
              <a:t>视为中等，高于</a:t>
            </a:r>
            <a:r>
              <a:rPr lang="en-US" altLang="zh-CN" dirty="0"/>
              <a:t>60000</a:t>
            </a:r>
            <a:r>
              <a:rPr lang="zh-CN" altLang="zh-CN" dirty="0"/>
              <a:t>的就是高收入</a:t>
            </a:r>
            <a:r>
              <a:rPr lang="zh-CN" altLang="zh-CN" dirty="0" smtClean="0"/>
              <a:t>人群</a:t>
            </a:r>
            <a:r>
              <a:rPr lang="zh-CN" altLang="en-US" dirty="0" smtClean="0"/>
              <a:t>。其中</a:t>
            </a:r>
            <a:r>
              <a:rPr lang="zh-CN" altLang="zh-CN" dirty="0" smtClean="0"/>
              <a:t>大部分</a:t>
            </a:r>
            <a:r>
              <a:rPr lang="zh-CN" altLang="zh-CN" dirty="0"/>
              <a:t>参与借贷客户年收入都在</a:t>
            </a:r>
            <a:r>
              <a:rPr lang="en-US" altLang="zh-CN" dirty="0"/>
              <a:t>20000</a:t>
            </a:r>
            <a:r>
              <a:rPr lang="zh-CN" altLang="zh-CN" dirty="0" smtClean="0"/>
              <a:t>以上</a:t>
            </a:r>
            <a:r>
              <a:rPr lang="zh-CN" altLang="en-US" dirty="0" smtClean="0"/>
              <a:t>。</a:t>
            </a:r>
            <a:endParaRPr lang="ko-KR" altLang="en-US" dirty="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2" name="矩形 1"/>
          <p:cNvSpPr/>
          <p:nvPr/>
        </p:nvSpPr>
        <p:spPr>
          <a:xfrm>
            <a:off x="1238344" y="1208323"/>
            <a:ext cx="2622834" cy="400110"/>
          </a:xfrm>
          <a:prstGeom prst="rect">
            <a:avLst/>
          </a:prstGeom>
        </p:spPr>
        <p:txBody>
          <a:bodyPr wrap="none">
            <a:spAutoFit/>
          </a:bodyPr>
          <a:lstStyle/>
          <a:p>
            <a:r>
              <a:rPr lang="zh-CN" altLang="en-US" sz="2000" dirty="0" smtClean="0"/>
              <a:t>（</a:t>
            </a:r>
            <a:r>
              <a:rPr lang="en-US" altLang="zh-CN" sz="2000" dirty="0" smtClean="0"/>
              <a:t>1</a:t>
            </a:r>
            <a:r>
              <a:rPr lang="zh-CN" altLang="en-US" sz="2000" dirty="0" smtClean="0"/>
              <a:t>）</a:t>
            </a:r>
            <a:r>
              <a:rPr lang="zh-CN" altLang="zh-CN" sz="2000" dirty="0" smtClean="0"/>
              <a:t>客户</a:t>
            </a:r>
            <a:r>
              <a:rPr lang="zh-CN" altLang="zh-CN" sz="2000" dirty="0"/>
              <a:t>的地域分布</a:t>
            </a:r>
            <a:endParaRPr lang="zh-CN" altLang="en-US" sz="2000" dirty="0"/>
          </a:p>
        </p:txBody>
      </p:sp>
      <p:sp>
        <p:nvSpPr>
          <p:cNvPr id="3" name="矩形 2"/>
          <p:cNvSpPr/>
          <p:nvPr/>
        </p:nvSpPr>
        <p:spPr>
          <a:xfrm>
            <a:off x="7491802" y="1208323"/>
            <a:ext cx="3648756" cy="400110"/>
          </a:xfrm>
          <a:prstGeom prst="rect">
            <a:avLst/>
          </a:prstGeom>
        </p:spPr>
        <p:txBody>
          <a:bodyPr wrap="none">
            <a:spAutoFit/>
          </a:bodyPr>
          <a:lstStyle/>
          <a:p>
            <a:r>
              <a:rPr lang="zh-CN" altLang="en-US" sz="2000" dirty="0" smtClean="0"/>
              <a:t>（</a:t>
            </a:r>
            <a:r>
              <a:rPr lang="en-US" altLang="zh-CN" sz="2000" dirty="0" smtClean="0"/>
              <a:t>2</a:t>
            </a:r>
            <a:r>
              <a:rPr lang="zh-CN" altLang="en-US" sz="2000" dirty="0" smtClean="0"/>
              <a:t>）</a:t>
            </a:r>
            <a:r>
              <a:rPr lang="zh-CN" altLang="zh-CN" sz="2000" dirty="0" smtClean="0"/>
              <a:t>用户</a:t>
            </a:r>
            <a:r>
              <a:rPr lang="zh-CN" altLang="zh-CN" sz="2000" dirty="0"/>
              <a:t>年收入（美元）分布</a:t>
            </a:r>
            <a:endParaRPr lang="zh-CN" altLang="en-US" sz="2000" dirty="0"/>
          </a:p>
        </p:txBody>
      </p:sp>
      <p:pic>
        <p:nvPicPr>
          <p:cNvPr id="25" name="图片 24"/>
          <p:cNvPicPr/>
          <p:nvPr/>
        </p:nvPicPr>
        <p:blipFill>
          <a:blip r:embed="rId2">
            <a:extLst>
              <a:ext uri="{28A0092B-C50C-407E-A947-70E740481C1C}">
                <a14:useLocalDpi xmlns:a14="http://schemas.microsoft.com/office/drawing/2010/main" val="0"/>
              </a:ext>
            </a:extLst>
          </a:blip>
          <a:stretch>
            <a:fillRect/>
          </a:stretch>
        </p:blipFill>
        <p:spPr>
          <a:xfrm>
            <a:off x="689586" y="2134131"/>
            <a:ext cx="4593678" cy="2886717"/>
          </a:xfrm>
          <a:prstGeom prst="rect">
            <a:avLst/>
          </a:prstGeom>
        </p:spPr>
      </p:pic>
      <p:sp>
        <p:nvSpPr>
          <p:cNvPr id="4" name="矩形 3"/>
          <p:cNvSpPr/>
          <p:nvPr/>
        </p:nvSpPr>
        <p:spPr>
          <a:xfrm>
            <a:off x="689586" y="5593447"/>
            <a:ext cx="4724243" cy="646331"/>
          </a:xfrm>
          <a:prstGeom prst="rect">
            <a:avLst/>
          </a:prstGeom>
        </p:spPr>
        <p:txBody>
          <a:bodyPr wrap="square">
            <a:spAutoFit/>
          </a:bodyPr>
          <a:lstStyle/>
          <a:p>
            <a:r>
              <a:rPr lang="en-US" altLang="zh-CN" dirty="0" smtClean="0">
                <a:latin typeface="+mn-ea"/>
                <a:ea typeface="+mn-ea"/>
                <a:cs typeface="Times New Roman" panose="02020603050405020304" pitchFamily="18" charset="0"/>
              </a:rPr>
              <a:t>    </a:t>
            </a:r>
            <a:r>
              <a:rPr lang="zh-CN" altLang="zh-CN" dirty="0" smtClean="0">
                <a:latin typeface="+mn-ea"/>
                <a:ea typeface="+mn-ea"/>
                <a:cs typeface="Times New Roman" panose="02020603050405020304" pitchFamily="18" charset="0"/>
              </a:rPr>
              <a:t>用户</a:t>
            </a:r>
            <a:r>
              <a:rPr lang="zh-CN" altLang="zh-CN" dirty="0">
                <a:latin typeface="+mn-ea"/>
                <a:ea typeface="+mn-ea"/>
                <a:cs typeface="Times New Roman" panose="02020603050405020304" pitchFamily="18" charset="0"/>
              </a:rPr>
              <a:t>地域分布较广，不过大部分地区借贷人数差别不是</a:t>
            </a:r>
            <a:r>
              <a:rPr lang="zh-CN" altLang="zh-CN" dirty="0" smtClean="0">
                <a:latin typeface="+mn-ea"/>
                <a:ea typeface="+mn-ea"/>
                <a:cs typeface="Times New Roman" panose="02020603050405020304" pitchFamily="18" charset="0"/>
              </a:rPr>
              <a:t>很大</a:t>
            </a:r>
            <a:r>
              <a:rPr lang="zh-CN" altLang="en-US" dirty="0" smtClean="0">
                <a:latin typeface="+mn-ea"/>
                <a:ea typeface="+mn-ea"/>
                <a:cs typeface="Times New Roman" panose="02020603050405020304" pitchFamily="18" charset="0"/>
              </a:rPr>
              <a:t>。</a:t>
            </a:r>
            <a:endParaRPr lang="zh-CN" altLang="en-US" dirty="0">
              <a:latin typeface="+mn-ea"/>
              <a:ea typeface="+mn-ea"/>
            </a:endParaRPr>
          </a:p>
        </p:txBody>
      </p:sp>
      <p:pic>
        <p:nvPicPr>
          <p:cNvPr id="27" name="图片 26"/>
          <p:cNvPicPr/>
          <p:nvPr/>
        </p:nvPicPr>
        <p:blipFill>
          <a:blip r:embed="rId3">
            <a:extLst>
              <a:ext uri="{28A0092B-C50C-407E-A947-70E740481C1C}">
                <a14:useLocalDpi xmlns:a14="http://schemas.microsoft.com/office/drawing/2010/main" val="0"/>
              </a:ext>
            </a:extLst>
          </a:blip>
          <a:stretch>
            <a:fillRect/>
          </a:stretch>
        </p:blipFill>
        <p:spPr>
          <a:xfrm>
            <a:off x="7031395" y="2134131"/>
            <a:ext cx="4569570" cy="291357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386"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a:latin typeface="微软雅黑" panose="020B0503020204020204" pitchFamily="34" charset="-122"/>
                <a:ea typeface="微软雅黑" panose="020B0503020204020204" pitchFamily="34" charset="-122"/>
              </a:rPr>
              <a:t>客户画像</a:t>
            </a:r>
          </a:p>
        </p:txBody>
      </p:sp>
      <p:sp>
        <p:nvSpPr>
          <p:cNvPr id="16387"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16393" name="모서리가 둥근 직사각형 22"/>
          <p:cNvSpPr/>
          <p:nvPr/>
        </p:nvSpPr>
        <p:spPr>
          <a:xfrm>
            <a:off x="6432550" y="1919288"/>
            <a:ext cx="3689350" cy="1908175"/>
          </a:xfrm>
          <a:prstGeom prst="roundRect">
            <a:avLst>
              <a:gd name="adj" fmla="val 16667"/>
            </a:avLst>
          </a:prstGeom>
          <a:noFill/>
          <a:ln w="9525">
            <a:noFill/>
          </a:ln>
        </p:spPr>
        <p:txBody>
          <a:bodyPr anchor="ctr"/>
          <a:lstStyle/>
          <a:p>
            <a:pPr algn="ctr" eaLnBrk="1" hangingPunct="1"/>
            <a:endParaRPr lang="ko-KR" altLang="en-US" dirty="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6395" name="모서리가 둥근 직사각형 24"/>
          <p:cNvSpPr/>
          <p:nvPr/>
        </p:nvSpPr>
        <p:spPr>
          <a:xfrm>
            <a:off x="6432550" y="5114149"/>
            <a:ext cx="5897141" cy="1908175"/>
          </a:xfrm>
          <a:prstGeom prst="roundRect">
            <a:avLst>
              <a:gd name="adj" fmla="val 16667"/>
            </a:avLst>
          </a:prstGeom>
          <a:noFill/>
          <a:ln w="9525">
            <a:noFill/>
          </a:ln>
        </p:spPr>
        <p:txBody>
          <a:bodyPr anchor="ctr"/>
          <a:lstStyle/>
          <a:p>
            <a:pPr eaLnBrk="1" hangingPunct="1"/>
            <a:r>
              <a:rPr lang="en-US" altLang="zh-CN" dirty="0" smtClean="0"/>
              <a:t>        </a:t>
            </a:r>
            <a:r>
              <a:rPr lang="zh-CN" altLang="zh-CN" dirty="0" smtClean="0"/>
              <a:t>贷款</a:t>
            </a:r>
            <a:r>
              <a:rPr lang="zh-CN" altLang="zh-CN" dirty="0"/>
              <a:t>人数最多的是工作年限越多的，因此我们可以推测工作年限越长越容易贷款</a:t>
            </a:r>
            <a:endParaRPr lang="ko-KR" altLang="en-US" dirty="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2" name="矩形 1"/>
          <p:cNvSpPr/>
          <p:nvPr/>
        </p:nvSpPr>
        <p:spPr>
          <a:xfrm>
            <a:off x="1238344" y="1208323"/>
            <a:ext cx="2369559" cy="400110"/>
          </a:xfrm>
          <a:prstGeom prst="rect">
            <a:avLst/>
          </a:prstGeom>
        </p:spPr>
        <p:txBody>
          <a:bodyPr wrap="none">
            <a:spAutoFit/>
          </a:bodyPr>
          <a:lstStyle/>
          <a:p>
            <a:r>
              <a:rPr lang="zh-CN" altLang="en-US" sz="2000" dirty="0" smtClean="0"/>
              <a:t>（</a:t>
            </a:r>
            <a:r>
              <a:rPr lang="en-US" altLang="zh-CN" sz="2000" dirty="0"/>
              <a:t>3</a:t>
            </a:r>
            <a:r>
              <a:rPr lang="zh-CN" altLang="en-US" sz="2000" dirty="0" smtClean="0"/>
              <a:t>）</a:t>
            </a:r>
            <a:r>
              <a:rPr lang="zh-CN" altLang="zh-CN" sz="2000" dirty="0"/>
              <a:t>前</a:t>
            </a:r>
            <a:r>
              <a:rPr lang="en-US" altLang="zh-CN" sz="2000" dirty="0"/>
              <a:t>20</a:t>
            </a:r>
            <a:r>
              <a:rPr lang="zh-CN" altLang="zh-CN" sz="2000" dirty="0"/>
              <a:t>职业分布</a:t>
            </a:r>
            <a:endParaRPr lang="zh-CN" altLang="en-US" sz="2000" dirty="0"/>
          </a:p>
        </p:txBody>
      </p:sp>
      <p:sp>
        <p:nvSpPr>
          <p:cNvPr id="3" name="矩形 2"/>
          <p:cNvSpPr/>
          <p:nvPr/>
        </p:nvSpPr>
        <p:spPr>
          <a:xfrm>
            <a:off x="7755547" y="1226475"/>
            <a:ext cx="2366353" cy="400110"/>
          </a:xfrm>
          <a:prstGeom prst="rect">
            <a:avLst/>
          </a:prstGeom>
        </p:spPr>
        <p:txBody>
          <a:bodyPr wrap="none">
            <a:spAutoFit/>
          </a:bodyPr>
          <a:lstStyle/>
          <a:p>
            <a:r>
              <a:rPr lang="zh-CN" altLang="en-US" sz="2000" dirty="0" smtClean="0"/>
              <a:t>（</a:t>
            </a:r>
            <a:r>
              <a:rPr lang="en-US" altLang="zh-CN" sz="2000" dirty="0"/>
              <a:t>4</a:t>
            </a:r>
            <a:r>
              <a:rPr lang="zh-CN" altLang="en-US" sz="2000" dirty="0" smtClean="0"/>
              <a:t>）</a:t>
            </a:r>
            <a:r>
              <a:rPr lang="zh-CN" altLang="zh-CN" sz="2000" dirty="0"/>
              <a:t>职业年限分布</a:t>
            </a:r>
            <a:endParaRPr lang="zh-CN" altLang="en-US" sz="2000" dirty="0"/>
          </a:p>
        </p:txBody>
      </p:sp>
      <p:sp>
        <p:nvSpPr>
          <p:cNvPr id="4" name="矩形 3"/>
          <p:cNvSpPr/>
          <p:nvPr/>
        </p:nvSpPr>
        <p:spPr>
          <a:xfrm>
            <a:off x="451721" y="5603266"/>
            <a:ext cx="5208851" cy="923330"/>
          </a:xfrm>
          <a:prstGeom prst="rect">
            <a:avLst/>
          </a:prstGeom>
        </p:spPr>
        <p:txBody>
          <a:bodyPr wrap="square">
            <a:spAutoFit/>
          </a:bodyPr>
          <a:lstStyle/>
          <a:p>
            <a:r>
              <a:rPr lang="en-US" altLang="zh-CN" dirty="0" smtClean="0"/>
              <a:t>        </a:t>
            </a:r>
            <a:r>
              <a:rPr lang="zh-CN" altLang="zh-CN" dirty="0" smtClean="0"/>
              <a:t>各行各业</a:t>
            </a:r>
            <a:r>
              <a:rPr lang="zh-CN" altLang="zh-CN" dirty="0"/>
              <a:t>的借贷人都有</a:t>
            </a:r>
            <a:r>
              <a:rPr lang="zh-CN" altLang="zh-CN" dirty="0" smtClean="0"/>
              <a:t>，</a:t>
            </a:r>
            <a:r>
              <a:rPr lang="zh-CN" altLang="en-US" dirty="0" smtClean="0"/>
              <a:t>借贷人数</a:t>
            </a:r>
            <a:r>
              <a:rPr lang="zh-CN" altLang="zh-CN" dirty="0" smtClean="0"/>
              <a:t>居然</a:t>
            </a:r>
            <a:r>
              <a:rPr lang="zh-CN" altLang="zh-CN" dirty="0"/>
              <a:t>是</a:t>
            </a:r>
            <a:r>
              <a:rPr lang="en-US" altLang="zh-CN" dirty="0"/>
              <a:t>US Army</a:t>
            </a:r>
            <a:r>
              <a:rPr lang="zh-CN" altLang="zh-CN" dirty="0"/>
              <a:t>（美国军队），其他行业的借贷人员数量差别不太大</a:t>
            </a:r>
            <a:endParaRPr lang="zh-CN" altLang="en-US" dirty="0">
              <a:latin typeface="+mn-ea"/>
              <a:ea typeface="+mn-ea"/>
            </a:endParaRPr>
          </a:p>
        </p:txBody>
      </p:sp>
      <p:pic>
        <p:nvPicPr>
          <p:cNvPr id="12" name="图片 11"/>
          <p:cNvPicPr/>
          <p:nvPr/>
        </p:nvPicPr>
        <p:blipFill>
          <a:blip r:embed="rId2">
            <a:extLst>
              <a:ext uri="{28A0092B-C50C-407E-A947-70E740481C1C}">
                <a14:useLocalDpi xmlns:a14="http://schemas.microsoft.com/office/drawing/2010/main" val="0"/>
              </a:ext>
            </a:extLst>
          </a:blip>
          <a:stretch>
            <a:fillRect/>
          </a:stretch>
        </p:blipFill>
        <p:spPr>
          <a:xfrm>
            <a:off x="629897" y="2134131"/>
            <a:ext cx="4372655" cy="2998139"/>
          </a:xfrm>
          <a:prstGeom prst="rect">
            <a:avLst/>
          </a:prstGeom>
        </p:spPr>
      </p:pic>
      <p:pic>
        <p:nvPicPr>
          <p:cNvPr id="13" name="图片 12"/>
          <p:cNvPicPr/>
          <p:nvPr/>
        </p:nvPicPr>
        <p:blipFill>
          <a:blip r:embed="rId3">
            <a:extLst>
              <a:ext uri="{28A0092B-C50C-407E-A947-70E740481C1C}">
                <a14:useLocalDpi xmlns:a14="http://schemas.microsoft.com/office/drawing/2010/main" val="0"/>
              </a:ext>
            </a:extLst>
          </a:blip>
          <a:stretch>
            <a:fillRect/>
          </a:stretch>
        </p:blipFill>
        <p:spPr>
          <a:xfrm>
            <a:off x="6965854" y="2134131"/>
            <a:ext cx="4456887" cy="3025490"/>
          </a:xfrm>
          <a:prstGeom prst="rect">
            <a:avLst/>
          </a:prstGeom>
        </p:spPr>
      </p:pic>
    </p:spTree>
    <p:extLst>
      <p:ext uri="{BB962C8B-B14F-4D97-AF65-F5344CB8AC3E}">
        <p14:creationId xmlns:p14="http://schemas.microsoft.com/office/powerpoint/2010/main" val="4240417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386"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a:latin typeface="微软雅黑" panose="020B0503020204020204" pitchFamily="34" charset="-122"/>
                <a:ea typeface="微软雅黑" panose="020B0503020204020204" pitchFamily="34" charset="-122"/>
              </a:rPr>
              <a:t>客户画像</a:t>
            </a:r>
          </a:p>
        </p:txBody>
      </p:sp>
      <p:sp>
        <p:nvSpPr>
          <p:cNvPr id="16387"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16393" name="모서리가 둥근 직사각형 22"/>
          <p:cNvSpPr/>
          <p:nvPr/>
        </p:nvSpPr>
        <p:spPr>
          <a:xfrm>
            <a:off x="6432550" y="1919288"/>
            <a:ext cx="3689350" cy="1908175"/>
          </a:xfrm>
          <a:prstGeom prst="roundRect">
            <a:avLst>
              <a:gd name="adj" fmla="val 16667"/>
            </a:avLst>
          </a:prstGeom>
          <a:noFill/>
          <a:ln w="9525">
            <a:noFill/>
          </a:ln>
        </p:spPr>
        <p:txBody>
          <a:bodyPr anchor="ctr"/>
          <a:lstStyle/>
          <a:p>
            <a:pPr algn="ctr" eaLnBrk="1" hangingPunct="1"/>
            <a:endParaRPr lang="ko-KR" altLang="en-US" dirty="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6394" name="모서리가 둥근 직사각형 23"/>
          <p:cNvSpPr/>
          <p:nvPr/>
        </p:nvSpPr>
        <p:spPr>
          <a:xfrm>
            <a:off x="2330450" y="4008438"/>
            <a:ext cx="3689350" cy="1908175"/>
          </a:xfrm>
          <a:prstGeom prst="roundRect">
            <a:avLst>
              <a:gd name="adj" fmla="val 16667"/>
            </a:avLst>
          </a:prstGeom>
          <a:noFill/>
          <a:ln w="9525">
            <a:noFill/>
          </a:ln>
        </p:spPr>
        <p:txBody>
          <a:bodyPr anchor="ctr"/>
          <a:lstStyle/>
          <a:p>
            <a:pPr algn="ctr" eaLnBrk="1" hangingPunct="1"/>
            <a:endParaRPr lang="ko-KR" altLang="en-US" dirty="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6395" name="모서리가 둥근 직사각형 24"/>
          <p:cNvSpPr/>
          <p:nvPr/>
        </p:nvSpPr>
        <p:spPr>
          <a:xfrm>
            <a:off x="6432550" y="5114149"/>
            <a:ext cx="5897141" cy="1908175"/>
          </a:xfrm>
          <a:prstGeom prst="roundRect">
            <a:avLst>
              <a:gd name="adj" fmla="val 16667"/>
            </a:avLst>
          </a:prstGeom>
          <a:noFill/>
          <a:ln w="9525">
            <a:noFill/>
          </a:ln>
        </p:spPr>
        <p:txBody>
          <a:bodyPr anchor="ctr"/>
          <a:lstStyle/>
          <a:p>
            <a:pPr eaLnBrk="1" hangingPunct="1"/>
            <a:r>
              <a:rPr lang="en-US" altLang="zh-CN" dirty="0" smtClean="0"/>
              <a:t>         </a:t>
            </a:r>
            <a:r>
              <a:rPr lang="zh-CN" altLang="zh-CN" dirty="0" smtClean="0"/>
              <a:t>借贷</a:t>
            </a:r>
            <a:r>
              <a:rPr lang="zh-CN" altLang="zh-CN" dirty="0"/>
              <a:t>用户的贬损公共记录的次数愈多的越不容易申请贷款，也因此包含此类的贷款人数很少，看来有不良记录的人很难申请</a:t>
            </a:r>
            <a:r>
              <a:rPr lang="zh-CN" altLang="zh-CN" dirty="0" smtClean="0"/>
              <a:t>贷款</a:t>
            </a:r>
            <a:r>
              <a:rPr lang="zh-CN" altLang="en-US" dirty="0" smtClean="0"/>
              <a:t>。</a:t>
            </a:r>
            <a:endParaRPr lang="ko-KR" altLang="en-US" dirty="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2" name="矩形 1"/>
          <p:cNvSpPr/>
          <p:nvPr/>
        </p:nvSpPr>
        <p:spPr>
          <a:xfrm>
            <a:off x="1180286" y="1208323"/>
            <a:ext cx="2366353" cy="400110"/>
          </a:xfrm>
          <a:prstGeom prst="rect">
            <a:avLst/>
          </a:prstGeom>
        </p:spPr>
        <p:txBody>
          <a:bodyPr wrap="none">
            <a:spAutoFit/>
          </a:bodyPr>
          <a:lstStyle/>
          <a:p>
            <a:r>
              <a:rPr lang="zh-CN" altLang="en-US" sz="2000" dirty="0" smtClean="0"/>
              <a:t>（</a:t>
            </a:r>
            <a:r>
              <a:rPr lang="en-US" altLang="zh-CN" sz="2000" dirty="0"/>
              <a:t>5</a:t>
            </a:r>
            <a:r>
              <a:rPr lang="zh-CN" altLang="en-US" sz="2000" dirty="0" smtClean="0"/>
              <a:t>）</a:t>
            </a:r>
            <a:r>
              <a:rPr lang="zh-CN" altLang="zh-CN" sz="2000" dirty="0"/>
              <a:t>用户住房</a:t>
            </a:r>
            <a:r>
              <a:rPr lang="zh-CN" altLang="zh-CN" sz="2000" dirty="0" smtClean="0"/>
              <a:t>情况</a:t>
            </a:r>
            <a:endParaRPr lang="zh-CN" altLang="en-US" sz="2000" dirty="0"/>
          </a:p>
        </p:txBody>
      </p:sp>
      <p:sp>
        <p:nvSpPr>
          <p:cNvPr id="3" name="矩形 2"/>
          <p:cNvSpPr/>
          <p:nvPr/>
        </p:nvSpPr>
        <p:spPr>
          <a:xfrm>
            <a:off x="7491802" y="1208323"/>
            <a:ext cx="2879314" cy="400110"/>
          </a:xfrm>
          <a:prstGeom prst="rect">
            <a:avLst/>
          </a:prstGeom>
        </p:spPr>
        <p:txBody>
          <a:bodyPr wrap="none">
            <a:spAutoFit/>
          </a:bodyPr>
          <a:lstStyle/>
          <a:p>
            <a:r>
              <a:rPr lang="zh-CN" altLang="en-US" sz="2000" dirty="0" smtClean="0"/>
              <a:t>（</a:t>
            </a:r>
            <a:r>
              <a:rPr lang="en-US" altLang="zh-CN" sz="2000" dirty="0"/>
              <a:t>6</a:t>
            </a:r>
            <a:r>
              <a:rPr lang="zh-CN" altLang="en-US" sz="2000" dirty="0" smtClean="0"/>
              <a:t>）</a:t>
            </a:r>
            <a:r>
              <a:rPr lang="zh-CN" altLang="zh-CN" sz="2000" dirty="0"/>
              <a:t>用户损坏公物情况</a:t>
            </a:r>
            <a:endParaRPr lang="zh-CN" altLang="en-US" sz="2000" dirty="0"/>
          </a:p>
        </p:txBody>
      </p:sp>
      <p:sp>
        <p:nvSpPr>
          <p:cNvPr id="4" name="矩形 3"/>
          <p:cNvSpPr/>
          <p:nvPr/>
        </p:nvSpPr>
        <p:spPr>
          <a:xfrm>
            <a:off x="454103" y="5745070"/>
            <a:ext cx="4724243" cy="646331"/>
          </a:xfrm>
          <a:prstGeom prst="rect">
            <a:avLst/>
          </a:prstGeom>
        </p:spPr>
        <p:txBody>
          <a:bodyPr wrap="square">
            <a:spAutoFit/>
          </a:bodyPr>
          <a:lstStyle/>
          <a:p>
            <a:r>
              <a:rPr lang="en-US" altLang="zh-CN" dirty="0" smtClean="0"/>
              <a:t>        </a:t>
            </a:r>
            <a:r>
              <a:rPr lang="zh-CN" altLang="zh-CN" dirty="0" smtClean="0"/>
              <a:t>借贷</a:t>
            </a:r>
            <a:r>
              <a:rPr lang="zh-CN" altLang="zh-CN" dirty="0"/>
              <a:t>用户中比例较大的用户的住房主要是依靠：</a:t>
            </a:r>
            <a:r>
              <a:rPr lang="en-US" altLang="zh-CN" dirty="0"/>
              <a:t>RENT</a:t>
            </a:r>
            <a:r>
              <a:rPr lang="zh-CN" altLang="zh-CN" dirty="0"/>
              <a:t>和</a:t>
            </a:r>
            <a:r>
              <a:rPr lang="en-US" altLang="zh-CN" dirty="0"/>
              <a:t>MORTGAGE</a:t>
            </a:r>
            <a:r>
              <a:rPr lang="zh-CN" altLang="zh-CN" dirty="0"/>
              <a:t>两种状态。</a:t>
            </a:r>
            <a:endParaRPr lang="zh-CN" altLang="en-US" dirty="0">
              <a:latin typeface="+mn-ea"/>
              <a:ea typeface="+mn-ea"/>
            </a:endParaRPr>
          </a:p>
        </p:txBody>
      </p:sp>
      <p:pic>
        <p:nvPicPr>
          <p:cNvPr id="12" name="图片 11"/>
          <p:cNvPicPr/>
          <p:nvPr/>
        </p:nvPicPr>
        <p:blipFill>
          <a:blip r:embed="rId2">
            <a:extLst>
              <a:ext uri="{28A0092B-C50C-407E-A947-70E740481C1C}">
                <a14:useLocalDpi xmlns:a14="http://schemas.microsoft.com/office/drawing/2010/main" val="0"/>
              </a:ext>
            </a:extLst>
          </a:blip>
          <a:stretch>
            <a:fillRect/>
          </a:stretch>
        </p:blipFill>
        <p:spPr>
          <a:xfrm>
            <a:off x="689586" y="2013953"/>
            <a:ext cx="3962318" cy="3156898"/>
          </a:xfrm>
          <a:prstGeom prst="rect">
            <a:avLst/>
          </a:prstGeom>
        </p:spPr>
      </p:pic>
      <p:pic>
        <p:nvPicPr>
          <p:cNvPr id="13" name="图片 12"/>
          <p:cNvPicPr/>
          <p:nvPr/>
        </p:nvPicPr>
        <p:blipFill>
          <a:blip r:embed="rId3">
            <a:extLst>
              <a:ext uri="{28A0092B-C50C-407E-A947-70E740481C1C}">
                <a14:useLocalDpi xmlns:a14="http://schemas.microsoft.com/office/drawing/2010/main" val="0"/>
              </a:ext>
            </a:extLst>
          </a:blip>
          <a:stretch>
            <a:fillRect/>
          </a:stretch>
        </p:blipFill>
        <p:spPr>
          <a:xfrm>
            <a:off x="7066848" y="2013953"/>
            <a:ext cx="4309256" cy="3156898"/>
          </a:xfrm>
          <a:prstGeom prst="rect">
            <a:avLst/>
          </a:prstGeom>
        </p:spPr>
      </p:pic>
    </p:spTree>
    <p:extLst>
      <p:ext uri="{BB962C8B-B14F-4D97-AF65-F5344CB8AC3E}">
        <p14:creationId xmlns:p14="http://schemas.microsoft.com/office/powerpoint/2010/main" val="3363668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386"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a:latin typeface="微软雅黑" panose="020B0503020204020204" pitchFamily="34" charset="-122"/>
                <a:ea typeface="微软雅黑" panose="020B0503020204020204" pitchFamily="34" charset="-122"/>
              </a:rPr>
              <a:t>借贷业务分析</a:t>
            </a:r>
          </a:p>
        </p:txBody>
      </p:sp>
      <p:sp>
        <p:nvSpPr>
          <p:cNvPr id="16387"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16393" name="모서리가 둥근 직사각형 22"/>
          <p:cNvSpPr/>
          <p:nvPr/>
        </p:nvSpPr>
        <p:spPr>
          <a:xfrm>
            <a:off x="6432550" y="1919288"/>
            <a:ext cx="3689350" cy="1908175"/>
          </a:xfrm>
          <a:prstGeom prst="roundRect">
            <a:avLst>
              <a:gd name="adj" fmla="val 16667"/>
            </a:avLst>
          </a:prstGeom>
          <a:noFill/>
          <a:ln w="9525">
            <a:noFill/>
          </a:ln>
        </p:spPr>
        <p:txBody>
          <a:bodyPr anchor="ctr"/>
          <a:lstStyle/>
          <a:p>
            <a:pPr algn="ctr" eaLnBrk="1" hangingPunct="1"/>
            <a:endParaRPr lang="ko-KR" altLang="en-US" dirty="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6395" name="모서리가 둥근 직사각형 24"/>
          <p:cNvSpPr/>
          <p:nvPr/>
        </p:nvSpPr>
        <p:spPr>
          <a:xfrm>
            <a:off x="6361017" y="5108604"/>
            <a:ext cx="5897141" cy="1908175"/>
          </a:xfrm>
          <a:prstGeom prst="roundRect">
            <a:avLst>
              <a:gd name="adj" fmla="val 16667"/>
            </a:avLst>
          </a:prstGeom>
          <a:noFill/>
          <a:ln w="9525">
            <a:noFill/>
          </a:ln>
        </p:spPr>
        <p:txBody>
          <a:bodyPr anchor="ctr"/>
          <a:lstStyle/>
          <a:p>
            <a:pPr eaLnBrk="1" hangingPunct="1"/>
            <a:r>
              <a:rPr lang="en-US" altLang="zh-CN" dirty="0" smtClean="0"/>
              <a:t> </a:t>
            </a:r>
            <a:r>
              <a:rPr lang="zh-CN" altLang="zh-CN" dirty="0"/>
              <a:t>（</a:t>
            </a:r>
            <a:r>
              <a:rPr lang="en-US" altLang="zh-CN" dirty="0"/>
              <a:t>1</a:t>
            </a:r>
            <a:r>
              <a:rPr lang="zh-CN" altLang="zh-CN" dirty="0"/>
              <a:t>）大部分的贷款客户的</a:t>
            </a:r>
            <a:r>
              <a:rPr lang="en-US" altLang="zh-CN" dirty="0" err="1"/>
              <a:t>dit</a:t>
            </a:r>
            <a:r>
              <a:rPr lang="zh-CN" altLang="zh-CN" dirty="0"/>
              <a:t>在</a:t>
            </a:r>
            <a:r>
              <a:rPr lang="en-US" altLang="zh-CN" dirty="0"/>
              <a:t>35%</a:t>
            </a:r>
            <a:r>
              <a:rPr lang="zh-CN" altLang="zh-CN" dirty="0"/>
              <a:t>以下，说明还款压力不是很大</a:t>
            </a:r>
            <a:r>
              <a:rPr lang="en-US" altLang="zh-CN" dirty="0"/>
              <a:t/>
            </a:r>
            <a:br>
              <a:rPr lang="en-US" altLang="zh-CN" dirty="0"/>
            </a:br>
            <a:r>
              <a:rPr lang="zh-CN" altLang="zh-CN" dirty="0"/>
              <a:t>（</a:t>
            </a:r>
            <a:r>
              <a:rPr lang="en-US" altLang="zh-CN" dirty="0"/>
              <a:t>2</a:t>
            </a:r>
            <a:r>
              <a:rPr lang="zh-CN" altLang="zh-CN" dirty="0"/>
              <a:t>）一小部分客户</a:t>
            </a:r>
            <a:r>
              <a:rPr lang="en-US" altLang="zh-CN" dirty="0" err="1"/>
              <a:t>dit</a:t>
            </a:r>
            <a:r>
              <a:rPr lang="zh-CN" altLang="zh-CN" dirty="0"/>
              <a:t>达到</a:t>
            </a:r>
            <a:r>
              <a:rPr lang="en-US" altLang="zh-CN" dirty="0"/>
              <a:t>45%</a:t>
            </a:r>
            <a:r>
              <a:rPr lang="zh-CN" altLang="zh-CN" dirty="0"/>
              <a:t>，存在风险</a:t>
            </a:r>
            <a:r>
              <a:rPr lang="en-US" altLang="zh-CN" dirty="0"/>
              <a:t/>
            </a:r>
            <a:br>
              <a:rPr lang="en-US" altLang="zh-CN" dirty="0"/>
            </a:br>
            <a:r>
              <a:rPr lang="zh-CN" altLang="zh-CN" dirty="0"/>
              <a:t>（</a:t>
            </a:r>
            <a:r>
              <a:rPr lang="en-US" altLang="zh-CN" dirty="0"/>
              <a:t>3</a:t>
            </a:r>
            <a:r>
              <a:rPr lang="zh-CN" altLang="zh-CN" dirty="0"/>
              <a:t>）在右侧看不见的地方还存在极小一部分，，基本属于风险很大的</a:t>
            </a:r>
            <a:r>
              <a:rPr lang="zh-CN" altLang="zh-CN" dirty="0" smtClean="0"/>
              <a:t>贷款</a:t>
            </a:r>
            <a:r>
              <a:rPr lang="zh-CN" altLang="en-US" dirty="0" smtClean="0"/>
              <a:t>。</a:t>
            </a:r>
            <a:endParaRPr lang="ko-KR" altLang="en-US" dirty="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2" name="矩形 1"/>
          <p:cNvSpPr/>
          <p:nvPr/>
        </p:nvSpPr>
        <p:spPr>
          <a:xfrm>
            <a:off x="1238344" y="1208323"/>
            <a:ext cx="2366353" cy="400110"/>
          </a:xfrm>
          <a:prstGeom prst="rect">
            <a:avLst/>
          </a:prstGeom>
        </p:spPr>
        <p:txBody>
          <a:bodyPr wrap="none">
            <a:spAutoFit/>
          </a:bodyPr>
          <a:lstStyle/>
          <a:p>
            <a:r>
              <a:rPr lang="zh-CN" altLang="en-US" sz="2000" dirty="0" smtClean="0"/>
              <a:t>（</a:t>
            </a:r>
            <a:r>
              <a:rPr lang="en-US" altLang="zh-CN" sz="2000" dirty="0" smtClean="0"/>
              <a:t>1</a:t>
            </a:r>
            <a:r>
              <a:rPr lang="zh-CN" altLang="en-US" sz="2000" dirty="0" smtClean="0"/>
              <a:t>）</a:t>
            </a:r>
            <a:r>
              <a:rPr lang="zh-CN" altLang="zh-CN" sz="2000" dirty="0"/>
              <a:t>贷款期限分布</a:t>
            </a:r>
            <a:endParaRPr lang="zh-CN" altLang="en-US" sz="2000" dirty="0"/>
          </a:p>
        </p:txBody>
      </p:sp>
      <p:sp>
        <p:nvSpPr>
          <p:cNvPr id="3" name="矩形 2"/>
          <p:cNvSpPr/>
          <p:nvPr/>
        </p:nvSpPr>
        <p:spPr>
          <a:xfrm>
            <a:off x="7491802" y="1208323"/>
            <a:ext cx="3648756" cy="400110"/>
          </a:xfrm>
          <a:prstGeom prst="rect">
            <a:avLst/>
          </a:prstGeom>
        </p:spPr>
        <p:txBody>
          <a:bodyPr wrap="none">
            <a:spAutoFit/>
          </a:bodyPr>
          <a:lstStyle/>
          <a:p>
            <a:r>
              <a:rPr lang="zh-CN" altLang="en-US" sz="2000" dirty="0" smtClean="0"/>
              <a:t>（</a:t>
            </a:r>
            <a:r>
              <a:rPr lang="en-US" altLang="zh-CN" sz="2000" dirty="0" smtClean="0"/>
              <a:t>2</a:t>
            </a:r>
            <a:r>
              <a:rPr lang="zh-CN" altLang="en-US" sz="2000" dirty="0" smtClean="0"/>
              <a:t>）</a:t>
            </a:r>
            <a:r>
              <a:rPr lang="zh-CN" altLang="zh-CN" sz="2000" dirty="0"/>
              <a:t>每月还款占月收入的比例</a:t>
            </a:r>
            <a:endParaRPr lang="zh-CN" altLang="en-US" sz="2000" dirty="0"/>
          </a:p>
        </p:txBody>
      </p:sp>
      <p:sp>
        <p:nvSpPr>
          <p:cNvPr id="4" name="矩形 3"/>
          <p:cNvSpPr/>
          <p:nvPr/>
        </p:nvSpPr>
        <p:spPr>
          <a:xfrm>
            <a:off x="337989" y="5606571"/>
            <a:ext cx="5366126" cy="946494"/>
          </a:xfrm>
          <a:prstGeom prst="rect">
            <a:avLst/>
          </a:prstGeom>
        </p:spPr>
        <p:txBody>
          <a:bodyPr wrap="square">
            <a:spAutoFit/>
          </a:bodyPr>
          <a:lstStyle/>
          <a:p>
            <a:r>
              <a:rPr lang="en-US" altLang="zh-CN" dirty="0" smtClean="0"/>
              <a:t>        </a:t>
            </a:r>
            <a:r>
              <a:rPr lang="zh-CN" altLang="zh-CN" dirty="0" smtClean="0"/>
              <a:t>大部分</a:t>
            </a:r>
            <a:r>
              <a:rPr lang="zh-CN" altLang="zh-CN" dirty="0"/>
              <a:t>借贷用户会选择</a:t>
            </a:r>
            <a:r>
              <a:rPr lang="en-US" altLang="zh-CN" dirty="0"/>
              <a:t>36months</a:t>
            </a:r>
            <a:r>
              <a:rPr lang="zh-CN" altLang="zh-CN" dirty="0"/>
              <a:t>的借贷期限，这也可以看出</a:t>
            </a:r>
            <a:r>
              <a:rPr lang="en-US" altLang="zh-CN" dirty="0"/>
              <a:t>Lend Club</a:t>
            </a:r>
            <a:r>
              <a:rPr lang="zh-CN" altLang="zh-CN" dirty="0"/>
              <a:t>平台以短期贷款为主，但长期贷款比例也不低。</a:t>
            </a:r>
            <a:endParaRPr lang="zh-CN" altLang="en-US" dirty="0">
              <a:latin typeface="+mn-ea"/>
              <a:ea typeface="+mn-ea"/>
            </a:endParaRPr>
          </a:p>
        </p:txBody>
      </p:sp>
      <p:pic>
        <p:nvPicPr>
          <p:cNvPr id="12" name="图片 11"/>
          <p:cNvPicPr/>
          <p:nvPr/>
        </p:nvPicPr>
        <p:blipFill>
          <a:blip r:embed="rId2">
            <a:extLst>
              <a:ext uri="{28A0092B-C50C-407E-A947-70E740481C1C}">
                <a14:useLocalDpi xmlns:a14="http://schemas.microsoft.com/office/drawing/2010/main" val="0"/>
              </a:ext>
            </a:extLst>
          </a:blip>
          <a:stretch>
            <a:fillRect/>
          </a:stretch>
        </p:blipFill>
        <p:spPr>
          <a:xfrm>
            <a:off x="689586" y="2134131"/>
            <a:ext cx="4189474" cy="2967428"/>
          </a:xfrm>
          <a:prstGeom prst="rect">
            <a:avLst/>
          </a:prstGeom>
        </p:spPr>
      </p:pic>
      <p:pic>
        <p:nvPicPr>
          <p:cNvPr id="13" name="图片 12"/>
          <p:cNvPicPr/>
          <p:nvPr/>
        </p:nvPicPr>
        <p:blipFill>
          <a:blip r:embed="rId3">
            <a:extLst>
              <a:ext uri="{28A0092B-C50C-407E-A947-70E740481C1C}">
                <a14:useLocalDpi xmlns:a14="http://schemas.microsoft.com/office/drawing/2010/main" val="0"/>
              </a:ext>
            </a:extLst>
          </a:blip>
          <a:stretch>
            <a:fillRect/>
          </a:stretch>
        </p:blipFill>
        <p:spPr>
          <a:xfrm>
            <a:off x="7178158" y="2134131"/>
            <a:ext cx="4497232" cy="2967428"/>
          </a:xfrm>
          <a:prstGeom prst="rect">
            <a:avLst/>
          </a:prstGeom>
        </p:spPr>
      </p:pic>
    </p:spTree>
    <p:extLst>
      <p:ext uri="{BB962C8B-B14F-4D97-AF65-F5344CB8AC3E}">
        <p14:creationId xmlns:p14="http://schemas.microsoft.com/office/powerpoint/2010/main" val="2227419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386"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a:latin typeface="微软雅黑" panose="020B0503020204020204" pitchFamily="34" charset="-122"/>
                <a:ea typeface="微软雅黑" panose="020B0503020204020204" pitchFamily="34" charset="-122"/>
              </a:rPr>
              <a:t>借贷业务分析</a:t>
            </a:r>
          </a:p>
        </p:txBody>
      </p:sp>
      <p:sp>
        <p:nvSpPr>
          <p:cNvPr id="16387"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16393" name="모서리가 둥근 직사각형 22"/>
          <p:cNvSpPr/>
          <p:nvPr/>
        </p:nvSpPr>
        <p:spPr>
          <a:xfrm>
            <a:off x="6432550" y="1919288"/>
            <a:ext cx="3689350" cy="1908175"/>
          </a:xfrm>
          <a:prstGeom prst="roundRect">
            <a:avLst>
              <a:gd name="adj" fmla="val 16667"/>
            </a:avLst>
          </a:prstGeom>
          <a:noFill/>
          <a:ln w="9525">
            <a:noFill/>
          </a:ln>
        </p:spPr>
        <p:txBody>
          <a:bodyPr anchor="ctr"/>
          <a:lstStyle/>
          <a:p>
            <a:pPr algn="ctr" eaLnBrk="1" hangingPunct="1"/>
            <a:endParaRPr lang="ko-KR" altLang="en-US" dirty="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6394" name="모서리가 둥근 직사각형 23"/>
          <p:cNvSpPr/>
          <p:nvPr/>
        </p:nvSpPr>
        <p:spPr>
          <a:xfrm>
            <a:off x="2330450" y="4008438"/>
            <a:ext cx="3689350" cy="1908175"/>
          </a:xfrm>
          <a:prstGeom prst="roundRect">
            <a:avLst>
              <a:gd name="adj" fmla="val 16667"/>
            </a:avLst>
          </a:prstGeom>
          <a:noFill/>
          <a:ln w="9525">
            <a:noFill/>
          </a:ln>
        </p:spPr>
        <p:txBody>
          <a:bodyPr anchor="ctr"/>
          <a:lstStyle/>
          <a:p>
            <a:pPr algn="ctr" eaLnBrk="1" hangingPunct="1"/>
            <a:endParaRPr lang="ko-KR" altLang="en-US" dirty="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2" name="矩形 1"/>
          <p:cNvSpPr/>
          <p:nvPr/>
        </p:nvSpPr>
        <p:spPr>
          <a:xfrm>
            <a:off x="1238344" y="1208323"/>
            <a:ext cx="2879314" cy="400110"/>
          </a:xfrm>
          <a:prstGeom prst="rect">
            <a:avLst/>
          </a:prstGeom>
        </p:spPr>
        <p:txBody>
          <a:bodyPr wrap="none">
            <a:spAutoFit/>
          </a:bodyPr>
          <a:lstStyle/>
          <a:p>
            <a:r>
              <a:rPr lang="zh-CN" altLang="en-US" sz="2000" dirty="0" smtClean="0"/>
              <a:t>（</a:t>
            </a:r>
            <a:r>
              <a:rPr lang="en-US" altLang="zh-CN" sz="2000" dirty="0"/>
              <a:t>3</a:t>
            </a:r>
            <a:r>
              <a:rPr lang="zh-CN" altLang="en-US" sz="2000" dirty="0" smtClean="0"/>
              <a:t>）</a:t>
            </a:r>
            <a:r>
              <a:rPr lang="zh-CN" altLang="zh-CN" sz="2000" dirty="0"/>
              <a:t>每年人均贷款</a:t>
            </a:r>
            <a:r>
              <a:rPr lang="zh-CN" altLang="zh-CN" sz="2000" dirty="0" smtClean="0"/>
              <a:t>总额</a:t>
            </a:r>
            <a:endParaRPr lang="zh-CN" altLang="en-US" sz="2000" dirty="0"/>
          </a:p>
        </p:txBody>
      </p:sp>
      <p:sp>
        <p:nvSpPr>
          <p:cNvPr id="3" name="矩形 2"/>
          <p:cNvSpPr/>
          <p:nvPr/>
        </p:nvSpPr>
        <p:spPr>
          <a:xfrm>
            <a:off x="7491802" y="1208323"/>
            <a:ext cx="2622834" cy="400110"/>
          </a:xfrm>
          <a:prstGeom prst="rect">
            <a:avLst/>
          </a:prstGeom>
        </p:spPr>
        <p:txBody>
          <a:bodyPr wrap="none">
            <a:spAutoFit/>
          </a:bodyPr>
          <a:lstStyle/>
          <a:p>
            <a:r>
              <a:rPr lang="zh-CN" altLang="en-US" sz="2000" dirty="0" smtClean="0"/>
              <a:t>（</a:t>
            </a:r>
            <a:r>
              <a:rPr lang="en-US" altLang="zh-CN" sz="2000" dirty="0"/>
              <a:t>4</a:t>
            </a:r>
            <a:r>
              <a:rPr lang="zh-CN" altLang="en-US" sz="2000" dirty="0" smtClean="0"/>
              <a:t>）</a:t>
            </a:r>
            <a:r>
              <a:rPr lang="zh-CN" altLang="zh-CN" sz="2000" dirty="0"/>
              <a:t>年均贷款总金额</a:t>
            </a:r>
            <a:endParaRPr lang="zh-CN" altLang="en-US" sz="2000" dirty="0"/>
          </a:p>
        </p:txBody>
      </p:sp>
      <p:sp>
        <p:nvSpPr>
          <p:cNvPr id="4" name="矩形 3"/>
          <p:cNvSpPr/>
          <p:nvPr/>
        </p:nvSpPr>
        <p:spPr>
          <a:xfrm>
            <a:off x="595164" y="5858338"/>
            <a:ext cx="10849271" cy="646331"/>
          </a:xfrm>
          <a:prstGeom prst="rect">
            <a:avLst/>
          </a:prstGeom>
        </p:spPr>
        <p:txBody>
          <a:bodyPr wrap="square">
            <a:spAutoFit/>
          </a:bodyPr>
          <a:lstStyle/>
          <a:p>
            <a:r>
              <a:rPr lang="en-US" altLang="zh-CN" dirty="0" smtClean="0"/>
              <a:t>        </a:t>
            </a:r>
            <a:r>
              <a:rPr lang="zh-CN" altLang="zh-CN" dirty="0" smtClean="0"/>
              <a:t>在</a:t>
            </a:r>
            <a:r>
              <a:rPr lang="en-US" altLang="zh-CN" dirty="0"/>
              <a:t>2012</a:t>
            </a:r>
            <a:r>
              <a:rPr lang="zh-CN" altLang="zh-CN" dirty="0"/>
              <a:t>年到</a:t>
            </a:r>
            <a:r>
              <a:rPr lang="en-US" altLang="zh-CN" dirty="0"/>
              <a:t>2015</a:t>
            </a:r>
            <a:r>
              <a:rPr lang="zh-CN" altLang="zh-CN" dirty="0"/>
              <a:t>年之间，借贷平台借出的金额越来越多，说明</a:t>
            </a:r>
            <a:r>
              <a:rPr lang="en-US" altLang="zh-CN" dirty="0"/>
              <a:t>Lend Club</a:t>
            </a:r>
            <a:r>
              <a:rPr lang="zh-CN" altLang="zh-CN" dirty="0"/>
              <a:t>平台在</a:t>
            </a:r>
            <a:r>
              <a:rPr lang="en-US" altLang="zh-CN" dirty="0"/>
              <a:t>2012-2015</a:t>
            </a:r>
            <a:r>
              <a:rPr lang="zh-CN" altLang="zh-CN" dirty="0"/>
              <a:t>飞速发展，参与借贷的资金越来越多；</a:t>
            </a:r>
            <a:endParaRPr lang="zh-CN" altLang="en-US" dirty="0">
              <a:latin typeface="+mn-ea"/>
              <a:ea typeface="+mn-ea"/>
            </a:endParaRPr>
          </a:p>
        </p:txBody>
      </p:sp>
      <p:pic>
        <p:nvPicPr>
          <p:cNvPr id="12" name="图片 11"/>
          <p:cNvPicPr/>
          <p:nvPr/>
        </p:nvPicPr>
        <p:blipFill>
          <a:blip r:embed="rId2">
            <a:extLst>
              <a:ext uri="{28A0092B-C50C-407E-A947-70E740481C1C}">
                <a14:useLocalDpi xmlns:a14="http://schemas.microsoft.com/office/drawing/2010/main" val="0"/>
              </a:ext>
            </a:extLst>
          </a:blip>
          <a:stretch>
            <a:fillRect/>
          </a:stretch>
        </p:blipFill>
        <p:spPr>
          <a:xfrm>
            <a:off x="2027465" y="1977563"/>
            <a:ext cx="7791450" cy="3385405"/>
          </a:xfrm>
          <a:prstGeom prst="rect">
            <a:avLst/>
          </a:prstGeom>
        </p:spPr>
      </p:pic>
    </p:spTree>
    <p:extLst>
      <p:ext uri="{BB962C8B-B14F-4D97-AF65-F5344CB8AC3E}">
        <p14:creationId xmlns:p14="http://schemas.microsoft.com/office/powerpoint/2010/main" val="2634170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434" name="图片 20"/>
          <p:cNvPicPr>
            <a:picLocks noChangeAspect="1"/>
          </p:cNvPicPr>
          <p:nvPr/>
        </p:nvPicPr>
        <p:blipFill>
          <a:blip r:embed="rId2"/>
          <a:stretch>
            <a:fillRect/>
          </a:stretch>
        </p:blipFill>
        <p:spPr>
          <a:xfrm>
            <a:off x="2632075" y="354013"/>
            <a:ext cx="7481888" cy="3743325"/>
          </a:xfrm>
          <a:prstGeom prst="rect">
            <a:avLst/>
          </a:prstGeom>
          <a:noFill/>
          <a:ln w="9525">
            <a:noFill/>
          </a:ln>
        </p:spPr>
      </p:pic>
      <p:sp>
        <p:nvSpPr>
          <p:cNvPr id="18435" name="矩形 6"/>
          <p:cNvSpPr/>
          <p:nvPr/>
        </p:nvSpPr>
        <p:spPr>
          <a:xfrm>
            <a:off x="0" y="4902200"/>
            <a:ext cx="12192000" cy="195580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18436" name="文本框 8"/>
          <p:cNvSpPr txBox="1"/>
          <p:nvPr/>
        </p:nvSpPr>
        <p:spPr>
          <a:xfrm>
            <a:off x="0" y="1571625"/>
            <a:ext cx="1495425" cy="5386388"/>
          </a:xfrm>
          <a:prstGeom prst="rect">
            <a:avLst/>
          </a:prstGeom>
          <a:noFill/>
          <a:ln w="9525">
            <a:noFill/>
          </a:ln>
        </p:spPr>
        <p:txBody>
          <a:bodyPr>
            <a:spAutoFit/>
          </a:bodyPr>
          <a:lstStyle/>
          <a:p>
            <a:pPr eaLnBrk="1" hangingPunct="1"/>
            <a:r>
              <a:rPr lang="en-US" altLang="zh-CN" sz="34400" b="1" dirty="0">
                <a:solidFill>
                  <a:srgbClr val="1C4885"/>
                </a:solidFill>
                <a:latin typeface="微软雅黑" panose="020B0503020204020204" pitchFamily="34" charset="-122"/>
                <a:ea typeface="微软雅黑" panose="020B0503020204020204" pitchFamily="34" charset="-122"/>
              </a:rPr>
              <a:t>4</a:t>
            </a:r>
            <a:endParaRPr lang="zh-CN" altLang="en-US" sz="34400" b="1" dirty="0">
              <a:solidFill>
                <a:srgbClr val="1C4885"/>
              </a:solidFill>
              <a:latin typeface="微软雅黑" panose="020B0503020204020204" pitchFamily="34" charset="-122"/>
              <a:ea typeface="微软雅黑" panose="020B0503020204020204" pitchFamily="34" charset="-122"/>
            </a:endParaRPr>
          </a:p>
        </p:txBody>
      </p:sp>
      <p:sp>
        <p:nvSpPr>
          <p:cNvPr id="18437" name="文本框 12"/>
          <p:cNvSpPr txBox="1"/>
          <p:nvPr/>
        </p:nvSpPr>
        <p:spPr>
          <a:xfrm>
            <a:off x="2790258" y="3177185"/>
            <a:ext cx="7165521" cy="1200329"/>
          </a:xfrm>
          <a:prstGeom prst="rect">
            <a:avLst/>
          </a:prstGeom>
          <a:noFill/>
          <a:ln w="9525">
            <a:noFill/>
          </a:ln>
        </p:spPr>
        <p:txBody>
          <a:bodyPr wrap="square">
            <a:spAutoFit/>
          </a:bodyPr>
          <a:lstStyle/>
          <a:p>
            <a:pPr eaLnBrk="1" hangingPunct="1"/>
            <a:r>
              <a:rPr lang="zh-CN" altLang="en-US" sz="7200" b="1" dirty="0" smtClean="0">
                <a:solidFill>
                  <a:srgbClr val="1C4885"/>
                </a:solidFill>
                <a:latin typeface="微软雅黑" panose="020B0503020204020204" pitchFamily="34" charset="-122"/>
                <a:ea typeface="微软雅黑" panose="020B0503020204020204" pitchFamily="34" charset="-122"/>
              </a:rPr>
              <a:t>模型建立与测试</a:t>
            </a:r>
            <a:endParaRPr lang="zh-CN" altLang="en-US" sz="7200" b="1" dirty="0">
              <a:solidFill>
                <a:srgbClr val="1C4885"/>
              </a:solidFill>
              <a:latin typeface="微软雅黑" panose="020B0503020204020204" pitchFamily="34" charset="-122"/>
              <a:ea typeface="微软雅黑" panose="020B0503020204020204" pitchFamily="34" charset="-122"/>
            </a:endParaRPr>
          </a:p>
        </p:txBody>
      </p:sp>
      <p:grpSp>
        <p:nvGrpSpPr>
          <p:cNvPr id="18438" name="组合 13"/>
          <p:cNvGrpSpPr>
            <a:grpSpLocks noChangeAspect="1"/>
          </p:cNvGrpSpPr>
          <p:nvPr/>
        </p:nvGrpSpPr>
        <p:grpSpPr>
          <a:xfrm>
            <a:off x="6804025" y="3178175"/>
            <a:ext cx="5578475" cy="3481388"/>
            <a:chOff x="0" y="0"/>
            <a:chExt cx="5324473" cy="3322983"/>
          </a:xfrm>
        </p:grpSpPr>
        <p:pic>
          <p:nvPicPr>
            <p:cNvPr id="18441" name="图片 14"/>
            <p:cNvPicPr>
              <a:picLocks noChangeAspect="1"/>
            </p:cNvPicPr>
            <p:nvPr/>
          </p:nvPicPr>
          <p:blipFill>
            <a:blip r:embed="rId3"/>
            <a:srcRect b="52040"/>
            <a:stretch>
              <a:fillRect/>
            </a:stretch>
          </p:blipFill>
          <p:spPr>
            <a:xfrm>
              <a:off x="6344" y="0"/>
              <a:ext cx="5318129" cy="1642414"/>
            </a:xfrm>
            <a:prstGeom prst="rect">
              <a:avLst/>
            </a:prstGeom>
            <a:noFill/>
            <a:ln w="9525">
              <a:noFill/>
            </a:ln>
          </p:spPr>
        </p:pic>
        <p:pic>
          <p:nvPicPr>
            <p:cNvPr id="18442" name="图片 15"/>
            <p:cNvPicPr>
              <a:picLocks noChangeAspect="1"/>
            </p:cNvPicPr>
            <p:nvPr/>
          </p:nvPicPr>
          <p:blipFill>
            <a:blip r:embed="rId3"/>
            <a:srcRect t="50633" r="2628"/>
            <a:stretch>
              <a:fillRect/>
            </a:stretch>
          </p:blipFill>
          <p:spPr>
            <a:xfrm>
              <a:off x="0" y="1632435"/>
              <a:ext cx="5178427" cy="1690548"/>
            </a:xfrm>
            <a:prstGeom prst="rect">
              <a:avLst/>
            </a:prstGeom>
            <a:noFill/>
            <a:ln w="9525">
              <a:noFill/>
            </a:ln>
          </p:spPr>
        </p:pic>
      </p:grpSp>
      <p:sp>
        <p:nvSpPr>
          <p:cNvPr id="18439" name="矩形 16"/>
          <p:cNvSpPr/>
          <p:nvPr/>
        </p:nvSpPr>
        <p:spPr>
          <a:xfrm>
            <a:off x="2820988" y="5168603"/>
            <a:ext cx="8783411" cy="424732"/>
          </a:xfrm>
          <a:prstGeom prst="rect">
            <a:avLst/>
          </a:prstGeom>
          <a:noFill/>
          <a:ln w="9525">
            <a:noFill/>
          </a:ln>
        </p:spPr>
        <p:txBody>
          <a:bodyPr wrap="square">
            <a:spAutoFit/>
          </a:bodyPr>
          <a:lstStyle/>
          <a:p>
            <a:pPr algn="just" defTabSz="1216025" eaLnBrk="1" hangingPunct="1">
              <a:lnSpc>
                <a:spcPct val="120000"/>
              </a:lnSpc>
              <a:spcBef>
                <a:spcPct val="20000"/>
              </a:spcBef>
            </a:pPr>
            <a:r>
              <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此部分为论文的关键，主要包括数据集划分、模型评价指标选择以及模型原理和应用</a:t>
            </a:r>
            <a:endParaRPr lang="en-US" altLang="zh-CN"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440" name="文本框 17"/>
          <p:cNvSpPr/>
          <p:nvPr/>
        </p:nvSpPr>
        <p:spPr>
          <a:xfrm>
            <a:off x="168275" y="4889500"/>
            <a:ext cx="2484438" cy="928688"/>
          </a:xfrm>
          <a:custGeom>
            <a:avLst/>
            <a:gdLst/>
            <a:ahLst/>
            <a:cxnLst>
              <a:cxn ang="0">
                <a:pos x="0" y="0"/>
              </a:cxn>
              <a:cxn ang="0">
                <a:pos x="2483190" y="0"/>
              </a:cxn>
              <a:cxn ang="0">
                <a:pos x="2483190" y="207229"/>
              </a:cxn>
              <a:cxn ang="0">
                <a:pos x="2082124" y="207229"/>
              </a:cxn>
              <a:cxn ang="0">
                <a:pos x="2082124" y="926214"/>
              </a:cxn>
              <a:cxn ang="0">
                <a:pos x="1452795" y="926214"/>
              </a:cxn>
              <a:cxn ang="0">
                <a:pos x="1452795" y="207229"/>
              </a:cxn>
              <a:cxn ang="0">
                <a:pos x="0" y="207229"/>
              </a:cxn>
              <a:cxn ang="0">
                <a:pos x="0" y="0"/>
              </a:cxn>
            </a:cxnLst>
            <a:rect l="0" t="0" r="0" b="0"/>
            <a:pathLst>
              <a:path w="2484854" h="929514">
                <a:moveTo>
                  <a:pt x="0" y="0"/>
                </a:moveTo>
                <a:lnTo>
                  <a:pt x="2484854" y="0"/>
                </a:lnTo>
                <a:lnTo>
                  <a:pt x="2484854" y="207967"/>
                </a:lnTo>
                <a:lnTo>
                  <a:pt x="2083520" y="207967"/>
                </a:lnTo>
                <a:lnTo>
                  <a:pt x="2083520" y="929514"/>
                </a:lnTo>
                <a:lnTo>
                  <a:pt x="1453767" y="929514"/>
                </a:lnTo>
                <a:lnTo>
                  <a:pt x="1453767" y="207967"/>
                </a:lnTo>
                <a:lnTo>
                  <a:pt x="0" y="207967"/>
                </a:lnTo>
                <a:lnTo>
                  <a:pt x="0" y="0"/>
                </a:lnTo>
                <a:close/>
              </a:path>
            </a:pathLst>
          </a:custGeom>
          <a:solidFill>
            <a:schemeClr val="bg1">
              <a:alpha val="100000"/>
            </a:schemeClr>
          </a:solidFill>
          <a:ln w="9525">
            <a:noFill/>
          </a:ln>
        </p:spPr>
        <p:txBody>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4" name="矩形 1"/>
          <p:cNvSpPr/>
          <p:nvPr/>
        </p:nvSpPr>
        <p:spPr>
          <a:xfrm>
            <a:off x="5614988" y="0"/>
            <a:ext cx="6423025" cy="6858000"/>
          </a:xfrm>
          <a:custGeom>
            <a:avLst/>
            <a:gdLst/>
            <a:ahLst/>
            <a:cxnLst>
              <a:cxn ang="0">
                <a:pos x="2893970" y="9427"/>
              </a:cxn>
              <a:cxn ang="0">
                <a:pos x="8863612" y="0"/>
              </a:cxn>
              <a:cxn ang="0">
                <a:pos x="8863612" y="6858000"/>
              </a:cxn>
              <a:cxn ang="0">
                <a:pos x="0" y="6858000"/>
              </a:cxn>
              <a:cxn ang="0">
                <a:pos x="2893970" y="9427"/>
              </a:cxn>
            </a:cxnLst>
            <a:rect l="0" t="0" r="0" b="0"/>
            <a:pathLst>
              <a:path w="5769204" h="6858000">
                <a:moveTo>
                  <a:pt x="1883645" y="9427"/>
                </a:moveTo>
                <a:lnTo>
                  <a:pt x="5769204" y="0"/>
                </a:lnTo>
                <a:lnTo>
                  <a:pt x="5769204" y="6858000"/>
                </a:lnTo>
                <a:lnTo>
                  <a:pt x="0" y="6858000"/>
                </a:lnTo>
                <a:lnTo>
                  <a:pt x="1883645" y="9427"/>
                </a:lnTo>
                <a:close/>
              </a:path>
            </a:pathLst>
          </a:custGeom>
          <a:solidFill>
            <a:schemeClr val="bg1">
              <a:alpha val="100000"/>
            </a:schemeClr>
          </a:solidFill>
          <a:ln w="9525">
            <a:noFill/>
          </a:ln>
        </p:spPr>
        <p:txBody>
          <a:bodyPr/>
          <a:lstStyle/>
          <a:p>
            <a:endParaRPr lang="zh-CN" altLang="en-US"/>
          </a:p>
        </p:txBody>
      </p:sp>
      <p:sp>
        <p:nvSpPr>
          <p:cNvPr id="3075" name="矩形 1"/>
          <p:cNvSpPr/>
          <p:nvPr/>
        </p:nvSpPr>
        <p:spPr>
          <a:xfrm>
            <a:off x="5768975" y="0"/>
            <a:ext cx="6423025" cy="6858000"/>
          </a:xfrm>
          <a:custGeom>
            <a:avLst/>
            <a:gdLst/>
            <a:ahLst/>
            <a:cxnLst>
              <a:cxn ang="0">
                <a:pos x="2893970" y="9427"/>
              </a:cxn>
              <a:cxn ang="0">
                <a:pos x="8863612" y="0"/>
              </a:cxn>
              <a:cxn ang="0">
                <a:pos x="8863612" y="6858000"/>
              </a:cxn>
              <a:cxn ang="0">
                <a:pos x="0" y="6858000"/>
              </a:cxn>
              <a:cxn ang="0">
                <a:pos x="2893970" y="9427"/>
              </a:cxn>
            </a:cxnLst>
            <a:rect l="0" t="0" r="0" b="0"/>
            <a:pathLst>
              <a:path w="5769204" h="6858000">
                <a:moveTo>
                  <a:pt x="1883645" y="9427"/>
                </a:moveTo>
                <a:lnTo>
                  <a:pt x="5769204" y="0"/>
                </a:lnTo>
                <a:lnTo>
                  <a:pt x="5769204" y="6858000"/>
                </a:lnTo>
                <a:lnTo>
                  <a:pt x="0" y="6858000"/>
                </a:lnTo>
                <a:lnTo>
                  <a:pt x="1883645" y="9427"/>
                </a:lnTo>
                <a:close/>
              </a:path>
            </a:pathLst>
          </a:custGeom>
          <a:solidFill>
            <a:srgbClr val="1C4885">
              <a:alpha val="100000"/>
            </a:srgbClr>
          </a:solidFill>
          <a:ln w="9525">
            <a:noFill/>
          </a:ln>
        </p:spPr>
        <p:txBody>
          <a:bodyPr/>
          <a:lstStyle/>
          <a:p>
            <a:endParaRPr lang="zh-CN" altLang="en-US"/>
          </a:p>
        </p:txBody>
      </p:sp>
      <p:sp>
        <p:nvSpPr>
          <p:cNvPr id="3076" name="等腰三角形 4"/>
          <p:cNvSpPr/>
          <p:nvPr/>
        </p:nvSpPr>
        <p:spPr>
          <a:xfrm rot="-344388">
            <a:off x="9923463" y="-147637"/>
            <a:ext cx="2436812" cy="3543300"/>
          </a:xfrm>
          <a:custGeom>
            <a:avLst/>
            <a:gdLst/>
            <a:ahLst/>
            <a:cxnLst>
              <a:cxn ang="0">
                <a:pos x="0" y="0"/>
              </a:cxn>
              <a:cxn ang="0">
                <a:pos x="2437763" y="249654"/>
              </a:cxn>
              <a:cxn ang="0">
                <a:pos x="2094302" y="3543076"/>
              </a:cxn>
              <a:cxn ang="0">
                <a:pos x="0" y="0"/>
              </a:cxn>
            </a:cxnLst>
            <a:rect l="0" t="0" r="0" b="0"/>
            <a:pathLst>
              <a:path w="2436495" h="3543376">
                <a:moveTo>
                  <a:pt x="0" y="0"/>
                </a:moveTo>
                <a:lnTo>
                  <a:pt x="2436495" y="249674"/>
                </a:lnTo>
                <a:lnTo>
                  <a:pt x="2093214" y="3543376"/>
                </a:lnTo>
                <a:lnTo>
                  <a:pt x="0" y="0"/>
                </a:lnTo>
                <a:close/>
              </a:path>
            </a:pathLst>
          </a:custGeom>
          <a:solidFill>
            <a:schemeClr val="bg1">
              <a:alpha val="100000"/>
            </a:schemeClr>
          </a:solidFill>
          <a:ln w="9525">
            <a:noFill/>
          </a:ln>
        </p:spPr>
        <p:txBody>
          <a:bodyPr/>
          <a:lstStyle/>
          <a:p>
            <a:endParaRPr lang="zh-CN" altLang="en-US"/>
          </a:p>
        </p:txBody>
      </p:sp>
      <p:sp>
        <p:nvSpPr>
          <p:cNvPr id="3077" name="等腰三角形 4"/>
          <p:cNvSpPr/>
          <p:nvPr/>
        </p:nvSpPr>
        <p:spPr>
          <a:xfrm rot="10452885">
            <a:off x="9837738" y="146050"/>
            <a:ext cx="1068387" cy="1552575"/>
          </a:xfrm>
          <a:custGeom>
            <a:avLst/>
            <a:gdLst/>
            <a:ahLst/>
            <a:cxnLst>
              <a:cxn ang="0">
                <a:pos x="0" y="0"/>
              </a:cxn>
              <a:cxn ang="0">
                <a:pos x="90078" y="9203"/>
              </a:cxn>
              <a:cxn ang="0">
                <a:pos x="77387" y="130604"/>
              </a:cxn>
              <a:cxn ang="0">
                <a:pos x="0" y="0"/>
              </a:cxn>
            </a:cxnLst>
            <a:rect l="0" t="0" r="0" b="0"/>
            <a:pathLst>
              <a:path w="2436495" h="3543376">
                <a:moveTo>
                  <a:pt x="0" y="0"/>
                </a:moveTo>
                <a:lnTo>
                  <a:pt x="2436495" y="249674"/>
                </a:lnTo>
                <a:lnTo>
                  <a:pt x="2093214" y="3543376"/>
                </a:lnTo>
                <a:lnTo>
                  <a:pt x="0" y="0"/>
                </a:lnTo>
                <a:close/>
              </a:path>
            </a:pathLst>
          </a:custGeom>
          <a:solidFill>
            <a:srgbClr val="D9D9D9">
              <a:alpha val="100000"/>
            </a:srgbClr>
          </a:solidFill>
          <a:ln w="9525">
            <a:noFill/>
          </a:ln>
        </p:spPr>
        <p:txBody>
          <a:bodyPr/>
          <a:lstStyle/>
          <a:p>
            <a:endParaRPr lang="zh-CN" altLang="en-US"/>
          </a:p>
        </p:txBody>
      </p:sp>
      <p:sp>
        <p:nvSpPr>
          <p:cNvPr id="3079" name="Rectangle 6"/>
          <p:cNvSpPr/>
          <p:nvPr/>
        </p:nvSpPr>
        <p:spPr>
          <a:xfrm>
            <a:off x="2120901" y="2968343"/>
            <a:ext cx="1927225" cy="400050"/>
          </a:xfrm>
          <a:prstGeom prst="rect">
            <a:avLst/>
          </a:prstGeom>
          <a:noFill/>
          <a:ln w="9525">
            <a:noFill/>
          </a:ln>
        </p:spPr>
        <p:txBody>
          <a:bodyPr>
            <a:spAutoFit/>
          </a:bodyPr>
          <a:lstStyle/>
          <a:p>
            <a:r>
              <a:rPr lang="zh-CN" altLang="en-US" sz="2000" b="1" dirty="0" smtClean="0">
                <a:solidFill>
                  <a:srgbClr val="1C4885"/>
                </a:solidFill>
                <a:latin typeface="微软雅黑" panose="020B0503020204020204" pitchFamily="34" charset="-122"/>
                <a:ea typeface="微软雅黑" panose="020B0503020204020204" pitchFamily="34" charset="-122"/>
              </a:rPr>
              <a:t>数据内容展示</a:t>
            </a:r>
            <a:endParaRPr lang="zh-CN" altLang="en-US" sz="2000" b="1" dirty="0">
              <a:solidFill>
                <a:srgbClr val="1C4885"/>
              </a:solidFill>
              <a:latin typeface="微软雅黑" panose="020B0503020204020204" pitchFamily="34" charset="-122"/>
              <a:ea typeface="微软雅黑" panose="020B0503020204020204" pitchFamily="34" charset="-122"/>
            </a:endParaRPr>
          </a:p>
        </p:txBody>
      </p:sp>
      <p:sp>
        <p:nvSpPr>
          <p:cNvPr id="3080" name="矩形 29"/>
          <p:cNvSpPr/>
          <p:nvPr/>
        </p:nvSpPr>
        <p:spPr>
          <a:xfrm>
            <a:off x="695325" y="2940050"/>
            <a:ext cx="1328738" cy="4889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3081" name="文本框 30"/>
          <p:cNvSpPr txBox="1"/>
          <p:nvPr/>
        </p:nvSpPr>
        <p:spPr>
          <a:xfrm>
            <a:off x="871538" y="2976563"/>
            <a:ext cx="962025" cy="400050"/>
          </a:xfrm>
          <a:prstGeom prst="rect">
            <a:avLst/>
          </a:prstGeom>
          <a:noFill/>
          <a:ln w="9525">
            <a:noFill/>
          </a:ln>
        </p:spPr>
        <p:txBody>
          <a:bodyPr>
            <a:spAutoFit/>
          </a:bodyPr>
          <a:lstStyle/>
          <a:p>
            <a:pPr eaLnBrk="1" hangingPunct="1"/>
            <a:r>
              <a:rPr lang="zh-CN" altLang="en-US" sz="2000" b="1" dirty="0">
                <a:solidFill>
                  <a:srgbClr val="FFFFFF"/>
                </a:solidFill>
                <a:latin typeface="微软雅黑" panose="020B0503020204020204" pitchFamily="34" charset="-122"/>
                <a:ea typeface="微软雅黑" panose="020B0503020204020204" pitchFamily="34" charset="-122"/>
              </a:rPr>
              <a:t>第一章</a:t>
            </a:r>
          </a:p>
        </p:txBody>
      </p:sp>
      <p:sp>
        <p:nvSpPr>
          <p:cNvPr id="3083" name="Rectangle 6"/>
          <p:cNvSpPr/>
          <p:nvPr/>
        </p:nvSpPr>
        <p:spPr>
          <a:xfrm>
            <a:off x="2120901" y="3645777"/>
            <a:ext cx="2960688" cy="400110"/>
          </a:xfrm>
          <a:prstGeom prst="rect">
            <a:avLst/>
          </a:prstGeom>
          <a:noFill/>
          <a:ln w="9525">
            <a:noFill/>
          </a:ln>
        </p:spPr>
        <p:txBody>
          <a:bodyPr wrap="square">
            <a:spAutoFit/>
          </a:bodyPr>
          <a:lstStyle/>
          <a:p>
            <a:r>
              <a:rPr lang="zh-CN" altLang="en-US" sz="2000" b="1" dirty="0" smtClean="0">
                <a:solidFill>
                  <a:srgbClr val="1C4885"/>
                </a:solidFill>
                <a:latin typeface="微软雅黑" panose="020B0503020204020204" pitchFamily="34" charset="-122"/>
                <a:ea typeface="微软雅黑" panose="020B0503020204020204" pitchFamily="34" charset="-122"/>
              </a:rPr>
              <a:t>数据预处理与特征工程</a:t>
            </a:r>
            <a:endParaRPr lang="zh-CN" altLang="en-US" sz="2000" b="1" dirty="0">
              <a:solidFill>
                <a:srgbClr val="1C4885"/>
              </a:solidFill>
              <a:latin typeface="微软雅黑" panose="020B0503020204020204" pitchFamily="34" charset="-122"/>
              <a:ea typeface="微软雅黑" panose="020B0503020204020204" pitchFamily="34" charset="-122"/>
            </a:endParaRPr>
          </a:p>
        </p:txBody>
      </p:sp>
      <p:sp>
        <p:nvSpPr>
          <p:cNvPr id="3084" name="矩形 36"/>
          <p:cNvSpPr/>
          <p:nvPr/>
        </p:nvSpPr>
        <p:spPr>
          <a:xfrm>
            <a:off x="695325" y="3600450"/>
            <a:ext cx="1328738" cy="4889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3085" name="文本框 37"/>
          <p:cNvSpPr txBox="1"/>
          <p:nvPr/>
        </p:nvSpPr>
        <p:spPr>
          <a:xfrm>
            <a:off x="871538" y="3636963"/>
            <a:ext cx="962025" cy="400050"/>
          </a:xfrm>
          <a:prstGeom prst="rect">
            <a:avLst/>
          </a:prstGeom>
          <a:noFill/>
          <a:ln w="9525">
            <a:noFill/>
          </a:ln>
        </p:spPr>
        <p:txBody>
          <a:bodyPr>
            <a:spAutoFit/>
          </a:bodyPr>
          <a:lstStyle/>
          <a:p>
            <a:pPr eaLnBrk="1" hangingPunct="1"/>
            <a:r>
              <a:rPr lang="zh-CN" altLang="en-US" sz="2000" b="1" dirty="0">
                <a:solidFill>
                  <a:srgbClr val="FFFFFF"/>
                </a:solidFill>
                <a:latin typeface="微软雅黑" panose="020B0503020204020204" pitchFamily="34" charset="-122"/>
                <a:ea typeface="微软雅黑" panose="020B0503020204020204" pitchFamily="34" charset="-122"/>
              </a:rPr>
              <a:t>第二章</a:t>
            </a:r>
          </a:p>
        </p:txBody>
      </p:sp>
      <p:sp>
        <p:nvSpPr>
          <p:cNvPr id="3087" name="Rectangle 6"/>
          <p:cNvSpPr/>
          <p:nvPr/>
        </p:nvSpPr>
        <p:spPr>
          <a:xfrm>
            <a:off x="2124869" y="4284647"/>
            <a:ext cx="2135188" cy="400110"/>
          </a:xfrm>
          <a:prstGeom prst="rect">
            <a:avLst/>
          </a:prstGeom>
          <a:noFill/>
          <a:ln w="9525">
            <a:noFill/>
          </a:ln>
        </p:spPr>
        <p:txBody>
          <a:bodyPr wrap="square">
            <a:spAutoFit/>
          </a:bodyPr>
          <a:lstStyle/>
          <a:p>
            <a:r>
              <a:rPr lang="zh-CN" altLang="en-US" sz="2000" b="1" dirty="0" smtClean="0">
                <a:solidFill>
                  <a:srgbClr val="1C4885"/>
                </a:solidFill>
                <a:latin typeface="微软雅黑" panose="020B0503020204020204" pitchFamily="34" charset="-122"/>
                <a:ea typeface="微软雅黑" panose="020B0503020204020204" pitchFamily="34" charset="-122"/>
              </a:rPr>
              <a:t>数据可视化</a:t>
            </a:r>
            <a:r>
              <a:rPr lang="zh-CN" altLang="en-US" sz="2000" b="1" dirty="0">
                <a:solidFill>
                  <a:srgbClr val="1C4885"/>
                </a:solidFill>
                <a:latin typeface="微软雅黑" panose="020B0503020204020204" pitchFamily="34" charset="-122"/>
                <a:ea typeface="微软雅黑" panose="020B0503020204020204" pitchFamily="34" charset="-122"/>
              </a:rPr>
              <a:t>分析</a:t>
            </a:r>
          </a:p>
        </p:txBody>
      </p:sp>
      <p:sp>
        <p:nvSpPr>
          <p:cNvPr id="3088" name="矩形 43"/>
          <p:cNvSpPr/>
          <p:nvPr/>
        </p:nvSpPr>
        <p:spPr>
          <a:xfrm>
            <a:off x="692150" y="4260850"/>
            <a:ext cx="1328738" cy="4889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3089" name="文本框 44"/>
          <p:cNvSpPr txBox="1"/>
          <p:nvPr/>
        </p:nvSpPr>
        <p:spPr>
          <a:xfrm>
            <a:off x="868363" y="4297363"/>
            <a:ext cx="962025" cy="400050"/>
          </a:xfrm>
          <a:prstGeom prst="rect">
            <a:avLst/>
          </a:prstGeom>
          <a:noFill/>
          <a:ln w="9525">
            <a:noFill/>
          </a:ln>
        </p:spPr>
        <p:txBody>
          <a:bodyPr>
            <a:spAutoFit/>
          </a:bodyPr>
          <a:lstStyle/>
          <a:p>
            <a:pPr eaLnBrk="1" hangingPunct="1"/>
            <a:r>
              <a:rPr lang="zh-CN" altLang="en-US" sz="2000" b="1" dirty="0">
                <a:solidFill>
                  <a:srgbClr val="FFFFFF"/>
                </a:solidFill>
                <a:latin typeface="微软雅黑" panose="020B0503020204020204" pitchFamily="34" charset="-122"/>
                <a:ea typeface="微软雅黑" panose="020B0503020204020204" pitchFamily="34" charset="-122"/>
              </a:rPr>
              <a:t>第三章</a:t>
            </a:r>
          </a:p>
        </p:txBody>
      </p:sp>
      <p:sp>
        <p:nvSpPr>
          <p:cNvPr id="3091" name="Rectangle 6"/>
          <p:cNvSpPr/>
          <p:nvPr/>
        </p:nvSpPr>
        <p:spPr>
          <a:xfrm>
            <a:off x="2124869" y="4988560"/>
            <a:ext cx="2192337" cy="400110"/>
          </a:xfrm>
          <a:prstGeom prst="rect">
            <a:avLst/>
          </a:prstGeom>
          <a:noFill/>
          <a:ln w="9525">
            <a:noFill/>
          </a:ln>
        </p:spPr>
        <p:txBody>
          <a:bodyPr wrap="square">
            <a:spAutoFit/>
          </a:bodyPr>
          <a:lstStyle/>
          <a:p>
            <a:r>
              <a:rPr lang="zh-CN" altLang="en-US" sz="2000" b="1" dirty="0" smtClean="0">
                <a:solidFill>
                  <a:srgbClr val="1C4885"/>
                </a:solidFill>
                <a:latin typeface="微软雅黑" panose="020B0503020204020204" pitchFamily="34" charset="-122"/>
                <a:ea typeface="微软雅黑" panose="020B0503020204020204" pitchFamily="34" charset="-122"/>
              </a:rPr>
              <a:t>模型建立与测试</a:t>
            </a:r>
            <a:endParaRPr lang="zh-CN" altLang="en-US" sz="2000" b="1" dirty="0">
              <a:solidFill>
                <a:srgbClr val="1C4885"/>
              </a:solidFill>
              <a:latin typeface="微软雅黑" panose="020B0503020204020204" pitchFamily="34" charset="-122"/>
              <a:ea typeface="微软雅黑" panose="020B0503020204020204" pitchFamily="34" charset="-122"/>
            </a:endParaRPr>
          </a:p>
        </p:txBody>
      </p:sp>
      <p:sp>
        <p:nvSpPr>
          <p:cNvPr id="3092" name="矩形 50"/>
          <p:cNvSpPr/>
          <p:nvPr/>
        </p:nvSpPr>
        <p:spPr>
          <a:xfrm>
            <a:off x="692150" y="4921250"/>
            <a:ext cx="1328738" cy="4889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3093" name="文本框 51"/>
          <p:cNvSpPr txBox="1"/>
          <p:nvPr/>
        </p:nvSpPr>
        <p:spPr>
          <a:xfrm>
            <a:off x="868363" y="4957763"/>
            <a:ext cx="962025" cy="400050"/>
          </a:xfrm>
          <a:prstGeom prst="rect">
            <a:avLst/>
          </a:prstGeom>
          <a:noFill/>
          <a:ln w="9525">
            <a:noFill/>
          </a:ln>
        </p:spPr>
        <p:txBody>
          <a:bodyPr>
            <a:spAutoFit/>
          </a:bodyPr>
          <a:lstStyle/>
          <a:p>
            <a:pPr eaLnBrk="1" hangingPunct="1"/>
            <a:r>
              <a:rPr lang="zh-CN" altLang="en-US" sz="2000" b="1" dirty="0">
                <a:solidFill>
                  <a:srgbClr val="FFFFFF"/>
                </a:solidFill>
                <a:latin typeface="微软雅黑" panose="020B0503020204020204" pitchFamily="34" charset="-122"/>
                <a:ea typeface="微软雅黑" panose="020B0503020204020204" pitchFamily="34" charset="-122"/>
              </a:rPr>
              <a:t>第四章</a:t>
            </a:r>
          </a:p>
        </p:txBody>
      </p:sp>
      <p:grpSp>
        <p:nvGrpSpPr>
          <p:cNvPr id="3094" name="组合 54"/>
          <p:cNvGrpSpPr/>
          <p:nvPr/>
        </p:nvGrpSpPr>
        <p:grpSpPr>
          <a:xfrm>
            <a:off x="490538" y="1717675"/>
            <a:ext cx="2701925" cy="900113"/>
            <a:chOff x="0" y="0"/>
            <a:chExt cx="2702007" cy="899374"/>
          </a:xfrm>
        </p:grpSpPr>
        <p:grpSp>
          <p:nvGrpSpPr>
            <p:cNvPr id="3100" name="组合 55"/>
            <p:cNvGrpSpPr/>
            <p:nvPr/>
          </p:nvGrpSpPr>
          <p:grpSpPr>
            <a:xfrm>
              <a:off x="0" y="0"/>
              <a:ext cx="2702007" cy="849531"/>
              <a:chOff x="0" y="0"/>
              <a:chExt cx="2702007" cy="849531"/>
            </a:xfrm>
          </p:grpSpPr>
          <p:sp>
            <p:nvSpPr>
              <p:cNvPr id="3102" name="文本框 57"/>
              <p:cNvSpPr txBox="1"/>
              <p:nvPr/>
            </p:nvSpPr>
            <p:spPr>
              <a:xfrm>
                <a:off x="0" y="0"/>
                <a:ext cx="1432560" cy="646331"/>
              </a:xfrm>
              <a:prstGeom prst="rect">
                <a:avLst/>
              </a:prstGeom>
              <a:noFill/>
              <a:ln w="9525">
                <a:noFill/>
              </a:ln>
            </p:spPr>
            <p:txBody>
              <a:bodyPr>
                <a:spAutoFit/>
              </a:bodyPr>
              <a:lstStyle/>
              <a:p>
                <a:pPr eaLnBrk="1" hangingPunct="1"/>
                <a:r>
                  <a:rPr lang="zh-CN" altLang="en-US" sz="3600" b="1" dirty="0">
                    <a:solidFill>
                      <a:srgbClr val="000000"/>
                    </a:solidFill>
                    <a:latin typeface="微软雅黑" panose="020B0503020204020204" pitchFamily="34" charset="-122"/>
                    <a:ea typeface="微软雅黑" panose="020B0503020204020204" pitchFamily="34" charset="-122"/>
                  </a:rPr>
                  <a:t>目</a:t>
                </a:r>
                <a:r>
                  <a:rPr lang="zh-CN" altLang="en-US" sz="3600" b="1" dirty="0">
                    <a:solidFill>
                      <a:srgbClr val="1C4885"/>
                    </a:solidFill>
                    <a:latin typeface="微软雅黑" panose="020B0503020204020204" pitchFamily="34" charset="-122"/>
                    <a:ea typeface="微软雅黑" panose="020B0503020204020204" pitchFamily="34" charset="-122"/>
                  </a:rPr>
                  <a:t>录</a:t>
                </a:r>
              </a:p>
            </p:txBody>
          </p:sp>
          <p:cxnSp>
            <p:nvCxnSpPr>
              <p:cNvPr id="3103" name="直接连接符 58"/>
              <p:cNvCxnSpPr/>
              <p:nvPr/>
            </p:nvCxnSpPr>
            <p:spPr>
              <a:xfrm>
                <a:off x="151331" y="849531"/>
                <a:ext cx="2550676" cy="0"/>
              </a:xfrm>
              <a:prstGeom prst="line">
                <a:avLst/>
              </a:prstGeom>
              <a:ln w="6350" cap="flat" cmpd="sng">
                <a:solidFill>
                  <a:srgbClr val="7F7F7F"/>
                </a:solidFill>
                <a:prstDash val="solid"/>
                <a:headEnd type="none" w="med" len="med"/>
                <a:tailEnd type="none" w="med" len="med"/>
              </a:ln>
            </p:spPr>
          </p:cxnSp>
        </p:grpSp>
        <p:sp>
          <p:nvSpPr>
            <p:cNvPr id="3101" name="文本框 56"/>
            <p:cNvSpPr txBox="1"/>
            <p:nvPr/>
          </p:nvSpPr>
          <p:spPr>
            <a:xfrm>
              <a:off x="527947" y="499264"/>
              <a:ext cx="1432560" cy="400110"/>
            </a:xfrm>
            <a:prstGeom prst="rect">
              <a:avLst/>
            </a:prstGeom>
            <a:noFill/>
            <a:ln w="9525">
              <a:noFill/>
            </a:ln>
          </p:spPr>
          <p:txBody>
            <a:bodyPr>
              <a:spAutoFit/>
            </a:bodyPr>
            <a:lstStyle/>
            <a:p>
              <a:pPr eaLnBrk="1" hangingPunct="1"/>
              <a:r>
                <a:rPr lang="en-US" altLang="zh-CN" sz="2000" b="1" dirty="0">
                  <a:solidFill>
                    <a:srgbClr val="1C4885"/>
                  </a:solidFill>
                  <a:latin typeface="微软雅黑" panose="020B0503020204020204" pitchFamily="34" charset="-122"/>
                  <a:ea typeface="微软雅黑" panose="020B0503020204020204" pitchFamily="34" charset="-122"/>
                </a:rPr>
                <a:t>Contents</a:t>
              </a:r>
              <a:endParaRPr lang="zh-CN" altLang="en-US" sz="2000" b="1" dirty="0">
                <a:solidFill>
                  <a:srgbClr val="1C4885"/>
                </a:solidFill>
                <a:latin typeface="微软雅黑" panose="020B0503020204020204" pitchFamily="34" charset="-122"/>
                <a:ea typeface="微软雅黑" panose="020B0503020204020204" pitchFamily="34" charset="-122"/>
              </a:endParaRPr>
            </a:p>
          </p:txBody>
        </p:sp>
      </p:grpSp>
      <p:pic>
        <p:nvPicPr>
          <p:cNvPr id="3095" name="图片 5"/>
          <p:cNvPicPr>
            <a:picLocks noChangeAspect="1"/>
          </p:cNvPicPr>
          <p:nvPr/>
        </p:nvPicPr>
        <p:blipFill>
          <a:blip r:embed="rId2"/>
          <a:stretch>
            <a:fillRect/>
          </a:stretch>
        </p:blipFill>
        <p:spPr>
          <a:xfrm>
            <a:off x="5865813" y="4013200"/>
            <a:ext cx="6326187" cy="2844800"/>
          </a:xfrm>
          <a:prstGeom prst="rect">
            <a:avLst/>
          </a:prstGeom>
          <a:noFill/>
          <a:ln w="9525">
            <a:noFill/>
          </a:ln>
        </p:spPr>
      </p:pic>
      <p:sp>
        <p:nvSpPr>
          <p:cNvPr id="3097" name="Rectangle 6"/>
          <p:cNvSpPr/>
          <p:nvPr/>
        </p:nvSpPr>
        <p:spPr>
          <a:xfrm>
            <a:off x="2165307" y="5651833"/>
            <a:ext cx="1925638" cy="400050"/>
          </a:xfrm>
          <a:prstGeom prst="rect">
            <a:avLst/>
          </a:prstGeom>
          <a:noFill/>
          <a:ln w="9525">
            <a:noFill/>
          </a:ln>
        </p:spPr>
        <p:txBody>
          <a:bodyPr>
            <a:spAutoFit/>
          </a:bodyPr>
          <a:lstStyle/>
          <a:p>
            <a:r>
              <a:rPr lang="zh-CN" altLang="en-US" sz="2000" b="1" dirty="0" smtClean="0">
                <a:solidFill>
                  <a:srgbClr val="1C4885"/>
                </a:solidFill>
                <a:latin typeface="微软雅黑" panose="020B0503020204020204" pitchFamily="34" charset="-122"/>
                <a:ea typeface="微软雅黑" panose="020B0503020204020204" pitchFamily="34" charset="-122"/>
              </a:rPr>
              <a:t>结论与展望</a:t>
            </a:r>
            <a:endParaRPr lang="zh-CN" altLang="en-US" sz="2000" b="1" dirty="0">
              <a:solidFill>
                <a:srgbClr val="1C4885"/>
              </a:solidFill>
              <a:latin typeface="微软雅黑" panose="020B0503020204020204" pitchFamily="34" charset="-122"/>
              <a:ea typeface="微软雅黑" panose="020B0503020204020204" pitchFamily="34" charset="-122"/>
            </a:endParaRPr>
          </a:p>
        </p:txBody>
      </p:sp>
      <p:sp>
        <p:nvSpPr>
          <p:cNvPr id="3098" name="矩形 68"/>
          <p:cNvSpPr/>
          <p:nvPr/>
        </p:nvSpPr>
        <p:spPr>
          <a:xfrm>
            <a:off x="692150" y="5581650"/>
            <a:ext cx="1328738" cy="4889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3099" name="文本框 69"/>
          <p:cNvSpPr txBox="1"/>
          <p:nvPr/>
        </p:nvSpPr>
        <p:spPr>
          <a:xfrm>
            <a:off x="868363" y="5618163"/>
            <a:ext cx="962025" cy="400050"/>
          </a:xfrm>
          <a:prstGeom prst="rect">
            <a:avLst/>
          </a:prstGeom>
          <a:noFill/>
          <a:ln w="9525">
            <a:noFill/>
          </a:ln>
        </p:spPr>
        <p:txBody>
          <a:bodyPr>
            <a:spAutoFit/>
          </a:bodyPr>
          <a:lstStyle/>
          <a:p>
            <a:pP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rPr>
              <a:t>第五章</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458"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数据集划分</a:t>
            </a:r>
            <a:endParaRPr lang="zh-CN" altLang="en-US" sz="2400" b="1" dirty="0">
              <a:latin typeface="微软雅黑" panose="020B0503020204020204" pitchFamily="34" charset="-122"/>
              <a:ea typeface="微软雅黑" panose="020B0503020204020204" pitchFamily="34" charset="-122"/>
            </a:endParaRPr>
          </a:p>
        </p:txBody>
      </p:sp>
      <p:sp>
        <p:nvSpPr>
          <p:cNvPr id="19459"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2" name="矩形 1"/>
          <p:cNvSpPr/>
          <p:nvPr/>
        </p:nvSpPr>
        <p:spPr>
          <a:xfrm>
            <a:off x="827315" y="1915886"/>
            <a:ext cx="10842172" cy="3785652"/>
          </a:xfrm>
          <a:prstGeom prst="rect">
            <a:avLst/>
          </a:prstGeom>
        </p:spPr>
        <p:txBody>
          <a:bodyPr wrap="square">
            <a:spAutoFit/>
          </a:bodyPr>
          <a:lstStyle/>
          <a:p>
            <a:r>
              <a:rPr lang="zh-CN" altLang="en-US" sz="2400" dirty="0" smtClean="0"/>
              <a:t>        在</a:t>
            </a:r>
            <a:r>
              <a:rPr lang="zh-CN" altLang="en-US" sz="2400" dirty="0"/>
              <a:t>数据探索性分析中，提到过运用于模型的数据呈现出不平衡的表现，即计算得到正负标签之比：</a:t>
            </a:r>
          </a:p>
          <a:p>
            <a:pPr algn="ctr"/>
            <a:r>
              <a:rPr lang="en-US" altLang="zh-CN" sz="2400" b="1" dirty="0"/>
              <a:t>(Y=0): (Y =1)= 6.09913947651488:1</a:t>
            </a:r>
          </a:p>
          <a:p>
            <a:r>
              <a:rPr lang="zh-CN" altLang="en-US" sz="2400" dirty="0" smtClean="0"/>
              <a:t>       </a:t>
            </a:r>
            <a:endParaRPr lang="en-US" altLang="zh-CN" sz="2400" dirty="0" smtClean="0"/>
          </a:p>
          <a:p>
            <a:endParaRPr lang="en-US" altLang="zh-CN" sz="2400" dirty="0"/>
          </a:p>
          <a:p>
            <a:endParaRPr lang="en-US" altLang="zh-CN" sz="2400" dirty="0" smtClean="0"/>
          </a:p>
          <a:p>
            <a:r>
              <a:rPr lang="en-US" altLang="zh-CN" sz="2400" dirty="0"/>
              <a:t> </a:t>
            </a:r>
            <a:r>
              <a:rPr lang="en-US" altLang="zh-CN" sz="2400" dirty="0" smtClean="0"/>
              <a:t>       </a:t>
            </a:r>
            <a:r>
              <a:rPr lang="zh-CN" altLang="en-US" sz="2400" dirty="0" smtClean="0"/>
              <a:t>论文</a:t>
            </a:r>
            <a:r>
              <a:rPr lang="zh-CN" altLang="en-US" sz="2400" dirty="0"/>
              <a:t>中划分的测试集和训练集的时候会以预测标签</a:t>
            </a:r>
            <a:r>
              <a:rPr lang="en-US" altLang="zh-CN" sz="2400" dirty="0"/>
              <a:t>y</a:t>
            </a:r>
            <a:r>
              <a:rPr lang="zh-CN" altLang="en-US" sz="2400" dirty="0"/>
              <a:t>为策略进行分层抽样，否则会仅有少数的正样本大部分出现在训练集或者测试集，其中最后得到的划分比例为：</a:t>
            </a:r>
            <a:endParaRPr lang="zh-CN" altLang="en-US" sz="2400" b="1" dirty="0"/>
          </a:p>
          <a:p>
            <a:pPr algn="ctr"/>
            <a:r>
              <a:rPr lang="zh-CN" altLang="en-US" sz="2400" b="1" dirty="0"/>
              <a:t>训练集数据量 ：测试集数据量 </a:t>
            </a:r>
            <a:r>
              <a:rPr lang="en-US" altLang="zh-CN" sz="2400" b="1" dirty="0"/>
              <a:t>= 7 </a:t>
            </a:r>
            <a:r>
              <a:rPr lang="zh-CN" altLang="en-US" sz="2400" b="1" dirty="0"/>
              <a:t>：</a:t>
            </a:r>
            <a:r>
              <a:rPr lang="en-US" altLang="zh-CN" sz="2400" b="1" dirty="0"/>
              <a:t>3</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482" name="文本框 10"/>
          <p:cNvSpPr txBox="1"/>
          <p:nvPr/>
        </p:nvSpPr>
        <p:spPr>
          <a:xfrm>
            <a:off x="174625" y="220663"/>
            <a:ext cx="3495180" cy="461665"/>
          </a:xfrm>
          <a:prstGeom prst="rect">
            <a:avLst/>
          </a:prstGeom>
          <a:noFill/>
          <a:ln w="9525">
            <a:noFill/>
          </a:ln>
        </p:spPr>
        <p:txBody>
          <a:bodyPr wrap="square">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模型评价指标：</a:t>
            </a:r>
            <a:r>
              <a:rPr lang="en-US" altLang="zh-CN" sz="2400" b="1" dirty="0" smtClean="0">
                <a:latin typeface="微软雅黑" panose="020B0503020204020204" pitchFamily="34" charset="-122"/>
                <a:ea typeface="微软雅黑" panose="020B0503020204020204" pitchFamily="34" charset="-122"/>
              </a:rPr>
              <a:t>AUC</a:t>
            </a:r>
            <a:endParaRPr lang="zh-CN" altLang="en-US" sz="2400" b="1" dirty="0">
              <a:latin typeface="微软雅黑" panose="020B0503020204020204" pitchFamily="34" charset="-122"/>
              <a:ea typeface="微软雅黑" panose="020B0503020204020204" pitchFamily="34" charset="-122"/>
            </a:endParaRPr>
          </a:p>
        </p:txBody>
      </p:sp>
      <p:sp>
        <p:nvSpPr>
          <p:cNvPr id="20483"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20496" name="TextBox 13"/>
          <p:cNvSpPr txBox="1"/>
          <p:nvPr/>
        </p:nvSpPr>
        <p:spPr>
          <a:xfrm>
            <a:off x="1097642" y="1409700"/>
            <a:ext cx="9976757" cy="4308872"/>
          </a:xfrm>
          <a:prstGeom prst="rect">
            <a:avLst/>
          </a:prstGeom>
          <a:noFill/>
          <a:ln w="9525">
            <a:noFill/>
          </a:ln>
        </p:spPr>
        <p:txBody>
          <a:bodyPr wrap="square" lIns="0" tIns="0" rIns="0" bIns="0">
            <a:spAutoFit/>
          </a:bodyPr>
          <a:lstStyle/>
          <a:p>
            <a:r>
              <a:rPr lang="en-US" altLang="zh-CN" sz="2000" dirty="0" smtClean="0"/>
              <a:t>          AUC</a:t>
            </a:r>
            <a:r>
              <a:rPr lang="zh-CN" altLang="zh-CN" sz="2000" dirty="0"/>
              <a:t>最直观的理解为：随机挑选一个正样本以及一个负样本，算法根据计算得到的</a:t>
            </a:r>
            <a:r>
              <a:rPr lang="en-US" altLang="zh-CN" sz="2000" dirty="0"/>
              <a:t>score</a:t>
            </a:r>
            <a:r>
              <a:rPr lang="zh-CN" altLang="zh-CN" sz="2000" dirty="0"/>
              <a:t>值将这个正样本排在负样本前面的</a:t>
            </a:r>
            <a:r>
              <a:rPr lang="zh-CN" altLang="zh-CN" sz="2000" dirty="0" smtClean="0"/>
              <a:t>概率。</a:t>
            </a:r>
            <a:endParaRPr lang="en-US" altLang="zh-CN" sz="2000" dirty="0" smtClean="0"/>
          </a:p>
          <a:p>
            <a:endParaRPr lang="en-US" altLang="zh-CN" sz="2000" dirty="0"/>
          </a:p>
          <a:p>
            <a:endParaRPr lang="en-US" altLang="zh-CN" sz="2000" dirty="0" smtClean="0"/>
          </a:p>
          <a:p>
            <a:endParaRPr lang="en-US" altLang="zh-CN" sz="2000" dirty="0" smtClean="0"/>
          </a:p>
          <a:p>
            <a:r>
              <a:rPr lang="en-US" altLang="zh-CN" sz="2000" dirty="0"/>
              <a:t> </a:t>
            </a:r>
            <a:r>
              <a:rPr lang="en-US" altLang="zh-CN" sz="2000" dirty="0" smtClean="0"/>
              <a:t>         score</a:t>
            </a:r>
            <a:r>
              <a:rPr lang="zh-CN" altLang="zh-CN" sz="2000" dirty="0"/>
              <a:t>值就是预测为正的概率的值，排在前面表示的是正样本的预测为正的概率值大于负样本的预测为正的概率值</a:t>
            </a:r>
            <a:r>
              <a:rPr lang="zh-CN" altLang="zh-CN" sz="2000" dirty="0" smtClean="0"/>
              <a:t>。</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a:t> </a:t>
            </a:r>
            <a:r>
              <a:rPr lang="en-US" altLang="zh-CN" sz="2000" dirty="0" smtClean="0"/>
              <a:t>       </a:t>
            </a:r>
            <a:r>
              <a:rPr lang="zh-CN" altLang="zh-CN" sz="2000" dirty="0" smtClean="0"/>
              <a:t>本文</a:t>
            </a:r>
            <a:r>
              <a:rPr lang="zh-CN" altLang="zh-CN" sz="2000" dirty="0"/>
              <a:t>中采用了直观地绘制</a:t>
            </a:r>
            <a:r>
              <a:rPr lang="en-US" altLang="zh-CN" sz="2000" dirty="0"/>
              <a:t>ROC</a:t>
            </a:r>
            <a:r>
              <a:rPr lang="zh-CN" altLang="zh-CN" sz="2000" dirty="0"/>
              <a:t>曲线，计算</a:t>
            </a:r>
            <a:r>
              <a:rPr lang="en-US" altLang="zh-CN" sz="2000" dirty="0"/>
              <a:t>ROC</a:t>
            </a:r>
            <a:r>
              <a:rPr lang="zh-CN" altLang="zh-CN" sz="2000" dirty="0"/>
              <a:t>曲线下面的面积估计</a:t>
            </a:r>
            <a:r>
              <a:rPr lang="en-US" altLang="zh-CN" sz="2000" dirty="0"/>
              <a:t>AUC</a:t>
            </a:r>
            <a:r>
              <a:rPr lang="zh-CN" altLang="zh-CN" sz="2000" dirty="0"/>
              <a:t>的值，由此展示论文中模型在训练和测试上的表现好坏</a:t>
            </a:r>
            <a:r>
              <a:rPr lang="zh-CN" altLang="zh-CN" sz="2000" dirty="0" smtClean="0"/>
              <a:t>。</a:t>
            </a:r>
            <a:r>
              <a:rPr lang="zh-CN" altLang="zh-CN" sz="2000" dirty="0"/>
              <a:t>使用了</a:t>
            </a:r>
            <a:r>
              <a:rPr lang="en-US" altLang="zh-CN" sz="2000" dirty="0" err="1"/>
              <a:t>jupyter</a:t>
            </a:r>
            <a:r>
              <a:rPr lang="en-US" altLang="zh-CN" sz="2000" dirty="0"/>
              <a:t> notebook</a:t>
            </a:r>
            <a:r>
              <a:rPr lang="zh-CN" altLang="zh-CN" sz="2000" dirty="0"/>
              <a:t>中的</a:t>
            </a:r>
            <a:r>
              <a:rPr lang="en-US" altLang="zh-CN" sz="2000" dirty="0" err="1"/>
              <a:t>plotROC</a:t>
            </a:r>
            <a:r>
              <a:rPr lang="zh-CN" altLang="zh-CN" sz="2000" dirty="0"/>
              <a:t>绘制</a:t>
            </a:r>
            <a:r>
              <a:rPr lang="en-US" altLang="zh-CN" sz="2000" dirty="0"/>
              <a:t>ROC</a:t>
            </a:r>
            <a:r>
              <a:rPr lang="zh-CN" altLang="zh-CN" sz="2000" dirty="0"/>
              <a:t>曲线，</a:t>
            </a:r>
            <a:r>
              <a:rPr lang="en-US" altLang="zh-CN" sz="2000" dirty="0" err="1"/>
              <a:t>roc_auc_score</a:t>
            </a:r>
            <a:r>
              <a:rPr lang="zh-CN" altLang="zh-CN" sz="2000" dirty="0"/>
              <a:t>估计</a:t>
            </a:r>
            <a:r>
              <a:rPr lang="en-US" altLang="zh-CN" sz="2000" dirty="0"/>
              <a:t>AUC</a:t>
            </a:r>
            <a:r>
              <a:rPr lang="zh-CN" altLang="zh-CN" sz="2000" dirty="0"/>
              <a:t>值，同时计算出混淆</a:t>
            </a:r>
            <a:r>
              <a:rPr lang="zh-CN" altLang="zh-CN" sz="2000" dirty="0" smtClean="0"/>
              <a:t>矩阵</a:t>
            </a:r>
            <a:r>
              <a:rPr lang="zh-CN" altLang="en-US" sz="2000" dirty="0" smtClean="0"/>
              <a:t>。</a:t>
            </a:r>
            <a:endParaRPr lang="zh-CN" altLang="zh-C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506"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随机森林模型原理</a:t>
            </a:r>
            <a:endParaRPr lang="zh-CN" altLang="en-US" sz="2400" b="1" dirty="0">
              <a:latin typeface="微软雅黑" panose="020B0503020204020204" pitchFamily="34" charset="-122"/>
              <a:ea typeface="微软雅黑" panose="020B0503020204020204" pitchFamily="34" charset="-122"/>
            </a:endParaRPr>
          </a:p>
        </p:txBody>
      </p:sp>
      <p:sp>
        <p:nvSpPr>
          <p:cNvPr id="21507"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21510" name="AutoShape 82"/>
          <p:cNvSpPr/>
          <p:nvPr/>
        </p:nvSpPr>
        <p:spPr>
          <a:xfrm>
            <a:off x="2454275" y="3705225"/>
            <a:ext cx="34925" cy="34925"/>
          </a:xfrm>
          <a:custGeom>
            <a:avLst/>
            <a:gdLst/>
            <a:ahLst/>
            <a:cxnLst>
              <a:cxn ang="0">
                <a:pos x="73819" y="98421"/>
              </a:cxn>
              <a:cxn ang="0">
                <a:pos x="49212" y="73819"/>
              </a:cxn>
              <a:cxn ang="0">
                <a:pos x="73819" y="49212"/>
              </a:cxn>
              <a:cxn ang="0">
                <a:pos x="98421" y="73819"/>
              </a:cxn>
              <a:cxn ang="0">
                <a:pos x="73819" y="98421"/>
              </a:cxn>
              <a:cxn ang="0">
                <a:pos x="73819" y="0"/>
              </a:cxn>
              <a:cxn ang="0">
                <a:pos x="0" y="73819"/>
              </a:cxn>
              <a:cxn ang="0">
                <a:pos x="73819" y="147624"/>
              </a:cxn>
              <a:cxn ang="0">
                <a:pos x="147633" y="73819"/>
              </a:cxn>
              <a:cxn ang="0">
                <a:pos x="73819" y="0"/>
              </a:cxn>
            </a:cxnLst>
            <a:rect l="0" t="0" r="0" b="0"/>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rgbClr val="FDB817">
              <a:alpha val="100000"/>
            </a:srgbClr>
          </a:solidFill>
          <a:ln w="9525">
            <a:noFill/>
          </a:ln>
        </p:spPr>
        <p:txBody>
          <a:bodyPr/>
          <a:lstStyle/>
          <a:p>
            <a:endParaRPr lang="zh-CN" altLang="en-US"/>
          </a:p>
        </p:txBody>
      </p:sp>
      <p:pic>
        <p:nvPicPr>
          <p:cNvPr id="25" name="图片 24"/>
          <p:cNvPicPr/>
          <p:nvPr/>
        </p:nvPicPr>
        <p:blipFill>
          <a:blip r:embed="rId2">
            <a:extLst>
              <a:ext uri="{28A0092B-C50C-407E-A947-70E740481C1C}">
                <a14:useLocalDpi xmlns:a14="http://schemas.microsoft.com/office/drawing/2010/main" val="0"/>
              </a:ext>
            </a:extLst>
          </a:blip>
          <a:srcRect/>
          <a:stretch>
            <a:fillRect/>
          </a:stretch>
        </p:blipFill>
        <p:spPr bwMode="auto">
          <a:xfrm>
            <a:off x="1872796" y="1495969"/>
            <a:ext cx="8025946" cy="3743688"/>
          </a:xfrm>
          <a:prstGeom prst="rect">
            <a:avLst/>
          </a:prstGeom>
          <a:noFill/>
          <a:ln>
            <a:noFill/>
          </a:ln>
        </p:spPr>
      </p:pic>
      <p:sp>
        <p:nvSpPr>
          <p:cNvPr id="2" name="矩形 1"/>
          <p:cNvSpPr/>
          <p:nvPr/>
        </p:nvSpPr>
        <p:spPr>
          <a:xfrm>
            <a:off x="1321706" y="5729835"/>
            <a:ext cx="9128125" cy="707886"/>
          </a:xfrm>
          <a:prstGeom prst="rect">
            <a:avLst/>
          </a:prstGeom>
        </p:spPr>
        <p:txBody>
          <a:bodyPr wrap="square">
            <a:spAutoFit/>
          </a:bodyPr>
          <a:lstStyle/>
          <a:p>
            <a:r>
              <a:rPr lang="en-US" altLang="zh-CN" sz="2000" dirty="0" smtClean="0">
                <a:solidFill>
                  <a:srgbClr val="333333"/>
                </a:solidFill>
                <a:latin typeface="微软雅黑" panose="020B0503020204020204" pitchFamily="34" charset="-122"/>
                <a:cs typeface="Times New Roman" panose="02020603050405020304" pitchFamily="18" charset="0"/>
              </a:rPr>
              <a:t>       </a:t>
            </a:r>
            <a:r>
              <a:rPr lang="zh-CN" altLang="zh-CN" sz="2000" dirty="0" smtClean="0">
                <a:solidFill>
                  <a:srgbClr val="333333"/>
                </a:solidFill>
                <a:latin typeface="微软雅黑" panose="020B0503020204020204" pitchFamily="34" charset="-122"/>
                <a:cs typeface="Times New Roman" panose="02020603050405020304" pitchFamily="18" charset="0"/>
              </a:rPr>
              <a:t>装</a:t>
            </a:r>
            <a:r>
              <a:rPr lang="zh-CN" altLang="zh-CN" sz="2000" dirty="0">
                <a:solidFill>
                  <a:srgbClr val="333333"/>
                </a:solidFill>
                <a:latin typeface="微软雅黑" panose="020B0503020204020204" pitchFamily="34" charset="-122"/>
                <a:cs typeface="Times New Roman" panose="02020603050405020304" pitchFamily="18" charset="0"/>
              </a:rPr>
              <a:t>袋法的核心思想是构建多个相互独立的评估器，然后对其预测进行平均或多数表决原则来决定集成评估器的</a:t>
            </a:r>
            <a:r>
              <a:rPr lang="zh-CN" altLang="zh-CN" sz="2000" dirty="0" smtClean="0">
                <a:solidFill>
                  <a:srgbClr val="333333"/>
                </a:solidFill>
                <a:latin typeface="微软雅黑" panose="020B0503020204020204" pitchFamily="34" charset="-122"/>
                <a:cs typeface="Times New Roman" panose="02020603050405020304" pitchFamily="18" charset="0"/>
              </a:rPr>
              <a:t>结果</a:t>
            </a:r>
            <a:r>
              <a:rPr lang="zh-CN" altLang="en-US" sz="2000" dirty="0">
                <a:solidFill>
                  <a:srgbClr val="333333"/>
                </a:solidFill>
                <a:latin typeface="微软雅黑" panose="020B0503020204020204" pitchFamily="34" charset="-122"/>
                <a:cs typeface="Times New Roman" panose="02020603050405020304" pitchFamily="18" charset="0"/>
              </a:rPr>
              <a:t>，</a:t>
            </a:r>
            <a:r>
              <a:rPr lang="zh-CN" altLang="zh-CN" sz="2000" dirty="0" smtClean="0">
                <a:solidFill>
                  <a:srgbClr val="333333"/>
                </a:solidFill>
                <a:latin typeface="微软雅黑" panose="020B0503020204020204" pitchFamily="34" charset="-122"/>
                <a:cs typeface="Times New Roman" panose="02020603050405020304" pitchFamily="18" charset="0"/>
              </a:rPr>
              <a:t>装</a:t>
            </a:r>
            <a:r>
              <a:rPr lang="zh-CN" altLang="zh-CN" sz="2000" dirty="0">
                <a:solidFill>
                  <a:srgbClr val="333333"/>
                </a:solidFill>
                <a:latin typeface="微软雅黑" panose="020B0503020204020204" pitchFamily="34" charset="-122"/>
                <a:cs typeface="Times New Roman" panose="02020603050405020304" pitchFamily="18" charset="0"/>
              </a:rPr>
              <a:t>袋法的代表模型就是随机森林。</a:t>
            </a:r>
            <a:endParaRPr lang="zh-CN" altLang="en-US" sz="2000" dirty="0"/>
          </a:p>
        </p:txBody>
      </p:sp>
      <p:sp>
        <p:nvSpPr>
          <p:cNvPr id="3" name="文本框 2"/>
          <p:cNvSpPr txBox="1"/>
          <p:nvPr/>
        </p:nvSpPr>
        <p:spPr>
          <a:xfrm>
            <a:off x="885372" y="914614"/>
            <a:ext cx="2743200" cy="400110"/>
          </a:xfrm>
          <a:prstGeom prst="rect">
            <a:avLst/>
          </a:prstGeom>
          <a:noFill/>
        </p:spPr>
        <p:txBody>
          <a:bodyPr wrap="square" rtlCol="0">
            <a:spAutoFit/>
          </a:bodyPr>
          <a:lstStyle/>
          <a:p>
            <a:r>
              <a:rPr lang="zh-CN" altLang="en-US" sz="2000" dirty="0" smtClean="0"/>
              <a:t>算法直观展示</a:t>
            </a:r>
            <a:endParaRPr lang="zh-CN" alt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506" name="文本框 10"/>
          <p:cNvSpPr txBox="1"/>
          <p:nvPr/>
        </p:nvSpPr>
        <p:spPr>
          <a:xfrm>
            <a:off x="174624" y="220663"/>
            <a:ext cx="3395889" cy="461665"/>
          </a:xfrm>
          <a:prstGeom prst="rect">
            <a:avLst/>
          </a:prstGeom>
          <a:noFill/>
          <a:ln w="9525">
            <a:noFill/>
          </a:ln>
        </p:spPr>
        <p:txBody>
          <a:bodyPr wrap="square">
            <a:spAutoFit/>
          </a:bodyPr>
          <a:lstStyle/>
          <a:p>
            <a:pPr eaLnBrk="1" hangingPunct="1"/>
            <a:r>
              <a:rPr lang="en-US" altLang="zh-CN" sz="2400" b="1" dirty="0" err="1" smtClean="0">
                <a:latin typeface="微软雅黑" panose="020B0503020204020204" pitchFamily="34" charset="-122"/>
                <a:ea typeface="微软雅黑" panose="020B0503020204020204" pitchFamily="34" charset="-122"/>
              </a:rPr>
              <a:t>Xgboost</a:t>
            </a:r>
            <a:r>
              <a:rPr lang="zh-CN" altLang="en-US" sz="2400" b="1" dirty="0" smtClean="0">
                <a:latin typeface="微软雅黑" panose="020B0503020204020204" pitchFamily="34" charset="-122"/>
                <a:ea typeface="微软雅黑" panose="020B0503020204020204" pitchFamily="34" charset="-122"/>
              </a:rPr>
              <a:t>模型原理</a:t>
            </a:r>
            <a:endParaRPr lang="zh-CN" altLang="en-US" sz="2400" b="1" dirty="0">
              <a:latin typeface="微软雅黑" panose="020B0503020204020204" pitchFamily="34" charset="-122"/>
              <a:ea typeface="微软雅黑" panose="020B0503020204020204" pitchFamily="34" charset="-122"/>
            </a:endParaRPr>
          </a:p>
        </p:txBody>
      </p:sp>
      <p:sp>
        <p:nvSpPr>
          <p:cNvPr id="21507"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21510" name="AutoShape 82"/>
          <p:cNvSpPr/>
          <p:nvPr/>
        </p:nvSpPr>
        <p:spPr>
          <a:xfrm>
            <a:off x="2454275" y="3705225"/>
            <a:ext cx="34925" cy="34925"/>
          </a:xfrm>
          <a:custGeom>
            <a:avLst/>
            <a:gdLst/>
            <a:ahLst/>
            <a:cxnLst>
              <a:cxn ang="0">
                <a:pos x="73819" y="98421"/>
              </a:cxn>
              <a:cxn ang="0">
                <a:pos x="49212" y="73819"/>
              </a:cxn>
              <a:cxn ang="0">
                <a:pos x="73819" y="49212"/>
              </a:cxn>
              <a:cxn ang="0">
                <a:pos x="98421" y="73819"/>
              </a:cxn>
              <a:cxn ang="0">
                <a:pos x="73819" y="98421"/>
              </a:cxn>
              <a:cxn ang="0">
                <a:pos x="73819" y="0"/>
              </a:cxn>
              <a:cxn ang="0">
                <a:pos x="0" y="73819"/>
              </a:cxn>
              <a:cxn ang="0">
                <a:pos x="73819" y="147624"/>
              </a:cxn>
              <a:cxn ang="0">
                <a:pos x="147633" y="73819"/>
              </a:cxn>
              <a:cxn ang="0">
                <a:pos x="73819" y="0"/>
              </a:cxn>
            </a:cxnLst>
            <a:rect l="0" t="0" r="0" b="0"/>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rgbClr val="FDB817">
              <a:alpha val="100000"/>
            </a:srgbClr>
          </a:solidFill>
          <a:ln w="9525">
            <a:noFill/>
          </a:ln>
        </p:spPr>
        <p:txBody>
          <a:bodyPr/>
          <a:lstStyle/>
          <a:p>
            <a:endParaRPr lang="zh-CN" altLang="en-US"/>
          </a:p>
        </p:txBody>
      </p:sp>
      <p:sp>
        <p:nvSpPr>
          <p:cNvPr id="2" name="矩形 1"/>
          <p:cNvSpPr/>
          <p:nvPr/>
        </p:nvSpPr>
        <p:spPr>
          <a:xfrm>
            <a:off x="1175657" y="1476503"/>
            <a:ext cx="9144000" cy="1118255"/>
          </a:xfrm>
          <a:prstGeom prst="rect">
            <a:avLst/>
          </a:prstGeom>
        </p:spPr>
        <p:txBody>
          <a:bodyPr wrap="square">
            <a:spAutoFit/>
          </a:bodyPr>
          <a:lstStyle/>
          <a:p>
            <a:pPr indent="304800" algn="just">
              <a:lnSpc>
                <a:spcPts val="2000"/>
              </a:lnSpc>
              <a:spcAft>
                <a:spcPts val="0"/>
              </a:spcAft>
            </a:pPr>
            <a:r>
              <a:rPr lang="en-US" altLang="zh-CN" sz="2000" kern="100" dirty="0" err="1">
                <a:solidFill>
                  <a:srgbClr val="34383D"/>
                </a:solidFill>
                <a:latin typeface="+mn-ea"/>
                <a:ea typeface="+mn-ea"/>
              </a:rPr>
              <a:t>XGBoost</a:t>
            </a:r>
            <a:r>
              <a:rPr lang="zh-CN" altLang="zh-CN" sz="2000" kern="100" dirty="0">
                <a:solidFill>
                  <a:srgbClr val="34383D"/>
                </a:solidFill>
                <a:latin typeface="+mn-ea"/>
                <a:ea typeface="+mn-ea"/>
              </a:rPr>
              <a:t>算法一般采用正则化</a:t>
            </a:r>
            <a:r>
              <a:rPr lang="en-US" altLang="zh-CN" sz="2000" kern="100" dirty="0">
                <a:solidFill>
                  <a:srgbClr val="34383D"/>
                </a:solidFill>
                <a:latin typeface="+mn-ea"/>
                <a:ea typeface="+mn-ea"/>
              </a:rPr>
              <a:t>+</a:t>
            </a:r>
            <a:r>
              <a:rPr lang="zh-CN" altLang="zh-CN" sz="2000" kern="100" dirty="0">
                <a:solidFill>
                  <a:srgbClr val="34383D"/>
                </a:solidFill>
                <a:latin typeface="+mn-ea"/>
                <a:ea typeface="+mn-ea"/>
              </a:rPr>
              <a:t>泰勒展开学习得到目标函数最优化，目标函数是自身的损失函数和正则化惩罚项相加而成的，由此算法能够防止过拟合，高维稀疏等影响模型效果的消极因素</a:t>
            </a:r>
            <a:r>
              <a:rPr lang="zh-CN" altLang="zh-CN" sz="2000" kern="100" dirty="0" smtClean="0">
                <a:solidFill>
                  <a:srgbClr val="34383D"/>
                </a:solidFill>
                <a:latin typeface="+mn-ea"/>
                <a:ea typeface="+mn-ea"/>
              </a:rPr>
              <a:t>；</a:t>
            </a:r>
            <a:endParaRPr lang="en-US" altLang="zh-CN" sz="2000" kern="100" dirty="0" smtClean="0">
              <a:solidFill>
                <a:srgbClr val="34383D"/>
              </a:solidFill>
              <a:latin typeface="+mn-ea"/>
              <a:ea typeface="+mn-ea"/>
            </a:endParaRPr>
          </a:p>
          <a:p>
            <a:pPr indent="304800" algn="just">
              <a:lnSpc>
                <a:spcPts val="2000"/>
              </a:lnSpc>
              <a:spcAft>
                <a:spcPts val="0"/>
              </a:spcAft>
            </a:pPr>
            <a:r>
              <a:rPr lang="zh-CN" altLang="en-US" sz="2000" kern="100" dirty="0" smtClean="0">
                <a:solidFill>
                  <a:srgbClr val="34383D"/>
                </a:solidFill>
                <a:latin typeface="+mn-ea"/>
                <a:ea typeface="+mn-ea"/>
              </a:rPr>
              <a:t>其目标函数如下：</a:t>
            </a:r>
            <a:endParaRPr lang="zh-CN" altLang="zh-CN" sz="2000" kern="100" dirty="0">
              <a:solidFill>
                <a:srgbClr val="34383D"/>
              </a:solidFill>
              <a:latin typeface="+mn-ea"/>
              <a:ea typeface="+mn-ea"/>
            </a:endParaRPr>
          </a:p>
        </p:txBody>
      </p:sp>
      <p:pic>
        <p:nvPicPr>
          <p:cNvPr id="3" name="图片 2"/>
          <p:cNvPicPr>
            <a:picLocks noChangeAspect="1"/>
          </p:cNvPicPr>
          <p:nvPr/>
        </p:nvPicPr>
        <p:blipFill>
          <a:blip r:embed="rId2"/>
          <a:stretch>
            <a:fillRect/>
          </a:stretch>
        </p:blipFill>
        <p:spPr>
          <a:xfrm>
            <a:off x="-1898645" y="3112861"/>
            <a:ext cx="15292604" cy="1153217"/>
          </a:xfrm>
          <a:prstGeom prst="rect">
            <a:avLst/>
          </a:prstGeom>
        </p:spPr>
      </p:pic>
      <p:sp>
        <p:nvSpPr>
          <p:cNvPr id="4" name="矩形 3"/>
          <p:cNvSpPr/>
          <p:nvPr/>
        </p:nvSpPr>
        <p:spPr>
          <a:xfrm>
            <a:off x="1175657" y="4792006"/>
            <a:ext cx="9289143" cy="1015663"/>
          </a:xfrm>
          <a:prstGeom prst="rect">
            <a:avLst/>
          </a:prstGeom>
        </p:spPr>
        <p:txBody>
          <a:bodyPr wrap="square">
            <a:spAutoFit/>
          </a:bodyPr>
          <a:lstStyle/>
          <a:p>
            <a:r>
              <a:rPr lang="en-US" altLang="zh-CN" sz="2000" dirty="0" smtClean="0">
                <a:latin typeface="+mn-ea"/>
                <a:ea typeface="+mn-ea"/>
                <a:cs typeface="Times New Roman" panose="02020603050405020304" pitchFamily="18" charset="0"/>
              </a:rPr>
              <a:t>   </a:t>
            </a:r>
            <a:r>
              <a:rPr lang="en-US" altLang="zh-CN" sz="2000" dirty="0" err="1" smtClean="0">
                <a:latin typeface="+mn-ea"/>
                <a:ea typeface="+mn-ea"/>
                <a:cs typeface="Times New Roman" panose="02020603050405020304" pitchFamily="18" charset="0"/>
              </a:rPr>
              <a:t>XGBoost</a:t>
            </a:r>
            <a:r>
              <a:rPr lang="zh-CN" altLang="zh-CN" sz="2000" dirty="0">
                <a:latin typeface="+mn-ea"/>
                <a:ea typeface="+mn-ea"/>
                <a:cs typeface="Times New Roman" panose="02020603050405020304" pitchFamily="18" charset="0"/>
              </a:rPr>
              <a:t>背后也是</a:t>
            </a:r>
            <a:r>
              <a:rPr lang="en-US" altLang="zh-CN" sz="2000" dirty="0">
                <a:latin typeface="+mn-ea"/>
                <a:ea typeface="+mn-ea"/>
                <a:cs typeface="Times New Roman" panose="02020603050405020304" pitchFamily="18" charset="0"/>
              </a:rPr>
              <a:t>CART</a:t>
            </a:r>
            <a:r>
              <a:rPr lang="zh-CN" altLang="zh-CN" sz="2000" dirty="0">
                <a:latin typeface="+mn-ea"/>
                <a:ea typeface="+mn-ea"/>
                <a:cs typeface="Times New Roman" panose="02020603050405020304" pitchFamily="18" charset="0"/>
              </a:rPr>
              <a:t>树，这意味着</a:t>
            </a:r>
            <a:r>
              <a:rPr lang="en-US" altLang="zh-CN" sz="2000" dirty="0" err="1">
                <a:latin typeface="+mn-ea"/>
                <a:ea typeface="+mn-ea"/>
                <a:cs typeface="Times New Roman" panose="02020603050405020304" pitchFamily="18" charset="0"/>
              </a:rPr>
              <a:t>XGBoost</a:t>
            </a:r>
            <a:r>
              <a:rPr lang="zh-CN" altLang="zh-CN" sz="2000" dirty="0">
                <a:latin typeface="+mn-ea"/>
                <a:ea typeface="+mn-ea"/>
                <a:cs typeface="Times New Roman" panose="02020603050405020304" pitchFamily="18" charset="0"/>
              </a:rPr>
              <a:t>中所有的树都是二叉的。其思想是不断地添加树，不断地进行特征分裂来生长一棵树，每次添加一个树，其实是学习一个新函数，去拟合上次预测的残差。</a:t>
            </a:r>
            <a:endParaRPr lang="zh-CN" altLang="en-US" sz="2000" dirty="0">
              <a:latin typeface="+mn-ea"/>
              <a:ea typeface="+mn-ea"/>
            </a:endParaRPr>
          </a:p>
        </p:txBody>
      </p:sp>
    </p:spTree>
    <p:extLst>
      <p:ext uri="{BB962C8B-B14F-4D97-AF65-F5344CB8AC3E}">
        <p14:creationId xmlns:p14="http://schemas.microsoft.com/office/powerpoint/2010/main" val="1888553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506" name="文本框 10"/>
          <p:cNvSpPr txBox="1"/>
          <p:nvPr/>
        </p:nvSpPr>
        <p:spPr>
          <a:xfrm>
            <a:off x="174624" y="220663"/>
            <a:ext cx="3671662" cy="461665"/>
          </a:xfrm>
          <a:prstGeom prst="rect">
            <a:avLst/>
          </a:prstGeom>
          <a:noFill/>
          <a:ln w="9525">
            <a:noFill/>
          </a:ln>
        </p:spPr>
        <p:txBody>
          <a:bodyPr wrap="square">
            <a:spAutoFit/>
          </a:bodyPr>
          <a:lstStyle/>
          <a:p>
            <a:pPr eaLnBrk="1" hangingPunct="1"/>
            <a:r>
              <a:rPr lang="en-US" altLang="zh-CN" sz="2400" b="1" kern="100" dirty="0">
                <a:solidFill>
                  <a:srgbClr val="34383D"/>
                </a:solidFill>
                <a:latin typeface="+mn-ea"/>
              </a:rPr>
              <a:t>easy ensemble</a:t>
            </a:r>
            <a:r>
              <a:rPr lang="zh-CN" altLang="en-US" sz="2400" b="1" dirty="0" smtClean="0">
                <a:latin typeface="微软雅黑" panose="020B0503020204020204" pitchFamily="34" charset="-122"/>
                <a:ea typeface="微软雅黑" panose="020B0503020204020204" pitchFamily="34" charset="-122"/>
              </a:rPr>
              <a:t>模型原理</a:t>
            </a:r>
            <a:endParaRPr lang="zh-CN" altLang="en-US" sz="2400" b="1" dirty="0">
              <a:latin typeface="微软雅黑" panose="020B0503020204020204" pitchFamily="34" charset="-122"/>
              <a:ea typeface="微软雅黑" panose="020B0503020204020204" pitchFamily="34" charset="-122"/>
            </a:endParaRPr>
          </a:p>
        </p:txBody>
      </p:sp>
      <p:sp>
        <p:nvSpPr>
          <p:cNvPr id="21507"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21510" name="AutoShape 82"/>
          <p:cNvSpPr/>
          <p:nvPr/>
        </p:nvSpPr>
        <p:spPr>
          <a:xfrm>
            <a:off x="2454275" y="3705225"/>
            <a:ext cx="34925" cy="34925"/>
          </a:xfrm>
          <a:custGeom>
            <a:avLst/>
            <a:gdLst/>
            <a:ahLst/>
            <a:cxnLst>
              <a:cxn ang="0">
                <a:pos x="73819" y="98421"/>
              </a:cxn>
              <a:cxn ang="0">
                <a:pos x="49212" y="73819"/>
              </a:cxn>
              <a:cxn ang="0">
                <a:pos x="73819" y="49212"/>
              </a:cxn>
              <a:cxn ang="0">
                <a:pos x="98421" y="73819"/>
              </a:cxn>
              <a:cxn ang="0">
                <a:pos x="73819" y="98421"/>
              </a:cxn>
              <a:cxn ang="0">
                <a:pos x="73819" y="0"/>
              </a:cxn>
              <a:cxn ang="0">
                <a:pos x="0" y="73819"/>
              </a:cxn>
              <a:cxn ang="0">
                <a:pos x="73819" y="147624"/>
              </a:cxn>
              <a:cxn ang="0">
                <a:pos x="147633" y="73819"/>
              </a:cxn>
              <a:cxn ang="0">
                <a:pos x="73819" y="0"/>
              </a:cxn>
            </a:cxnLst>
            <a:rect l="0" t="0" r="0" b="0"/>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rgbClr val="FDB817">
              <a:alpha val="100000"/>
            </a:srgbClr>
          </a:solidFill>
          <a:ln w="9525">
            <a:noFill/>
          </a:ln>
        </p:spPr>
        <p:txBody>
          <a:bodyPr/>
          <a:lstStyle/>
          <a:p>
            <a:endParaRPr lang="zh-CN" altLang="en-US"/>
          </a:p>
        </p:txBody>
      </p:sp>
      <p:pic>
        <p:nvPicPr>
          <p:cNvPr id="5" name="图片 4" descr="easy ensemble 算法和balance cascade算法_第1张图片"/>
          <p:cNvPicPr/>
          <p:nvPr/>
        </p:nvPicPr>
        <p:blipFill>
          <a:blip r:embed="rId2">
            <a:extLst>
              <a:ext uri="{28A0092B-C50C-407E-A947-70E740481C1C}">
                <a14:useLocalDpi xmlns:a14="http://schemas.microsoft.com/office/drawing/2010/main" val="0"/>
              </a:ext>
            </a:extLst>
          </a:blip>
          <a:srcRect/>
          <a:stretch>
            <a:fillRect/>
          </a:stretch>
        </p:blipFill>
        <p:spPr bwMode="auto">
          <a:xfrm>
            <a:off x="6382339" y="857023"/>
            <a:ext cx="4953318" cy="5766254"/>
          </a:xfrm>
          <a:prstGeom prst="rect">
            <a:avLst/>
          </a:prstGeom>
          <a:noFill/>
          <a:ln>
            <a:noFill/>
          </a:ln>
        </p:spPr>
      </p:pic>
      <p:sp>
        <p:nvSpPr>
          <p:cNvPr id="2" name="矩形 1"/>
          <p:cNvSpPr/>
          <p:nvPr/>
        </p:nvSpPr>
        <p:spPr>
          <a:xfrm>
            <a:off x="634681" y="1212235"/>
            <a:ext cx="4953318" cy="4062651"/>
          </a:xfrm>
          <a:prstGeom prst="rect">
            <a:avLst/>
          </a:prstGeom>
        </p:spPr>
        <p:txBody>
          <a:bodyPr wrap="square">
            <a:spAutoFit/>
          </a:bodyPr>
          <a:lstStyle/>
          <a:p>
            <a:pPr indent="304800" algn="just">
              <a:spcAft>
                <a:spcPts val="0"/>
              </a:spcAft>
            </a:pPr>
            <a:r>
              <a:rPr lang="en-US" altLang="zh-CN" sz="2000" kern="100" dirty="0">
                <a:solidFill>
                  <a:srgbClr val="34383D"/>
                </a:solidFill>
                <a:latin typeface="+mn-ea"/>
                <a:ea typeface="+mn-ea"/>
              </a:rPr>
              <a:t>easy ensemble</a:t>
            </a:r>
            <a:r>
              <a:rPr lang="zh-CN" altLang="zh-CN" sz="2000" kern="100" dirty="0">
                <a:solidFill>
                  <a:srgbClr val="34383D"/>
                </a:solidFill>
                <a:latin typeface="+mn-ea"/>
                <a:ea typeface="+mn-ea"/>
              </a:rPr>
              <a:t>算法每次从多数类中抽样出和少数类数目差不多的样本，然后和少数类样本组合作为训练集。在这个训练集上学习一个</a:t>
            </a:r>
            <a:r>
              <a:rPr lang="en-US" altLang="zh-CN" sz="2000" kern="100" dirty="0" err="1">
                <a:solidFill>
                  <a:srgbClr val="34383D"/>
                </a:solidFill>
                <a:latin typeface="+mn-ea"/>
                <a:ea typeface="+mn-ea"/>
              </a:rPr>
              <a:t>adaboost</a:t>
            </a:r>
            <a:r>
              <a:rPr lang="zh-CN" altLang="zh-CN" sz="2000" kern="100" dirty="0">
                <a:solidFill>
                  <a:srgbClr val="34383D"/>
                </a:solidFill>
                <a:latin typeface="+mn-ea"/>
                <a:ea typeface="+mn-ea"/>
              </a:rPr>
              <a:t>分类器</a:t>
            </a:r>
            <a:r>
              <a:rPr lang="zh-CN" altLang="zh-CN" sz="2000" kern="100" dirty="0" smtClean="0">
                <a:solidFill>
                  <a:srgbClr val="34383D"/>
                </a:solidFill>
                <a:latin typeface="+mn-ea"/>
                <a:ea typeface="+mn-ea"/>
              </a:rPr>
              <a:t>。</a:t>
            </a:r>
            <a:endParaRPr lang="en-US" altLang="zh-CN" kern="100" dirty="0" smtClean="0">
              <a:solidFill>
                <a:srgbClr val="34383D"/>
              </a:solidFill>
              <a:latin typeface="Times New Roman" panose="02020603050405020304" pitchFamily="18" charset="0"/>
            </a:endParaRPr>
          </a:p>
          <a:p>
            <a:pPr indent="304800" algn="just">
              <a:spcAft>
                <a:spcPts val="0"/>
              </a:spcAft>
            </a:pPr>
            <a:r>
              <a:rPr lang="en-US" altLang="zh-CN" kern="100" dirty="0">
                <a:solidFill>
                  <a:srgbClr val="34383D"/>
                </a:solidFill>
                <a:latin typeface="Times New Roman" panose="02020603050405020304" pitchFamily="18" charset="0"/>
              </a:rPr>
              <a:t/>
            </a:r>
            <a:br>
              <a:rPr lang="en-US" altLang="zh-CN" kern="100" dirty="0">
                <a:solidFill>
                  <a:srgbClr val="34383D"/>
                </a:solidFill>
                <a:latin typeface="Times New Roman" panose="02020603050405020304" pitchFamily="18" charset="0"/>
              </a:rPr>
            </a:br>
            <a:r>
              <a:rPr lang="en-US" altLang="zh-CN" kern="100" dirty="0" smtClean="0">
                <a:solidFill>
                  <a:srgbClr val="34383D"/>
                </a:solidFill>
                <a:latin typeface="Times New Roman" panose="02020603050405020304" pitchFamily="18" charset="0"/>
              </a:rPr>
              <a:t>       </a:t>
            </a:r>
            <a:r>
              <a:rPr lang="zh-CN" altLang="zh-CN" sz="2000" kern="100" dirty="0" smtClean="0">
                <a:solidFill>
                  <a:srgbClr val="34383D"/>
                </a:solidFill>
                <a:latin typeface="+mn-ea"/>
                <a:ea typeface="+mn-ea"/>
              </a:rPr>
              <a:t>预测</a:t>
            </a:r>
            <a:r>
              <a:rPr lang="zh-CN" altLang="zh-CN" sz="2000" kern="100" dirty="0">
                <a:solidFill>
                  <a:srgbClr val="34383D"/>
                </a:solidFill>
                <a:latin typeface="+mn-ea"/>
                <a:ea typeface="+mn-ea"/>
              </a:rPr>
              <a:t>的时候，是使用之前学习到的所有</a:t>
            </a:r>
            <a:r>
              <a:rPr lang="en-US" altLang="zh-CN" sz="2000" kern="100" dirty="0" err="1">
                <a:solidFill>
                  <a:srgbClr val="34383D"/>
                </a:solidFill>
                <a:latin typeface="+mn-ea"/>
                <a:ea typeface="+mn-ea"/>
              </a:rPr>
              <a:t>adaboost</a:t>
            </a:r>
            <a:r>
              <a:rPr lang="zh-CN" altLang="zh-CN" sz="2000" kern="100" dirty="0">
                <a:solidFill>
                  <a:srgbClr val="34383D"/>
                </a:solidFill>
                <a:latin typeface="+mn-ea"/>
                <a:ea typeface="+mn-ea"/>
              </a:rPr>
              <a:t>中的弱分类器（就是每颗决策树）的预测结果向量（每个树给的结果组成一个向量）和对应的权重向量做内积，然后减去阈值，根据差的符号确定样本的类别</a:t>
            </a:r>
            <a:r>
              <a:rPr lang="zh-CN" altLang="zh-CN" sz="2000" kern="100" dirty="0" smtClean="0">
                <a:solidFill>
                  <a:srgbClr val="34383D"/>
                </a:solidFill>
                <a:latin typeface="+mn-ea"/>
                <a:ea typeface="+mn-ea"/>
              </a:rPr>
              <a:t>。</a:t>
            </a:r>
            <a:endParaRPr lang="en-US" altLang="zh-CN" sz="2000" kern="100" dirty="0" smtClean="0">
              <a:solidFill>
                <a:srgbClr val="34383D"/>
              </a:solidFill>
              <a:latin typeface="+mn-ea"/>
              <a:ea typeface="+mn-ea"/>
            </a:endParaRPr>
          </a:p>
          <a:p>
            <a:pPr indent="304800" algn="just">
              <a:spcAft>
                <a:spcPts val="0"/>
              </a:spcAft>
            </a:pPr>
            <a:endParaRPr lang="en-US" altLang="zh-CN" sz="2000" kern="100" dirty="0">
              <a:solidFill>
                <a:srgbClr val="34383D"/>
              </a:solidFill>
              <a:latin typeface="+mn-ea"/>
              <a:ea typeface="+mn-ea"/>
            </a:endParaRPr>
          </a:p>
          <a:p>
            <a:pPr indent="304800" algn="just">
              <a:spcAft>
                <a:spcPts val="0"/>
              </a:spcAft>
            </a:pPr>
            <a:r>
              <a:rPr lang="zh-CN" altLang="en-US" sz="2000" kern="100" dirty="0" smtClean="0">
                <a:solidFill>
                  <a:srgbClr val="34383D"/>
                </a:solidFill>
                <a:latin typeface="+mn-ea"/>
                <a:ea typeface="+mn-ea"/>
              </a:rPr>
              <a:t>其算法步骤如右图所示：</a:t>
            </a:r>
            <a:endParaRPr lang="zh-CN" altLang="zh-CN" sz="2000" kern="100" dirty="0">
              <a:solidFill>
                <a:srgbClr val="34383D"/>
              </a:solidFill>
              <a:latin typeface="+mn-ea"/>
              <a:ea typeface="+mn-ea"/>
            </a:endParaRPr>
          </a:p>
        </p:txBody>
      </p:sp>
    </p:spTree>
    <p:extLst>
      <p:ext uri="{BB962C8B-B14F-4D97-AF65-F5344CB8AC3E}">
        <p14:creationId xmlns:p14="http://schemas.microsoft.com/office/powerpoint/2010/main" val="28135030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10"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算法结果展示</a:t>
            </a:r>
            <a:endParaRPr lang="zh-CN" altLang="en-US" sz="2400" b="1" dirty="0">
              <a:latin typeface="微软雅黑" panose="020B0503020204020204" pitchFamily="34" charset="-122"/>
              <a:ea typeface="微软雅黑" panose="020B0503020204020204" pitchFamily="34" charset="-122"/>
            </a:endParaRPr>
          </a:p>
        </p:txBody>
      </p:sp>
      <p:sp>
        <p:nvSpPr>
          <p:cNvPr id="17411"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2" name="矩形 1"/>
          <p:cNvSpPr/>
          <p:nvPr/>
        </p:nvSpPr>
        <p:spPr>
          <a:xfrm>
            <a:off x="972456" y="1343484"/>
            <a:ext cx="9724572" cy="943528"/>
          </a:xfrm>
          <a:prstGeom prst="rect">
            <a:avLst/>
          </a:prstGeom>
        </p:spPr>
        <p:txBody>
          <a:bodyPr wrap="square">
            <a:spAutoFit/>
          </a:bodyPr>
          <a:lstStyle/>
          <a:p>
            <a:pPr indent="304800" algn="just">
              <a:lnSpc>
                <a:spcPct val="150000"/>
              </a:lnSpc>
              <a:spcAft>
                <a:spcPts val="0"/>
              </a:spcAft>
            </a:pPr>
            <a:r>
              <a:rPr lang="en-US" altLang="zh-CN" sz="2000" kern="100" dirty="0" smtClean="0">
                <a:solidFill>
                  <a:srgbClr val="34383D"/>
                </a:solidFill>
                <a:latin typeface="+mn-ea"/>
                <a:ea typeface="+mn-ea"/>
              </a:rPr>
              <a:t> </a:t>
            </a:r>
            <a:r>
              <a:rPr lang="zh-CN" altLang="zh-CN" sz="2000" kern="100" dirty="0" smtClean="0">
                <a:solidFill>
                  <a:srgbClr val="34383D"/>
                </a:solidFill>
                <a:latin typeface="+mn-ea"/>
                <a:ea typeface="+mn-ea"/>
              </a:rPr>
              <a:t>针对</a:t>
            </a:r>
            <a:r>
              <a:rPr lang="zh-CN" altLang="zh-CN" sz="2000" kern="100" dirty="0">
                <a:solidFill>
                  <a:srgbClr val="34383D"/>
                </a:solidFill>
                <a:latin typeface="+mn-ea"/>
                <a:ea typeface="+mn-ea"/>
              </a:rPr>
              <a:t>高维稀疏和不平衡数据问题，我们采用了</a:t>
            </a:r>
            <a:r>
              <a:rPr lang="en-US" altLang="zh-CN" sz="2000" kern="100" dirty="0" err="1">
                <a:solidFill>
                  <a:srgbClr val="34383D"/>
                </a:solidFill>
                <a:latin typeface="+mn-ea"/>
                <a:ea typeface="+mn-ea"/>
              </a:rPr>
              <a:t>Xgboost</a:t>
            </a:r>
            <a:r>
              <a:rPr lang="zh-CN" altLang="zh-CN" sz="2000" kern="100" dirty="0">
                <a:solidFill>
                  <a:srgbClr val="34383D"/>
                </a:solidFill>
                <a:latin typeface="+mn-ea"/>
                <a:ea typeface="+mn-ea"/>
              </a:rPr>
              <a:t>算法，</a:t>
            </a:r>
            <a:r>
              <a:rPr lang="en-US" altLang="zh-CN" sz="2000" kern="100" dirty="0">
                <a:solidFill>
                  <a:srgbClr val="34383D"/>
                </a:solidFill>
                <a:latin typeface="+mn-ea"/>
                <a:ea typeface="+mn-ea"/>
              </a:rPr>
              <a:t>easy ensemble</a:t>
            </a:r>
            <a:r>
              <a:rPr lang="zh-CN" altLang="zh-CN" sz="2000" kern="100" dirty="0">
                <a:solidFill>
                  <a:srgbClr val="34383D"/>
                </a:solidFill>
                <a:latin typeface="+mn-ea"/>
                <a:ea typeface="+mn-ea"/>
              </a:rPr>
              <a:t>算法以及随机森林算法进行建模和测试，展示测试效果，结果如下表：</a:t>
            </a:r>
          </a:p>
        </p:txBody>
      </p:sp>
      <p:graphicFrame>
        <p:nvGraphicFramePr>
          <p:cNvPr id="3" name="表格 2"/>
          <p:cNvGraphicFramePr>
            <a:graphicFrameLocks noGrp="1"/>
          </p:cNvGraphicFramePr>
          <p:nvPr>
            <p:extLst>
              <p:ext uri="{D42A27DB-BD31-4B8C-83A1-F6EECF244321}">
                <p14:modId xmlns:p14="http://schemas.microsoft.com/office/powerpoint/2010/main" val="408782708"/>
              </p:ext>
            </p:extLst>
          </p:nvPr>
        </p:nvGraphicFramePr>
        <p:xfrm>
          <a:off x="1339123" y="2782094"/>
          <a:ext cx="8991237" cy="2980078"/>
        </p:xfrm>
        <a:graphic>
          <a:graphicData uri="http://schemas.openxmlformats.org/drawingml/2006/table">
            <a:tbl>
              <a:tblPr firstRow="1" firstCol="1" bandRow="1">
                <a:tableStyleId>{5C22544A-7EE6-4342-B048-85BDC9FD1C3A}</a:tableStyleId>
              </a:tblPr>
              <a:tblGrid>
                <a:gridCol w="2996718">
                  <a:extLst>
                    <a:ext uri="{9D8B030D-6E8A-4147-A177-3AD203B41FA5}">
                      <a16:colId xmlns:a16="http://schemas.microsoft.com/office/drawing/2014/main" val="598990920"/>
                    </a:ext>
                  </a:extLst>
                </a:gridCol>
                <a:gridCol w="2996718">
                  <a:extLst>
                    <a:ext uri="{9D8B030D-6E8A-4147-A177-3AD203B41FA5}">
                      <a16:colId xmlns:a16="http://schemas.microsoft.com/office/drawing/2014/main" val="298888122"/>
                    </a:ext>
                  </a:extLst>
                </a:gridCol>
                <a:gridCol w="2997801">
                  <a:extLst>
                    <a:ext uri="{9D8B030D-6E8A-4147-A177-3AD203B41FA5}">
                      <a16:colId xmlns:a16="http://schemas.microsoft.com/office/drawing/2014/main" val="224658911"/>
                    </a:ext>
                  </a:extLst>
                </a:gridCol>
              </a:tblGrid>
              <a:tr h="747834">
                <a:tc>
                  <a:txBody>
                    <a:bodyPr/>
                    <a:lstStyle/>
                    <a:p>
                      <a:pPr indent="304800" algn="ctr">
                        <a:lnSpc>
                          <a:spcPts val="2000"/>
                        </a:lnSpc>
                        <a:spcAft>
                          <a:spcPts val="0"/>
                        </a:spcAft>
                      </a:pPr>
                      <a:endParaRPr lang="en-US" altLang="zh-CN" sz="2000" kern="100" dirty="0" smtClean="0">
                        <a:effectLst/>
                      </a:endParaRPr>
                    </a:p>
                    <a:p>
                      <a:pPr indent="304800" algn="ctr">
                        <a:lnSpc>
                          <a:spcPts val="2000"/>
                        </a:lnSpc>
                        <a:spcAft>
                          <a:spcPts val="0"/>
                        </a:spcAft>
                      </a:pPr>
                      <a:r>
                        <a:rPr lang="zh-CN" sz="2000" kern="100" dirty="0" smtClean="0">
                          <a:effectLst/>
                        </a:rPr>
                        <a:t>算法</a:t>
                      </a:r>
                      <a:endParaRPr lang="zh-CN" sz="2000" kern="100" dirty="0">
                        <a:solidFill>
                          <a:srgbClr val="34383D"/>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ts val="2000"/>
                        </a:lnSpc>
                        <a:spcAft>
                          <a:spcPts val="0"/>
                        </a:spcAft>
                      </a:pPr>
                      <a:endParaRPr lang="en-US" altLang="zh-CN" sz="2000" kern="100" dirty="0" smtClean="0">
                        <a:effectLst/>
                      </a:endParaRPr>
                    </a:p>
                    <a:p>
                      <a:pPr indent="304800" algn="ctr">
                        <a:lnSpc>
                          <a:spcPts val="2000"/>
                        </a:lnSpc>
                        <a:spcAft>
                          <a:spcPts val="0"/>
                        </a:spcAft>
                      </a:pPr>
                      <a:r>
                        <a:rPr lang="zh-CN" sz="2000" kern="100" dirty="0" smtClean="0">
                          <a:effectLst/>
                        </a:rPr>
                        <a:t>运行时间</a:t>
                      </a:r>
                      <a:endParaRPr lang="zh-CN" sz="2000" kern="100" dirty="0">
                        <a:solidFill>
                          <a:srgbClr val="34383D"/>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ts val="2000"/>
                        </a:lnSpc>
                        <a:spcAft>
                          <a:spcPts val="0"/>
                        </a:spcAft>
                      </a:pPr>
                      <a:endParaRPr lang="en-US" sz="2000" kern="100" dirty="0" smtClean="0">
                        <a:effectLst/>
                      </a:endParaRPr>
                    </a:p>
                    <a:p>
                      <a:pPr indent="304800" algn="ctr">
                        <a:lnSpc>
                          <a:spcPts val="2000"/>
                        </a:lnSpc>
                        <a:spcAft>
                          <a:spcPts val="0"/>
                        </a:spcAft>
                      </a:pPr>
                      <a:r>
                        <a:rPr lang="en-US" sz="2000" kern="100" dirty="0" smtClean="0">
                          <a:effectLst/>
                        </a:rPr>
                        <a:t>AUC</a:t>
                      </a:r>
                      <a:r>
                        <a:rPr lang="zh-CN" sz="2000" kern="100" dirty="0">
                          <a:effectLst/>
                        </a:rPr>
                        <a:t>值</a:t>
                      </a:r>
                      <a:endParaRPr lang="zh-CN" sz="2000" kern="100" dirty="0">
                        <a:solidFill>
                          <a:srgbClr val="34383D"/>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66169737"/>
                  </a:ext>
                </a:extLst>
              </a:tr>
              <a:tr h="736576">
                <a:tc>
                  <a:txBody>
                    <a:bodyPr/>
                    <a:lstStyle/>
                    <a:p>
                      <a:pPr indent="304800" algn="ctr">
                        <a:lnSpc>
                          <a:spcPts val="2000"/>
                        </a:lnSpc>
                        <a:spcAft>
                          <a:spcPts val="0"/>
                        </a:spcAft>
                      </a:pPr>
                      <a:endParaRPr lang="en-US" altLang="zh-CN" sz="2000" kern="100" dirty="0" smtClean="0">
                        <a:effectLst/>
                      </a:endParaRPr>
                    </a:p>
                    <a:p>
                      <a:pPr indent="304800" algn="ctr">
                        <a:lnSpc>
                          <a:spcPts val="2000"/>
                        </a:lnSpc>
                        <a:spcAft>
                          <a:spcPts val="0"/>
                        </a:spcAft>
                      </a:pPr>
                      <a:r>
                        <a:rPr lang="zh-CN" sz="2000" kern="100" dirty="0" smtClean="0">
                          <a:effectLst/>
                        </a:rPr>
                        <a:t>随机</a:t>
                      </a:r>
                      <a:r>
                        <a:rPr lang="zh-CN" sz="2000" kern="100" dirty="0">
                          <a:effectLst/>
                        </a:rPr>
                        <a:t>森林算法</a:t>
                      </a:r>
                      <a:endParaRPr lang="zh-CN" sz="2000" kern="100" dirty="0">
                        <a:solidFill>
                          <a:srgbClr val="34383D"/>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0" dirty="0" smtClean="0">
                        <a:effectLst/>
                      </a:endParaRPr>
                    </a:p>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smtClean="0">
                          <a:effectLst/>
                        </a:rPr>
                        <a:t>2.6871535778045654s</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0" dirty="0" smtClean="0">
                        <a:effectLst/>
                      </a:endParaRPr>
                    </a:p>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smtClean="0">
                          <a:effectLst/>
                        </a:rPr>
                        <a:t>0.9999484489645343</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1274241"/>
                  </a:ext>
                </a:extLst>
              </a:tr>
              <a:tr h="747834">
                <a:tc>
                  <a:txBody>
                    <a:bodyPr/>
                    <a:lstStyle/>
                    <a:p>
                      <a:pPr indent="304800" algn="ctr">
                        <a:lnSpc>
                          <a:spcPts val="2000"/>
                        </a:lnSpc>
                        <a:spcAft>
                          <a:spcPts val="0"/>
                        </a:spcAft>
                      </a:pPr>
                      <a:endParaRPr lang="en-US" sz="2000" kern="100" dirty="0" smtClean="0">
                        <a:effectLst/>
                      </a:endParaRPr>
                    </a:p>
                    <a:p>
                      <a:pPr indent="304800" algn="ctr">
                        <a:lnSpc>
                          <a:spcPts val="2000"/>
                        </a:lnSpc>
                        <a:spcAft>
                          <a:spcPts val="0"/>
                        </a:spcAft>
                      </a:pPr>
                      <a:r>
                        <a:rPr lang="en-US" sz="2000" kern="100" dirty="0" err="1" smtClean="0">
                          <a:effectLst/>
                        </a:rPr>
                        <a:t>Xgboost</a:t>
                      </a:r>
                      <a:r>
                        <a:rPr lang="zh-CN" sz="2000" kern="100" dirty="0">
                          <a:effectLst/>
                        </a:rPr>
                        <a:t>算法</a:t>
                      </a:r>
                      <a:endParaRPr lang="zh-CN" sz="2000" kern="100" dirty="0">
                        <a:solidFill>
                          <a:srgbClr val="34383D"/>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0" dirty="0" smtClean="0">
                        <a:effectLst/>
                      </a:endParaRPr>
                    </a:p>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smtClean="0">
                          <a:effectLst/>
                        </a:rPr>
                        <a:t>4.758271932601929s</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0" dirty="0" smtClean="0">
                        <a:effectLst/>
                      </a:endParaRPr>
                    </a:p>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smtClean="0">
                          <a:effectLst/>
                        </a:rPr>
                        <a:t>0.9997858923564462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3796594"/>
                  </a:ext>
                </a:extLst>
              </a:tr>
              <a:tr h="747834">
                <a:tc>
                  <a:txBody>
                    <a:bodyPr/>
                    <a:lstStyle/>
                    <a:p>
                      <a:pPr indent="304800" algn="ctr">
                        <a:lnSpc>
                          <a:spcPts val="2000"/>
                        </a:lnSpc>
                        <a:spcAft>
                          <a:spcPts val="0"/>
                        </a:spcAft>
                      </a:pPr>
                      <a:endParaRPr lang="en-US" sz="2000" kern="100" dirty="0" smtClean="0">
                        <a:effectLst/>
                      </a:endParaRPr>
                    </a:p>
                    <a:p>
                      <a:pPr indent="304800" algn="ctr">
                        <a:lnSpc>
                          <a:spcPts val="2000"/>
                        </a:lnSpc>
                        <a:spcAft>
                          <a:spcPts val="0"/>
                        </a:spcAft>
                      </a:pPr>
                      <a:r>
                        <a:rPr lang="en-US" sz="2000" kern="100" dirty="0" smtClean="0">
                          <a:effectLst/>
                        </a:rPr>
                        <a:t>easy </a:t>
                      </a:r>
                      <a:r>
                        <a:rPr lang="en-US" sz="2000" kern="100" dirty="0">
                          <a:effectLst/>
                        </a:rPr>
                        <a:t>ensemble</a:t>
                      </a:r>
                      <a:r>
                        <a:rPr lang="zh-CN" sz="2000" kern="100" dirty="0">
                          <a:effectLst/>
                        </a:rPr>
                        <a:t>算法</a:t>
                      </a:r>
                      <a:endParaRPr lang="zh-CN" sz="2000" kern="100" dirty="0">
                        <a:solidFill>
                          <a:srgbClr val="34383D"/>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0" dirty="0" smtClean="0">
                        <a:effectLst/>
                      </a:endParaRPr>
                    </a:p>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smtClean="0">
                          <a:effectLst/>
                        </a:rPr>
                        <a:t>370.70320296287537s</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0" dirty="0" smtClean="0">
                        <a:effectLst/>
                      </a:endParaRPr>
                    </a:p>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smtClean="0">
                          <a:effectLst/>
                        </a:rPr>
                        <a:t>0.999331589571276</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1899070"/>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2530" name="图片 20"/>
          <p:cNvPicPr>
            <a:picLocks noChangeAspect="1"/>
          </p:cNvPicPr>
          <p:nvPr/>
        </p:nvPicPr>
        <p:blipFill>
          <a:blip r:embed="rId2"/>
          <a:stretch>
            <a:fillRect/>
          </a:stretch>
        </p:blipFill>
        <p:spPr>
          <a:xfrm>
            <a:off x="2632075" y="354013"/>
            <a:ext cx="7481888" cy="3743325"/>
          </a:xfrm>
          <a:prstGeom prst="rect">
            <a:avLst/>
          </a:prstGeom>
          <a:noFill/>
          <a:ln w="9525">
            <a:noFill/>
          </a:ln>
        </p:spPr>
      </p:pic>
      <p:sp>
        <p:nvSpPr>
          <p:cNvPr id="22531" name="矩形 6"/>
          <p:cNvSpPr/>
          <p:nvPr/>
        </p:nvSpPr>
        <p:spPr>
          <a:xfrm>
            <a:off x="0" y="4902200"/>
            <a:ext cx="12192000" cy="195580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22532" name="文本框 8"/>
          <p:cNvSpPr txBox="1"/>
          <p:nvPr/>
        </p:nvSpPr>
        <p:spPr>
          <a:xfrm>
            <a:off x="0" y="1571625"/>
            <a:ext cx="1495425" cy="5386388"/>
          </a:xfrm>
          <a:prstGeom prst="rect">
            <a:avLst/>
          </a:prstGeom>
          <a:noFill/>
          <a:ln w="9525">
            <a:noFill/>
          </a:ln>
        </p:spPr>
        <p:txBody>
          <a:bodyPr>
            <a:spAutoFit/>
          </a:bodyPr>
          <a:lstStyle/>
          <a:p>
            <a:pPr eaLnBrk="1" hangingPunct="1"/>
            <a:r>
              <a:rPr lang="en-US" altLang="zh-CN" sz="34400" b="1" dirty="0">
                <a:solidFill>
                  <a:srgbClr val="1C4885"/>
                </a:solidFill>
                <a:latin typeface="微软雅黑" panose="020B0503020204020204" pitchFamily="34" charset="-122"/>
                <a:ea typeface="微软雅黑" panose="020B0503020204020204" pitchFamily="34" charset="-122"/>
              </a:rPr>
              <a:t>5</a:t>
            </a:r>
            <a:endParaRPr lang="zh-CN" altLang="en-US" sz="34400" b="1" dirty="0">
              <a:solidFill>
                <a:srgbClr val="1C4885"/>
              </a:solidFill>
              <a:latin typeface="微软雅黑" panose="020B0503020204020204" pitchFamily="34" charset="-122"/>
              <a:ea typeface="微软雅黑" panose="020B0503020204020204" pitchFamily="34" charset="-122"/>
            </a:endParaRPr>
          </a:p>
        </p:txBody>
      </p:sp>
      <p:sp>
        <p:nvSpPr>
          <p:cNvPr id="22533" name="文本框 12"/>
          <p:cNvSpPr txBox="1"/>
          <p:nvPr/>
        </p:nvSpPr>
        <p:spPr>
          <a:xfrm>
            <a:off x="2762249" y="3632200"/>
            <a:ext cx="6338207" cy="1200329"/>
          </a:xfrm>
          <a:prstGeom prst="rect">
            <a:avLst/>
          </a:prstGeom>
          <a:noFill/>
          <a:ln w="9525">
            <a:noFill/>
          </a:ln>
        </p:spPr>
        <p:txBody>
          <a:bodyPr wrap="square">
            <a:spAutoFit/>
          </a:bodyPr>
          <a:lstStyle/>
          <a:p>
            <a:pPr eaLnBrk="1" hangingPunct="1"/>
            <a:r>
              <a:rPr lang="zh-CN" altLang="en-US" sz="7200" b="1" dirty="0" smtClean="0">
                <a:solidFill>
                  <a:srgbClr val="1C4885"/>
                </a:solidFill>
                <a:latin typeface="微软雅黑" panose="020B0503020204020204" pitchFamily="34" charset="-122"/>
                <a:ea typeface="微软雅黑" panose="020B0503020204020204" pitchFamily="34" charset="-122"/>
              </a:rPr>
              <a:t>总结与展望</a:t>
            </a:r>
            <a:endParaRPr lang="zh-CN" altLang="en-US" sz="7200" b="1" dirty="0">
              <a:solidFill>
                <a:srgbClr val="1C4885"/>
              </a:solidFill>
              <a:latin typeface="微软雅黑" panose="020B0503020204020204" pitchFamily="34" charset="-122"/>
              <a:ea typeface="微软雅黑" panose="020B0503020204020204" pitchFamily="34" charset="-122"/>
            </a:endParaRPr>
          </a:p>
        </p:txBody>
      </p:sp>
      <p:grpSp>
        <p:nvGrpSpPr>
          <p:cNvPr id="22534" name="组合 13"/>
          <p:cNvGrpSpPr>
            <a:grpSpLocks noChangeAspect="1"/>
          </p:cNvGrpSpPr>
          <p:nvPr/>
        </p:nvGrpSpPr>
        <p:grpSpPr>
          <a:xfrm>
            <a:off x="6804025" y="3178175"/>
            <a:ext cx="5578475" cy="3481388"/>
            <a:chOff x="0" y="0"/>
            <a:chExt cx="5324473" cy="3322983"/>
          </a:xfrm>
        </p:grpSpPr>
        <p:pic>
          <p:nvPicPr>
            <p:cNvPr id="22537" name="图片 14"/>
            <p:cNvPicPr>
              <a:picLocks noChangeAspect="1"/>
            </p:cNvPicPr>
            <p:nvPr/>
          </p:nvPicPr>
          <p:blipFill>
            <a:blip r:embed="rId3"/>
            <a:srcRect b="52040"/>
            <a:stretch>
              <a:fillRect/>
            </a:stretch>
          </p:blipFill>
          <p:spPr>
            <a:xfrm>
              <a:off x="6344" y="0"/>
              <a:ext cx="5318129" cy="1642414"/>
            </a:xfrm>
            <a:prstGeom prst="rect">
              <a:avLst/>
            </a:prstGeom>
            <a:noFill/>
            <a:ln w="9525">
              <a:noFill/>
            </a:ln>
          </p:spPr>
        </p:pic>
        <p:pic>
          <p:nvPicPr>
            <p:cNvPr id="22538" name="图片 15"/>
            <p:cNvPicPr>
              <a:picLocks noChangeAspect="1"/>
            </p:cNvPicPr>
            <p:nvPr/>
          </p:nvPicPr>
          <p:blipFill>
            <a:blip r:embed="rId3"/>
            <a:srcRect t="50633" r="2628"/>
            <a:stretch>
              <a:fillRect/>
            </a:stretch>
          </p:blipFill>
          <p:spPr>
            <a:xfrm>
              <a:off x="0" y="1632435"/>
              <a:ext cx="5178427" cy="1690548"/>
            </a:xfrm>
            <a:prstGeom prst="rect">
              <a:avLst/>
            </a:prstGeom>
            <a:noFill/>
            <a:ln w="9525">
              <a:noFill/>
            </a:ln>
          </p:spPr>
        </p:pic>
      </p:grpSp>
      <p:sp>
        <p:nvSpPr>
          <p:cNvPr id="22536" name="文本框 19"/>
          <p:cNvSpPr/>
          <p:nvPr/>
        </p:nvSpPr>
        <p:spPr>
          <a:xfrm>
            <a:off x="465138" y="4889500"/>
            <a:ext cx="2039937" cy="985838"/>
          </a:xfrm>
          <a:custGeom>
            <a:avLst/>
            <a:gdLst/>
            <a:ahLst/>
            <a:cxnLst>
              <a:cxn ang="0">
                <a:pos x="1343593" y="0"/>
              </a:cxn>
              <a:cxn ang="0">
                <a:pos x="2041623" y="0"/>
              </a:cxn>
              <a:cxn ang="0">
                <a:pos x="2032189" y="106598"/>
              </a:cxn>
              <a:cxn ang="0">
                <a:pos x="1708617" y="679321"/>
              </a:cxn>
              <a:cxn ang="0">
                <a:pos x="790731" y="981906"/>
              </a:cxn>
              <a:cxn ang="0">
                <a:pos x="0" y="839638"/>
              </a:cxn>
              <a:cxn ang="0">
                <a:pos x="0" y="245083"/>
              </a:cxn>
              <a:cxn ang="0">
                <a:pos x="718069" y="455302"/>
              </a:cxn>
              <a:cxn ang="0">
                <a:pos x="1179684" y="313033"/>
              </a:cxn>
              <a:cxn ang="0">
                <a:pos x="1339966" y="39910"/>
              </a:cxn>
              <a:cxn ang="0">
                <a:pos x="1343593" y="0"/>
              </a:cxn>
            </a:cxnLst>
            <a:rect l="0" t="0" r="0" b="0"/>
            <a:pathLst>
              <a:path w="2039375" h="987152">
                <a:moveTo>
                  <a:pt x="1342113" y="0"/>
                </a:moveTo>
                <a:lnTo>
                  <a:pt x="2039375" y="0"/>
                </a:lnTo>
                <a:lnTo>
                  <a:pt x="2029950" y="107167"/>
                </a:lnTo>
                <a:cubicBezTo>
                  <a:pt x="1986855" y="338921"/>
                  <a:pt x="1879117" y="530849"/>
                  <a:pt x="1706735" y="682950"/>
                </a:cubicBezTo>
                <a:cubicBezTo>
                  <a:pt x="1476894" y="885752"/>
                  <a:pt x="1171268" y="987152"/>
                  <a:pt x="789859" y="987152"/>
                </a:cubicBezTo>
                <a:cubicBezTo>
                  <a:pt x="471069" y="987152"/>
                  <a:pt x="207783" y="939476"/>
                  <a:pt x="0" y="844124"/>
                </a:cubicBezTo>
                <a:lnTo>
                  <a:pt x="0" y="246393"/>
                </a:lnTo>
                <a:cubicBezTo>
                  <a:pt x="229130" y="387287"/>
                  <a:pt x="468222" y="457734"/>
                  <a:pt x="717277" y="457734"/>
                </a:cubicBezTo>
                <a:cubicBezTo>
                  <a:pt x="910828" y="457734"/>
                  <a:pt x="1064530" y="410057"/>
                  <a:pt x="1178384" y="314705"/>
                </a:cubicBezTo>
                <a:cubicBezTo>
                  <a:pt x="1263774" y="243191"/>
                  <a:pt x="1317143" y="151663"/>
                  <a:pt x="1338490" y="40122"/>
                </a:cubicBezTo>
                <a:lnTo>
                  <a:pt x="1342113" y="0"/>
                </a:lnTo>
                <a:close/>
              </a:path>
            </a:pathLst>
          </a:custGeom>
          <a:solidFill>
            <a:schemeClr val="bg1">
              <a:alpha val="100000"/>
            </a:schemeClr>
          </a:solidFill>
          <a:ln w="9525">
            <a:noFill/>
          </a:ln>
        </p:spPr>
        <p:txBody>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578"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结果分析</a:t>
            </a:r>
            <a:endParaRPr lang="zh-CN" altLang="en-US" sz="2400" b="1" dirty="0">
              <a:latin typeface="微软雅黑" panose="020B0503020204020204" pitchFamily="34" charset="-122"/>
              <a:ea typeface="微软雅黑" panose="020B0503020204020204" pitchFamily="34" charset="-122"/>
            </a:endParaRPr>
          </a:p>
        </p:txBody>
      </p:sp>
      <p:sp>
        <p:nvSpPr>
          <p:cNvPr id="24579"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2" name="矩形 1"/>
          <p:cNvSpPr/>
          <p:nvPr/>
        </p:nvSpPr>
        <p:spPr>
          <a:xfrm>
            <a:off x="740682" y="1103539"/>
            <a:ext cx="9289143" cy="5170646"/>
          </a:xfrm>
          <a:prstGeom prst="rect">
            <a:avLst/>
          </a:prstGeom>
        </p:spPr>
        <p:txBody>
          <a:bodyPr wrap="square">
            <a:spAutoFit/>
          </a:bodyPr>
          <a:lstStyle/>
          <a:p>
            <a:pPr indent="304800" algn="just">
              <a:lnSpc>
                <a:spcPct val="150000"/>
              </a:lnSpc>
              <a:spcAft>
                <a:spcPts val="0"/>
              </a:spcAft>
            </a:pPr>
            <a:r>
              <a:rPr lang="zh-CN" altLang="zh-CN" sz="2000" kern="100" dirty="0">
                <a:solidFill>
                  <a:srgbClr val="34383D"/>
                </a:solidFill>
                <a:latin typeface="Times New Roman" panose="02020603050405020304" pitchFamily="18" charset="0"/>
                <a:ea typeface="+mn-ea"/>
                <a:cs typeface="Times New Roman" panose="02020603050405020304" pitchFamily="18" charset="0"/>
              </a:rPr>
              <a:t>从时间成本和运行</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AUC</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值分析</a:t>
            </a:r>
            <a:r>
              <a:rPr lang="zh-CN" altLang="zh-CN" sz="2000" kern="100" dirty="0" smtClean="0">
                <a:solidFill>
                  <a:srgbClr val="34383D"/>
                </a:solidFill>
                <a:latin typeface="Times New Roman" panose="02020603050405020304" pitchFamily="18" charset="0"/>
                <a:ea typeface="+mn-ea"/>
                <a:cs typeface="Times New Roman" panose="02020603050405020304" pitchFamily="18" charset="0"/>
              </a:rPr>
              <a:t>：</a:t>
            </a:r>
            <a:endParaRPr lang="en-US" altLang="zh-CN" sz="2000" kern="100" dirty="0" smtClean="0">
              <a:solidFill>
                <a:srgbClr val="34383D"/>
              </a:solidFill>
              <a:latin typeface="Times New Roman" panose="02020603050405020304" pitchFamily="18" charset="0"/>
              <a:ea typeface="+mn-ea"/>
              <a:cs typeface="Times New Roman" panose="02020603050405020304" pitchFamily="18" charset="0"/>
            </a:endParaRPr>
          </a:p>
          <a:p>
            <a:pPr indent="304800" algn="just">
              <a:lnSpc>
                <a:spcPct val="150000"/>
              </a:lnSpc>
              <a:spcAft>
                <a:spcPts val="0"/>
              </a:spcAft>
            </a:pPr>
            <a:endParaRPr lang="zh-CN" altLang="zh-CN" sz="2000" kern="100" dirty="0">
              <a:solidFill>
                <a:srgbClr val="34383D"/>
              </a:solidFill>
              <a:latin typeface="Times New Roman" panose="02020603050405020304" pitchFamily="18" charset="0"/>
              <a:ea typeface="+mn-ea"/>
              <a:cs typeface="Times New Roman" panose="02020603050405020304" pitchFamily="18" charset="0"/>
            </a:endParaRPr>
          </a:p>
          <a:p>
            <a:pPr indent="304800" algn="just">
              <a:lnSpc>
                <a:spcPct val="150000"/>
              </a:lnSpc>
              <a:spcAft>
                <a:spcPts val="0"/>
              </a:spcAft>
            </a:pPr>
            <a:r>
              <a:rPr lang="zh-CN" altLang="zh-CN" sz="2000" kern="100" dirty="0">
                <a:solidFill>
                  <a:srgbClr val="34383D"/>
                </a:solidFill>
                <a:latin typeface="Times New Roman" panose="02020603050405020304" pitchFamily="18" charset="0"/>
                <a:ea typeface="+mn-ea"/>
                <a:cs typeface="Times New Roman" panose="02020603050405020304" pitchFamily="18" charset="0"/>
              </a:rPr>
              <a:t>一、</a:t>
            </a:r>
            <a:r>
              <a:rPr lang="en-US" altLang="zh-CN" sz="2000" kern="100" dirty="0" err="1">
                <a:solidFill>
                  <a:srgbClr val="34383D"/>
                </a:solidFill>
                <a:latin typeface="Times New Roman" panose="02020603050405020304" pitchFamily="18" charset="0"/>
                <a:ea typeface="+mn-ea"/>
                <a:cs typeface="Times New Roman" panose="02020603050405020304" pitchFamily="18" charset="0"/>
              </a:rPr>
              <a:t>XGBoost</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运行效率的提升来自两方面，分别是算法理论和工程实现。算法理论上主要是</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Column Subsampling</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Histogram-based Algorithm(</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特征分割点</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-&gt; </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分割区间</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以及</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Sparsity-aware Split Finding</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，减少了计算量。更主要的是工程上的实现带来了效率提升</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底层由</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C </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和</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C++ </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实现，</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Cache-aware block structure + Out-of-core tree learning </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且支 持并行</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如寻找最优分割时</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a:t>
            </a:r>
            <a:r>
              <a:rPr lang="zh-CN" altLang="zh-CN" sz="2000" kern="100" dirty="0" smtClean="0">
                <a:solidFill>
                  <a:srgbClr val="34383D"/>
                </a:solidFill>
                <a:latin typeface="Times New Roman" panose="02020603050405020304" pitchFamily="18" charset="0"/>
                <a:ea typeface="+mn-ea"/>
                <a:cs typeface="Times New Roman" panose="02020603050405020304" pitchFamily="18" charset="0"/>
              </a:rPr>
              <a:t>。</a:t>
            </a:r>
            <a:endParaRPr lang="zh-CN" altLang="zh-CN" sz="2000" kern="100" dirty="0">
              <a:solidFill>
                <a:srgbClr val="34383D"/>
              </a:solidFill>
              <a:latin typeface="Times New Roman" panose="02020603050405020304" pitchFamily="18" charset="0"/>
              <a:ea typeface="+mn-ea"/>
              <a:cs typeface="Times New Roman" panose="02020603050405020304" pitchFamily="18" charset="0"/>
            </a:endParaRPr>
          </a:p>
          <a:p>
            <a:pPr indent="304800" algn="just">
              <a:lnSpc>
                <a:spcPct val="150000"/>
              </a:lnSpc>
              <a:spcAft>
                <a:spcPts val="0"/>
              </a:spcAft>
            </a:pPr>
            <a:r>
              <a:rPr lang="en-US" altLang="zh-CN" sz="2000" kern="100" dirty="0">
                <a:solidFill>
                  <a:srgbClr val="34383D"/>
                </a:solidFill>
                <a:latin typeface="Times New Roman" panose="02020603050405020304" pitchFamily="18" charset="0"/>
                <a:ea typeface="+mn-ea"/>
                <a:cs typeface="Times New Roman" panose="02020603050405020304" pitchFamily="18" charset="0"/>
              </a:rPr>
              <a:t> </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二、</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a:t>
            </a:r>
            <a:r>
              <a:rPr lang="en-US" altLang="zh-CN" sz="2000" kern="100" dirty="0" err="1">
                <a:solidFill>
                  <a:srgbClr val="34383D"/>
                </a:solidFill>
                <a:latin typeface="Times New Roman" panose="02020603050405020304" pitchFamily="18" charset="0"/>
                <a:ea typeface="+mn-ea"/>
                <a:cs typeface="Times New Roman" panose="02020603050405020304" pitchFamily="18" charset="0"/>
              </a:rPr>
              <a:t>EasyEnsamble</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慢的原因主要是工程实现。因为所用库</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a:t>
            </a:r>
            <a:r>
              <a:rPr lang="en-US" altLang="zh-CN" sz="2000" kern="100" dirty="0" err="1">
                <a:solidFill>
                  <a:srgbClr val="34383D"/>
                </a:solidFill>
                <a:latin typeface="Times New Roman" panose="02020603050405020304" pitchFamily="18" charset="0"/>
                <a:ea typeface="+mn-ea"/>
                <a:cs typeface="Times New Roman" panose="02020603050405020304" pitchFamily="18" charset="0"/>
              </a:rPr>
              <a:t>imblearn</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由</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Python </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实现，虽然对并行支持很好，也是无法弥补与</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 C++ </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效率上的差距</a:t>
            </a:r>
            <a:r>
              <a:rPr lang="zh-CN" altLang="zh-CN" sz="2000" kern="100" dirty="0" smtClean="0">
                <a:solidFill>
                  <a:srgbClr val="34383D"/>
                </a:solidFill>
                <a:latin typeface="Times New Roman" panose="02020603050405020304" pitchFamily="18" charset="0"/>
                <a:ea typeface="+mn-ea"/>
                <a:cs typeface="Times New Roman" panose="02020603050405020304" pitchFamily="18" charset="0"/>
              </a:rPr>
              <a:t>。</a:t>
            </a:r>
            <a:endParaRPr lang="zh-CN" altLang="zh-CN" sz="2000" kern="100" dirty="0">
              <a:solidFill>
                <a:srgbClr val="34383D"/>
              </a:solidFill>
              <a:latin typeface="Times New Roman" panose="02020603050405020304" pitchFamily="18" charset="0"/>
              <a:ea typeface="+mn-ea"/>
              <a:cs typeface="Times New Roman" panose="02020603050405020304" pitchFamily="18" charset="0"/>
            </a:endParaRPr>
          </a:p>
          <a:p>
            <a:pPr indent="304800" algn="just">
              <a:lnSpc>
                <a:spcPct val="150000"/>
              </a:lnSpc>
              <a:spcAft>
                <a:spcPts val="0"/>
              </a:spcAft>
            </a:pPr>
            <a:r>
              <a:rPr lang="zh-CN" altLang="zh-CN" sz="2000" kern="100" dirty="0">
                <a:solidFill>
                  <a:srgbClr val="34383D"/>
                </a:solidFill>
                <a:latin typeface="Times New Roman" panose="02020603050405020304" pitchFamily="18" charset="0"/>
                <a:ea typeface="+mn-ea"/>
                <a:cs typeface="Times New Roman" panose="02020603050405020304" pitchFamily="18" charset="0"/>
              </a:rPr>
              <a:t>三、三种算法在测试集上的表现都非常好，都接近于</a:t>
            </a:r>
            <a:r>
              <a:rPr lang="en-US" altLang="zh-CN" sz="2000" kern="100" dirty="0">
                <a:solidFill>
                  <a:srgbClr val="34383D"/>
                </a:solidFill>
                <a:latin typeface="Times New Roman" panose="02020603050405020304" pitchFamily="18" charset="0"/>
                <a:ea typeface="+mn-ea"/>
                <a:cs typeface="Times New Roman" panose="02020603050405020304" pitchFamily="18" charset="0"/>
              </a:rPr>
              <a:t>1</a:t>
            </a:r>
            <a:r>
              <a:rPr lang="zh-CN" altLang="zh-CN" sz="2000" kern="100" dirty="0">
                <a:solidFill>
                  <a:srgbClr val="34383D"/>
                </a:solidFill>
                <a:latin typeface="Times New Roman" panose="02020603050405020304" pitchFamily="18" charset="0"/>
                <a:ea typeface="+mn-ea"/>
                <a:cs typeface="Times New Roman" panose="02020603050405020304" pitchFamily="18" charset="0"/>
              </a:rPr>
              <a:t>，因此三种模型都适用于该数据集所代表的一类实际问题的建模分析。</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602"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总结与展望</a:t>
            </a:r>
            <a:endParaRPr lang="zh-CN" altLang="en-US" sz="2400" b="1" dirty="0">
              <a:latin typeface="微软雅黑" panose="020B0503020204020204" pitchFamily="34" charset="-122"/>
              <a:ea typeface="微软雅黑" panose="020B0503020204020204" pitchFamily="34" charset="-122"/>
            </a:endParaRPr>
          </a:p>
        </p:txBody>
      </p:sp>
      <p:sp>
        <p:nvSpPr>
          <p:cNvPr id="25603"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2" name="文本框 1"/>
          <p:cNvSpPr txBox="1"/>
          <p:nvPr/>
        </p:nvSpPr>
        <p:spPr>
          <a:xfrm>
            <a:off x="1074058" y="1545998"/>
            <a:ext cx="10203542" cy="3508653"/>
          </a:xfrm>
          <a:prstGeom prst="rect">
            <a:avLst/>
          </a:prstGeom>
          <a:noFill/>
        </p:spPr>
        <p:txBody>
          <a:bodyPr wrap="square" rtlCol="0">
            <a:spAutoFit/>
          </a:bodyPr>
          <a:lstStyle/>
          <a:p>
            <a:pPr>
              <a:lnSpc>
                <a:spcPct val="150000"/>
              </a:lnSpc>
            </a:pPr>
            <a:r>
              <a:rPr lang="zh-CN" altLang="en-US" sz="2400" b="1" dirty="0" smtClean="0">
                <a:latin typeface="+mn-ea"/>
                <a:ea typeface="+mn-ea"/>
              </a:rPr>
              <a:t>主要工作：</a:t>
            </a:r>
            <a:endParaRPr lang="en-US" altLang="zh-CN" sz="2400" b="1" dirty="0" smtClean="0">
              <a:latin typeface="+mn-ea"/>
              <a:ea typeface="+mn-ea"/>
            </a:endParaRPr>
          </a:p>
          <a:p>
            <a:pPr>
              <a:lnSpc>
                <a:spcPct val="150000"/>
              </a:lnSpc>
            </a:pPr>
            <a:endParaRPr lang="en-US" altLang="zh-CN" sz="2400" b="1" dirty="0" smtClean="0">
              <a:latin typeface="+mn-ea"/>
              <a:ea typeface="+mn-ea"/>
            </a:endParaRPr>
          </a:p>
          <a:p>
            <a:pPr>
              <a:lnSpc>
                <a:spcPct val="150000"/>
              </a:lnSpc>
            </a:pPr>
            <a:r>
              <a:rPr lang="en-US" altLang="zh-CN" sz="2000" dirty="0" smtClean="0">
                <a:latin typeface="+mn-ea"/>
                <a:ea typeface="+mn-ea"/>
              </a:rPr>
              <a:t>1</a:t>
            </a:r>
            <a:r>
              <a:rPr lang="zh-CN" altLang="en-US" sz="2000" dirty="0" smtClean="0">
                <a:latin typeface="+mn-ea"/>
                <a:ea typeface="+mn-ea"/>
              </a:rPr>
              <a:t>、数据预处理和特征工程，提升导入算法模型的数据质量，提高模型测试效果的上限；</a:t>
            </a:r>
            <a:endParaRPr lang="en-US" altLang="zh-CN" sz="2000" dirty="0" smtClean="0">
              <a:latin typeface="+mn-ea"/>
              <a:ea typeface="+mn-ea"/>
            </a:endParaRPr>
          </a:p>
          <a:p>
            <a:pPr>
              <a:lnSpc>
                <a:spcPct val="150000"/>
              </a:lnSpc>
            </a:pPr>
            <a:r>
              <a:rPr lang="en-US" altLang="zh-CN" sz="2000" dirty="0" smtClean="0">
                <a:latin typeface="+mn-ea"/>
                <a:ea typeface="+mn-ea"/>
              </a:rPr>
              <a:t>2</a:t>
            </a:r>
            <a:r>
              <a:rPr lang="zh-CN" altLang="en-US" sz="2000" dirty="0" smtClean="0">
                <a:latin typeface="+mn-ea"/>
                <a:ea typeface="+mn-ea"/>
              </a:rPr>
              <a:t>、三个角度可视化分析借贷平台与客户之间的关系，直观地给出借贷平台去提升借贷及还款质量的</a:t>
            </a:r>
            <a:r>
              <a:rPr lang="zh-CN" altLang="en-US" sz="2000" dirty="0" smtClean="0">
                <a:latin typeface="+mn-ea"/>
              </a:rPr>
              <a:t>相关方向；</a:t>
            </a:r>
            <a:endParaRPr lang="en-US" altLang="zh-CN" sz="2000" dirty="0" smtClean="0">
              <a:latin typeface="+mn-ea"/>
            </a:endParaRPr>
          </a:p>
          <a:p>
            <a:pPr>
              <a:lnSpc>
                <a:spcPct val="150000"/>
              </a:lnSpc>
            </a:pPr>
            <a:r>
              <a:rPr lang="en-US" altLang="zh-CN" sz="2000" dirty="0" smtClean="0">
                <a:latin typeface="+mn-ea"/>
                <a:ea typeface="+mn-ea"/>
              </a:rPr>
              <a:t>3</a:t>
            </a:r>
            <a:r>
              <a:rPr lang="zh-CN" altLang="en-US" sz="2000" dirty="0" smtClean="0">
                <a:latin typeface="+mn-ea"/>
                <a:ea typeface="+mn-ea"/>
              </a:rPr>
              <a:t>、采用三种不同原理的分类算法，测试效果都很好；不过考虑时间成本，认为在数据质量不错的情况下选择更简单的随机森林会更好；</a:t>
            </a:r>
            <a:endParaRPr lang="zh-CN" altLang="en-US" sz="2000" dirty="0">
              <a:latin typeface="+mn-ea"/>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602"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总结与展望</a:t>
            </a:r>
            <a:endParaRPr lang="zh-CN" altLang="en-US" sz="2400" b="1" dirty="0">
              <a:latin typeface="微软雅黑" panose="020B0503020204020204" pitchFamily="34" charset="-122"/>
              <a:ea typeface="微软雅黑" panose="020B0503020204020204" pitchFamily="34" charset="-122"/>
            </a:endParaRPr>
          </a:p>
        </p:txBody>
      </p:sp>
      <p:sp>
        <p:nvSpPr>
          <p:cNvPr id="25603"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3" name="文本框 2"/>
          <p:cNvSpPr txBox="1"/>
          <p:nvPr/>
        </p:nvSpPr>
        <p:spPr>
          <a:xfrm>
            <a:off x="1059544" y="1578034"/>
            <a:ext cx="10203542" cy="4339650"/>
          </a:xfrm>
          <a:prstGeom prst="rect">
            <a:avLst/>
          </a:prstGeom>
          <a:noFill/>
        </p:spPr>
        <p:txBody>
          <a:bodyPr wrap="square" rtlCol="0">
            <a:spAutoFit/>
          </a:bodyPr>
          <a:lstStyle/>
          <a:p>
            <a:pPr>
              <a:lnSpc>
                <a:spcPct val="150000"/>
              </a:lnSpc>
            </a:pPr>
            <a:r>
              <a:rPr lang="zh-CN" altLang="en-US" sz="2400" b="1" dirty="0" smtClean="0">
                <a:latin typeface="+mn-ea"/>
                <a:ea typeface="+mn-ea"/>
              </a:rPr>
              <a:t>展望：</a:t>
            </a:r>
            <a:endParaRPr lang="en-US" altLang="zh-CN" sz="2400" b="1" dirty="0" smtClean="0">
              <a:latin typeface="+mn-ea"/>
              <a:ea typeface="+mn-ea"/>
            </a:endParaRPr>
          </a:p>
          <a:p>
            <a:pPr>
              <a:lnSpc>
                <a:spcPct val="150000"/>
              </a:lnSpc>
            </a:pPr>
            <a:endParaRPr lang="en-US" altLang="zh-CN" sz="2000" b="1" dirty="0" smtClean="0">
              <a:latin typeface="+mn-ea"/>
              <a:ea typeface="+mn-ea"/>
            </a:endParaRPr>
          </a:p>
          <a:p>
            <a:pPr>
              <a:lnSpc>
                <a:spcPct val="150000"/>
              </a:lnSpc>
            </a:pPr>
            <a:r>
              <a:rPr lang="en-US" altLang="zh-CN" sz="2000" dirty="0" smtClean="0">
                <a:latin typeface="+mn-ea"/>
                <a:ea typeface="+mn-ea"/>
              </a:rPr>
              <a:t>1</a:t>
            </a:r>
            <a:r>
              <a:rPr lang="zh-CN" altLang="en-US" sz="2000" dirty="0" smtClean="0">
                <a:latin typeface="+mn-ea"/>
                <a:ea typeface="+mn-ea"/>
              </a:rPr>
              <a:t>、特征工程中为了避免数据高维稀疏性更加严重，将本应采用独热编码的特征进行了直接编码，会降低算法对数据的理解，之后应该考虑从这些变量中通过特征创造、特征提取等挖掘数据信息，会进一步提升数据的质量；</a:t>
            </a:r>
            <a:endParaRPr lang="en-US" altLang="zh-CN" sz="2000" dirty="0" smtClean="0">
              <a:latin typeface="+mn-ea"/>
              <a:ea typeface="+mn-ea"/>
            </a:endParaRPr>
          </a:p>
          <a:p>
            <a:pPr>
              <a:lnSpc>
                <a:spcPct val="150000"/>
              </a:lnSpc>
            </a:pPr>
            <a:r>
              <a:rPr lang="en-US" altLang="zh-CN" sz="2000" dirty="0" smtClean="0">
                <a:latin typeface="+mn-ea"/>
                <a:ea typeface="+mn-ea"/>
              </a:rPr>
              <a:t>2</a:t>
            </a:r>
            <a:r>
              <a:rPr lang="zh-CN" altLang="en-US" sz="2000" dirty="0" smtClean="0">
                <a:latin typeface="+mn-ea"/>
                <a:ea typeface="+mn-ea"/>
              </a:rPr>
              <a:t>、数据可视化分析的结果在算法模型中并没有得到体现，未来应该加强数据直观分析帮助更好地</a:t>
            </a:r>
            <a:r>
              <a:rPr lang="zh-CN" altLang="en-US" sz="2000" dirty="0" smtClean="0">
                <a:latin typeface="+mn-ea"/>
              </a:rPr>
              <a:t>应用</a:t>
            </a:r>
            <a:r>
              <a:rPr lang="zh-CN" altLang="en-US" sz="2000" dirty="0" smtClean="0">
                <a:latin typeface="+mn-ea"/>
                <a:ea typeface="+mn-ea"/>
              </a:rPr>
              <a:t>模型的尝试；</a:t>
            </a:r>
            <a:endParaRPr lang="en-US" altLang="zh-CN" sz="2000" dirty="0" smtClean="0">
              <a:latin typeface="+mn-ea"/>
              <a:ea typeface="+mn-ea"/>
            </a:endParaRPr>
          </a:p>
          <a:p>
            <a:pPr>
              <a:lnSpc>
                <a:spcPct val="150000"/>
              </a:lnSpc>
            </a:pPr>
            <a:r>
              <a:rPr lang="en-US" altLang="zh-CN" sz="2000" dirty="0" smtClean="0">
                <a:latin typeface="+mn-ea"/>
                <a:ea typeface="+mn-ea"/>
              </a:rPr>
              <a:t>3</a:t>
            </a:r>
            <a:r>
              <a:rPr lang="zh-CN" altLang="en-US" sz="2000" dirty="0" smtClean="0">
                <a:latin typeface="+mn-ea"/>
                <a:ea typeface="+mn-ea"/>
              </a:rPr>
              <a:t>、算法模型的结果虽然很好，但其实际意义不太容易表述，因此在今后相关内容的建模中也应该合理的选择模型，更好的去利用模型结果去描述和解决问题。</a:t>
            </a:r>
            <a:endParaRPr lang="zh-CN" altLang="en-US" sz="2000" dirty="0">
              <a:latin typeface="+mn-ea"/>
              <a:ea typeface="+mn-ea"/>
            </a:endParaRPr>
          </a:p>
        </p:txBody>
      </p:sp>
    </p:spTree>
    <p:extLst>
      <p:ext uri="{BB962C8B-B14F-4D97-AF65-F5344CB8AC3E}">
        <p14:creationId xmlns:p14="http://schemas.microsoft.com/office/powerpoint/2010/main" val="969751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98" name="图片 20"/>
          <p:cNvPicPr>
            <a:picLocks noChangeAspect="1"/>
          </p:cNvPicPr>
          <p:nvPr/>
        </p:nvPicPr>
        <p:blipFill>
          <a:blip r:embed="rId2"/>
          <a:stretch>
            <a:fillRect/>
          </a:stretch>
        </p:blipFill>
        <p:spPr>
          <a:xfrm>
            <a:off x="2632075" y="354013"/>
            <a:ext cx="7481888" cy="3743325"/>
          </a:xfrm>
          <a:prstGeom prst="rect">
            <a:avLst/>
          </a:prstGeom>
          <a:noFill/>
          <a:ln w="9525">
            <a:noFill/>
          </a:ln>
        </p:spPr>
      </p:pic>
      <p:sp>
        <p:nvSpPr>
          <p:cNvPr id="4099" name="矩形 6"/>
          <p:cNvSpPr/>
          <p:nvPr/>
        </p:nvSpPr>
        <p:spPr>
          <a:xfrm>
            <a:off x="0" y="4902200"/>
            <a:ext cx="12192000" cy="195580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4100" name="文本框 8"/>
          <p:cNvSpPr txBox="1"/>
          <p:nvPr/>
        </p:nvSpPr>
        <p:spPr>
          <a:xfrm>
            <a:off x="0" y="1571625"/>
            <a:ext cx="1495425" cy="5386388"/>
          </a:xfrm>
          <a:prstGeom prst="rect">
            <a:avLst/>
          </a:prstGeom>
          <a:noFill/>
          <a:ln w="9525">
            <a:noFill/>
          </a:ln>
        </p:spPr>
        <p:txBody>
          <a:bodyPr>
            <a:spAutoFit/>
          </a:bodyPr>
          <a:lstStyle/>
          <a:p>
            <a:pPr eaLnBrk="1" hangingPunct="1"/>
            <a:r>
              <a:rPr lang="en-US" altLang="zh-CN" sz="34400" b="1" dirty="0">
                <a:solidFill>
                  <a:srgbClr val="1C4885"/>
                </a:solidFill>
                <a:latin typeface="微软雅黑" panose="020B0503020204020204" pitchFamily="34" charset="-122"/>
                <a:ea typeface="微软雅黑" panose="020B0503020204020204" pitchFamily="34" charset="-122"/>
              </a:rPr>
              <a:t>1</a:t>
            </a:r>
            <a:endParaRPr lang="zh-CN" altLang="en-US" sz="34400" b="1" dirty="0">
              <a:solidFill>
                <a:srgbClr val="1C4885"/>
              </a:solidFill>
              <a:latin typeface="微软雅黑" panose="020B0503020204020204" pitchFamily="34" charset="-122"/>
              <a:ea typeface="微软雅黑" panose="020B0503020204020204" pitchFamily="34" charset="-122"/>
            </a:endParaRPr>
          </a:p>
        </p:txBody>
      </p:sp>
      <p:sp>
        <p:nvSpPr>
          <p:cNvPr id="4101" name="文本框 12"/>
          <p:cNvSpPr txBox="1"/>
          <p:nvPr/>
        </p:nvSpPr>
        <p:spPr>
          <a:xfrm>
            <a:off x="2554288" y="3531880"/>
            <a:ext cx="5931807" cy="1200329"/>
          </a:xfrm>
          <a:prstGeom prst="rect">
            <a:avLst/>
          </a:prstGeom>
          <a:noFill/>
          <a:ln w="9525">
            <a:noFill/>
          </a:ln>
        </p:spPr>
        <p:txBody>
          <a:bodyPr wrap="square">
            <a:spAutoFit/>
          </a:bodyPr>
          <a:lstStyle/>
          <a:p>
            <a:pPr eaLnBrk="1" hangingPunct="1"/>
            <a:r>
              <a:rPr lang="zh-CN" altLang="en-US" sz="7200" b="1" dirty="0" smtClean="0">
                <a:solidFill>
                  <a:srgbClr val="1C4885"/>
                </a:solidFill>
                <a:latin typeface="微软雅黑" panose="020B0503020204020204" pitchFamily="34" charset="-122"/>
                <a:ea typeface="微软雅黑" panose="020B0503020204020204" pitchFamily="34" charset="-122"/>
              </a:rPr>
              <a:t>数据内容展示</a:t>
            </a:r>
            <a:endParaRPr lang="zh-CN" altLang="en-US" sz="7200" b="1" dirty="0">
              <a:solidFill>
                <a:srgbClr val="1C4885"/>
              </a:solidFill>
              <a:latin typeface="微软雅黑" panose="020B0503020204020204" pitchFamily="34" charset="-122"/>
              <a:ea typeface="微软雅黑" panose="020B0503020204020204" pitchFamily="34" charset="-122"/>
            </a:endParaRPr>
          </a:p>
        </p:txBody>
      </p:sp>
      <p:grpSp>
        <p:nvGrpSpPr>
          <p:cNvPr id="4102" name="组合 13"/>
          <p:cNvGrpSpPr>
            <a:grpSpLocks noChangeAspect="1"/>
          </p:cNvGrpSpPr>
          <p:nvPr/>
        </p:nvGrpSpPr>
        <p:grpSpPr>
          <a:xfrm>
            <a:off x="6804025" y="3178175"/>
            <a:ext cx="5578475" cy="3481388"/>
            <a:chOff x="0" y="0"/>
            <a:chExt cx="5324473" cy="3322983"/>
          </a:xfrm>
        </p:grpSpPr>
        <p:pic>
          <p:nvPicPr>
            <p:cNvPr id="4105" name="图片 14"/>
            <p:cNvPicPr>
              <a:picLocks noChangeAspect="1"/>
            </p:cNvPicPr>
            <p:nvPr/>
          </p:nvPicPr>
          <p:blipFill>
            <a:blip r:embed="rId3"/>
            <a:srcRect b="52040"/>
            <a:stretch>
              <a:fillRect/>
            </a:stretch>
          </p:blipFill>
          <p:spPr>
            <a:xfrm>
              <a:off x="6344" y="0"/>
              <a:ext cx="5318129" cy="1642414"/>
            </a:xfrm>
            <a:prstGeom prst="rect">
              <a:avLst/>
            </a:prstGeom>
            <a:noFill/>
            <a:ln w="9525">
              <a:noFill/>
            </a:ln>
          </p:spPr>
        </p:pic>
        <p:pic>
          <p:nvPicPr>
            <p:cNvPr id="4106" name="图片 15"/>
            <p:cNvPicPr>
              <a:picLocks noChangeAspect="1"/>
            </p:cNvPicPr>
            <p:nvPr/>
          </p:nvPicPr>
          <p:blipFill>
            <a:blip r:embed="rId3"/>
            <a:srcRect t="50633" r="2628"/>
            <a:stretch>
              <a:fillRect/>
            </a:stretch>
          </p:blipFill>
          <p:spPr>
            <a:xfrm>
              <a:off x="0" y="1632435"/>
              <a:ext cx="5178427" cy="1690548"/>
            </a:xfrm>
            <a:prstGeom prst="rect">
              <a:avLst/>
            </a:prstGeom>
            <a:noFill/>
            <a:ln w="9525">
              <a:noFill/>
            </a:ln>
          </p:spPr>
        </p:pic>
      </p:grpSp>
      <p:sp>
        <p:nvSpPr>
          <p:cNvPr id="4104" name="文本框 19"/>
          <p:cNvSpPr/>
          <p:nvPr/>
        </p:nvSpPr>
        <p:spPr>
          <a:xfrm>
            <a:off x="490538" y="4902200"/>
            <a:ext cx="2063750" cy="915988"/>
          </a:xfrm>
          <a:custGeom>
            <a:avLst/>
            <a:gdLst/>
            <a:ahLst/>
            <a:cxnLst>
              <a:cxn ang="0">
                <a:pos x="688781" y="0"/>
              </a:cxn>
              <a:cxn ang="0">
                <a:pos x="1377563" y="0"/>
              </a:cxn>
              <a:cxn ang="0">
                <a:pos x="1377563" y="367274"/>
              </a:cxn>
              <a:cxn ang="0">
                <a:pos x="2062079" y="367274"/>
              </a:cxn>
              <a:cxn ang="0">
                <a:pos x="2062079" y="915574"/>
              </a:cxn>
              <a:cxn ang="0">
                <a:pos x="0" y="915574"/>
              </a:cxn>
              <a:cxn ang="0">
                <a:pos x="0" y="367274"/>
              </a:cxn>
              <a:cxn ang="0">
                <a:pos x="688781" y="367274"/>
              </a:cxn>
              <a:cxn ang="0">
                <a:pos x="688781" y="0"/>
              </a:cxn>
            </a:cxnLst>
            <a:rect l="0" t="0" r="0" b="0"/>
            <a:pathLst>
              <a:path w="2064307" h="916126">
                <a:moveTo>
                  <a:pt x="689525" y="0"/>
                </a:moveTo>
                <a:lnTo>
                  <a:pt x="1379051" y="0"/>
                </a:lnTo>
                <a:lnTo>
                  <a:pt x="1379051" y="367494"/>
                </a:lnTo>
                <a:lnTo>
                  <a:pt x="2064307" y="367494"/>
                </a:lnTo>
                <a:lnTo>
                  <a:pt x="2064307" y="916126"/>
                </a:lnTo>
                <a:lnTo>
                  <a:pt x="0" y="916126"/>
                </a:lnTo>
                <a:lnTo>
                  <a:pt x="0" y="367494"/>
                </a:lnTo>
                <a:lnTo>
                  <a:pt x="689525" y="367494"/>
                </a:lnTo>
                <a:lnTo>
                  <a:pt x="689525" y="0"/>
                </a:lnTo>
                <a:close/>
              </a:path>
            </a:pathLst>
          </a:custGeom>
          <a:solidFill>
            <a:schemeClr val="bg1">
              <a:alpha val="100000"/>
            </a:schemeClr>
          </a:solidFill>
          <a:ln w="9525">
            <a:noFill/>
          </a:ln>
        </p:spPr>
        <p:txBody>
          <a:bodyPr/>
          <a:lstStyle/>
          <a:p>
            <a:endParaRPr lang="zh-CN" altLang="en-US"/>
          </a:p>
        </p:txBody>
      </p:sp>
      <p:sp>
        <p:nvSpPr>
          <p:cNvPr id="2" name="文本框 1"/>
          <p:cNvSpPr txBox="1"/>
          <p:nvPr/>
        </p:nvSpPr>
        <p:spPr>
          <a:xfrm>
            <a:off x="2933767" y="5171857"/>
            <a:ext cx="8372861" cy="757130"/>
          </a:xfrm>
          <a:prstGeom prst="rect">
            <a:avLst/>
          </a:prstGeom>
          <a:noFill/>
        </p:spPr>
        <p:txBody>
          <a:bodyPr wrap="square" rtlCol="0">
            <a:spAutoFit/>
          </a:bodyPr>
          <a:lstStyle/>
          <a:p>
            <a:pPr algn="just" defTabSz="1216025" eaLnBrk="1" hangingPunct="1">
              <a:lnSpc>
                <a:spcPct val="120000"/>
              </a:lnSpc>
              <a:spcBef>
                <a:spcPct val="20000"/>
              </a:spcBef>
            </a:pPr>
            <a:r>
              <a:rPr lang="zh-CN" altLang="zh-CN" dirty="0">
                <a:solidFill>
                  <a:schemeClr val="bg1"/>
                </a:solidFill>
                <a:latin typeface="微软雅黑" panose="020B0503020204020204" pitchFamily="34" charset="-122"/>
                <a:ea typeface="微软雅黑" panose="020B0503020204020204" pitchFamily="34" charset="-122"/>
              </a:rPr>
              <a:t>论文所使用的</a:t>
            </a:r>
            <a:r>
              <a:rPr lang="zh-CN" altLang="zh-CN" dirty="0" smtClean="0">
                <a:solidFill>
                  <a:schemeClr val="bg1"/>
                </a:solidFill>
                <a:latin typeface="微软雅黑" panose="020B0503020204020204" pitchFamily="34" charset="-122"/>
                <a:ea typeface="微软雅黑" panose="020B0503020204020204" pitchFamily="34" charset="-122"/>
              </a:rPr>
              <a:t>数据</a:t>
            </a:r>
            <a:r>
              <a:rPr lang="zh-CN" altLang="en-US" dirty="0">
                <a:solidFill>
                  <a:schemeClr val="bg1"/>
                </a:solidFill>
                <a:latin typeface="微软雅黑" panose="020B0503020204020204" pitchFamily="34" charset="-122"/>
                <a:ea typeface="微软雅黑" panose="020B0503020204020204" pitchFamily="34" charset="-122"/>
              </a:rPr>
              <a:t>数据来源于</a:t>
            </a:r>
            <a:r>
              <a:rPr lang="en-US" altLang="zh-CN" dirty="0" err="1">
                <a:solidFill>
                  <a:schemeClr val="bg1"/>
                </a:solidFill>
                <a:latin typeface="微软雅黑" panose="020B0503020204020204" pitchFamily="34" charset="-122"/>
                <a:ea typeface="微软雅黑" panose="020B0503020204020204" pitchFamily="34" charset="-122"/>
              </a:rPr>
              <a:t>kaggle</a:t>
            </a:r>
            <a:r>
              <a:rPr lang="zh-CN" altLang="en-US" dirty="0">
                <a:solidFill>
                  <a:schemeClr val="bg1"/>
                </a:solidFill>
                <a:latin typeface="微软雅黑" panose="020B0503020204020204" pitchFamily="34" charset="-122"/>
                <a:ea typeface="微软雅黑" panose="020B0503020204020204" pitchFamily="34" charset="-122"/>
              </a:rPr>
              <a:t>比赛官</a:t>
            </a:r>
            <a:r>
              <a:rPr lang="zh-CN" altLang="en-US" dirty="0" smtClean="0">
                <a:solidFill>
                  <a:schemeClr val="bg1"/>
                </a:solidFill>
                <a:latin typeface="微软雅黑" panose="020B0503020204020204" pitchFamily="34" charset="-122"/>
                <a:ea typeface="微软雅黑" panose="020B0503020204020204" pitchFamily="34" charset="-122"/>
              </a:rPr>
              <a:t>网</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zh-CN" dirty="0" smtClean="0">
                <a:solidFill>
                  <a:schemeClr val="bg1"/>
                </a:solidFill>
                <a:latin typeface="微软雅黑" panose="020B0503020204020204" pitchFamily="34" charset="-122"/>
                <a:ea typeface="微软雅黑" panose="020B0503020204020204" pitchFamily="34" charset="-122"/>
              </a:rPr>
              <a:t>只有</a:t>
            </a:r>
            <a:r>
              <a:rPr lang="zh-CN" altLang="zh-CN" dirty="0">
                <a:solidFill>
                  <a:schemeClr val="bg1"/>
                </a:solidFill>
                <a:latin typeface="微软雅黑" panose="020B0503020204020204" pitchFamily="34" charset="-122"/>
                <a:ea typeface="微软雅黑" panose="020B0503020204020204" pitchFamily="34" charset="-122"/>
              </a:rPr>
              <a:t>一个数据表（</a:t>
            </a:r>
            <a:r>
              <a:rPr lang="en-US" altLang="zh-CN" dirty="0">
                <a:solidFill>
                  <a:schemeClr val="bg1"/>
                </a:solidFill>
                <a:latin typeface="微软雅黑" panose="020B0503020204020204" pitchFamily="34" charset="-122"/>
                <a:ea typeface="微软雅黑" panose="020B0503020204020204" pitchFamily="34" charset="-122"/>
              </a:rPr>
              <a:t>load.csv</a:t>
            </a:r>
            <a:r>
              <a:rPr lang="zh-CN" altLang="zh-CN" dirty="0">
                <a:solidFill>
                  <a:schemeClr val="bg1"/>
                </a:solidFill>
                <a:latin typeface="微软雅黑" panose="020B0503020204020204" pitchFamily="34" charset="-122"/>
                <a:ea typeface="微软雅黑" panose="020B0503020204020204" pitchFamily="34" charset="-122"/>
              </a:rPr>
              <a:t>，大小为</a:t>
            </a:r>
            <a:r>
              <a:rPr lang="en-US" altLang="zh-CN" dirty="0">
                <a:solidFill>
                  <a:schemeClr val="bg1"/>
                </a:solidFill>
                <a:latin typeface="微软雅黑" panose="020B0503020204020204" pitchFamily="34" charset="-122"/>
                <a:ea typeface="微软雅黑" panose="020B0503020204020204" pitchFamily="34" charset="-122"/>
              </a:rPr>
              <a:t>22MB</a:t>
            </a:r>
            <a:r>
              <a:rPr lang="zh-CN" altLang="zh-CN" dirty="0">
                <a:solidFill>
                  <a:schemeClr val="bg1"/>
                </a:solidFill>
                <a:latin typeface="微软雅黑" panose="020B0503020204020204" pitchFamily="34" charset="-122"/>
                <a:ea typeface="微软雅黑" panose="020B0503020204020204" pitchFamily="34" charset="-122"/>
              </a:rPr>
              <a:t>），数据表内容：共有</a:t>
            </a:r>
            <a:r>
              <a:rPr lang="en-US" altLang="zh-CN" dirty="0">
                <a:solidFill>
                  <a:schemeClr val="bg1"/>
                </a:solidFill>
                <a:latin typeface="微软雅黑" panose="020B0503020204020204" pitchFamily="34" charset="-122"/>
                <a:ea typeface="微软雅黑" panose="020B0503020204020204" pitchFamily="34" charset="-122"/>
              </a:rPr>
              <a:t>39786 </a:t>
            </a:r>
            <a:r>
              <a:rPr lang="zh-CN" altLang="zh-CN" dirty="0">
                <a:solidFill>
                  <a:schemeClr val="bg1"/>
                </a:solidFill>
                <a:latin typeface="微软雅黑" panose="020B0503020204020204" pitchFamily="34" charset="-122"/>
                <a:ea typeface="微软雅黑" panose="020B0503020204020204" pitchFamily="34" charset="-122"/>
              </a:rPr>
              <a:t>行用户记录，其中有</a:t>
            </a:r>
            <a:r>
              <a:rPr lang="en-US" altLang="zh-CN" dirty="0">
                <a:solidFill>
                  <a:schemeClr val="bg1"/>
                </a:solidFill>
                <a:latin typeface="微软雅黑" panose="020B0503020204020204" pitchFamily="34" charset="-122"/>
                <a:ea typeface="微软雅黑" panose="020B0503020204020204" pitchFamily="34" charset="-122"/>
              </a:rPr>
              <a:t>55</a:t>
            </a:r>
            <a:r>
              <a:rPr lang="zh-CN" altLang="zh-CN" dirty="0">
                <a:solidFill>
                  <a:schemeClr val="bg1"/>
                </a:solidFill>
                <a:latin typeface="微软雅黑" panose="020B0503020204020204" pitchFamily="34" charset="-122"/>
                <a:ea typeface="微软雅黑" panose="020B0503020204020204" pitchFamily="34" charset="-122"/>
              </a:rPr>
              <a:t>个特征</a:t>
            </a:r>
            <a:r>
              <a:rPr lang="zh-CN" altLang="zh-CN" dirty="0" smtClean="0">
                <a:solidFill>
                  <a:schemeClr val="bg1"/>
                </a:solidFill>
                <a:latin typeface="微软雅黑" panose="020B0503020204020204" pitchFamily="34" charset="-122"/>
                <a:ea typeface="微软雅黑" panose="020B0503020204020204" pitchFamily="34" charset="-122"/>
              </a:rPr>
              <a:t>属性</a:t>
            </a:r>
            <a:r>
              <a:rPr lang="zh-CN" altLang="en-US" dirty="0"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0" name="图片 5"/>
          <p:cNvPicPr>
            <a:picLocks noChangeAspect="1"/>
          </p:cNvPicPr>
          <p:nvPr/>
        </p:nvPicPr>
        <p:blipFill>
          <a:blip r:embed="rId2"/>
          <a:stretch>
            <a:fillRect/>
          </a:stretch>
        </p:blipFill>
        <p:spPr>
          <a:xfrm>
            <a:off x="2139043" y="635689"/>
            <a:ext cx="7480300" cy="3743325"/>
          </a:xfrm>
          <a:prstGeom prst="rect">
            <a:avLst/>
          </a:prstGeom>
          <a:noFill/>
          <a:ln w="9525">
            <a:noFill/>
          </a:ln>
        </p:spPr>
      </p:pic>
      <p:grpSp>
        <p:nvGrpSpPr>
          <p:cNvPr id="2052" name="组合 13"/>
          <p:cNvGrpSpPr>
            <a:grpSpLocks noChangeAspect="1"/>
          </p:cNvGrpSpPr>
          <p:nvPr/>
        </p:nvGrpSpPr>
        <p:grpSpPr>
          <a:xfrm>
            <a:off x="5605463" y="2808288"/>
            <a:ext cx="6777037" cy="4229100"/>
            <a:chOff x="0" y="0"/>
            <a:chExt cx="5324473" cy="3322983"/>
          </a:xfrm>
        </p:grpSpPr>
        <p:pic>
          <p:nvPicPr>
            <p:cNvPr id="2065" name="图片 11"/>
            <p:cNvPicPr>
              <a:picLocks noChangeAspect="1"/>
            </p:cNvPicPr>
            <p:nvPr/>
          </p:nvPicPr>
          <p:blipFill>
            <a:blip r:embed="rId3"/>
            <a:srcRect b="52040"/>
            <a:stretch>
              <a:fillRect/>
            </a:stretch>
          </p:blipFill>
          <p:spPr>
            <a:xfrm>
              <a:off x="6344" y="0"/>
              <a:ext cx="5318129" cy="1642414"/>
            </a:xfrm>
            <a:prstGeom prst="rect">
              <a:avLst/>
            </a:prstGeom>
            <a:noFill/>
            <a:ln w="9525">
              <a:noFill/>
            </a:ln>
          </p:spPr>
        </p:pic>
        <p:pic>
          <p:nvPicPr>
            <p:cNvPr id="2066" name="图片 12"/>
            <p:cNvPicPr>
              <a:picLocks noChangeAspect="1"/>
            </p:cNvPicPr>
            <p:nvPr/>
          </p:nvPicPr>
          <p:blipFill>
            <a:blip r:embed="rId3"/>
            <a:srcRect t="50633" r="2628"/>
            <a:stretch>
              <a:fillRect/>
            </a:stretch>
          </p:blipFill>
          <p:spPr>
            <a:xfrm>
              <a:off x="0" y="1632435"/>
              <a:ext cx="5178427" cy="1690548"/>
            </a:xfrm>
            <a:prstGeom prst="rect">
              <a:avLst/>
            </a:prstGeom>
            <a:noFill/>
            <a:ln w="9525">
              <a:noFill/>
            </a:ln>
          </p:spPr>
        </p:pic>
      </p:grpSp>
      <p:sp>
        <p:nvSpPr>
          <p:cNvPr id="2063" name="矩形 45"/>
          <p:cNvSpPr/>
          <p:nvPr/>
        </p:nvSpPr>
        <p:spPr>
          <a:xfrm>
            <a:off x="974681" y="6202363"/>
            <a:ext cx="1980029" cy="400110"/>
          </a:xfrm>
          <a:prstGeom prst="rect">
            <a:avLst/>
          </a:prstGeom>
          <a:noFill/>
          <a:ln w="9525">
            <a:noFill/>
          </a:ln>
        </p:spPr>
        <p:txBody>
          <a:bodyPr wrap="none">
            <a:spAutoFit/>
          </a:bodyPr>
          <a:lstStyle/>
          <a:p>
            <a:pPr eaLnBrk="1" hangingPunct="1"/>
            <a:r>
              <a:rPr lang="zh-CN" altLang="en-US" sz="2000" dirty="0" smtClean="0">
                <a:latin typeface="Calibri" panose="020F0502020204030204" pitchFamily="34" charset="0"/>
              </a:rPr>
              <a:t>专业：应用统计</a:t>
            </a:r>
            <a:endParaRPr lang="zh-CN" altLang="en-US" sz="2000" dirty="0">
              <a:latin typeface="Calibri" panose="020F0502020204030204" pitchFamily="34" charset="0"/>
            </a:endParaRPr>
          </a:p>
        </p:txBody>
      </p:sp>
      <p:sp>
        <p:nvSpPr>
          <p:cNvPr id="2061" name="矩形 40"/>
          <p:cNvSpPr/>
          <p:nvPr/>
        </p:nvSpPr>
        <p:spPr>
          <a:xfrm>
            <a:off x="974386" y="5786438"/>
            <a:ext cx="1467068" cy="400110"/>
          </a:xfrm>
          <a:prstGeom prst="rect">
            <a:avLst/>
          </a:prstGeom>
          <a:noFill/>
          <a:ln w="9525">
            <a:noFill/>
          </a:ln>
        </p:spPr>
        <p:txBody>
          <a:bodyPr wrap="none">
            <a:spAutoFit/>
          </a:bodyPr>
          <a:lstStyle/>
          <a:p>
            <a:pPr eaLnBrk="1" hangingPunct="1"/>
            <a:r>
              <a:rPr lang="zh-CN" altLang="en-US" sz="2000" dirty="0" smtClean="0">
                <a:latin typeface="Calibri" panose="020F0502020204030204" pitchFamily="34" charset="0"/>
              </a:rPr>
              <a:t>姓名：涂庆</a:t>
            </a:r>
            <a:endParaRPr lang="zh-CN" altLang="en-US" sz="2000" dirty="0">
              <a:latin typeface="Calibri" panose="020F0502020204030204" pitchFamily="34" charset="0"/>
            </a:endParaRPr>
          </a:p>
        </p:txBody>
      </p:sp>
      <p:sp>
        <p:nvSpPr>
          <p:cNvPr id="2059" name="矩形 37"/>
          <p:cNvSpPr/>
          <p:nvPr/>
        </p:nvSpPr>
        <p:spPr>
          <a:xfrm>
            <a:off x="961857" y="5386328"/>
            <a:ext cx="1992853" cy="400110"/>
          </a:xfrm>
          <a:prstGeom prst="rect">
            <a:avLst/>
          </a:prstGeom>
          <a:noFill/>
          <a:ln w="9525">
            <a:noFill/>
          </a:ln>
        </p:spPr>
        <p:txBody>
          <a:bodyPr wrap="none">
            <a:spAutoFit/>
          </a:bodyPr>
          <a:lstStyle/>
          <a:p>
            <a:pPr eaLnBrk="1" hangingPunct="1"/>
            <a:r>
              <a:rPr lang="zh-CN" altLang="en-US" sz="2000" dirty="0" smtClean="0">
                <a:latin typeface="Times New Roman" panose="02020603050405020304" pitchFamily="18" charset="0"/>
                <a:cs typeface="Times New Roman" panose="02020603050405020304" pitchFamily="18" charset="0"/>
              </a:rPr>
              <a:t>学号：</a:t>
            </a:r>
            <a:r>
              <a:rPr lang="en-US" altLang="zh-CN" sz="2000" dirty="0" smtClean="0">
                <a:latin typeface="Times New Roman" panose="02020603050405020304" pitchFamily="18" charset="0"/>
                <a:cs typeface="Times New Roman" panose="02020603050405020304" pitchFamily="18" charset="0"/>
              </a:rPr>
              <a:t>19213225</a:t>
            </a:r>
            <a:endParaRPr lang="zh-CN" altLang="en-US" sz="2000" dirty="0">
              <a:latin typeface="Times New Roman" panose="02020603050405020304" pitchFamily="18" charset="0"/>
              <a:cs typeface="Times New Roman" panose="02020603050405020304" pitchFamily="18" charset="0"/>
            </a:endParaRPr>
          </a:p>
        </p:txBody>
      </p:sp>
      <p:sp>
        <p:nvSpPr>
          <p:cNvPr id="2" name="矩形 1"/>
          <p:cNvSpPr/>
          <p:nvPr/>
        </p:nvSpPr>
        <p:spPr>
          <a:xfrm>
            <a:off x="3478726" y="1722521"/>
            <a:ext cx="4253473" cy="1569660"/>
          </a:xfrm>
          <a:prstGeom prst="rect">
            <a:avLst/>
          </a:prstGeom>
          <a:noFill/>
        </p:spPr>
        <p:txBody>
          <a:bodyPr wrap="none" lIns="91440" tIns="45720" rIns="91440" bIns="45720">
            <a:spAutoFit/>
          </a:bodyPr>
          <a:lstStyle/>
          <a:p>
            <a:pPr algn="ctr"/>
            <a:r>
              <a:rPr lang="en-US" altLang="zh-CN" sz="9600" dirty="0" smtClean="0">
                <a:ln w="0"/>
                <a:effectLst>
                  <a:outerShdw blurRad="38100" dist="19050" dir="2700000" algn="tl" rotWithShape="0">
                    <a:schemeClr val="dk1">
                      <a:alpha val="40000"/>
                    </a:schemeClr>
                  </a:outerShdw>
                </a:effectLst>
              </a:rPr>
              <a:t>THANKS</a:t>
            </a:r>
            <a:endParaRPr lang="zh-CN" altLang="en-US" sz="9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28203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2"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数据集描述</a:t>
            </a:r>
            <a:endParaRPr lang="zh-CN" altLang="en-US" sz="2400" b="1" dirty="0">
              <a:latin typeface="微软雅黑" panose="020B0503020204020204" pitchFamily="34" charset="-122"/>
              <a:ea typeface="微软雅黑" panose="020B0503020204020204" pitchFamily="34" charset="-122"/>
            </a:endParaRPr>
          </a:p>
        </p:txBody>
      </p:sp>
      <p:sp>
        <p:nvSpPr>
          <p:cNvPr id="5123"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5124" name="圆角矩形 3"/>
          <p:cNvSpPr/>
          <p:nvPr/>
        </p:nvSpPr>
        <p:spPr>
          <a:xfrm>
            <a:off x="839107" y="2056681"/>
            <a:ext cx="4591050" cy="1474788"/>
          </a:xfrm>
          <a:prstGeom prst="roundRect">
            <a:avLst>
              <a:gd name="adj" fmla="val 9083"/>
            </a:avLst>
          </a:prstGeom>
          <a:noFill/>
          <a:ln w="12700" cap="flat" cmpd="sng">
            <a:solidFill>
              <a:srgbClr val="ADBACA"/>
            </a:solidFill>
            <a:prstDash val="solid"/>
            <a:headEnd type="none" w="med" len="med"/>
            <a:tailEnd type="none" w="med" len="med"/>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5125" name="矩形 4"/>
          <p:cNvSpPr/>
          <p:nvPr/>
        </p:nvSpPr>
        <p:spPr>
          <a:xfrm>
            <a:off x="839561" y="2228418"/>
            <a:ext cx="4697186" cy="1323439"/>
          </a:xfrm>
          <a:prstGeom prst="rect">
            <a:avLst/>
          </a:prstGeom>
          <a:noFill/>
          <a:ln w="9525">
            <a:noFill/>
          </a:ln>
        </p:spPr>
        <p:txBody>
          <a:bodyPr wrap="square">
            <a:spAutoFit/>
          </a:bodyPr>
          <a:lstStyle/>
          <a:p>
            <a:r>
              <a:rPr lang="en-US" altLang="zh-CN" sz="1600" dirty="0"/>
              <a:t>1. </a:t>
            </a:r>
            <a:r>
              <a:rPr lang="zh-CN" altLang="zh-CN" sz="1600" dirty="0"/>
              <a:t>申请借款的基本情况：借款金额，借款期限，借款利息等属性信息；</a:t>
            </a:r>
          </a:p>
          <a:p>
            <a:r>
              <a:rPr lang="en-US" altLang="zh-CN" sz="1600" dirty="0"/>
              <a:t>2. </a:t>
            </a:r>
            <a:r>
              <a:rPr lang="zh-CN" altLang="zh-CN" sz="1600" dirty="0"/>
              <a:t>申请人的基本信息：借款人风险等级，工作年限，住房性质，年收入，收入来源，借款</a:t>
            </a:r>
            <a:r>
              <a:rPr lang="zh-CN" altLang="zh-CN" sz="1600" dirty="0" smtClean="0"/>
              <a:t>状态等</a:t>
            </a:r>
            <a:r>
              <a:rPr lang="zh-CN" altLang="zh-CN" sz="1600" dirty="0"/>
              <a:t>属性信息</a:t>
            </a:r>
            <a:r>
              <a:rPr lang="zh-CN" altLang="zh-CN" sz="1400" dirty="0"/>
              <a:t>；</a:t>
            </a:r>
          </a:p>
        </p:txBody>
      </p:sp>
      <p:sp>
        <p:nvSpPr>
          <p:cNvPr id="5126" name="圆角矩形 5"/>
          <p:cNvSpPr/>
          <p:nvPr/>
        </p:nvSpPr>
        <p:spPr>
          <a:xfrm>
            <a:off x="839107" y="4215250"/>
            <a:ext cx="4591050" cy="1474788"/>
          </a:xfrm>
          <a:prstGeom prst="roundRect">
            <a:avLst>
              <a:gd name="adj" fmla="val 9083"/>
            </a:avLst>
          </a:prstGeom>
          <a:noFill/>
          <a:ln w="12700" cap="flat" cmpd="sng">
            <a:solidFill>
              <a:srgbClr val="ADBACA"/>
            </a:solidFill>
            <a:prstDash val="solid"/>
            <a:headEnd type="none" w="med" len="med"/>
            <a:tailEnd type="none" w="med" len="med"/>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5127" name="矩形 6"/>
          <p:cNvSpPr/>
          <p:nvPr/>
        </p:nvSpPr>
        <p:spPr>
          <a:xfrm>
            <a:off x="1314110" y="4740278"/>
            <a:ext cx="3924300" cy="424732"/>
          </a:xfrm>
          <a:prstGeom prst="rect">
            <a:avLst/>
          </a:prstGeom>
          <a:noFill/>
          <a:ln w="9525">
            <a:noFill/>
          </a:ln>
        </p:spPr>
        <p:txBody>
          <a:bodyPr>
            <a:spAutoFit/>
          </a:bodyPr>
          <a:lstStyle/>
          <a:p>
            <a:pPr defTabSz="1216025" eaLnBrk="1" hangingPunct="1">
              <a:lnSpc>
                <a:spcPct val="120000"/>
              </a:lnSpc>
              <a:spcBef>
                <a:spcPct val="20000"/>
              </a:spcBef>
            </a:pPr>
            <a:r>
              <a:rPr lang="zh-CN" altLang="zh-CN" sz="1600" dirty="0"/>
              <a:t>还款信息，记录还款情况及逾期</a:t>
            </a:r>
            <a:r>
              <a:rPr lang="zh-CN" altLang="zh-CN" sz="1600" dirty="0" smtClean="0"/>
              <a:t>情况</a:t>
            </a:r>
            <a:r>
              <a:rPr lang="zh-CN" altLang="en-US" dirty="0"/>
              <a:t>；</a:t>
            </a:r>
            <a:endParaRPr lang="en-US" altLang="zh-CN" sz="1200" dirty="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128" name="圆角矩形 7"/>
          <p:cNvSpPr/>
          <p:nvPr/>
        </p:nvSpPr>
        <p:spPr>
          <a:xfrm>
            <a:off x="1587500" y="1766455"/>
            <a:ext cx="3279775" cy="461963"/>
          </a:xfrm>
          <a:prstGeom prst="roundRect">
            <a:avLst>
              <a:gd name="adj" fmla="val 16667"/>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5129" name="文本框 8"/>
          <p:cNvSpPr txBox="1"/>
          <p:nvPr/>
        </p:nvSpPr>
        <p:spPr>
          <a:xfrm>
            <a:off x="1669144" y="1825637"/>
            <a:ext cx="3214233" cy="369332"/>
          </a:xfrm>
          <a:prstGeom prst="rect">
            <a:avLst/>
          </a:prstGeom>
          <a:noFill/>
          <a:ln w="9525">
            <a:noFill/>
          </a:ln>
        </p:spPr>
        <p:txBody>
          <a:bodyPr wrap="square">
            <a:spAutoFit/>
          </a:bodyPr>
          <a:lstStyle/>
          <a:p>
            <a:pPr algn="ctr" defTabSz="1216025" eaLnBrk="1" hangingPunct="1">
              <a:spcBef>
                <a:spcPct val="20000"/>
              </a:spcBef>
            </a:pPr>
            <a:r>
              <a:rPr lang="zh-CN" altLang="zh-CN"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贷</a:t>
            </a:r>
            <a:r>
              <a:rPr lang="zh-CN"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前信息</a:t>
            </a:r>
            <a:endParaRPr lang="en-US" altLang="zh-CN"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130" name="圆角矩形 9"/>
          <p:cNvSpPr/>
          <p:nvPr/>
        </p:nvSpPr>
        <p:spPr>
          <a:xfrm>
            <a:off x="1587500" y="3987462"/>
            <a:ext cx="3279775" cy="461963"/>
          </a:xfrm>
          <a:prstGeom prst="roundRect">
            <a:avLst>
              <a:gd name="adj" fmla="val 16667"/>
            </a:avLst>
          </a:prstGeom>
          <a:solidFill>
            <a:srgbClr val="4886D8"/>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5132" name="文本框 12"/>
          <p:cNvSpPr txBox="1"/>
          <p:nvPr/>
        </p:nvSpPr>
        <p:spPr>
          <a:xfrm>
            <a:off x="1828799" y="4045973"/>
            <a:ext cx="2797175" cy="338554"/>
          </a:xfrm>
          <a:prstGeom prst="rect">
            <a:avLst/>
          </a:prstGeom>
          <a:noFill/>
          <a:ln w="9525">
            <a:noFill/>
          </a:ln>
        </p:spPr>
        <p:txBody>
          <a:bodyPr>
            <a:spAutoFit/>
          </a:bodyPr>
          <a:lstStyle>
            <a:defPPr>
              <a:defRPr lang="zh-CN"/>
            </a:defPPr>
            <a:lvl1pPr algn="ctr" defTabSz="1216025" eaLnBrk="1" hangingPunct="1">
              <a:spcBef>
                <a:spcPct val="20000"/>
              </a:spcBef>
              <a:defRPr sz="1600" b="1">
                <a:solidFill>
                  <a:schemeClr val="bg1"/>
                </a:solidFill>
                <a:latin typeface="Arial" panose="020B0604020202020204" pitchFamily="34" charset="0"/>
                <a:ea typeface="微软雅黑" panose="020B0503020204020204" pitchFamily="34" charset="-122"/>
              </a:defRPr>
            </a:lvl1pPr>
          </a:lstStyle>
          <a:p>
            <a:r>
              <a:rPr lang="zh-CN" altLang="zh-CN"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贷</a:t>
            </a:r>
            <a:r>
              <a:rPr lang="zh-CN" altLang="zh-CN" dirty="0">
                <a:ln w="10160">
                  <a:solidFill>
                    <a:schemeClr val="accent5"/>
                  </a:solidFill>
                  <a:prstDash val="solid"/>
                </a:ln>
                <a:solidFill>
                  <a:srgbClr val="FFFFFF"/>
                </a:solidFill>
                <a:effectLst>
                  <a:outerShdw blurRad="38100" dist="22860" dir="5400000" algn="tl" rotWithShape="0">
                    <a:srgbClr val="000000">
                      <a:alpha val="30000"/>
                    </a:srgbClr>
                  </a:outerShdw>
                </a:effectLst>
              </a:rPr>
              <a:t>后信息</a:t>
            </a:r>
            <a:endParaRPr lang="en-US" altLang="zh-CN"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Arial" panose="020B0604020202020204" pitchFamily="34" charset="0"/>
            </a:endParaRPr>
          </a:p>
        </p:txBody>
      </p:sp>
      <p:pic>
        <p:nvPicPr>
          <p:cNvPr id="13" name="图片 12"/>
          <p:cNvPicPr/>
          <p:nvPr/>
        </p:nvPicPr>
        <p:blipFill>
          <a:blip r:embed="rId2">
            <a:extLst>
              <a:ext uri="{28A0092B-C50C-407E-A947-70E740481C1C}">
                <a14:useLocalDpi xmlns:a14="http://schemas.microsoft.com/office/drawing/2010/main" val="0"/>
              </a:ext>
            </a:extLst>
          </a:blip>
          <a:stretch>
            <a:fillRect/>
          </a:stretch>
        </p:blipFill>
        <p:spPr>
          <a:xfrm>
            <a:off x="5986349" y="552657"/>
            <a:ext cx="5596573" cy="620553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46"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数据内容展示</a:t>
            </a:r>
            <a:endParaRPr lang="zh-CN" altLang="en-US" sz="2400" b="1" dirty="0">
              <a:latin typeface="微软雅黑" panose="020B0503020204020204" pitchFamily="34" charset="-122"/>
              <a:ea typeface="微软雅黑" panose="020B0503020204020204" pitchFamily="34" charset="-122"/>
            </a:endParaRPr>
          </a:p>
        </p:txBody>
      </p:sp>
      <p:sp>
        <p:nvSpPr>
          <p:cNvPr id="6147"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6151" name="圆角矩形 6"/>
          <p:cNvSpPr/>
          <p:nvPr/>
        </p:nvSpPr>
        <p:spPr>
          <a:xfrm>
            <a:off x="1419225" y="4391025"/>
            <a:ext cx="2471738" cy="461963"/>
          </a:xfrm>
          <a:prstGeom prst="roundRect">
            <a:avLst>
              <a:gd name="adj" fmla="val 16667"/>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6152" name="文本框 7"/>
          <p:cNvSpPr txBox="1"/>
          <p:nvPr/>
        </p:nvSpPr>
        <p:spPr>
          <a:xfrm>
            <a:off x="1256506" y="4413251"/>
            <a:ext cx="2797175" cy="368300"/>
          </a:xfrm>
          <a:prstGeom prst="rect">
            <a:avLst/>
          </a:prstGeom>
          <a:noFill/>
          <a:ln w="9525">
            <a:noFill/>
          </a:ln>
        </p:spPr>
        <p:txBody>
          <a:bodyPr>
            <a:spAutoFit/>
          </a:bodyPr>
          <a:lstStyle/>
          <a:p>
            <a:pPr algn="ctr" defTabSz="1216025" eaLnBrk="1" hangingPunct="1">
              <a:spcBef>
                <a:spcPct val="20000"/>
              </a:spcBef>
            </a:pPr>
            <a:r>
              <a:rPr lang="zh-CN" altLang="en-US"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高维</a:t>
            </a: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不平衡数据</a:t>
            </a:r>
            <a:endPar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57" name="矩形 13"/>
          <p:cNvSpPr/>
          <p:nvPr/>
        </p:nvSpPr>
        <p:spPr>
          <a:xfrm>
            <a:off x="1419225" y="5078413"/>
            <a:ext cx="9725025" cy="1366528"/>
          </a:xfrm>
          <a:prstGeom prst="rect">
            <a:avLst/>
          </a:prstGeom>
          <a:noFill/>
          <a:ln w="9525">
            <a:noFill/>
          </a:ln>
        </p:spPr>
        <p:txBody>
          <a:bodyPr lIns="0" tIns="0" rIns="0" bIns="0">
            <a:spAutoFit/>
          </a:bodyPr>
          <a:lstStyle/>
          <a:p>
            <a:pPr defTabSz="1216025" eaLnBrk="1" hangingPunct="1">
              <a:lnSpc>
                <a:spcPct val="120000"/>
              </a:lnSpc>
              <a:spcBef>
                <a:spcPct val="20000"/>
              </a:spcBef>
            </a:pPr>
            <a:r>
              <a:rPr lang="zh-CN" altLang="en-US" dirty="0" smtClean="0"/>
              <a:t>研究</a:t>
            </a:r>
            <a:r>
              <a:rPr lang="zh-CN" altLang="zh-CN" dirty="0" smtClean="0"/>
              <a:t>目的</a:t>
            </a:r>
            <a:r>
              <a:rPr lang="zh-CN" altLang="en-US" dirty="0" smtClean="0"/>
              <a:t>：</a:t>
            </a:r>
            <a:r>
              <a:rPr lang="zh-CN" altLang="zh-CN" dirty="0" smtClean="0"/>
              <a:t>预测</a:t>
            </a:r>
            <a:r>
              <a:rPr lang="zh-CN" altLang="zh-CN" dirty="0"/>
              <a:t>借贷人是否违约还款</a:t>
            </a:r>
            <a:r>
              <a:rPr lang="zh-CN" altLang="zh-CN" dirty="0" smtClean="0"/>
              <a:t>，计算</a:t>
            </a:r>
            <a:r>
              <a:rPr lang="zh-CN" altLang="zh-CN" dirty="0"/>
              <a:t>数据集中还款</a:t>
            </a:r>
            <a:r>
              <a:rPr lang="zh-CN" altLang="zh-CN" dirty="0" smtClean="0"/>
              <a:t>情况正负</a:t>
            </a:r>
            <a:r>
              <a:rPr lang="zh-CN" altLang="zh-CN" dirty="0"/>
              <a:t>标签之</a:t>
            </a:r>
            <a:r>
              <a:rPr lang="zh-CN" altLang="zh-CN" dirty="0" smtClean="0"/>
              <a:t>比</a:t>
            </a:r>
            <a:r>
              <a:rPr lang="zh-CN" altLang="en-US" dirty="0" smtClean="0"/>
              <a:t>：</a:t>
            </a:r>
            <a:endParaRPr lang="en-US" altLang="zh-CN" dirty="0" smtClean="0"/>
          </a:p>
          <a:p>
            <a:pPr algn="ctr" defTabSz="1216025" eaLnBrk="1" hangingPunct="1">
              <a:lnSpc>
                <a:spcPct val="120000"/>
              </a:lnSpc>
              <a:spcBef>
                <a:spcPct val="20000"/>
              </a:spcBef>
            </a:pPr>
            <a:r>
              <a:rPr lang="en-US" altLang="zh-CN" dirty="0"/>
              <a:t>(Y=0): (Y =1)= 6.09913947651488:1</a:t>
            </a:r>
          </a:p>
          <a:p>
            <a:pPr defTabSz="1216025" eaLnBrk="1" hangingPunct="1">
              <a:lnSpc>
                <a:spcPct val="120000"/>
              </a:lnSpc>
              <a:spcBef>
                <a:spcPct val="20000"/>
              </a:spcBef>
            </a:pPr>
            <a:r>
              <a:rPr lang="zh-CN" altLang="en-US" dirty="0"/>
              <a:t>由此可知，该二分类问题面对的是不平衡数据对象，同时存在高维特征</a:t>
            </a:r>
            <a:r>
              <a:rPr lang="zh-CN" altLang="en-US" dirty="0" smtClean="0"/>
              <a:t>属性（</a:t>
            </a:r>
            <a:r>
              <a:rPr lang="en-US" altLang="zh-CN" dirty="0" smtClean="0"/>
              <a:t>55</a:t>
            </a:r>
            <a:r>
              <a:rPr lang="zh-CN" altLang="en-US" dirty="0" smtClean="0"/>
              <a:t>个属性特征）。</a:t>
            </a:r>
            <a:endParaRPr lang="en-US" altLang="zh-CN" dirty="0" smtClean="0"/>
          </a:p>
          <a:p>
            <a:pPr defTabSz="1216025" eaLnBrk="1" hangingPunct="1">
              <a:lnSpc>
                <a:spcPct val="120000"/>
              </a:lnSpc>
              <a:spcBef>
                <a:spcPct val="20000"/>
              </a:spcBef>
            </a:pPr>
            <a:endParaRPr lang="en-US" altLang="zh-CN" sz="1200" dirty="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16" name="图片 15"/>
          <p:cNvPicPr/>
          <p:nvPr/>
        </p:nvPicPr>
        <p:blipFill>
          <a:blip r:embed="rId2">
            <a:extLst>
              <a:ext uri="{28A0092B-C50C-407E-A947-70E740481C1C}">
                <a14:useLocalDpi xmlns:a14="http://schemas.microsoft.com/office/drawing/2010/main" val="0"/>
              </a:ext>
            </a:extLst>
          </a:blip>
          <a:stretch>
            <a:fillRect/>
          </a:stretch>
        </p:blipFill>
        <p:spPr>
          <a:xfrm>
            <a:off x="1430338" y="1350394"/>
            <a:ext cx="8747670" cy="2904899"/>
          </a:xfrm>
          <a:prstGeom prst="rect">
            <a:avLst/>
          </a:prstGeom>
        </p:spPr>
      </p:pic>
      <p:sp>
        <p:nvSpPr>
          <p:cNvPr id="18" name="圆角矩形 6"/>
          <p:cNvSpPr/>
          <p:nvPr/>
        </p:nvSpPr>
        <p:spPr>
          <a:xfrm>
            <a:off x="1419223" y="730077"/>
            <a:ext cx="2634457" cy="461963"/>
          </a:xfrm>
          <a:prstGeom prst="roundRect">
            <a:avLst>
              <a:gd name="adj" fmla="val 16667"/>
            </a:avLst>
          </a:prstGeom>
          <a:solidFill>
            <a:srgbClr val="1C4885"/>
          </a:solidFill>
          <a:ln w="9525">
            <a:noFill/>
          </a:ln>
        </p:spPr>
        <p:txBody>
          <a:bodyPr anchor="ctr"/>
          <a:lstStyle/>
          <a:p>
            <a:pPr algn="ctr" eaLnBrk="1" hangingPunct="1"/>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数据</a:t>
            </a:r>
            <a:r>
              <a:rPr lang="zh-CN" altLang="en-US"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集展示（部分属性）</a:t>
            </a:r>
            <a:endParaRPr lang="zh-CN" altLang="en-US" dirty="0">
              <a:solidFill>
                <a:srgbClr val="FFFFFF"/>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194" name="图片 20"/>
          <p:cNvPicPr>
            <a:picLocks noChangeAspect="1"/>
          </p:cNvPicPr>
          <p:nvPr/>
        </p:nvPicPr>
        <p:blipFill>
          <a:blip r:embed="rId2"/>
          <a:stretch>
            <a:fillRect/>
          </a:stretch>
        </p:blipFill>
        <p:spPr>
          <a:xfrm>
            <a:off x="2632075" y="354013"/>
            <a:ext cx="7481888" cy="3743325"/>
          </a:xfrm>
          <a:prstGeom prst="rect">
            <a:avLst/>
          </a:prstGeom>
          <a:noFill/>
          <a:ln w="9525">
            <a:noFill/>
          </a:ln>
        </p:spPr>
      </p:pic>
      <p:sp>
        <p:nvSpPr>
          <p:cNvPr id="8195" name="矩形 6"/>
          <p:cNvSpPr/>
          <p:nvPr/>
        </p:nvSpPr>
        <p:spPr>
          <a:xfrm>
            <a:off x="0" y="4902200"/>
            <a:ext cx="12192000" cy="195580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8196" name="文本框 8"/>
          <p:cNvSpPr txBox="1"/>
          <p:nvPr/>
        </p:nvSpPr>
        <p:spPr>
          <a:xfrm>
            <a:off x="0" y="1571625"/>
            <a:ext cx="1495425" cy="5386388"/>
          </a:xfrm>
          <a:prstGeom prst="rect">
            <a:avLst/>
          </a:prstGeom>
          <a:noFill/>
          <a:ln w="9525">
            <a:noFill/>
          </a:ln>
        </p:spPr>
        <p:txBody>
          <a:bodyPr>
            <a:spAutoFit/>
          </a:bodyPr>
          <a:lstStyle/>
          <a:p>
            <a:pPr eaLnBrk="1" hangingPunct="1"/>
            <a:r>
              <a:rPr lang="en-US" altLang="zh-CN" sz="34400" b="1" dirty="0">
                <a:solidFill>
                  <a:srgbClr val="1C4885"/>
                </a:solidFill>
                <a:latin typeface="微软雅黑" panose="020B0503020204020204" pitchFamily="34" charset="-122"/>
                <a:ea typeface="微软雅黑" panose="020B0503020204020204" pitchFamily="34" charset="-122"/>
              </a:rPr>
              <a:t>2</a:t>
            </a:r>
            <a:endParaRPr lang="zh-CN" altLang="en-US" sz="34400" b="1" dirty="0">
              <a:solidFill>
                <a:srgbClr val="1C4885"/>
              </a:solidFill>
              <a:latin typeface="微软雅黑" panose="020B0503020204020204" pitchFamily="34" charset="-122"/>
              <a:ea typeface="微软雅黑" panose="020B0503020204020204" pitchFamily="34" charset="-122"/>
            </a:endParaRPr>
          </a:p>
        </p:txBody>
      </p:sp>
      <p:sp>
        <p:nvSpPr>
          <p:cNvPr id="8197" name="文本框 12"/>
          <p:cNvSpPr txBox="1"/>
          <p:nvPr/>
        </p:nvSpPr>
        <p:spPr>
          <a:xfrm>
            <a:off x="2632075" y="3385959"/>
            <a:ext cx="9620250" cy="1200329"/>
          </a:xfrm>
          <a:prstGeom prst="rect">
            <a:avLst/>
          </a:prstGeom>
          <a:noFill/>
          <a:ln w="9525">
            <a:noFill/>
          </a:ln>
        </p:spPr>
        <p:txBody>
          <a:bodyPr wrap="square">
            <a:spAutoFit/>
          </a:bodyPr>
          <a:lstStyle/>
          <a:p>
            <a:pPr eaLnBrk="1" hangingPunct="1"/>
            <a:r>
              <a:rPr lang="zh-CN" altLang="en-US" sz="7200" b="1" dirty="0" smtClean="0">
                <a:solidFill>
                  <a:srgbClr val="1C4885"/>
                </a:solidFill>
                <a:latin typeface="微软雅黑" panose="020B0503020204020204" pitchFamily="34" charset="-122"/>
                <a:ea typeface="微软雅黑" panose="020B0503020204020204" pitchFamily="34" charset="-122"/>
              </a:rPr>
              <a:t>数据预处理和特征工程</a:t>
            </a:r>
            <a:endParaRPr lang="zh-CN" altLang="en-US" sz="7200" b="1" dirty="0">
              <a:solidFill>
                <a:srgbClr val="1C4885"/>
              </a:solidFill>
              <a:latin typeface="微软雅黑" panose="020B0503020204020204" pitchFamily="34" charset="-122"/>
              <a:ea typeface="微软雅黑" panose="020B0503020204020204" pitchFamily="34" charset="-122"/>
            </a:endParaRPr>
          </a:p>
        </p:txBody>
      </p:sp>
      <p:grpSp>
        <p:nvGrpSpPr>
          <p:cNvPr id="8198" name="组合 13"/>
          <p:cNvGrpSpPr>
            <a:grpSpLocks noChangeAspect="1"/>
          </p:cNvGrpSpPr>
          <p:nvPr/>
        </p:nvGrpSpPr>
        <p:grpSpPr>
          <a:xfrm>
            <a:off x="6804025" y="3178175"/>
            <a:ext cx="5578475" cy="3481388"/>
            <a:chOff x="0" y="0"/>
            <a:chExt cx="5324473" cy="3322983"/>
          </a:xfrm>
        </p:grpSpPr>
        <p:pic>
          <p:nvPicPr>
            <p:cNvPr id="8201" name="图片 14"/>
            <p:cNvPicPr>
              <a:picLocks noChangeAspect="1"/>
            </p:cNvPicPr>
            <p:nvPr/>
          </p:nvPicPr>
          <p:blipFill>
            <a:blip r:embed="rId3"/>
            <a:srcRect b="52040"/>
            <a:stretch>
              <a:fillRect/>
            </a:stretch>
          </p:blipFill>
          <p:spPr>
            <a:xfrm>
              <a:off x="6344" y="0"/>
              <a:ext cx="5318129" cy="1642414"/>
            </a:xfrm>
            <a:prstGeom prst="rect">
              <a:avLst/>
            </a:prstGeom>
            <a:noFill/>
            <a:ln w="9525">
              <a:noFill/>
            </a:ln>
          </p:spPr>
        </p:pic>
        <p:pic>
          <p:nvPicPr>
            <p:cNvPr id="8202" name="图片 15"/>
            <p:cNvPicPr>
              <a:picLocks noChangeAspect="1"/>
            </p:cNvPicPr>
            <p:nvPr/>
          </p:nvPicPr>
          <p:blipFill>
            <a:blip r:embed="rId3"/>
            <a:srcRect t="50633" r="2628"/>
            <a:stretch>
              <a:fillRect/>
            </a:stretch>
          </p:blipFill>
          <p:spPr>
            <a:xfrm>
              <a:off x="0" y="1632435"/>
              <a:ext cx="5178427" cy="1690548"/>
            </a:xfrm>
            <a:prstGeom prst="rect">
              <a:avLst/>
            </a:prstGeom>
            <a:noFill/>
            <a:ln w="9525">
              <a:noFill/>
            </a:ln>
          </p:spPr>
        </p:pic>
      </p:grpSp>
      <p:sp>
        <p:nvSpPr>
          <p:cNvPr id="8199" name="矩形 16"/>
          <p:cNvSpPr/>
          <p:nvPr/>
        </p:nvSpPr>
        <p:spPr>
          <a:xfrm>
            <a:off x="2838451" y="5127542"/>
            <a:ext cx="8841468" cy="396583"/>
          </a:xfrm>
          <a:prstGeom prst="rect">
            <a:avLst/>
          </a:prstGeom>
          <a:noFill/>
          <a:ln w="9525">
            <a:noFill/>
          </a:ln>
        </p:spPr>
        <p:txBody>
          <a:bodyPr wrap="square">
            <a:spAutoFit/>
          </a:bodyPr>
          <a:lstStyle/>
          <a:p>
            <a:pPr algn="just" defTabSz="1216025" eaLnBrk="1" hangingPunct="1">
              <a:lnSpc>
                <a:spcPct val="120000"/>
              </a:lnSpc>
              <a:spcBef>
                <a:spcPct val="20000"/>
              </a:spcBef>
            </a:pPr>
            <a:r>
              <a:rPr lang="zh-CN" altLang="zh-CN" dirty="0">
                <a:solidFill>
                  <a:schemeClr val="bg1"/>
                </a:solidFill>
                <a:latin typeface="微软雅黑" panose="020B0503020204020204" pitchFamily="34" charset="-122"/>
                <a:ea typeface="微软雅黑" panose="020B0503020204020204" pitchFamily="34" charset="-122"/>
              </a:rPr>
              <a:t>数据预处理和特征工程，进一步提升数据的质量，提升后续数据挖掘和模型的效果</a:t>
            </a:r>
            <a:r>
              <a:rPr lang="zh-CN" altLang="en-US"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200" name="文本框 17"/>
          <p:cNvSpPr/>
          <p:nvPr/>
        </p:nvSpPr>
        <p:spPr>
          <a:xfrm>
            <a:off x="341313" y="4933950"/>
            <a:ext cx="2155825" cy="881063"/>
          </a:xfrm>
          <a:custGeom>
            <a:avLst/>
            <a:gdLst/>
            <a:ahLst/>
            <a:cxnLst>
              <a:cxn ang="0">
                <a:pos x="352006" y="0"/>
              </a:cxn>
              <a:cxn ang="0">
                <a:pos x="1116761" y="0"/>
              </a:cxn>
              <a:cxn ang="0">
                <a:pos x="791586" y="294305"/>
              </a:cxn>
              <a:cxn ang="0">
                <a:pos x="791586" y="307165"/>
              </a:cxn>
              <a:cxn ang="0">
                <a:pos x="2154994" y="307165"/>
              </a:cxn>
              <a:cxn ang="0">
                <a:pos x="2154994" y="883757"/>
              </a:cxn>
              <a:cxn ang="0">
                <a:pos x="0" y="883757"/>
              </a:cxn>
              <a:cxn ang="0">
                <a:pos x="0" y="339318"/>
              </a:cxn>
              <a:cxn ang="0">
                <a:pos x="352006" y="0"/>
              </a:cxn>
            </a:cxnLst>
            <a:rect l="0" t="0" r="0" b="0"/>
            <a:pathLst>
              <a:path w="2156102" h="880167">
                <a:moveTo>
                  <a:pt x="352186" y="0"/>
                </a:moveTo>
                <a:lnTo>
                  <a:pt x="1117336" y="0"/>
                </a:lnTo>
                <a:lnTo>
                  <a:pt x="791994" y="293110"/>
                </a:lnTo>
                <a:lnTo>
                  <a:pt x="791994" y="305918"/>
                </a:lnTo>
                <a:lnTo>
                  <a:pt x="2156102" y="305918"/>
                </a:lnTo>
                <a:lnTo>
                  <a:pt x="2156102" y="880167"/>
                </a:lnTo>
                <a:lnTo>
                  <a:pt x="0" y="880167"/>
                </a:lnTo>
                <a:lnTo>
                  <a:pt x="0" y="337940"/>
                </a:lnTo>
                <a:lnTo>
                  <a:pt x="352186" y="0"/>
                </a:lnTo>
                <a:close/>
              </a:path>
            </a:pathLst>
          </a:custGeom>
          <a:solidFill>
            <a:schemeClr val="bg1">
              <a:alpha val="100000"/>
            </a:schemeClr>
          </a:solidFill>
          <a:ln w="9525">
            <a:noFill/>
          </a:ln>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218"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数据预处理</a:t>
            </a:r>
            <a:endParaRPr lang="zh-CN" altLang="en-US" sz="2400" b="1" dirty="0">
              <a:latin typeface="微软雅黑" panose="020B0503020204020204" pitchFamily="34" charset="-122"/>
              <a:ea typeface="微软雅黑" panose="020B0503020204020204" pitchFamily="34" charset="-122"/>
            </a:endParaRPr>
          </a:p>
        </p:txBody>
      </p:sp>
      <p:sp>
        <p:nvSpPr>
          <p:cNvPr id="9219"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9221" name="半闭框 4"/>
          <p:cNvSpPr/>
          <p:nvPr/>
        </p:nvSpPr>
        <p:spPr>
          <a:xfrm rot="10800000">
            <a:off x="1931647" y="1342941"/>
            <a:ext cx="433387" cy="321129"/>
          </a:xfrm>
          <a:custGeom>
            <a:avLst/>
            <a:gdLst/>
            <a:ahLst/>
            <a:cxnLst>
              <a:cxn ang="0">
                <a:pos x="0" y="0"/>
              </a:cxn>
              <a:cxn ang="0">
                <a:pos x="429338" y="0"/>
              </a:cxn>
              <a:cxn ang="0">
                <a:pos x="310759" y="93217"/>
              </a:cxn>
              <a:cxn ang="0">
                <a:pos x="112078" y="93217"/>
              </a:cxn>
              <a:cxn ang="0">
                <a:pos x="112078" y="249404"/>
              </a:cxn>
              <a:cxn ang="0">
                <a:pos x="0" y="337509"/>
              </a:cxn>
              <a:cxn ang="0">
                <a:pos x="0" y="0"/>
              </a:cxn>
            </a:cxnLst>
            <a:rect l="0" t="0" r="0" b="0"/>
            <a:pathLst>
              <a:path w="434745" h="340467">
                <a:moveTo>
                  <a:pt x="0" y="0"/>
                </a:moveTo>
                <a:lnTo>
                  <a:pt x="434745" y="0"/>
                </a:lnTo>
                <a:lnTo>
                  <a:pt x="314673" y="94034"/>
                </a:lnTo>
                <a:lnTo>
                  <a:pt x="113488" y="94034"/>
                </a:lnTo>
                <a:lnTo>
                  <a:pt x="113488" y="251590"/>
                </a:lnTo>
                <a:lnTo>
                  <a:pt x="0" y="340467"/>
                </a:lnTo>
                <a:lnTo>
                  <a:pt x="0" y="0"/>
                </a:lnTo>
                <a:close/>
              </a:path>
            </a:pathLst>
          </a:custGeom>
          <a:solidFill>
            <a:srgbClr val="1C4885">
              <a:alpha val="100000"/>
            </a:srgbClr>
          </a:solidFill>
          <a:ln w="9525">
            <a:noFill/>
          </a:ln>
        </p:spPr>
        <p:txBody>
          <a:bodyPr/>
          <a:lstStyle/>
          <a:p>
            <a:endParaRPr lang="zh-CN" altLang="en-US"/>
          </a:p>
        </p:txBody>
      </p:sp>
      <p:sp>
        <p:nvSpPr>
          <p:cNvPr id="9222" name="半闭框 5"/>
          <p:cNvSpPr/>
          <p:nvPr/>
        </p:nvSpPr>
        <p:spPr>
          <a:xfrm rot="10800000">
            <a:off x="4627562" y="4471837"/>
            <a:ext cx="563563" cy="442912"/>
          </a:xfrm>
          <a:custGeom>
            <a:avLst/>
            <a:gdLst/>
            <a:ahLst/>
            <a:cxnLst>
              <a:cxn ang="0">
                <a:pos x="0" y="0"/>
              </a:cxn>
              <a:cxn ang="0">
                <a:pos x="561797" y="0"/>
              </a:cxn>
              <a:cxn ang="0">
                <a:pos x="406634" y="123244"/>
              </a:cxn>
              <a:cxn ang="0">
                <a:pos x="146653" y="123244"/>
              </a:cxn>
              <a:cxn ang="0">
                <a:pos x="146653" y="329743"/>
              </a:cxn>
              <a:cxn ang="0">
                <a:pos x="0" y="446228"/>
              </a:cxn>
              <a:cxn ang="0">
                <a:pos x="0" y="0"/>
              </a:cxn>
            </a:cxnLst>
            <a:rect l="0" t="0" r="0" b="0"/>
            <a:pathLst>
              <a:path w="564153" h="441812">
                <a:moveTo>
                  <a:pt x="0" y="0"/>
                </a:moveTo>
                <a:lnTo>
                  <a:pt x="564153" y="0"/>
                </a:lnTo>
                <a:lnTo>
                  <a:pt x="408340" y="122024"/>
                </a:lnTo>
                <a:lnTo>
                  <a:pt x="147269" y="122024"/>
                </a:lnTo>
                <a:lnTo>
                  <a:pt x="147269" y="326479"/>
                </a:lnTo>
                <a:lnTo>
                  <a:pt x="0" y="441812"/>
                </a:lnTo>
                <a:lnTo>
                  <a:pt x="0" y="0"/>
                </a:lnTo>
                <a:close/>
              </a:path>
            </a:pathLst>
          </a:custGeom>
          <a:solidFill>
            <a:srgbClr val="ADBACA">
              <a:alpha val="100000"/>
            </a:srgbClr>
          </a:solidFill>
          <a:ln w="12700" cap="flat" cmpd="sng">
            <a:solidFill>
              <a:srgbClr val="ADBACA">
                <a:alpha val="100000"/>
              </a:srgbClr>
            </a:solidFill>
            <a:prstDash val="solid"/>
            <a:round/>
            <a:headEnd type="none" w="med" len="med"/>
            <a:tailEnd type="none" w="med" len="med"/>
          </a:ln>
        </p:spPr>
        <p:txBody>
          <a:bodyPr/>
          <a:lstStyle/>
          <a:p>
            <a:endParaRPr lang="zh-CN" altLang="en-US"/>
          </a:p>
        </p:txBody>
      </p:sp>
      <p:sp>
        <p:nvSpPr>
          <p:cNvPr id="9223" name="矩形 6"/>
          <p:cNvSpPr/>
          <p:nvPr/>
        </p:nvSpPr>
        <p:spPr>
          <a:xfrm>
            <a:off x="441325" y="2477302"/>
            <a:ext cx="4749800" cy="2215991"/>
          </a:xfrm>
          <a:prstGeom prst="rect">
            <a:avLst/>
          </a:prstGeom>
          <a:noFill/>
          <a:ln w="9525">
            <a:noFill/>
          </a:ln>
        </p:spPr>
        <p:txBody>
          <a:bodyPr lIns="0" tIns="0" rIns="0" bIns="0">
            <a:spAutoFit/>
          </a:bodyPr>
          <a:lstStyle/>
          <a:p>
            <a:r>
              <a:rPr lang="zh-CN" altLang="zh-CN" dirty="0" smtClean="0"/>
              <a:t>由</a:t>
            </a:r>
            <a:r>
              <a:rPr lang="zh-CN" altLang="en-US" dirty="0" smtClean="0"/>
              <a:t>右</a:t>
            </a:r>
            <a:r>
              <a:rPr lang="zh-CN" altLang="zh-CN" dirty="0" smtClean="0"/>
              <a:t>表可知</a:t>
            </a:r>
            <a:r>
              <a:rPr lang="zh-CN" altLang="en-US" dirty="0"/>
              <a:t>：</a:t>
            </a:r>
            <a:endParaRPr lang="en-US" altLang="zh-CN" dirty="0" smtClean="0"/>
          </a:p>
          <a:p>
            <a:endParaRPr lang="zh-CN" altLang="zh-CN" dirty="0"/>
          </a:p>
          <a:p>
            <a:r>
              <a:rPr lang="zh-CN" altLang="zh-CN" dirty="0"/>
              <a:t>（</a:t>
            </a:r>
            <a:r>
              <a:rPr lang="en-US" altLang="zh-CN" dirty="0" err="1"/>
              <a:t>i</a:t>
            </a:r>
            <a:r>
              <a:rPr lang="zh-CN" altLang="zh-CN" dirty="0"/>
              <a:t>）在数据集的</a:t>
            </a:r>
            <a:r>
              <a:rPr lang="en-US" altLang="zh-CN" dirty="0"/>
              <a:t>55</a:t>
            </a:r>
            <a:r>
              <a:rPr lang="zh-CN" altLang="zh-CN" dirty="0"/>
              <a:t>个人特征属性中，共有</a:t>
            </a:r>
            <a:r>
              <a:rPr lang="en-US" altLang="zh-CN" dirty="0"/>
              <a:t>19</a:t>
            </a:r>
            <a:r>
              <a:rPr lang="zh-CN" altLang="zh-CN" dirty="0"/>
              <a:t>个属性具有缺失值，属性中包含缺失值的占比为</a:t>
            </a:r>
            <a:r>
              <a:rPr lang="en-US" altLang="zh-CN" dirty="0"/>
              <a:t>34.5455%</a:t>
            </a:r>
            <a:r>
              <a:rPr lang="zh-CN" altLang="zh-CN" dirty="0" smtClean="0"/>
              <a:t>。</a:t>
            </a:r>
            <a:endParaRPr lang="en-US" altLang="zh-CN" dirty="0" smtClean="0"/>
          </a:p>
          <a:p>
            <a:endParaRPr lang="zh-CN" altLang="zh-CN" dirty="0"/>
          </a:p>
          <a:p>
            <a:r>
              <a:rPr lang="en-US" altLang="zh-CN" dirty="0"/>
              <a:t>(ii)</a:t>
            </a:r>
            <a:r>
              <a:rPr lang="zh-CN" altLang="zh-CN" dirty="0"/>
              <a:t>属性缺失比例分布不均，有的甚至全部缺失，有的缺失仅有</a:t>
            </a:r>
            <a:r>
              <a:rPr lang="en-US" altLang="zh-CN" dirty="0"/>
              <a:t>1</a:t>
            </a:r>
            <a:r>
              <a:rPr lang="zh-CN" altLang="zh-CN" dirty="0"/>
              <a:t>个数据；</a:t>
            </a:r>
          </a:p>
        </p:txBody>
      </p:sp>
      <p:sp>
        <p:nvSpPr>
          <p:cNvPr id="9224" name="TextBox 13"/>
          <p:cNvSpPr txBox="1"/>
          <p:nvPr/>
        </p:nvSpPr>
        <p:spPr>
          <a:xfrm>
            <a:off x="771979" y="1106034"/>
            <a:ext cx="2752725" cy="307777"/>
          </a:xfrm>
          <a:prstGeom prst="rect">
            <a:avLst/>
          </a:prstGeom>
          <a:noFill/>
          <a:ln w="9525">
            <a:noFill/>
          </a:ln>
        </p:spPr>
        <p:txBody>
          <a:bodyPr lIns="0" tIns="0" rIns="0" bIns="0">
            <a:spAutoFit/>
          </a:bodyPr>
          <a:lstStyle/>
          <a:p>
            <a:pPr defTabSz="1216025" eaLnBrk="1" hangingPunct="1">
              <a:spcBef>
                <a:spcPct val="20000"/>
              </a:spcBef>
            </a:pPr>
            <a:r>
              <a:rPr lang="zh-CN" altLang="en-US" sz="20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缺失值检测</a:t>
            </a:r>
            <a:endParaRPr lang="en-US" altLang="zh-CN" sz="20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587424123"/>
              </p:ext>
            </p:extLst>
          </p:nvPr>
        </p:nvGraphicFramePr>
        <p:xfrm>
          <a:off x="5704340" y="850447"/>
          <a:ext cx="5777300" cy="5779865"/>
        </p:xfrm>
        <a:graphic>
          <a:graphicData uri="http://schemas.openxmlformats.org/drawingml/2006/table">
            <a:tbl>
              <a:tblPr firstRow="1" firstCol="1" bandRow="1">
                <a:tableStyleId>{5C22544A-7EE6-4342-B048-85BDC9FD1C3A}</a:tableStyleId>
              </a:tblPr>
              <a:tblGrid>
                <a:gridCol w="935175">
                  <a:extLst>
                    <a:ext uri="{9D8B030D-6E8A-4147-A177-3AD203B41FA5}">
                      <a16:colId xmlns:a16="http://schemas.microsoft.com/office/drawing/2014/main" val="1829664658"/>
                    </a:ext>
                  </a:extLst>
                </a:gridCol>
                <a:gridCol w="2888651">
                  <a:extLst>
                    <a:ext uri="{9D8B030D-6E8A-4147-A177-3AD203B41FA5}">
                      <a16:colId xmlns:a16="http://schemas.microsoft.com/office/drawing/2014/main" val="3536200455"/>
                    </a:ext>
                  </a:extLst>
                </a:gridCol>
                <a:gridCol w="1081511">
                  <a:extLst>
                    <a:ext uri="{9D8B030D-6E8A-4147-A177-3AD203B41FA5}">
                      <a16:colId xmlns:a16="http://schemas.microsoft.com/office/drawing/2014/main" val="3648217276"/>
                    </a:ext>
                  </a:extLst>
                </a:gridCol>
                <a:gridCol w="871963">
                  <a:extLst>
                    <a:ext uri="{9D8B030D-6E8A-4147-A177-3AD203B41FA5}">
                      <a16:colId xmlns:a16="http://schemas.microsoft.com/office/drawing/2014/main" val="502696583"/>
                    </a:ext>
                  </a:extLst>
                </a:gridCol>
              </a:tblGrid>
              <a:tr h="457939">
                <a:tc>
                  <a:txBody>
                    <a:bodyPr/>
                    <a:lstStyle/>
                    <a:p>
                      <a:pPr algn="ctr">
                        <a:spcAft>
                          <a:spcPts val="0"/>
                        </a:spcAft>
                      </a:pPr>
                      <a:r>
                        <a:rPr lang="zh-CN" sz="1400" kern="0" dirty="0">
                          <a:effectLst/>
                        </a:rPr>
                        <a:t>序号</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zh-CN" sz="1400" kern="0" dirty="0">
                          <a:effectLst/>
                        </a:rPr>
                        <a:t>属性</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zh-CN" sz="1400" kern="0">
                          <a:effectLst/>
                        </a:rPr>
                        <a:t>缺失数量</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zh-CN" sz="1400" kern="0">
                          <a:effectLst/>
                        </a:rPr>
                        <a:t>缺失比例</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3269836435"/>
                  </a:ext>
                </a:extLst>
              </a:tr>
              <a:tr h="228970">
                <a:tc>
                  <a:txBody>
                    <a:bodyPr/>
                    <a:lstStyle/>
                    <a:p>
                      <a:pPr algn="ctr">
                        <a:spcAft>
                          <a:spcPts val="0"/>
                        </a:spcAft>
                      </a:pPr>
                      <a:r>
                        <a:rPr lang="en-US" sz="1400" kern="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annual_inc_joint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39786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420538376"/>
                  </a:ext>
                </a:extLst>
              </a:tr>
              <a:tr h="282942">
                <a:tc>
                  <a:txBody>
                    <a:bodyPr/>
                    <a:lstStyle/>
                    <a:p>
                      <a:pPr algn="ctr">
                        <a:spcAft>
                          <a:spcPts val="0"/>
                        </a:spcAft>
                      </a:pPr>
                      <a:r>
                        <a:rPr lang="en-US" sz="1400" kern="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next_pymnt_d</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39785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0.999975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2393658310"/>
                  </a:ext>
                </a:extLst>
              </a:tr>
              <a:tr h="282942">
                <a:tc>
                  <a:txBody>
                    <a:bodyPr/>
                    <a:lstStyle/>
                    <a:p>
                      <a:pPr algn="ctr">
                        <a:spcAft>
                          <a:spcPts val="0"/>
                        </a:spcAft>
                      </a:pPr>
                      <a:r>
                        <a:rPr lang="en-US" sz="1400" kern="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mths_since_last_record</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36994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a:effectLst/>
                        </a:rPr>
                        <a:t>0.929825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1654781653"/>
                  </a:ext>
                </a:extLst>
              </a:tr>
              <a:tr h="282942">
                <a:tc>
                  <a:txBody>
                    <a:bodyPr/>
                    <a:lstStyle/>
                    <a:p>
                      <a:pPr algn="ctr">
                        <a:spcAft>
                          <a:spcPts val="0"/>
                        </a:spcAft>
                      </a:pPr>
                      <a:r>
                        <a:rPr lang="en-US" sz="1400" kern="0">
                          <a:effectLst/>
                        </a:rPr>
                        <a:t>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err="1">
                          <a:effectLst/>
                        </a:rPr>
                        <a:t>mths_since_last_delinq</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25728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a:effectLst/>
                        </a:rPr>
                        <a:t>0.64666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2303960470"/>
                  </a:ext>
                </a:extLst>
              </a:tr>
              <a:tr h="282942">
                <a:tc>
                  <a:txBody>
                    <a:bodyPr/>
                    <a:lstStyle/>
                    <a:p>
                      <a:pPr algn="ctr">
                        <a:spcAft>
                          <a:spcPts val="0"/>
                        </a:spcAft>
                      </a:pPr>
                      <a:r>
                        <a:rPr lang="en-US" sz="1400" kern="0">
                          <a:effectLst/>
                        </a:rPr>
                        <a:t>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err="1">
                          <a:effectLst/>
                        </a:rPr>
                        <a:t>desc</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12967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0.325919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1775720138"/>
                  </a:ext>
                </a:extLst>
              </a:tr>
              <a:tr h="282942">
                <a:tc>
                  <a:txBody>
                    <a:bodyPr/>
                    <a:lstStyle/>
                    <a:p>
                      <a:pPr algn="ctr">
                        <a:spcAft>
                          <a:spcPts val="0"/>
                        </a:spcAft>
                      </a:pPr>
                      <a:r>
                        <a:rPr lang="en-US" sz="1400" kern="0">
                          <a:effectLst/>
                        </a:rPr>
                        <a:t>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err="1">
                          <a:effectLst/>
                        </a:rPr>
                        <a:t>emp_title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2467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0.062007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2622783708"/>
                  </a:ext>
                </a:extLst>
              </a:tr>
              <a:tr h="282942">
                <a:tc>
                  <a:txBody>
                    <a:bodyPr/>
                    <a:lstStyle/>
                    <a:p>
                      <a:pPr algn="ctr">
                        <a:spcAft>
                          <a:spcPts val="0"/>
                        </a:spcAft>
                      </a:pPr>
                      <a:r>
                        <a:rPr lang="en-US" sz="1400" kern="0">
                          <a:effectLst/>
                        </a:rPr>
                        <a:t>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err="1">
                          <a:effectLst/>
                        </a:rPr>
                        <a:t>emp_length</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1078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0.027095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6467136"/>
                  </a:ext>
                </a:extLst>
              </a:tr>
              <a:tr h="282942">
                <a:tc>
                  <a:txBody>
                    <a:bodyPr/>
                    <a:lstStyle/>
                    <a:p>
                      <a:pPr algn="ctr">
                        <a:spcAft>
                          <a:spcPts val="0"/>
                        </a:spcAft>
                      </a:pPr>
                      <a:r>
                        <a:rPr lang="en-US" sz="1400" kern="0">
                          <a:effectLst/>
                        </a:rPr>
                        <a:t>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err="1">
                          <a:effectLst/>
                        </a:rPr>
                        <a:t>pub_rec_bankruptcies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697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0.017519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3448244445"/>
                  </a:ext>
                </a:extLst>
              </a:tr>
              <a:tr h="282942">
                <a:tc>
                  <a:txBody>
                    <a:bodyPr/>
                    <a:lstStyle/>
                    <a:p>
                      <a:pPr algn="ctr">
                        <a:spcAft>
                          <a:spcPts val="0"/>
                        </a:spcAft>
                      </a:pPr>
                      <a:r>
                        <a:rPr lang="en-US" sz="1400" kern="0">
                          <a:effectLst/>
                        </a:rPr>
                        <a:t>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err="1">
                          <a:effectLst/>
                        </a:rPr>
                        <a:t>last_pymnt_d</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71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0.001785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1529700101"/>
                  </a:ext>
                </a:extLst>
              </a:tr>
              <a:tr h="282942">
                <a:tc>
                  <a:txBody>
                    <a:bodyPr/>
                    <a:lstStyle/>
                    <a:p>
                      <a:pPr algn="ctr">
                        <a:spcAft>
                          <a:spcPts val="0"/>
                        </a:spcAft>
                      </a:pPr>
                      <a:r>
                        <a:rPr lang="en-US" sz="1400" kern="0">
                          <a:effectLst/>
                        </a:rPr>
                        <a:t>10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a:effectLst/>
                        </a:rPr>
                        <a:t>collections_12_mths_ex_med</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57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0.001433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221494417"/>
                  </a:ext>
                </a:extLst>
              </a:tr>
              <a:tr h="282942">
                <a:tc>
                  <a:txBody>
                    <a:bodyPr/>
                    <a:lstStyle/>
                    <a:p>
                      <a:pPr algn="ctr">
                        <a:spcAft>
                          <a:spcPts val="0"/>
                        </a:spcAft>
                      </a:pPr>
                      <a:r>
                        <a:rPr lang="en-US" sz="1400" kern="0">
                          <a:effectLst/>
                        </a:rPr>
                        <a:t>11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a:effectLst/>
                        </a:rPr>
                        <a:t>chargeoff_within_12_mths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56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0.001408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2085669051"/>
                  </a:ext>
                </a:extLst>
              </a:tr>
              <a:tr h="282942">
                <a:tc>
                  <a:txBody>
                    <a:bodyPr/>
                    <a:lstStyle/>
                    <a:p>
                      <a:pPr algn="ctr">
                        <a:spcAft>
                          <a:spcPts val="0"/>
                        </a:spcAft>
                      </a:pPr>
                      <a:r>
                        <a:rPr lang="en-US" sz="1400" kern="0">
                          <a:effectLst/>
                        </a:rPr>
                        <a:t>12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err="1">
                          <a:effectLst/>
                        </a:rPr>
                        <a:t>revol_util</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50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0.001257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38603917"/>
                  </a:ext>
                </a:extLst>
              </a:tr>
              <a:tr h="282942">
                <a:tc>
                  <a:txBody>
                    <a:bodyPr/>
                    <a:lstStyle/>
                    <a:p>
                      <a:pPr algn="ctr">
                        <a:spcAft>
                          <a:spcPts val="0"/>
                        </a:spcAft>
                      </a:pPr>
                      <a:r>
                        <a:rPr lang="en-US" sz="1400" kern="0">
                          <a:effectLst/>
                        </a:rPr>
                        <a:t>13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err="1">
                          <a:effectLst/>
                        </a:rPr>
                        <a:t>tax_liens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40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0.001005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4210677945"/>
                  </a:ext>
                </a:extLst>
              </a:tr>
              <a:tr h="282942">
                <a:tc>
                  <a:txBody>
                    <a:bodyPr/>
                    <a:lstStyle/>
                    <a:p>
                      <a:pPr algn="ctr">
                        <a:spcAft>
                          <a:spcPts val="0"/>
                        </a:spcAft>
                      </a:pPr>
                      <a:r>
                        <a:rPr lang="en-US" sz="1400" kern="0">
                          <a:effectLst/>
                        </a:rPr>
                        <a:t>14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a:effectLst/>
                        </a:rPr>
                        <a:t>title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a:effectLst/>
                        </a:rPr>
                        <a:t>11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0.000276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1730383071"/>
                  </a:ext>
                </a:extLst>
              </a:tr>
              <a:tr h="282942">
                <a:tc>
                  <a:txBody>
                    <a:bodyPr/>
                    <a:lstStyle/>
                    <a:p>
                      <a:pPr algn="ctr">
                        <a:spcAft>
                          <a:spcPts val="0"/>
                        </a:spcAft>
                      </a:pPr>
                      <a:r>
                        <a:rPr lang="en-US" sz="1400" kern="0">
                          <a:effectLst/>
                        </a:rPr>
                        <a:t>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last_credit_pull_d</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0.00005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1238382045"/>
                  </a:ext>
                </a:extLst>
              </a:tr>
              <a:tr h="282942">
                <a:tc>
                  <a:txBody>
                    <a:bodyPr/>
                    <a:lstStyle/>
                    <a:p>
                      <a:pPr algn="ctr">
                        <a:spcAft>
                          <a:spcPts val="0"/>
                        </a:spcAft>
                      </a:pPr>
                      <a:r>
                        <a:rPr lang="en-US" sz="1400" kern="0">
                          <a:effectLst/>
                        </a:rPr>
                        <a:t>16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delinq_amnt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0.000025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3549102881"/>
                  </a:ext>
                </a:extLst>
              </a:tr>
              <a:tr h="282942">
                <a:tc>
                  <a:txBody>
                    <a:bodyPr/>
                    <a:lstStyle/>
                    <a:p>
                      <a:pPr algn="ctr">
                        <a:spcAft>
                          <a:spcPts val="0"/>
                        </a:spcAft>
                      </a:pPr>
                      <a:r>
                        <a:rPr lang="en-US" sz="1400" kern="0">
                          <a:effectLst/>
                        </a:rPr>
                        <a:t>17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acc_now_delinq</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a:effectLst/>
                        </a:rPr>
                        <a:t>0.000025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2704016256"/>
                  </a:ext>
                </a:extLst>
              </a:tr>
              <a:tr h="282942">
                <a:tc>
                  <a:txBody>
                    <a:bodyPr/>
                    <a:lstStyle/>
                    <a:p>
                      <a:pPr algn="ctr">
                        <a:spcAft>
                          <a:spcPts val="0"/>
                        </a:spcAft>
                      </a:pPr>
                      <a:r>
                        <a:rPr lang="en-US" sz="1400" kern="0">
                          <a:effectLst/>
                        </a:rPr>
                        <a:t>18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last_pymnt_amnt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a:effectLst/>
                        </a:rPr>
                        <a:t>0.000025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3211974908"/>
                  </a:ext>
                </a:extLst>
              </a:tr>
              <a:tr h="282942">
                <a:tc>
                  <a:txBody>
                    <a:bodyPr/>
                    <a:lstStyle/>
                    <a:p>
                      <a:pPr algn="ctr">
                        <a:spcAft>
                          <a:spcPts val="0"/>
                        </a:spcAft>
                      </a:pPr>
                      <a:r>
                        <a:rPr lang="en-US" sz="1400" kern="0">
                          <a:effectLst/>
                        </a:rPr>
                        <a:t>19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application_type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a:effectLst/>
                        </a:rPr>
                        <a:t>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tc>
                  <a:txBody>
                    <a:bodyPr/>
                    <a:lstStyle/>
                    <a:p>
                      <a:pPr algn="ctr">
                        <a:spcAft>
                          <a:spcPts val="0"/>
                        </a:spcAft>
                      </a:pPr>
                      <a:r>
                        <a:rPr lang="en-US" sz="1400" kern="0" dirty="0">
                          <a:effectLst/>
                        </a:rPr>
                        <a:t>0.000025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840" marR="41840" marT="0" marB="0" anchor="ctr"/>
                </a:tc>
                <a:extLst>
                  <a:ext uri="{0D108BD9-81ED-4DB2-BD59-A6C34878D82A}">
                    <a16:rowId xmlns:a16="http://schemas.microsoft.com/office/drawing/2014/main" val="348768307"/>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266"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数据预处理</a:t>
            </a:r>
            <a:endParaRPr lang="zh-CN" altLang="en-US" sz="2400" b="1" dirty="0">
              <a:latin typeface="微软雅黑" panose="020B0503020204020204" pitchFamily="34" charset="-122"/>
              <a:ea typeface="微软雅黑" panose="020B0503020204020204" pitchFamily="34" charset="-122"/>
            </a:endParaRPr>
          </a:p>
        </p:txBody>
      </p:sp>
      <p:sp>
        <p:nvSpPr>
          <p:cNvPr id="11267"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11268" name="任意多边形 3"/>
          <p:cNvSpPr/>
          <p:nvPr/>
        </p:nvSpPr>
        <p:spPr>
          <a:xfrm>
            <a:off x="4325938" y="1989138"/>
            <a:ext cx="1624012" cy="1624012"/>
          </a:xfrm>
          <a:custGeom>
            <a:avLst/>
            <a:gdLst/>
            <a:ahLst/>
            <a:cxnLst>
              <a:cxn ang="0">
                <a:pos x="0" y="1623955"/>
              </a:cxn>
              <a:cxn ang="0">
                <a:pos x="1623955" y="0"/>
              </a:cxn>
              <a:cxn ang="0">
                <a:pos x="1623955" y="1623955"/>
              </a:cxn>
              <a:cxn ang="0">
                <a:pos x="0" y="1623955"/>
              </a:cxn>
            </a:cxnLst>
            <a:rect l="0" t="0" r="0" b="0"/>
            <a:pathLst>
              <a:path w="1624031" h="1624031">
                <a:moveTo>
                  <a:pt x="0" y="1624031"/>
                </a:moveTo>
                <a:cubicBezTo>
                  <a:pt x="0" y="727103"/>
                  <a:pt x="727103" y="0"/>
                  <a:pt x="1624031" y="0"/>
                </a:cubicBezTo>
                <a:lnTo>
                  <a:pt x="1624031" y="1624031"/>
                </a:lnTo>
                <a:lnTo>
                  <a:pt x="0" y="1624031"/>
                </a:lnTo>
                <a:close/>
              </a:path>
            </a:pathLst>
          </a:custGeom>
          <a:solidFill>
            <a:srgbClr val="4886D8">
              <a:alpha val="100000"/>
            </a:srgbClr>
          </a:solidFill>
          <a:ln w="9525">
            <a:noFill/>
          </a:ln>
        </p:spPr>
        <p:txBody>
          <a:bodyPr/>
          <a:lstStyle/>
          <a:p>
            <a:endParaRPr lang="zh-CN" altLang="en-US"/>
          </a:p>
        </p:txBody>
      </p:sp>
      <p:sp>
        <p:nvSpPr>
          <p:cNvPr id="11269" name="任意多边形 4"/>
          <p:cNvSpPr/>
          <p:nvPr/>
        </p:nvSpPr>
        <p:spPr>
          <a:xfrm>
            <a:off x="6026150" y="1989138"/>
            <a:ext cx="1624013" cy="1624012"/>
          </a:xfrm>
          <a:custGeom>
            <a:avLst/>
            <a:gdLst/>
            <a:ahLst/>
            <a:cxnLst>
              <a:cxn ang="0">
                <a:pos x="0" y="0"/>
              </a:cxn>
              <a:cxn ang="0">
                <a:pos x="1623959" y="1623955"/>
              </a:cxn>
              <a:cxn ang="0">
                <a:pos x="0" y="1623955"/>
              </a:cxn>
              <a:cxn ang="0">
                <a:pos x="0" y="0"/>
              </a:cxn>
            </a:cxnLst>
            <a:rect l="0" t="0" r="0" b="0"/>
            <a:pathLst>
              <a:path w="1624031" h="1624031">
                <a:moveTo>
                  <a:pt x="0" y="0"/>
                </a:moveTo>
                <a:cubicBezTo>
                  <a:pt x="896928" y="0"/>
                  <a:pt x="1624031" y="727103"/>
                  <a:pt x="1624031" y="1624031"/>
                </a:cubicBezTo>
                <a:lnTo>
                  <a:pt x="0" y="1624031"/>
                </a:lnTo>
                <a:lnTo>
                  <a:pt x="0" y="0"/>
                </a:lnTo>
                <a:close/>
              </a:path>
            </a:pathLst>
          </a:custGeom>
          <a:solidFill>
            <a:srgbClr val="1C4885">
              <a:alpha val="100000"/>
            </a:srgbClr>
          </a:solidFill>
          <a:ln w="9525">
            <a:noFill/>
          </a:ln>
        </p:spPr>
        <p:txBody>
          <a:bodyPr/>
          <a:lstStyle/>
          <a:p>
            <a:endParaRPr lang="zh-CN" altLang="en-US"/>
          </a:p>
        </p:txBody>
      </p:sp>
      <p:sp>
        <p:nvSpPr>
          <p:cNvPr id="11270" name="任意多边形 5"/>
          <p:cNvSpPr/>
          <p:nvPr/>
        </p:nvSpPr>
        <p:spPr>
          <a:xfrm>
            <a:off x="6026150" y="3687763"/>
            <a:ext cx="1624013" cy="1624012"/>
          </a:xfrm>
          <a:custGeom>
            <a:avLst/>
            <a:gdLst/>
            <a:ahLst/>
            <a:cxnLst>
              <a:cxn ang="0">
                <a:pos x="1623959" y="0"/>
              </a:cxn>
              <a:cxn ang="0">
                <a:pos x="0" y="1623955"/>
              </a:cxn>
              <a:cxn ang="0">
                <a:pos x="0" y="0"/>
              </a:cxn>
              <a:cxn ang="0">
                <a:pos x="1623959" y="0"/>
              </a:cxn>
            </a:cxnLst>
            <a:rect l="0" t="0" r="0" b="0"/>
            <a:pathLst>
              <a:path w="1624031" h="1624031">
                <a:moveTo>
                  <a:pt x="1624031" y="0"/>
                </a:moveTo>
                <a:cubicBezTo>
                  <a:pt x="1624031" y="896928"/>
                  <a:pt x="896928" y="1624031"/>
                  <a:pt x="0" y="1624031"/>
                </a:cubicBezTo>
                <a:lnTo>
                  <a:pt x="0" y="0"/>
                </a:lnTo>
                <a:lnTo>
                  <a:pt x="1624031" y="0"/>
                </a:lnTo>
                <a:close/>
              </a:path>
            </a:pathLst>
          </a:custGeom>
          <a:solidFill>
            <a:srgbClr val="4886D8">
              <a:alpha val="100000"/>
            </a:srgbClr>
          </a:solidFill>
          <a:ln w="9525">
            <a:noFill/>
          </a:ln>
        </p:spPr>
        <p:txBody>
          <a:bodyPr/>
          <a:lstStyle/>
          <a:p>
            <a:endParaRPr lang="zh-CN" altLang="en-US"/>
          </a:p>
        </p:txBody>
      </p:sp>
      <p:sp>
        <p:nvSpPr>
          <p:cNvPr id="11271" name="任意多边形 6"/>
          <p:cNvSpPr/>
          <p:nvPr/>
        </p:nvSpPr>
        <p:spPr>
          <a:xfrm>
            <a:off x="4325938" y="3687763"/>
            <a:ext cx="1624012" cy="1624012"/>
          </a:xfrm>
          <a:custGeom>
            <a:avLst/>
            <a:gdLst/>
            <a:ahLst/>
            <a:cxnLst>
              <a:cxn ang="0">
                <a:pos x="1623955" y="1623955"/>
              </a:cxn>
              <a:cxn ang="0">
                <a:pos x="0" y="0"/>
              </a:cxn>
              <a:cxn ang="0">
                <a:pos x="1623955" y="0"/>
              </a:cxn>
              <a:cxn ang="0">
                <a:pos x="1623955" y="1623955"/>
              </a:cxn>
            </a:cxnLst>
            <a:rect l="0" t="0" r="0" b="0"/>
            <a:pathLst>
              <a:path w="1624031" h="1624031">
                <a:moveTo>
                  <a:pt x="1624031" y="1624031"/>
                </a:moveTo>
                <a:cubicBezTo>
                  <a:pt x="727103" y="1624031"/>
                  <a:pt x="0" y="896928"/>
                  <a:pt x="0" y="0"/>
                </a:cubicBezTo>
                <a:lnTo>
                  <a:pt x="1624031" y="0"/>
                </a:lnTo>
                <a:lnTo>
                  <a:pt x="1624031" y="1624031"/>
                </a:lnTo>
                <a:close/>
              </a:path>
            </a:pathLst>
          </a:custGeom>
          <a:solidFill>
            <a:srgbClr val="1C4885">
              <a:alpha val="100000"/>
            </a:srgbClr>
          </a:solidFill>
          <a:ln w="9525">
            <a:noFill/>
          </a:ln>
        </p:spPr>
        <p:txBody>
          <a:bodyPr/>
          <a:lstStyle/>
          <a:p>
            <a:endParaRPr lang="zh-CN" altLang="en-US"/>
          </a:p>
        </p:txBody>
      </p:sp>
      <p:sp>
        <p:nvSpPr>
          <p:cNvPr id="11272" name="环形箭头 7"/>
          <p:cNvSpPr/>
          <p:nvPr/>
        </p:nvSpPr>
        <p:spPr>
          <a:xfrm>
            <a:off x="5707063" y="3313113"/>
            <a:ext cx="561975" cy="487362"/>
          </a:xfrm>
          <a:custGeom>
            <a:avLst/>
            <a:gdLst/>
            <a:ahLst/>
            <a:cxnLst>
              <a:cxn ang="0">
                <a:pos x="30747" y="243348"/>
              </a:cxn>
              <a:cxn ang="0">
                <a:pos x="251893" y="32031"/>
              </a:cxn>
              <a:cxn ang="0">
                <a:pos x="521061" y="173521"/>
              </a:cxn>
              <a:cxn ang="0">
                <a:pos x="548907" y="173521"/>
              </a:cxn>
              <a:cxn ang="0">
                <a:pos x="504256" y="243348"/>
              </a:cxn>
              <a:cxn ang="0">
                <a:pos x="425918" y="173521"/>
              </a:cxn>
              <a:cxn ang="0">
                <a:pos x="452230" y="173521"/>
              </a:cxn>
              <a:cxn ang="0">
                <a:pos x="252514" y="93198"/>
              </a:cxn>
              <a:cxn ang="0">
                <a:pos x="92242" y="243348"/>
              </a:cxn>
              <a:cxn ang="0">
                <a:pos x="30747" y="243348"/>
              </a:cxn>
            </a:cxnLst>
            <a:rect l="0" t="0" r="0" b="0"/>
            <a:pathLst>
              <a:path w="560722" h="487584">
                <a:moveTo>
                  <a:pt x="30474" y="243792"/>
                </a:moveTo>
                <a:cubicBezTo>
                  <a:pt x="30474" y="136117"/>
                  <a:pt x="124476" y="45322"/>
                  <a:pt x="249654" y="32091"/>
                </a:cubicBezTo>
                <a:cubicBezTo>
                  <a:pt x="366608" y="19729"/>
                  <a:pt x="477783" y="78800"/>
                  <a:pt x="516429" y="173837"/>
                </a:cubicBezTo>
                <a:lnTo>
                  <a:pt x="544028" y="173837"/>
                </a:lnTo>
                <a:lnTo>
                  <a:pt x="499774" y="243792"/>
                </a:lnTo>
                <a:lnTo>
                  <a:pt x="422132" y="173837"/>
                </a:lnTo>
                <a:lnTo>
                  <a:pt x="448210" y="173837"/>
                </a:lnTo>
                <a:cubicBezTo>
                  <a:pt x="410722" y="115338"/>
                  <a:pt x="330879" y="82879"/>
                  <a:pt x="250269" y="93367"/>
                </a:cubicBezTo>
                <a:cubicBezTo>
                  <a:pt x="158720" y="105278"/>
                  <a:pt x="91422" y="169008"/>
                  <a:pt x="91422" y="243792"/>
                </a:cubicBezTo>
                <a:lnTo>
                  <a:pt x="30474" y="243792"/>
                </a:lnTo>
                <a:close/>
              </a:path>
            </a:pathLst>
          </a:custGeom>
          <a:solidFill>
            <a:srgbClr val="F2F2F2">
              <a:alpha val="100000"/>
            </a:srgbClr>
          </a:solidFill>
          <a:ln w="9525">
            <a:noFill/>
          </a:ln>
        </p:spPr>
        <p:txBody>
          <a:bodyPr/>
          <a:lstStyle/>
          <a:p>
            <a:endParaRPr lang="zh-CN" altLang="en-US"/>
          </a:p>
        </p:txBody>
      </p:sp>
      <p:sp>
        <p:nvSpPr>
          <p:cNvPr id="11273" name="环形箭头 8"/>
          <p:cNvSpPr/>
          <p:nvPr/>
        </p:nvSpPr>
        <p:spPr>
          <a:xfrm rot="10800000">
            <a:off x="5707063" y="3500438"/>
            <a:ext cx="561975" cy="487362"/>
          </a:xfrm>
          <a:custGeom>
            <a:avLst/>
            <a:gdLst/>
            <a:ahLst/>
            <a:cxnLst>
              <a:cxn ang="0">
                <a:pos x="30747" y="243348"/>
              </a:cxn>
              <a:cxn ang="0">
                <a:pos x="251893" y="32031"/>
              </a:cxn>
              <a:cxn ang="0">
                <a:pos x="521061" y="173521"/>
              </a:cxn>
              <a:cxn ang="0">
                <a:pos x="548907" y="173521"/>
              </a:cxn>
              <a:cxn ang="0">
                <a:pos x="504256" y="243348"/>
              </a:cxn>
              <a:cxn ang="0">
                <a:pos x="425918" y="173521"/>
              </a:cxn>
              <a:cxn ang="0">
                <a:pos x="452230" y="173521"/>
              </a:cxn>
              <a:cxn ang="0">
                <a:pos x="252514" y="93198"/>
              </a:cxn>
              <a:cxn ang="0">
                <a:pos x="92242" y="243348"/>
              </a:cxn>
              <a:cxn ang="0">
                <a:pos x="30747" y="243348"/>
              </a:cxn>
            </a:cxnLst>
            <a:rect l="0" t="0" r="0" b="0"/>
            <a:pathLst>
              <a:path w="560722" h="487584">
                <a:moveTo>
                  <a:pt x="30474" y="243792"/>
                </a:moveTo>
                <a:cubicBezTo>
                  <a:pt x="30474" y="136117"/>
                  <a:pt x="124476" y="45322"/>
                  <a:pt x="249654" y="32091"/>
                </a:cubicBezTo>
                <a:cubicBezTo>
                  <a:pt x="366608" y="19729"/>
                  <a:pt x="477783" y="78800"/>
                  <a:pt x="516429" y="173837"/>
                </a:cubicBezTo>
                <a:lnTo>
                  <a:pt x="544028" y="173837"/>
                </a:lnTo>
                <a:lnTo>
                  <a:pt x="499774" y="243792"/>
                </a:lnTo>
                <a:lnTo>
                  <a:pt x="422132" y="173837"/>
                </a:lnTo>
                <a:lnTo>
                  <a:pt x="448210" y="173837"/>
                </a:lnTo>
                <a:cubicBezTo>
                  <a:pt x="410722" y="115338"/>
                  <a:pt x="330879" y="82879"/>
                  <a:pt x="250269" y="93367"/>
                </a:cubicBezTo>
                <a:cubicBezTo>
                  <a:pt x="158720" y="105278"/>
                  <a:pt x="91422" y="169008"/>
                  <a:pt x="91422" y="243792"/>
                </a:cubicBezTo>
                <a:lnTo>
                  <a:pt x="30474" y="243792"/>
                </a:lnTo>
                <a:close/>
              </a:path>
            </a:pathLst>
          </a:custGeom>
          <a:solidFill>
            <a:srgbClr val="F2F2F2">
              <a:alpha val="100000"/>
            </a:srgbClr>
          </a:solidFill>
          <a:ln w="9525">
            <a:noFill/>
          </a:ln>
        </p:spPr>
        <p:txBody>
          <a:bodyPr/>
          <a:lstStyle/>
          <a:p>
            <a:endParaRPr lang="zh-CN" altLang="en-US"/>
          </a:p>
        </p:txBody>
      </p:sp>
      <p:sp>
        <p:nvSpPr>
          <p:cNvPr id="11274" name="Freeform 206"/>
          <p:cNvSpPr/>
          <p:nvPr/>
        </p:nvSpPr>
        <p:spPr>
          <a:xfrm rot="-3600000">
            <a:off x="4278313" y="2489200"/>
            <a:ext cx="339725" cy="163513"/>
          </a:xfrm>
          <a:custGeom>
            <a:avLst/>
            <a:gdLst/>
            <a:ahLst/>
            <a:cxnLst>
              <a:cxn ang="0">
                <a:pos x="0" y="2147483647"/>
              </a:cxn>
              <a:cxn ang="0">
                <a:pos x="2147483647" y="0"/>
              </a:cxn>
              <a:cxn ang="0">
                <a:pos x="2147483647" y="2147483647"/>
              </a:cxn>
              <a:cxn ang="0">
                <a:pos x="0" y="2147483647"/>
              </a:cxn>
            </a:cxnLst>
            <a:rect l="0" t="0" r="0" b="0"/>
            <a:pathLst>
              <a:path w="323" h="154">
                <a:moveTo>
                  <a:pt x="0" y="154"/>
                </a:moveTo>
                <a:lnTo>
                  <a:pt x="167" y="0"/>
                </a:lnTo>
                <a:lnTo>
                  <a:pt x="323" y="154"/>
                </a:lnTo>
                <a:lnTo>
                  <a:pt x="0" y="154"/>
                </a:lnTo>
                <a:close/>
              </a:path>
            </a:pathLst>
          </a:custGeom>
          <a:solidFill>
            <a:srgbClr val="4886D8">
              <a:alpha val="100000"/>
            </a:srgbClr>
          </a:solidFill>
          <a:ln w="9525">
            <a:noFill/>
          </a:ln>
        </p:spPr>
        <p:txBody>
          <a:bodyPr/>
          <a:lstStyle/>
          <a:p>
            <a:endParaRPr lang="zh-CN" altLang="en-US"/>
          </a:p>
        </p:txBody>
      </p:sp>
      <p:sp>
        <p:nvSpPr>
          <p:cNvPr id="11275" name="Freeform 206"/>
          <p:cNvSpPr/>
          <p:nvPr/>
        </p:nvSpPr>
        <p:spPr>
          <a:xfrm rot="3600000" flipH="1">
            <a:off x="7319963" y="2489200"/>
            <a:ext cx="339725" cy="163513"/>
          </a:xfrm>
          <a:custGeom>
            <a:avLst/>
            <a:gdLst/>
            <a:ahLst/>
            <a:cxnLst>
              <a:cxn ang="0">
                <a:pos x="0" y="2147483647"/>
              </a:cxn>
              <a:cxn ang="0">
                <a:pos x="2147483647" y="0"/>
              </a:cxn>
              <a:cxn ang="0">
                <a:pos x="2147483647" y="2147483647"/>
              </a:cxn>
              <a:cxn ang="0">
                <a:pos x="0" y="2147483647"/>
              </a:cxn>
            </a:cxnLst>
            <a:rect l="0" t="0" r="0" b="0"/>
            <a:pathLst>
              <a:path w="323" h="154">
                <a:moveTo>
                  <a:pt x="0" y="154"/>
                </a:moveTo>
                <a:lnTo>
                  <a:pt x="167" y="0"/>
                </a:lnTo>
                <a:lnTo>
                  <a:pt x="323" y="154"/>
                </a:lnTo>
                <a:lnTo>
                  <a:pt x="0" y="154"/>
                </a:lnTo>
                <a:close/>
              </a:path>
            </a:pathLst>
          </a:custGeom>
          <a:solidFill>
            <a:srgbClr val="1C4885">
              <a:alpha val="100000"/>
            </a:srgbClr>
          </a:solidFill>
          <a:ln w="9525">
            <a:noFill/>
          </a:ln>
        </p:spPr>
        <p:txBody>
          <a:bodyPr/>
          <a:lstStyle/>
          <a:p>
            <a:endParaRPr lang="zh-CN" altLang="en-US"/>
          </a:p>
        </p:txBody>
      </p:sp>
      <p:sp>
        <p:nvSpPr>
          <p:cNvPr id="11276" name="Freeform 206"/>
          <p:cNvSpPr/>
          <p:nvPr/>
        </p:nvSpPr>
        <p:spPr>
          <a:xfrm rot="-8100000">
            <a:off x="4489450" y="4721225"/>
            <a:ext cx="161925" cy="341313"/>
          </a:xfrm>
          <a:custGeom>
            <a:avLst/>
            <a:gdLst/>
            <a:ahLst/>
            <a:cxnLst>
              <a:cxn ang="0">
                <a:pos x="0" y="2147483647"/>
              </a:cxn>
              <a:cxn ang="0">
                <a:pos x="2147483647" y="0"/>
              </a:cxn>
              <a:cxn ang="0">
                <a:pos x="2147483647" y="2147483647"/>
              </a:cxn>
              <a:cxn ang="0">
                <a:pos x="0" y="2147483647"/>
              </a:cxn>
            </a:cxnLst>
            <a:rect l="0" t="0" r="0" b="0"/>
            <a:pathLst>
              <a:path w="323" h="154">
                <a:moveTo>
                  <a:pt x="0" y="154"/>
                </a:moveTo>
                <a:lnTo>
                  <a:pt x="167" y="0"/>
                </a:lnTo>
                <a:lnTo>
                  <a:pt x="323" y="154"/>
                </a:lnTo>
                <a:lnTo>
                  <a:pt x="0" y="154"/>
                </a:lnTo>
                <a:close/>
              </a:path>
            </a:pathLst>
          </a:custGeom>
          <a:solidFill>
            <a:srgbClr val="1C4885">
              <a:alpha val="100000"/>
            </a:srgbClr>
          </a:solidFill>
          <a:ln w="9525">
            <a:noFill/>
          </a:ln>
        </p:spPr>
        <p:txBody>
          <a:bodyPr/>
          <a:lstStyle/>
          <a:p>
            <a:endParaRPr lang="zh-CN" altLang="en-US"/>
          </a:p>
        </p:txBody>
      </p:sp>
      <p:grpSp>
        <p:nvGrpSpPr>
          <p:cNvPr id="11278" name="组合 14"/>
          <p:cNvGrpSpPr/>
          <p:nvPr/>
        </p:nvGrpSpPr>
        <p:grpSpPr>
          <a:xfrm>
            <a:off x="6523038" y="2627313"/>
            <a:ext cx="488950" cy="488950"/>
            <a:chOff x="0" y="0"/>
            <a:chExt cx="488316" cy="488319"/>
          </a:xfrm>
        </p:grpSpPr>
        <p:sp>
          <p:nvSpPr>
            <p:cNvPr id="11306" name="AutoShape 81"/>
            <p:cNvSpPr/>
            <p:nvPr/>
          </p:nvSpPr>
          <p:spPr>
            <a:xfrm>
              <a:off x="0" y="0"/>
              <a:ext cx="488316" cy="488319"/>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560990013" y="2147483647"/>
                </a:cxn>
                <a:cxn ang="0">
                  <a:pos x="1410264995" y="2147483647"/>
                </a:cxn>
                <a:cxn ang="0">
                  <a:pos x="1586582678" y="2147483647"/>
                </a:cxn>
                <a:cxn ang="0">
                  <a:pos x="2147483647" y="352642256"/>
                </a:cxn>
                <a:cxn ang="0">
                  <a:pos x="2147483647" y="2115852542"/>
                </a:cxn>
                <a:cxn ang="0">
                  <a:pos x="2147483647" y="2147483647"/>
                </a:cxn>
                <a:cxn ang="0">
                  <a:pos x="1233959069" y="2147483647"/>
                </a:cxn>
                <a:cxn ang="0">
                  <a:pos x="528687797" y="2147483647"/>
                </a:cxn>
                <a:cxn ang="0">
                  <a:pos x="352369617" y="2147483647"/>
                </a:cxn>
                <a:cxn ang="0">
                  <a:pos x="1057640866" y="2115852542"/>
                </a:cxn>
                <a:cxn ang="0">
                  <a:pos x="1233959069" y="2147483647"/>
                </a:cxn>
                <a:cxn ang="0">
                  <a:pos x="2147483647" y="1769218689"/>
                </a:cxn>
                <a:cxn ang="0">
                  <a:pos x="2147483647" y="0"/>
                </a:cxn>
                <a:cxn ang="0">
                  <a:pos x="1586582678" y="1803951531"/>
                </a:cxn>
                <a:cxn ang="0">
                  <a:pos x="1410264995" y="1904001516"/>
                </a:cxn>
                <a:cxn ang="0">
                  <a:pos x="528687797" y="1763210286"/>
                </a:cxn>
                <a:cxn ang="0">
                  <a:pos x="0" y="2147483647"/>
                </a:cxn>
                <a:cxn ang="0">
                  <a:pos x="1057640866" y="2147483647"/>
                </a:cxn>
                <a:cxn ang="0">
                  <a:pos x="1536437417" y="2147483647"/>
                </a:cxn>
                <a:cxn ang="0">
                  <a:pos x="1586582678"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846529647"/>
                </a:cxn>
              </a:cxnLst>
              <a:rect l="0" t="0" r="0" b="0"/>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rgbClr val="FFFFFF">
                <a:alpha val="100000"/>
              </a:srgbClr>
            </a:solidFill>
            <a:ln w="9525">
              <a:noFill/>
            </a:ln>
          </p:spPr>
          <p:txBody>
            <a:bodyPr/>
            <a:lstStyle/>
            <a:p>
              <a:endParaRPr lang="zh-CN" altLang="en-US"/>
            </a:p>
          </p:txBody>
        </p:sp>
        <p:sp>
          <p:nvSpPr>
            <p:cNvPr id="11307" name="AutoShape 82"/>
            <p:cNvSpPr/>
            <p:nvPr/>
          </p:nvSpPr>
          <p:spPr>
            <a:xfrm>
              <a:off x="45909" y="396498"/>
              <a:ext cx="45910" cy="45910"/>
            </a:xfrm>
            <a:custGeom>
              <a:avLst/>
              <a:gdLst/>
              <a:ahLst/>
              <a:cxnLst>
                <a:cxn ang="0">
                  <a:pos x="220413" y="293888"/>
                </a:cxn>
                <a:cxn ang="0">
                  <a:pos x="146940" y="220413"/>
                </a:cxn>
                <a:cxn ang="0">
                  <a:pos x="220413" y="146940"/>
                </a:cxn>
                <a:cxn ang="0">
                  <a:pos x="293888" y="220413"/>
                </a:cxn>
                <a:cxn ang="0">
                  <a:pos x="220413" y="293888"/>
                </a:cxn>
                <a:cxn ang="0">
                  <a:pos x="220413" y="0"/>
                </a:cxn>
                <a:cxn ang="0">
                  <a:pos x="0" y="220413"/>
                </a:cxn>
                <a:cxn ang="0">
                  <a:pos x="220413" y="440808"/>
                </a:cxn>
                <a:cxn ang="0">
                  <a:pos x="440827" y="220413"/>
                </a:cxn>
                <a:cxn ang="0">
                  <a:pos x="220413" y="0"/>
                </a:cxn>
              </a:cxnLst>
              <a:rect l="0" t="0" r="0" b="0"/>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rgbClr val="FFFFFF">
                <a:alpha val="100000"/>
              </a:srgbClr>
            </a:solidFill>
            <a:ln w="9525">
              <a:noFill/>
            </a:ln>
          </p:spPr>
          <p:txBody>
            <a:bodyPr/>
            <a:lstStyle/>
            <a:p>
              <a:endParaRPr lang="zh-CN" altLang="en-US"/>
            </a:p>
          </p:txBody>
        </p:sp>
      </p:grpSp>
      <p:grpSp>
        <p:nvGrpSpPr>
          <p:cNvPr id="11279" name="组合 17"/>
          <p:cNvGrpSpPr/>
          <p:nvPr/>
        </p:nvGrpSpPr>
        <p:grpSpPr>
          <a:xfrm>
            <a:off x="6523038" y="4125913"/>
            <a:ext cx="366712" cy="488950"/>
            <a:chOff x="0" y="0"/>
            <a:chExt cx="366446" cy="489149"/>
          </a:xfrm>
        </p:grpSpPr>
        <p:sp>
          <p:nvSpPr>
            <p:cNvPr id="11304" name="AutoShape 115"/>
            <p:cNvSpPr/>
            <p:nvPr/>
          </p:nvSpPr>
          <p:spPr>
            <a:xfrm>
              <a:off x="0" y="0"/>
              <a:ext cx="366446" cy="489149"/>
            </a:xfrm>
            <a:custGeom>
              <a:avLst/>
              <a:gdLst/>
              <a:ahLst/>
              <a:cxnLst>
                <a:cxn ang="0">
                  <a:pos x="1640175499" y="2147483647"/>
                </a:cxn>
                <a:cxn ang="0">
                  <a:pos x="1640175499" y="2147483647"/>
                </a:cxn>
                <a:cxn ang="0">
                  <a:pos x="1640175499" y="2147483647"/>
                </a:cxn>
                <a:cxn ang="0">
                  <a:pos x="1640175499" y="2147483647"/>
                </a:cxn>
                <a:cxn ang="0">
                  <a:pos x="1118219249" y="2147483647"/>
                </a:cxn>
                <a:cxn ang="0">
                  <a:pos x="670896445" y="2147483647"/>
                </a:cxn>
                <a:cxn ang="0">
                  <a:pos x="149105978" y="2147483647"/>
                </a:cxn>
                <a:cxn ang="0">
                  <a:pos x="149105978" y="2147483647"/>
                </a:cxn>
                <a:cxn ang="0">
                  <a:pos x="149105978" y="2147483647"/>
                </a:cxn>
                <a:cxn ang="0">
                  <a:pos x="149105978" y="2147483647"/>
                </a:cxn>
                <a:cxn ang="0">
                  <a:pos x="149105978" y="2147483647"/>
                </a:cxn>
                <a:cxn ang="0">
                  <a:pos x="223578510" y="2147483647"/>
                </a:cxn>
                <a:cxn ang="0">
                  <a:pos x="372684489" y="2147483647"/>
                </a:cxn>
                <a:cxn ang="0">
                  <a:pos x="1416514097" y="2147483647"/>
                </a:cxn>
                <a:cxn ang="0">
                  <a:pos x="1565537184" y="2147483647"/>
                </a:cxn>
                <a:cxn ang="0">
                  <a:pos x="1640175499" y="2147483647"/>
                </a:cxn>
                <a:cxn ang="0">
                  <a:pos x="1640175499" y="2147483647"/>
                </a:cxn>
                <a:cxn ang="0">
                  <a:pos x="1192852695" y="1597700925"/>
                </a:cxn>
                <a:cxn ang="0">
                  <a:pos x="1192852695" y="1597968100"/>
                </a:cxn>
                <a:cxn ang="0">
                  <a:pos x="1192852695" y="2147483647"/>
                </a:cxn>
                <a:cxn ang="0">
                  <a:pos x="596428782" y="2147483647"/>
                </a:cxn>
                <a:cxn ang="0">
                  <a:pos x="596428782" y="1597968100"/>
                </a:cxn>
                <a:cxn ang="0">
                  <a:pos x="596428782" y="1597700925"/>
                </a:cxn>
                <a:cxn ang="0">
                  <a:pos x="894640738" y="887618290"/>
                </a:cxn>
                <a:cxn ang="0">
                  <a:pos x="1192852695" y="1597700925"/>
                </a:cxn>
                <a:cxn ang="0">
                  <a:pos x="372684489" y="1597700925"/>
                </a:cxn>
                <a:cxn ang="0">
                  <a:pos x="894640738" y="355047216"/>
                </a:cxn>
                <a:cxn ang="0">
                  <a:pos x="1416514097" y="1597700925"/>
                </a:cxn>
                <a:cxn ang="0">
                  <a:pos x="1416514097" y="2147483647"/>
                </a:cxn>
                <a:cxn ang="0">
                  <a:pos x="1267325227" y="2147483647"/>
                </a:cxn>
                <a:cxn ang="0">
                  <a:pos x="1267325227" y="1597968100"/>
                </a:cxn>
                <a:cxn ang="0">
                  <a:pos x="894640738" y="710349809"/>
                </a:cxn>
                <a:cxn ang="0">
                  <a:pos x="521790467" y="1597968100"/>
                </a:cxn>
                <a:cxn ang="0">
                  <a:pos x="521790467" y="2147483647"/>
                </a:cxn>
                <a:cxn ang="0">
                  <a:pos x="372684489" y="2147483647"/>
                </a:cxn>
                <a:cxn ang="0">
                  <a:pos x="372684489" y="1597700925"/>
                </a:cxn>
                <a:cxn ang="0">
                  <a:pos x="1565537184" y="2147483647"/>
                </a:cxn>
                <a:cxn ang="0">
                  <a:pos x="1565537184" y="1597700925"/>
                </a:cxn>
                <a:cxn ang="0">
                  <a:pos x="894640738" y="0"/>
                </a:cxn>
                <a:cxn ang="0">
                  <a:pos x="223578510" y="1597700925"/>
                </a:cxn>
                <a:cxn ang="0">
                  <a:pos x="223578510" y="2147483647"/>
                </a:cxn>
                <a:cxn ang="0">
                  <a:pos x="0" y="2147483647"/>
                </a:cxn>
                <a:cxn ang="0">
                  <a:pos x="0" y="2147483647"/>
                </a:cxn>
                <a:cxn ang="0">
                  <a:pos x="0" y="2147483647"/>
                </a:cxn>
                <a:cxn ang="0">
                  <a:pos x="0" y="2147483647"/>
                </a:cxn>
                <a:cxn ang="0">
                  <a:pos x="0" y="2147483647"/>
                </a:cxn>
                <a:cxn ang="0">
                  <a:pos x="670896445" y="2147483647"/>
                </a:cxn>
                <a:cxn ang="0">
                  <a:pos x="1118219249" y="2147483647"/>
                </a:cxn>
                <a:cxn ang="0">
                  <a:pos x="1789281477" y="2147483647"/>
                </a:cxn>
                <a:cxn ang="0">
                  <a:pos x="1789281477" y="2147483647"/>
                </a:cxn>
                <a:cxn ang="0">
                  <a:pos x="1789281477" y="2147483647"/>
                </a:cxn>
                <a:cxn ang="0">
                  <a:pos x="1789281477" y="2147483647"/>
                </a:cxn>
                <a:cxn ang="0">
                  <a:pos x="1789281477" y="2147483647"/>
                </a:cxn>
                <a:cxn ang="0">
                  <a:pos x="1565537184" y="2147483647"/>
                </a:cxn>
              </a:cxnLst>
              <a:rect l="0" t="0" r="0" b="0"/>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rgbClr val="FFFFFF">
                <a:alpha val="100000"/>
              </a:srgbClr>
            </a:solidFill>
            <a:ln w="9525">
              <a:noFill/>
            </a:ln>
          </p:spPr>
          <p:txBody>
            <a:bodyPr/>
            <a:lstStyle/>
            <a:p>
              <a:endParaRPr lang="zh-CN" altLang="en-US"/>
            </a:p>
          </p:txBody>
        </p:sp>
        <p:sp>
          <p:nvSpPr>
            <p:cNvPr id="11305" name="AutoShape 116"/>
            <p:cNvSpPr/>
            <p:nvPr/>
          </p:nvSpPr>
          <p:spPr>
            <a:xfrm>
              <a:off x="152755" y="290484"/>
              <a:ext cx="60935" cy="91820"/>
            </a:xfrm>
            <a:custGeom>
              <a:avLst/>
              <a:gdLst/>
              <a:ahLst/>
              <a:cxnLst>
                <a:cxn ang="0">
                  <a:pos x="684041" y="0"/>
                </a:cxn>
                <a:cxn ang="0">
                  <a:pos x="0" y="2351408"/>
                </a:cxn>
                <a:cxn ang="0">
                  <a:pos x="228080" y="5492706"/>
                </a:cxn>
                <a:cxn ang="0">
                  <a:pos x="684041" y="7053226"/>
                </a:cxn>
                <a:cxn ang="0">
                  <a:pos x="1140249" y="5504779"/>
                </a:cxn>
                <a:cxn ang="0">
                  <a:pos x="1368067" y="2351408"/>
                </a:cxn>
                <a:cxn ang="0">
                  <a:pos x="684041" y="0"/>
                </a:cxn>
              </a:cxnLst>
              <a:rect l="0" t="0" r="0" b="0"/>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rgbClr val="FFFFFF">
                <a:alpha val="100000"/>
              </a:srgbClr>
            </a:solidFill>
            <a:ln w="9525">
              <a:noFill/>
            </a:ln>
          </p:spPr>
          <p:txBody>
            <a:bodyPr/>
            <a:lstStyle/>
            <a:p>
              <a:endParaRPr lang="zh-CN" altLang="en-US"/>
            </a:p>
          </p:txBody>
        </p:sp>
      </p:grpSp>
      <p:grpSp>
        <p:nvGrpSpPr>
          <p:cNvPr id="11280" name="组合 20"/>
          <p:cNvGrpSpPr/>
          <p:nvPr/>
        </p:nvGrpSpPr>
        <p:grpSpPr>
          <a:xfrm>
            <a:off x="5059363" y="4129088"/>
            <a:ext cx="488950" cy="488950"/>
            <a:chOff x="0" y="0"/>
            <a:chExt cx="489152" cy="488316"/>
          </a:xfrm>
        </p:grpSpPr>
        <p:sp>
          <p:nvSpPr>
            <p:cNvPr id="11302" name="AutoShape 128"/>
            <p:cNvSpPr/>
            <p:nvPr/>
          </p:nvSpPr>
          <p:spPr>
            <a:xfrm>
              <a:off x="0" y="0"/>
              <a:ext cx="489152" cy="48831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30589402" y="2147483647"/>
                </a:cxn>
                <a:cxn ang="0">
                  <a:pos x="1775535796" y="2147483647"/>
                </a:cxn>
                <a:cxn ang="0">
                  <a:pos x="1775535796" y="2147483647"/>
                </a:cxn>
                <a:cxn ang="0">
                  <a:pos x="1359719072" y="2147483647"/>
                </a:cxn>
                <a:cxn ang="0">
                  <a:pos x="1108817204" y="2147483647"/>
                </a:cxn>
                <a:cxn ang="0">
                  <a:pos x="857125062" y="2147483647"/>
                </a:cxn>
                <a:cxn ang="0">
                  <a:pos x="355576206" y="2147483647"/>
                </a:cxn>
                <a:cxn ang="0">
                  <a:pos x="355053629" y="2147483647"/>
                </a:cxn>
                <a:cxn ang="0">
                  <a:pos x="2147483647" y="2147483647"/>
                </a:cxn>
                <a:cxn ang="0">
                  <a:pos x="2147483647" y="2147483647"/>
                </a:cxn>
                <a:cxn ang="0">
                  <a:pos x="2147483647" y="2147483647"/>
                </a:cxn>
                <a:cxn ang="0">
                  <a:pos x="2147483647" y="1763166651"/>
                </a:cxn>
                <a:cxn ang="0">
                  <a:pos x="2147483647" y="352635365"/>
                </a:cxn>
                <a:cxn ang="0">
                  <a:pos x="2147483647" y="1763166651"/>
                </a:cxn>
                <a:cxn ang="0">
                  <a:pos x="2147483647" y="2147483647"/>
                </a:cxn>
                <a:cxn ang="0">
                  <a:pos x="2147483647" y="0"/>
                </a:cxn>
                <a:cxn ang="0">
                  <a:pos x="2130589402" y="1763166651"/>
                </a:cxn>
                <a:cxn ang="0">
                  <a:pos x="2147483647" y="2147483647"/>
                </a:cxn>
                <a:cxn ang="0">
                  <a:pos x="100725478" y="2147483647"/>
                </a:cxn>
                <a:cxn ang="0">
                  <a:pos x="0" y="2147483647"/>
                </a:cxn>
                <a:cxn ang="0">
                  <a:pos x="0" y="2147483647"/>
                </a:cxn>
                <a:cxn ang="0">
                  <a:pos x="354786429" y="2147483647"/>
                </a:cxn>
                <a:cxn ang="0">
                  <a:pos x="887367110" y="2147483647"/>
                </a:cxn>
                <a:cxn ang="0">
                  <a:pos x="1105135543" y="2147483647"/>
                </a:cxn>
                <a:cxn ang="0">
                  <a:pos x="1359719072" y="2147483647"/>
                </a:cxn>
                <a:cxn ang="0">
                  <a:pos x="1775535796" y="2147483647"/>
                </a:cxn>
                <a:cxn ang="0">
                  <a:pos x="2130589402" y="2147483647"/>
                </a:cxn>
                <a:cxn ang="0">
                  <a:pos x="2130589402" y="2147483647"/>
                </a:cxn>
                <a:cxn ang="0">
                  <a:pos x="2147483647" y="2147483647"/>
                </a:cxn>
                <a:cxn ang="0">
                  <a:pos x="2147483647" y="2147483647"/>
                </a:cxn>
                <a:cxn ang="0">
                  <a:pos x="2147483647" y="2147483647"/>
                </a:cxn>
                <a:cxn ang="0">
                  <a:pos x="2147483647" y="2147483647"/>
                </a:cxn>
                <a:cxn ang="0">
                  <a:pos x="2147483647" y="2147483647"/>
                </a:cxn>
                <a:cxn ang="0">
                  <a:pos x="2147483647" y="1763166651"/>
                </a:cxn>
                <a:cxn ang="0">
                  <a:pos x="2147483647" y="0"/>
                </a:cxn>
              </a:cxnLst>
              <a:rect l="0" t="0" r="0" b="0"/>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rgbClr val="FFFFFF">
                <a:alpha val="100000"/>
              </a:srgbClr>
            </a:solidFill>
            <a:ln w="9525">
              <a:noFill/>
            </a:ln>
          </p:spPr>
          <p:txBody>
            <a:bodyPr/>
            <a:lstStyle/>
            <a:p>
              <a:endParaRPr lang="zh-CN" altLang="en-US"/>
            </a:p>
          </p:txBody>
        </p:sp>
        <p:sp>
          <p:nvSpPr>
            <p:cNvPr id="11303" name="AutoShape 129"/>
            <p:cNvSpPr/>
            <p:nvPr/>
          </p:nvSpPr>
          <p:spPr>
            <a:xfrm>
              <a:off x="305511" y="60935"/>
              <a:ext cx="121870" cy="121870"/>
            </a:xfrm>
            <a:custGeom>
              <a:avLst/>
              <a:gdLst/>
              <a:ahLst/>
              <a:cxnLst>
                <a:cxn ang="0">
                  <a:pos x="13182080" y="19899829"/>
                </a:cxn>
                <a:cxn ang="0">
                  <a:pos x="2730052" y="9127648"/>
                </a:cxn>
                <a:cxn ang="0">
                  <a:pos x="8699910" y="2819314"/>
                </a:cxn>
                <a:cxn ang="0">
                  <a:pos x="19141686" y="13642602"/>
                </a:cxn>
                <a:cxn ang="0">
                  <a:pos x="13182080" y="19899829"/>
                </a:cxn>
                <a:cxn ang="0">
                  <a:pos x="21392388" y="12029922"/>
                </a:cxn>
                <a:cxn ang="0">
                  <a:pos x="10296999" y="515512"/>
                </a:cxn>
                <a:cxn ang="0">
                  <a:pos x="7881976" y="154364"/>
                </a:cxn>
                <a:cxn ang="0">
                  <a:pos x="146910" y="8187256"/>
                </a:cxn>
                <a:cxn ang="0">
                  <a:pos x="0" y="9092600"/>
                </a:cxn>
                <a:cxn ang="0">
                  <a:pos x="493579" y="10694477"/>
                </a:cxn>
                <a:cxn ang="0">
                  <a:pos x="11583907" y="22206830"/>
                </a:cxn>
                <a:cxn ang="0">
                  <a:pos x="13996798" y="22566836"/>
                </a:cxn>
                <a:cxn ang="0">
                  <a:pos x="21737941" y="14535081"/>
                </a:cxn>
                <a:cxn ang="0">
                  <a:pos x="21888992" y="13628634"/>
                </a:cxn>
                <a:cxn ang="0">
                  <a:pos x="21392388" y="12029922"/>
                </a:cxn>
              </a:cxnLst>
              <a:rect l="0" t="0" r="0" b="0"/>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rgbClr val="FFFFFF">
                <a:alpha val="100000"/>
              </a:srgbClr>
            </a:solidFill>
            <a:ln w="9525">
              <a:noFill/>
            </a:ln>
          </p:spPr>
          <p:txBody>
            <a:bodyPr/>
            <a:lstStyle/>
            <a:p>
              <a:endParaRPr lang="zh-CN" altLang="en-US"/>
            </a:p>
          </p:txBody>
        </p:sp>
      </p:grpSp>
      <p:grpSp>
        <p:nvGrpSpPr>
          <p:cNvPr id="11281" name="组合 23"/>
          <p:cNvGrpSpPr/>
          <p:nvPr/>
        </p:nvGrpSpPr>
        <p:grpSpPr>
          <a:xfrm>
            <a:off x="5003800" y="2674938"/>
            <a:ext cx="503238" cy="582612"/>
            <a:chOff x="0" y="0"/>
            <a:chExt cx="503505" cy="583591"/>
          </a:xfrm>
        </p:grpSpPr>
        <p:sp>
          <p:nvSpPr>
            <p:cNvPr id="11290" name="Freeform 382"/>
            <p:cNvSpPr/>
            <p:nvPr/>
          </p:nvSpPr>
          <p:spPr>
            <a:xfrm flipH="1">
              <a:off x="0" y="459423"/>
              <a:ext cx="52151" cy="5339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68" h="172">
                  <a:moveTo>
                    <a:pt x="138" y="134"/>
                  </a:moveTo>
                  <a:lnTo>
                    <a:pt x="138" y="134"/>
                  </a:lnTo>
                  <a:lnTo>
                    <a:pt x="70" y="60"/>
                  </a:lnTo>
                  <a:lnTo>
                    <a:pt x="34" y="18"/>
                  </a:lnTo>
                  <a:lnTo>
                    <a:pt x="12" y="0"/>
                  </a:lnTo>
                  <a:lnTo>
                    <a:pt x="8" y="10"/>
                  </a:lnTo>
                  <a:lnTo>
                    <a:pt x="0" y="20"/>
                  </a:lnTo>
                  <a:lnTo>
                    <a:pt x="20" y="42"/>
                  </a:lnTo>
                  <a:lnTo>
                    <a:pt x="60" y="76"/>
                  </a:lnTo>
                  <a:lnTo>
                    <a:pt x="132" y="142"/>
                  </a:lnTo>
                  <a:lnTo>
                    <a:pt x="166" y="172"/>
                  </a:lnTo>
                  <a:lnTo>
                    <a:pt x="168" y="170"/>
                  </a:lnTo>
                  <a:lnTo>
                    <a:pt x="138" y="134"/>
                  </a:lnTo>
                  <a:close/>
                </a:path>
              </a:pathLst>
            </a:custGeom>
            <a:solidFill>
              <a:srgbClr val="FFFFFF">
                <a:alpha val="100000"/>
              </a:srgbClr>
            </a:solidFill>
            <a:ln w="9525">
              <a:noFill/>
            </a:ln>
          </p:spPr>
          <p:txBody>
            <a:bodyPr/>
            <a:lstStyle/>
            <a:p>
              <a:endParaRPr lang="zh-CN" altLang="en-US"/>
            </a:p>
          </p:txBody>
        </p:sp>
        <p:sp>
          <p:nvSpPr>
            <p:cNvPr id="11291" name="Freeform 383"/>
            <p:cNvSpPr/>
            <p:nvPr/>
          </p:nvSpPr>
          <p:spPr>
            <a:xfrm flipH="1">
              <a:off x="0" y="459423"/>
              <a:ext cx="52151" cy="5339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68" h="172">
                  <a:moveTo>
                    <a:pt x="138" y="134"/>
                  </a:moveTo>
                  <a:lnTo>
                    <a:pt x="138" y="134"/>
                  </a:lnTo>
                  <a:lnTo>
                    <a:pt x="70" y="60"/>
                  </a:lnTo>
                  <a:lnTo>
                    <a:pt x="34" y="18"/>
                  </a:lnTo>
                  <a:lnTo>
                    <a:pt x="12" y="0"/>
                  </a:lnTo>
                  <a:lnTo>
                    <a:pt x="8" y="10"/>
                  </a:lnTo>
                  <a:lnTo>
                    <a:pt x="0" y="20"/>
                  </a:lnTo>
                  <a:lnTo>
                    <a:pt x="20" y="42"/>
                  </a:lnTo>
                  <a:lnTo>
                    <a:pt x="60" y="76"/>
                  </a:lnTo>
                  <a:lnTo>
                    <a:pt x="132" y="142"/>
                  </a:lnTo>
                  <a:lnTo>
                    <a:pt x="166" y="172"/>
                  </a:lnTo>
                  <a:lnTo>
                    <a:pt x="168" y="170"/>
                  </a:lnTo>
                  <a:lnTo>
                    <a:pt x="138" y="134"/>
                  </a:lnTo>
                </a:path>
              </a:pathLst>
            </a:custGeom>
            <a:solidFill>
              <a:srgbClr val="FFFFFF">
                <a:alpha val="100000"/>
              </a:srgbClr>
            </a:solidFill>
            <a:ln w="9525">
              <a:noFill/>
            </a:ln>
          </p:spPr>
          <p:txBody>
            <a:bodyPr/>
            <a:lstStyle/>
            <a:p>
              <a:endParaRPr lang="zh-CN" altLang="en-US"/>
            </a:p>
          </p:txBody>
        </p:sp>
        <p:sp>
          <p:nvSpPr>
            <p:cNvPr id="11292" name="Freeform 384"/>
            <p:cNvSpPr/>
            <p:nvPr/>
          </p:nvSpPr>
          <p:spPr>
            <a:xfrm flipH="1">
              <a:off x="42217" y="333392"/>
              <a:ext cx="126652" cy="147760"/>
            </a:xfrm>
            <a:custGeom>
              <a:avLst/>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407" h="477">
                  <a:moveTo>
                    <a:pt x="407" y="311"/>
                  </a:moveTo>
                  <a:lnTo>
                    <a:pt x="96" y="0"/>
                  </a:lnTo>
                  <a:lnTo>
                    <a:pt x="98" y="6"/>
                  </a:lnTo>
                  <a:lnTo>
                    <a:pt x="100" y="14"/>
                  </a:lnTo>
                  <a:lnTo>
                    <a:pt x="100" y="26"/>
                  </a:lnTo>
                  <a:lnTo>
                    <a:pt x="96" y="40"/>
                  </a:lnTo>
                  <a:lnTo>
                    <a:pt x="92" y="54"/>
                  </a:lnTo>
                  <a:lnTo>
                    <a:pt x="86" y="72"/>
                  </a:lnTo>
                  <a:lnTo>
                    <a:pt x="78" y="88"/>
                  </a:lnTo>
                  <a:lnTo>
                    <a:pt x="70" y="106"/>
                  </a:lnTo>
                  <a:lnTo>
                    <a:pt x="60" y="121"/>
                  </a:lnTo>
                  <a:lnTo>
                    <a:pt x="50" y="135"/>
                  </a:lnTo>
                  <a:lnTo>
                    <a:pt x="40" y="147"/>
                  </a:lnTo>
                  <a:lnTo>
                    <a:pt x="30" y="155"/>
                  </a:lnTo>
                  <a:lnTo>
                    <a:pt x="20" y="163"/>
                  </a:lnTo>
                  <a:lnTo>
                    <a:pt x="12" y="167"/>
                  </a:lnTo>
                  <a:lnTo>
                    <a:pt x="6" y="167"/>
                  </a:lnTo>
                  <a:lnTo>
                    <a:pt x="0" y="165"/>
                  </a:lnTo>
                  <a:lnTo>
                    <a:pt x="311" y="477"/>
                  </a:lnTo>
                  <a:lnTo>
                    <a:pt x="317" y="475"/>
                  </a:lnTo>
                  <a:lnTo>
                    <a:pt x="331" y="469"/>
                  </a:lnTo>
                  <a:lnTo>
                    <a:pt x="341" y="463"/>
                  </a:lnTo>
                  <a:lnTo>
                    <a:pt x="353" y="455"/>
                  </a:lnTo>
                  <a:lnTo>
                    <a:pt x="365" y="443"/>
                  </a:lnTo>
                  <a:lnTo>
                    <a:pt x="375" y="427"/>
                  </a:lnTo>
                  <a:lnTo>
                    <a:pt x="383" y="417"/>
                  </a:lnTo>
                  <a:lnTo>
                    <a:pt x="387" y="407"/>
                  </a:lnTo>
                  <a:lnTo>
                    <a:pt x="395" y="387"/>
                  </a:lnTo>
                  <a:lnTo>
                    <a:pt x="401" y="371"/>
                  </a:lnTo>
                  <a:lnTo>
                    <a:pt x="405" y="353"/>
                  </a:lnTo>
                  <a:lnTo>
                    <a:pt x="407" y="339"/>
                  </a:lnTo>
                  <a:lnTo>
                    <a:pt x="407" y="319"/>
                  </a:lnTo>
                  <a:lnTo>
                    <a:pt x="407" y="311"/>
                  </a:lnTo>
                  <a:close/>
                </a:path>
              </a:pathLst>
            </a:custGeom>
            <a:solidFill>
              <a:srgbClr val="FFFFFF">
                <a:alpha val="100000"/>
              </a:srgbClr>
            </a:solidFill>
            <a:ln w="9525">
              <a:noFill/>
            </a:ln>
          </p:spPr>
          <p:txBody>
            <a:bodyPr/>
            <a:lstStyle/>
            <a:p>
              <a:endParaRPr lang="zh-CN" altLang="en-US"/>
            </a:p>
          </p:txBody>
        </p:sp>
        <p:sp>
          <p:nvSpPr>
            <p:cNvPr id="11293" name="Freeform 385"/>
            <p:cNvSpPr/>
            <p:nvPr/>
          </p:nvSpPr>
          <p:spPr>
            <a:xfrm flipH="1">
              <a:off x="137827" y="332150"/>
              <a:ext cx="32905" cy="53392"/>
            </a:xfrm>
            <a:custGeom>
              <a:avLst/>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6" h="171">
                  <a:moveTo>
                    <a:pt x="102" y="4"/>
                  </a:moveTo>
                  <a:lnTo>
                    <a:pt x="102" y="4"/>
                  </a:lnTo>
                  <a:lnTo>
                    <a:pt x="98" y="2"/>
                  </a:lnTo>
                  <a:lnTo>
                    <a:pt x="94" y="0"/>
                  </a:lnTo>
                  <a:lnTo>
                    <a:pt x="84" y="2"/>
                  </a:lnTo>
                  <a:lnTo>
                    <a:pt x="72" y="10"/>
                  </a:lnTo>
                  <a:lnTo>
                    <a:pt x="60" y="22"/>
                  </a:lnTo>
                  <a:lnTo>
                    <a:pt x="76" y="36"/>
                  </a:lnTo>
                  <a:lnTo>
                    <a:pt x="76" y="46"/>
                  </a:lnTo>
                  <a:lnTo>
                    <a:pt x="76" y="56"/>
                  </a:lnTo>
                  <a:lnTo>
                    <a:pt x="72" y="68"/>
                  </a:lnTo>
                  <a:lnTo>
                    <a:pt x="68" y="82"/>
                  </a:lnTo>
                  <a:lnTo>
                    <a:pt x="60" y="96"/>
                  </a:lnTo>
                  <a:lnTo>
                    <a:pt x="52" y="110"/>
                  </a:lnTo>
                  <a:lnTo>
                    <a:pt x="42" y="118"/>
                  </a:lnTo>
                  <a:lnTo>
                    <a:pt x="36" y="124"/>
                  </a:lnTo>
                  <a:lnTo>
                    <a:pt x="30" y="127"/>
                  </a:lnTo>
                  <a:lnTo>
                    <a:pt x="22" y="129"/>
                  </a:lnTo>
                  <a:lnTo>
                    <a:pt x="8" y="114"/>
                  </a:lnTo>
                  <a:lnTo>
                    <a:pt x="2" y="131"/>
                  </a:lnTo>
                  <a:lnTo>
                    <a:pt x="0" y="147"/>
                  </a:lnTo>
                  <a:lnTo>
                    <a:pt x="0" y="161"/>
                  </a:lnTo>
                  <a:lnTo>
                    <a:pt x="2" y="165"/>
                  </a:lnTo>
                  <a:lnTo>
                    <a:pt x="4" y="169"/>
                  </a:lnTo>
                  <a:lnTo>
                    <a:pt x="6" y="169"/>
                  </a:lnTo>
                  <a:lnTo>
                    <a:pt x="12" y="171"/>
                  </a:lnTo>
                  <a:lnTo>
                    <a:pt x="18" y="171"/>
                  </a:lnTo>
                  <a:lnTo>
                    <a:pt x="26" y="167"/>
                  </a:lnTo>
                  <a:lnTo>
                    <a:pt x="36" y="159"/>
                  </a:lnTo>
                  <a:lnTo>
                    <a:pt x="46" y="151"/>
                  </a:lnTo>
                  <a:lnTo>
                    <a:pt x="56" y="139"/>
                  </a:lnTo>
                  <a:lnTo>
                    <a:pt x="66" y="125"/>
                  </a:lnTo>
                  <a:lnTo>
                    <a:pt x="76" y="110"/>
                  </a:lnTo>
                  <a:lnTo>
                    <a:pt x="84" y="92"/>
                  </a:lnTo>
                  <a:lnTo>
                    <a:pt x="92" y="76"/>
                  </a:lnTo>
                  <a:lnTo>
                    <a:pt x="98" y="58"/>
                  </a:lnTo>
                  <a:lnTo>
                    <a:pt x="102" y="44"/>
                  </a:lnTo>
                  <a:lnTo>
                    <a:pt x="106" y="30"/>
                  </a:lnTo>
                  <a:lnTo>
                    <a:pt x="106" y="18"/>
                  </a:lnTo>
                  <a:lnTo>
                    <a:pt x="104" y="10"/>
                  </a:lnTo>
                  <a:lnTo>
                    <a:pt x="102" y="4"/>
                  </a:lnTo>
                  <a:close/>
                </a:path>
              </a:pathLst>
            </a:custGeom>
            <a:solidFill>
              <a:srgbClr val="FFFFFF">
                <a:alpha val="100000"/>
              </a:srgbClr>
            </a:solidFill>
            <a:ln w="9525">
              <a:noFill/>
            </a:ln>
          </p:spPr>
          <p:txBody>
            <a:bodyPr/>
            <a:lstStyle/>
            <a:p>
              <a:endParaRPr lang="zh-CN" altLang="en-US"/>
            </a:p>
          </p:txBody>
        </p:sp>
        <p:sp>
          <p:nvSpPr>
            <p:cNvPr id="11294" name="Freeform 386"/>
            <p:cNvSpPr/>
            <p:nvPr/>
          </p:nvSpPr>
          <p:spPr>
            <a:xfrm flipH="1">
              <a:off x="383061" y="111751"/>
              <a:ext cx="120444" cy="10119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87" h="325">
                  <a:moveTo>
                    <a:pt x="154" y="112"/>
                  </a:moveTo>
                  <a:lnTo>
                    <a:pt x="154" y="112"/>
                  </a:lnTo>
                  <a:lnTo>
                    <a:pt x="162" y="98"/>
                  </a:lnTo>
                  <a:lnTo>
                    <a:pt x="172" y="86"/>
                  </a:lnTo>
                  <a:lnTo>
                    <a:pt x="184" y="74"/>
                  </a:lnTo>
                  <a:lnTo>
                    <a:pt x="196" y="66"/>
                  </a:lnTo>
                  <a:lnTo>
                    <a:pt x="210" y="58"/>
                  </a:lnTo>
                  <a:lnTo>
                    <a:pt x="224" y="52"/>
                  </a:lnTo>
                  <a:lnTo>
                    <a:pt x="240" y="48"/>
                  </a:lnTo>
                  <a:lnTo>
                    <a:pt x="255" y="44"/>
                  </a:lnTo>
                  <a:lnTo>
                    <a:pt x="271" y="42"/>
                  </a:lnTo>
                  <a:lnTo>
                    <a:pt x="287" y="40"/>
                  </a:lnTo>
                  <a:lnTo>
                    <a:pt x="321" y="42"/>
                  </a:lnTo>
                  <a:lnTo>
                    <a:pt x="355" y="48"/>
                  </a:lnTo>
                  <a:lnTo>
                    <a:pt x="387" y="58"/>
                  </a:lnTo>
                  <a:lnTo>
                    <a:pt x="387" y="56"/>
                  </a:lnTo>
                  <a:lnTo>
                    <a:pt x="357" y="40"/>
                  </a:lnTo>
                  <a:lnTo>
                    <a:pt x="323" y="26"/>
                  </a:lnTo>
                  <a:lnTo>
                    <a:pt x="289" y="14"/>
                  </a:lnTo>
                  <a:lnTo>
                    <a:pt x="257" y="6"/>
                  </a:lnTo>
                  <a:lnTo>
                    <a:pt x="224" y="0"/>
                  </a:lnTo>
                  <a:lnTo>
                    <a:pt x="192" y="0"/>
                  </a:lnTo>
                  <a:lnTo>
                    <a:pt x="178" y="0"/>
                  </a:lnTo>
                  <a:lnTo>
                    <a:pt x="162" y="2"/>
                  </a:lnTo>
                  <a:lnTo>
                    <a:pt x="148" y="6"/>
                  </a:lnTo>
                  <a:lnTo>
                    <a:pt x="134" y="10"/>
                  </a:lnTo>
                  <a:lnTo>
                    <a:pt x="110" y="22"/>
                  </a:lnTo>
                  <a:lnTo>
                    <a:pt x="90" y="32"/>
                  </a:lnTo>
                  <a:lnTo>
                    <a:pt x="70" y="44"/>
                  </a:lnTo>
                  <a:lnTo>
                    <a:pt x="54" y="56"/>
                  </a:lnTo>
                  <a:lnTo>
                    <a:pt x="42" y="68"/>
                  </a:lnTo>
                  <a:lnTo>
                    <a:pt x="30" y="82"/>
                  </a:lnTo>
                  <a:lnTo>
                    <a:pt x="20" y="94"/>
                  </a:lnTo>
                  <a:lnTo>
                    <a:pt x="14" y="108"/>
                  </a:lnTo>
                  <a:lnTo>
                    <a:pt x="8" y="124"/>
                  </a:lnTo>
                  <a:lnTo>
                    <a:pt x="4" y="138"/>
                  </a:lnTo>
                  <a:lnTo>
                    <a:pt x="0" y="154"/>
                  </a:lnTo>
                  <a:lnTo>
                    <a:pt x="0" y="168"/>
                  </a:lnTo>
                  <a:lnTo>
                    <a:pt x="2" y="202"/>
                  </a:lnTo>
                  <a:lnTo>
                    <a:pt x="6" y="234"/>
                  </a:lnTo>
                  <a:lnTo>
                    <a:pt x="12" y="252"/>
                  </a:lnTo>
                  <a:lnTo>
                    <a:pt x="20" y="268"/>
                  </a:lnTo>
                  <a:lnTo>
                    <a:pt x="30" y="283"/>
                  </a:lnTo>
                  <a:lnTo>
                    <a:pt x="42" y="295"/>
                  </a:lnTo>
                  <a:lnTo>
                    <a:pt x="58" y="305"/>
                  </a:lnTo>
                  <a:lnTo>
                    <a:pt x="76" y="315"/>
                  </a:lnTo>
                  <a:lnTo>
                    <a:pt x="94" y="321"/>
                  </a:lnTo>
                  <a:lnTo>
                    <a:pt x="116" y="325"/>
                  </a:lnTo>
                  <a:lnTo>
                    <a:pt x="112" y="299"/>
                  </a:lnTo>
                  <a:lnTo>
                    <a:pt x="112" y="271"/>
                  </a:lnTo>
                  <a:lnTo>
                    <a:pt x="112" y="244"/>
                  </a:lnTo>
                  <a:lnTo>
                    <a:pt x="116" y="216"/>
                  </a:lnTo>
                  <a:lnTo>
                    <a:pt x="122" y="190"/>
                  </a:lnTo>
                  <a:lnTo>
                    <a:pt x="130" y="162"/>
                  </a:lnTo>
                  <a:lnTo>
                    <a:pt x="140" y="136"/>
                  </a:lnTo>
                  <a:lnTo>
                    <a:pt x="154" y="112"/>
                  </a:lnTo>
                  <a:close/>
                </a:path>
              </a:pathLst>
            </a:custGeom>
            <a:solidFill>
              <a:srgbClr val="FFFFFF">
                <a:alpha val="100000"/>
              </a:srgbClr>
            </a:solidFill>
            <a:ln w="9525">
              <a:noFill/>
            </a:ln>
          </p:spPr>
          <p:txBody>
            <a:bodyPr/>
            <a:lstStyle/>
            <a:p>
              <a:endParaRPr lang="zh-CN" altLang="en-US"/>
            </a:p>
          </p:txBody>
        </p:sp>
        <p:sp>
          <p:nvSpPr>
            <p:cNvPr id="11295" name="Freeform 387"/>
            <p:cNvSpPr/>
            <p:nvPr/>
          </p:nvSpPr>
          <p:spPr>
            <a:xfrm flipH="1">
              <a:off x="368782" y="9312"/>
              <a:ext cx="45322" cy="11982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6" h="387">
                  <a:moveTo>
                    <a:pt x="78" y="73"/>
                  </a:moveTo>
                  <a:lnTo>
                    <a:pt x="78" y="73"/>
                  </a:lnTo>
                  <a:lnTo>
                    <a:pt x="92" y="51"/>
                  </a:lnTo>
                  <a:lnTo>
                    <a:pt x="110" y="32"/>
                  </a:lnTo>
                  <a:lnTo>
                    <a:pt x="128" y="14"/>
                  </a:lnTo>
                  <a:lnTo>
                    <a:pt x="146" y="0"/>
                  </a:lnTo>
                  <a:lnTo>
                    <a:pt x="116" y="8"/>
                  </a:lnTo>
                  <a:lnTo>
                    <a:pt x="88" y="20"/>
                  </a:lnTo>
                  <a:lnTo>
                    <a:pt x="74" y="26"/>
                  </a:lnTo>
                  <a:lnTo>
                    <a:pt x="62" y="34"/>
                  </a:lnTo>
                  <a:lnTo>
                    <a:pt x="50" y="43"/>
                  </a:lnTo>
                  <a:lnTo>
                    <a:pt x="40" y="53"/>
                  </a:lnTo>
                  <a:lnTo>
                    <a:pt x="30" y="65"/>
                  </a:lnTo>
                  <a:lnTo>
                    <a:pt x="22" y="79"/>
                  </a:lnTo>
                  <a:lnTo>
                    <a:pt x="16" y="95"/>
                  </a:lnTo>
                  <a:lnTo>
                    <a:pt x="10" y="111"/>
                  </a:lnTo>
                  <a:lnTo>
                    <a:pt x="6" y="131"/>
                  </a:lnTo>
                  <a:lnTo>
                    <a:pt x="2" y="151"/>
                  </a:lnTo>
                  <a:lnTo>
                    <a:pt x="0" y="175"/>
                  </a:lnTo>
                  <a:lnTo>
                    <a:pt x="0" y="199"/>
                  </a:lnTo>
                  <a:lnTo>
                    <a:pt x="2" y="223"/>
                  </a:lnTo>
                  <a:lnTo>
                    <a:pt x="8" y="247"/>
                  </a:lnTo>
                  <a:lnTo>
                    <a:pt x="16" y="271"/>
                  </a:lnTo>
                  <a:lnTo>
                    <a:pt x="30" y="295"/>
                  </a:lnTo>
                  <a:lnTo>
                    <a:pt x="44" y="319"/>
                  </a:lnTo>
                  <a:lnTo>
                    <a:pt x="62" y="343"/>
                  </a:lnTo>
                  <a:lnTo>
                    <a:pt x="80" y="365"/>
                  </a:lnTo>
                  <a:lnTo>
                    <a:pt x="100" y="387"/>
                  </a:lnTo>
                  <a:lnTo>
                    <a:pt x="102" y="385"/>
                  </a:lnTo>
                  <a:lnTo>
                    <a:pt x="86" y="347"/>
                  </a:lnTo>
                  <a:lnTo>
                    <a:pt x="72" y="305"/>
                  </a:lnTo>
                  <a:lnTo>
                    <a:pt x="62" y="263"/>
                  </a:lnTo>
                  <a:lnTo>
                    <a:pt x="56" y="221"/>
                  </a:lnTo>
                  <a:lnTo>
                    <a:pt x="54" y="181"/>
                  </a:lnTo>
                  <a:lnTo>
                    <a:pt x="54" y="161"/>
                  </a:lnTo>
                  <a:lnTo>
                    <a:pt x="56" y="141"/>
                  </a:lnTo>
                  <a:lnTo>
                    <a:pt x="60" y="123"/>
                  </a:lnTo>
                  <a:lnTo>
                    <a:pt x="64" y="105"/>
                  </a:lnTo>
                  <a:lnTo>
                    <a:pt x="70" y="89"/>
                  </a:lnTo>
                  <a:lnTo>
                    <a:pt x="78" y="73"/>
                  </a:lnTo>
                  <a:close/>
                </a:path>
              </a:pathLst>
            </a:custGeom>
            <a:solidFill>
              <a:srgbClr val="FFFFFF">
                <a:alpha val="100000"/>
              </a:srgbClr>
            </a:solidFill>
            <a:ln w="9525">
              <a:noFill/>
            </a:ln>
          </p:spPr>
          <p:txBody>
            <a:bodyPr/>
            <a:lstStyle/>
            <a:p>
              <a:endParaRPr lang="zh-CN" altLang="en-US"/>
            </a:p>
          </p:txBody>
        </p:sp>
        <p:sp>
          <p:nvSpPr>
            <p:cNvPr id="11296" name="Freeform 388"/>
            <p:cNvSpPr/>
            <p:nvPr/>
          </p:nvSpPr>
          <p:spPr>
            <a:xfrm flipH="1">
              <a:off x="338981" y="124168"/>
              <a:ext cx="129757" cy="146519"/>
            </a:xfrm>
            <a:custGeom>
              <a:avLst/>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417" h="471">
                  <a:moveTo>
                    <a:pt x="387" y="152"/>
                  </a:moveTo>
                  <a:lnTo>
                    <a:pt x="387" y="152"/>
                  </a:lnTo>
                  <a:lnTo>
                    <a:pt x="315" y="70"/>
                  </a:lnTo>
                  <a:lnTo>
                    <a:pt x="289" y="38"/>
                  </a:lnTo>
                  <a:lnTo>
                    <a:pt x="279" y="26"/>
                  </a:lnTo>
                  <a:lnTo>
                    <a:pt x="275" y="18"/>
                  </a:lnTo>
                  <a:lnTo>
                    <a:pt x="243" y="8"/>
                  </a:lnTo>
                  <a:lnTo>
                    <a:pt x="209" y="2"/>
                  </a:lnTo>
                  <a:lnTo>
                    <a:pt x="175" y="0"/>
                  </a:lnTo>
                  <a:lnTo>
                    <a:pt x="159" y="2"/>
                  </a:lnTo>
                  <a:lnTo>
                    <a:pt x="143" y="4"/>
                  </a:lnTo>
                  <a:lnTo>
                    <a:pt x="128" y="8"/>
                  </a:lnTo>
                  <a:lnTo>
                    <a:pt x="112" y="12"/>
                  </a:lnTo>
                  <a:lnTo>
                    <a:pt x="98" y="18"/>
                  </a:lnTo>
                  <a:lnTo>
                    <a:pt x="84" y="26"/>
                  </a:lnTo>
                  <a:lnTo>
                    <a:pt x="72" y="34"/>
                  </a:lnTo>
                  <a:lnTo>
                    <a:pt x="60" y="46"/>
                  </a:lnTo>
                  <a:lnTo>
                    <a:pt x="50" y="58"/>
                  </a:lnTo>
                  <a:lnTo>
                    <a:pt x="42" y="72"/>
                  </a:lnTo>
                  <a:lnTo>
                    <a:pt x="28" y="96"/>
                  </a:lnTo>
                  <a:lnTo>
                    <a:pt x="18" y="122"/>
                  </a:lnTo>
                  <a:lnTo>
                    <a:pt x="10" y="150"/>
                  </a:lnTo>
                  <a:lnTo>
                    <a:pt x="4" y="176"/>
                  </a:lnTo>
                  <a:lnTo>
                    <a:pt x="0" y="204"/>
                  </a:lnTo>
                  <a:lnTo>
                    <a:pt x="0" y="231"/>
                  </a:lnTo>
                  <a:lnTo>
                    <a:pt x="0" y="259"/>
                  </a:lnTo>
                  <a:lnTo>
                    <a:pt x="4" y="285"/>
                  </a:lnTo>
                  <a:lnTo>
                    <a:pt x="8" y="305"/>
                  </a:lnTo>
                  <a:lnTo>
                    <a:pt x="14" y="325"/>
                  </a:lnTo>
                  <a:lnTo>
                    <a:pt x="20" y="343"/>
                  </a:lnTo>
                  <a:lnTo>
                    <a:pt x="28" y="361"/>
                  </a:lnTo>
                  <a:lnTo>
                    <a:pt x="36" y="379"/>
                  </a:lnTo>
                  <a:lnTo>
                    <a:pt x="46" y="395"/>
                  </a:lnTo>
                  <a:lnTo>
                    <a:pt x="58" y="409"/>
                  </a:lnTo>
                  <a:lnTo>
                    <a:pt x="70" y="423"/>
                  </a:lnTo>
                  <a:lnTo>
                    <a:pt x="86" y="437"/>
                  </a:lnTo>
                  <a:lnTo>
                    <a:pt x="102" y="449"/>
                  </a:lnTo>
                  <a:lnTo>
                    <a:pt x="120" y="457"/>
                  </a:lnTo>
                  <a:lnTo>
                    <a:pt x="137" y="465"/>
                  </a:lnTo>
                  <a:lnTo>
                    <a:pt x="153" y="469"/>
                  </a:lnTo>
                  <a:lnTo>
                    <a:pt x="171" y="471"/>
                  </a:lnTo>
                  <a:lnTo>
                    <a:pt x="191" y="471"/>
                  </a:lnTo>
                  <a:lnTo>
                    <a:pt x="209" y="467"/>
                  </a:lnTo>
                  <a:lnTo>
                    <a:pt x="227" y="463"/>
                  </a:lnTo>
                  <a:lnTo>
                    <a:pt x="243" y="455"/>
                  </a:lnTo>
                  <a:lnTo>
                    <a:pt x="261" y="445"/>
                  </a:lnTo>
                  <a:lnTo>
                    <a:pt x="277" y="433"/>
                  </a:lnTo>
                  <a:lnTo>
                    <a:pt x="293" y="421"/>
                  </a:lnTo>
                  <a:lnTo>
                    <a:pt x="309" y="405"/>
                  </a:lnTo>
                  <a:lnTo>
                    <a:pt x="323" y="385"/>
                  </a:lnTo>
                  <a:lnTo>
                    <a:pt x="335" y="365"/>
                  </a:lnTo>
                  <a:lnTo>
                    <a:pt x="361" y="319"/>
                  </a:lnTo>
                  <a:lnTo>
                    <a:pt x="385" y="275"/>
                  </a:lnTo>
                  <a:lnTo>
                    <a:pt x="395" y="255"/>
                  </a:lnTo>
                  <a:lnTo>
                    <a:pt x="403" y="235"/>
                  </a:lnTo>
                  <a:lnTo>
                    <a:pt x="409" y="214"/>
                  </a:lnTo>
                  <a:lnTo>
                    <a:pt x="413" y="196"/>
                  </a:lnTo>
                  <a:lnTo>
                    <a:pt x="417" y="186"/>
                  </a:lnTo>
                  <a:lnTo>
                    <a:pt x="415" y="182"/>
                  </a:lnTo>
                  <a:lnTo>
                    <a:pt x="387" y="152"/>
                  </a:lnTo>
                  <a:close/>
                </a:path>
              </a:pathLst>
            </a:custGeom>
            <a:solidFill>
              <a:srgbClr val="FFFFFF">
                <a:alpha val="100000"/>
              </a:srgbClr>
            </a:solidFill>
            <a:ln w="9525">
              <a:noFill/>
            </a:ln>
          </p:spPr>
          <p:txBody>
            <a:bodyPr/>
            <a:lstStyle/>
            <a:p>
              <a:endParaRPr lang="zh-CN" altLang="en-US"/>
            </a:p>
          </p:txBody>
        </p:sp>
        <p:sp>
          <p:nvSpPr>
            <p:cNvPr id="11297" name="Freeform 389"/>
            <p:cNvSpPr/>
            <p:nvPr/>
          </p:nvSpPr>
          <p:spPr>
            <a:xfrm flipH="1">
              <a:off x="285588" y="0"/>
              <a:ext cx="111752" cy="170111"/>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360" h="549">
                  <a:moveTo>
                    <a:pt x="24" y="103"/>
                  </a:moveTo>
                  <a:lnTo>
                    <a:pt x="24" y="103"/>
                  </a:lnTo>
                  <a:lnTo>
                    <a:pt x="16" y="119"/>
                  </a:lnTo>
                  <a:lnTo>
                    <a:pt x="10" y="135"/>
                  </a:lnTo>
                  <a:lnTo>
                    <a:pt x="6" y="153"/>
                  </a:lnTo>
                  <a:lnTo>
                    <a:pt x="2" y="171"/>
                  </a:lnTo>
                  <a:lnTo>
                    <a:pt x="0" y="191"/>
                  </a:lnTo>
                  <a:lnTo>
                    <a:pt x="0" y="211"/>
                  </a:lnTo>
                  <a:lnTo>
                    <a:pt x="2" y="251"/>
                  </a:lnTo>
                  <a:lnTo>
                    <a:pt x="8" y="293"/>
                  </a:lnTo>
                  <a:lnTo>
                    <a:pt x="18" y="335"/>
                  </a:lnTo>
                  <a:lnTo>
                    <a:pt x="32" y="377"/>
                  </a:lnTo>
                  <a:lnTo>
                    <a:pt x="48" y="415"/>
                  </a:lnTo>
                  <a:lnTo>
                    <a:pt x="58" y="421"/>
                  </a:lnTo>
                  <a:lnTo>
                    <a:pt x="74" y="435"/>
                  </a:lnTo>
                  <a:lnTo>
                    <a:pt x="122" y="477"/>
                  </a:lnTo>
                  <a:lnTo>
                    <a:pt x="170" y="519"/>
                  </a:lnTo>
                  <a:lnTo>
                    <a:pt x="176" y="525"/>
                  </a:lnTo>
                  <a:lnTo>
                    <a:pt x="204" y="549"/>
                  </a:lnTo>
                  <a:lnTo>
                    <a:pt x="220" y="539"/>
                  </a:lnTo>
                  <a:lnTo>
                    <a:pt x="234" y="527"/>
                  </a:lnTo>
                  <a:lnTo>
                    <a:pt x="248" y="511"/>
                  </a:lnTo>
                  <a:lnTo>
                    <a:pt x="262" y="493"/>
                  </a:lnTo>
                  <a:lnTo>
                    <a:pt x="290" y="449"/>
                  </a:lnTo>
                  <a:lnTo>
                    <a:pt x="320" y="399"/>
                  </a:lnTo>
                  <a:lnTo>
                    <a:pt x="330" y="377"/>
                  </a:lnTo>
                  <a:lnTo>
                    <a:pt x="340" y="355"/>
                  </a:lnTo>
                  <a:lnTo>
                    <a:pt x="348" y="331"/>
                  </a:lnTo>
                  <a:lnTo>
                    <a:pt x="354" y="307"/>
                  </a:lnTo>
                  <a:lnTo>
                    <a:pt x="358" y="283"/>
                  </a:lnTo>
                  <a:lnTo>
                    <a:pt x="360" y="259"/>
                  </a:lnTo>
                  <a:lnTo>
                    <a:pt x="360" y="235"/>
                  </a:lnTo>
                  <a:lnTo>
                    <a:pt x="360" y="211"/>
                  </a:lnTo>
                  <a:lnTo>
                    <a:pt x="356" y="187"/>
                  </a:lnTo>
                  <a:lnTo>
                    <a:pt x="352" y="163"/>
                  </a:lnTo>
                  <a:lnTo>
                    <a:pt x="346" y="141"/>
                  </a:lnTo>
                  <a:lnTo>
                    <a:pt x="338" y="119"/>
                  </a:lnTo>
                  <a:lnTo>
                    <a:pt x="328" y="99"/>
                  </a:lnTo>
                  <a:lnTo>
                    <a:pt x="318" y="81"/>
                  </a:lnTo>
                  <a:lnTo>
                    <a:pt x="304" y="64"/>
                  </a:lnTo>
                  <a:lnTo>
                    <a:pt x="290" y="48"/>
                  </a:lnTo>
                  <a:lnTo>
                    <a:pt x="278" y="38"/>
                  </a:lnTo>
                  <a:lnTo>
                    <a:pt x="268" y="28"/>
                  </a:lnTo>
                  <a:lnTo>
                    <a:pt x="256" y="20"/>
                  </a:lnTo>
                  <a:lnTo>
                    <a:pt x="244" y="14"/>
                  </a:lnTo>
                  <a:lnTo>
                    <a:pt x="232" y="8"/>
                  </a:lnTo>
                  <a:lnTo>
                    <a:pt x="218" y="4"/>
                  </a:lnTo>
                  <a:lnTo>
                    <a:pt x="206" y="2"/>
                  </a:lnTo>
                  <a:lnTo>
                    <a:pt x="194" y="0"/>
                  </a:lnTo>
                  <a:lnTo>
                    <a:pt x="168" y="0"/>
                  </a:lnTo>
                  <a:lnTo>
                    <a:pt x="142" y="6"/>
                  </a:lnTo>
                  <a:lnTo>
                    <a:pt x="116" y="16"/>
                  </a:lnTo>
                  <a:lnTo>
                    <a:pt x="92" y="30"/>
                  </a:lnTo>
                  <a:lnTo>
                    <a:pt x="74" y="44"/>
                  </a:lnTo>
                  <a:lnTo>
                    <a:pt x="56" y="62"/>
                  </a:lnTo>
                  <a:lnTo>
                    <a:pt x="38" y="81"/>
                  </a:lnTo>
                  <a:lnTo>
                    <a:pt x="24" y="103"/>
                  </a:lnTo>
                  <a:close/>
                </a:path>
              </a:pathLst>
            </a:custGeom>
            <a:solidFill>
              <a:srgbClr val="FFFFFF">
                <a:alpha val="100000"/>
              </a:srgbClr>
            </a:solidFill>
            <a:ln w="9525">
              <a:noFill/>
            </a:ln>
          </p:spPr>
          <p:txBody>
            <a:bodyPr/>
            <a:lstStyle/>
            <a:p>
              <a:endParaRPr lang="zh-CN" altLang="en-US"/>
            </a:p>
          </p:txBody>
        </p:sp>
        <p:sp>
          <p:nvSpPr>
            <p:cNvPr id="11298" name="Freeform 390"/>
            <p:cNvSpPr/>
            <p:nvPr/>
          </p:nvSpPr>
          <p:spPr>
            <a:xfrm flipH="1">
              <a:off x="147140" y="128514"/>
              <a:ext cx="235921" cy="243991"/>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61" h="784">
                  <a:moveTo>
                    <a:pt x="761" y="691"/>
                  </a:moveTo>
                  <a:lnTo>
                    <a:pt x="761" y="691"/>
                  </a:lnTo>
                  <a:lnTo>
                    <a:pt x="745" y="677"/>
                  </a:lnTo>
                  <a:lnTo>
                    <a:pt x="497" y="445"/>
                  </a:lnTo>
                  <a:lnTo>
                    <a:pt x="322" y="283"/>
                  </a:lnTo>
                  <a:lnTo>
                    <a:pt x="158" y="134"/>
                  </a:lnTo>
                  <a:lnTo>
                    <a:pt x="130" y="110"/>
                  </a:lnTo>
                  <a:lnTo>
                    <a:pt x="124" y="104"/>
                  </a:lnTo>
                  <a:lnTo>
                    <a:pt x="76" y="62"/>
                  </a:lnTo>
                  <a:lnTo>
                    <a:pt x="28" y="20"/>
                  </a:lnTo>
                  <a:lnTo>
                    <a:pt x="12" y="6"/>
                  </a:lnTo>
                  <a:lnTo>
                    <a:pt x="2" y="0"/>
                  </a:lnTo>
                  <a:lnTo>
                    <a:pt x="0" y="2"/>
                  </a:lnTo>
                  <a:lnTo>
                    <a:pt x="0" y="4"/>
                  </a:lnTo>
                  <a:lnTo>
                    <a:pt x="4" y="12"/>
                  </a:lnTo>
                  <a:lnTo>
                    <a:pt x="14" y="24"/>
                  </a:lnTo>
                  <a:lnTo>
                    <a:pt x="40" y="56"/>
                  </a:lnTo>
                  <a:lnTo>
                    <a:pt x="112" y="138"/>
                  </a:lnTo>
                  <a:lnTo>
                    <a:pt x="140" y="168"/>
                  </a:lnTo>
                  <a:lnTo>
                    <a:pt x="142" y="172"/>
                  </a:lnTo>
                  <a:lnTo>
                    <a:pt x="294" y="339"/>
                  </a:lnTo>
                  <a:lnTo>
                    <a:pt x="459" y="517"/>
                  </a:lnTo>
                  <a:lnTo>
                    <a:pt x="693" y="769"/>
                  </a:lnTo>
                  <a:lnTo>
                    <a:pt x="707" y="784"/>
                  </a:lnTo>
                  <a:lnTo>
                    <a:pt x="715" y="782"/>
                  </a:lnTo>
                  <a:lnTo>
                    <a:pt x="721" y="779"/>
                  </a:lnTo>
                  <a:lnTo>
                    <a:pt x="727" y="773"/>
                  </a:lnTo>
                  <a:lnTo>
                    <a:pt x="737" y="765"/>
                  </a:lnTo>
                  <a:lnTo>
                    <a:pt x="745" y="751"/>
                  </a:lnTo>
                  <a:lnTo>
                    <a:pt x="753" y="737"/>
                  </a:lnTo>
                  <a:lnTo>
                    <a:pt x="757" y="723"/>
                  </a:lnTo>
                  <a:lnTo>
                    <a:pt x="761" y="711"/>
                  </a:lnTo>
                  <a:lnTo>
                    <a:pt x="761" y="701"/>
                  </a:lnTo>
                  <a:lnTo>
                    <a:pt x="761" y="691"/>
                  </a:lnTo>
                  <a:close/>
                </a:path>
              </a:pathLst>
            </a:custGeom>
            <a:solidFill>
              <a:srgbClr val="FFFFFF">
                <a:alpha val="100000"/>
              </a:srgbClr>
            </a:solidFill>
            <a:ln w="9525">
              <a:noFill/>
            </a:ln>
          </p:spPr>
          <p:txBody>
            <a:bodyPr/>
            <a:lstStyle/>
            <a:p>
              <a:endParaRPr lang="zh-CN" altLang="en-US"/>
            </a:p>
          </p:txBody>
        </p:sp>
        <p:sp>
          <p:nvSpPr>
            <p:cNvPr id="11299" name="Freeform 406"/>
            <p:cNvSpPr/>
            <p:nvPr/>
          </p:nvSpPr>
          <p:spPr>
            <a:xfrm flipH="1">
              <a:off x="31663" y="560620"/>
              <a:ext cx="10555" cy="22971"/>
            </a:xfrm>
            <a:custGeom>
              <a:avLst/>
              <a:gdLst/>
              <a:ahLst/>
              <a:cxnLst>
                <a:cxn ang="0">
                  <a:pos x="2147483647" y="0"/>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34" h="74">
                  <a:moveTo>
                    <a:pt x="10" y="0"/>
                  </a:moveTo>
                  <a:lnTo>
                    <a:pt x="10" y="0"/>
                  </a:lnTo>
                  <a:lnTo>
                    <a:pt x="4" y="38"/>
                  </a:lnTo>
                  <a:lnTo>
                    <a:pt x="0" y="74"/>
                  </a:lnTo>
                  <a:lnTo>
                    <a:pt x="34" y="50"/>
                  </a:lnTo>
                  <a:lnTo>
                    <a:pt x="34" y="46"/>
                  </a:lnTo>
                  <a:lnTo>
                    <a:pt x="30" y="36"/>
                  </a:lnTo>
                  <a:lnTo>
                    <a:pt x="22" y="20"/>
                  </a:lnTo>
                  <a:lnTo>
                    <a:pt x="10" y="0"/>
                  </a:lnTo>
                </a:path>
              </a:pathLst>
            </a:custGeom>
            <a:solidFill>
              <a:srgbClr val="FFFFFF">
                <a:alpha val="100000"/>
              </a:srgbClr>
            </a:solidFill>
            <a:ln w="9525">
              <a:noFill/>
            </a:ln>
          </p:spPr>
          <p:txBody>
            <a:bodyPr/>
            <a:lstStyle/>
            <a:p>
              <a:endParaRPr lang="zh-CN" altLang="en-US"/>
            </a:p>
          </p:txBody>
        </p:sp>
        <p:sp>
          <p:nvSpPr>
            <p:cNvPr id="11300" name="Freeform 408"/>
            <p:cNvSpPr/>
            <p:nvPr/>
          </p:nvSpPr>
          <p:spPr>
            <a:xfrm flipH="1">
              <a:off x="0" y="512194"/>
              <a:ext cx="621" cy="621"/>
            </a:xfrm>
            <a:custGeom>
              <a:avLst/>
              <a:gdLst/>
              <a:ahLst/>
              <a:cxnLst>
                <a:cxn ang="0">
                  <a:pos x="0" y="0"/>
                </a:cxn>
                <a:cxn ang="0">
                  <a:pos x="0" y="0"/>
                </a:cxn>
                <a:cxn ang="0">
                  <a:pos x="0" y="0"/>
                </a:cxn>
                <a:cxn ang="0">
                  <a:pos x="0" y="0"/>
                </a:cxn>
                <a:cxn ang="0">
                  <a:pos x="0" y="2147483647"/>
                </a:cxn>
                <a:cxn ang="0">
                  <a:pos x="0" y="2147483647"/>
                </a:cxn>
                <a:cxn ang="0">
                  <a:pos x="0" y="0"/>
                </a:cxn>
              </a:cxnLst>
              <a:rect l="0" t="0" r="0" b="0"/>
              <a:pathLst>
                <a:path w="621" h="2">
                  <a:moveTo>
                    <a:pt x="0" y="0"/>
                  </a:moveTo>
                  <a:lnTo>
                    <a:pt x="0" y="0"/>
                  </a:lnTo>
                  <a:lnTo>
                    <a:pt x="0" y="2"/>
                  </a:lnTo>
                  <a:lnTo>
                    <a:pt x="0" y="0"/>
                  </a:lnTo>
                  <a:close/>
                </a:path>
              </a:pathLst>
            </a:custGeom>
            <a:solidFill>
              <a:srgbClr val="FFFFFF">
                <a:alpha val="100000"/>
              </a:srgbClr>
            </a:solidFill>
            <a:ln w="9525">
              <a:noFill/>
            </a:ln>
          </p:spPr>
          <p:txBody>
            <a:bodyPr/>
            <a:lstStyle/>
            <a:p>
              <a:endParaRPr lang="zh-CN" altLang="en-US"/>
            </a:p>
          </p:txBody>
        </p:sp>
        <p:sp>
          <p:nvSpPr>
            <p:cNvPr id="11301" name="Freeform 409"/>
            <p:cNvSpPr/>
            <p:nvPr/>
          </p:nvSpPr>
          <p:spPr>
            <a:xfrm flipH="1">
              <a:off x="0" y="512194"/>
              <a:ext cx="621" cy="621"/>
            </a:xfrm>
            <a:custGeom>
              <a:avLst/>
              <a:gdLst/>
              <a:ahLst/>
              <a:cxnLst>
                <a:cxn ang="0">
                  <a:pos x="0" y="0"/>
                </a:cxn>
                <a:cxn ang="0">
                  <a:pos x="0" y="0"/>
                </a:cxn>
                <a:cxn ang="0">
                  <a:pos x="0" y="0"/>
                </a:cxn>
                <a:cxn ang="0">
                  <a:pos x="0" y="0"/>
                </a:cxn>
                <a:cxn ang="0">
                  <a:pos x="0" y="2147483647"/>
                </a:cxn>
                <a:cxn ang="0">
                  <a:pos x="0" y="2147483647"/>
                </a:cxn>
                <a:cxn ang="0">
                  <a:pos x="0" y="0"/>
                </a:cxn>
              </a:cxnLst>
              <a:rect l="0" t="0" r="0" b="0"/>
              <a:pathLst>
                <a:path w="621" h="2">
                  <a:moveTo>
                    <a:pt x="0" y="0"/>
                  </a:moveTo>
                  <a:lnTo>
                    <a:pt x="0" y="0"/>
                  </a:lnTo>
                  <a:lnTo>
                    <a:pt x="0" y="2"/>
                  </a:lnTo>
                  <a:lnTo>
                    <a:pt x="0" y="0"/>
                  </a:lnTo>
                </a:path>
              </a:pathLst>
            </a:custGeom>
            <a:solidFill>
              <a:srgbClr val="FFFFFF">
                <a:alpha val="100000"/>
              </a:srgbClr>
            </a:solidFill>
            <a:ln w="9525">
              <a:noFill/>
            </a:ln>
          </p:spPr>
          <p:txBody>
            <a:bodyPr/>
            <a:lstStyle/>
            <a:p>
              <a:endParaRPr lang="zh-CN" altLang="en-US"/>
            </a:p>
          </p:txBody>
        </p:sp>
      </p:grpSp>
      <p:sp>
        <p:nvSpPr>
          <p:cNvPr id="11282" name="TextBox 13"/>
          <p:cNvSpPr txBox="1"/>
          <p:nvPr/>
        </p:nvSpPr>
        <p:spPr>
          <a:xfrm>
            <a:off x="1014308" y="2381092"/>
            <a:ext cx="3188440" cy="246221"/>
          </a:xfrm>
          <a:prstGeom prst="rect">
            <a:avLst/>
          </a:prstGeom>
          <a:noFill/>
          <a:ln w="9525">
            <a:noFill/>
          </a:ln>
        </p:spPr>
        <p:txBody>
          <a:bodyPr wrap="square" lIns="0" tIns="0" rIns="0" bIns="0">
            <a:spAutoFit/>
          </a:bodyPr>
          <a:lstStyle/>
          <a:p>
            <a:pPr defTabSz="1216025" eaLnBrk="1" hangingPunct="1">
              <a:spcBef>
                <a:spcPct val="20000"/>
              </a:spcBef>
            </a:pPr>
            <a:r>
              <a:rPr lang="en-US" altLang="zh-CN"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1</a:t>
            </a: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、删除缺失比例较大的属性（</a:t>
            </a:r>
            <a:r>
              <a:rPr lang="en-US" altLang="zh-CN"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5</a:t>
            </a: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个）</a:t>
            </a:r>
            <a:endParaRPr lang="en-US" altLang="zh-CN"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84" name="TextBox 13"/>
          <p:cNvSpPr txBox="1"/>
          <p:nvPr/>
        </p:nvSpPr>
        <p:spPr>
          <a:xfrm>
            <a:off x="7829550" y="2333625"/>
            <a:ext cx="3477079" cy="246221"/>
          </a:xfrm>
          <a:prstGeom prst="rect">
            <a:avLst/>
          </a:prstGeom>
          <a:noFill/>
          <a:ln w="9525">
            <a:noFill/>
          </a:ln>
        </p:spPr>
        <p:txBody>
          <a:bodyPr wrap="square" lIns="0" tIns="0" rIns="0" bIns="0">
            <a:spAutoFit/>
          </a:bodyPr>
          <a:lstStyle/>
          <a:p>
            <a:pPr defTabSz="1216025" eaLnBrk="1" hangingPunct="1">
              <a:spcBef>
                <a:spcPct val="20000"/>
              </a:spcBef>
            </a:pPr>
            <a:r>
              <a:rPr lang="en-US" altLang="zh-CN"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2</a:t>
            </a: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、删除缺失比例较少的行记录（</a:t>
            </a:r>
            <a:r>
              <a:rPr lang="en-US" altLang="zh-CN"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11</a:t>
            </a: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个）</a:t>
            </a:r>
            <a:endParaRPr lang="en-US" altLang="zh-CN"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86" name="TextBox 13"/>
          <p:cNvSpPr txBox="1"/>
          <p:nvPr/>
        </p:nvSpPr>
        <p:spPr>
          <a:xfrm>
            <a:off x="2255678" y="5038420"/>
            <a:ext cx="2036763" cy="246221"/>
          </a:xfrm>
          <a:prstGeom prst="rect">
            <a:avLst/>
          </a:prstGeom>
          <a:noFill/>
          <a:ln w="9525">
            <a:noFill/>
          </a:ln>
        </p:spPr>
        <p:txBody>
          <a:bodyPr wrap="square" lIns="0" tIns="0" rIns="0" bIns="0">
            <a:spAutoFit/>
          </a:bodyPr>
          <a:lstStyle/>
          <a:p>
            <a:pPr defTabSz="1216025" eaLnBrk="1" hangingPunct="1">
              <a:spcBef>
                <a:spcPct val="20000"/>
              </a:spcBef>
            </a:pPr>
            <a:r>
              <a:rPr lang="en-US" altLang="zh-CN"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3</a:t>
            </a: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、填补缺失值（</a:t>
            </a:r>
            <a:r>
              <a:rPr lang="en-US" altLang="zh-CN"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3</a:t>
            </a: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个）</a:t>
            </a:r>
            <a:endParaRPr lang="en-US" altLang="zh-CN"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4" name="图片 43"/>
          <p:cNvPicPr/>
          <p:nvPr/>
        </p:nvPicPr>
        <p:blipFill>
          <a:blip r:embed="rId2">
            <a:extLst>
              <a:ext uri="{28A0092B-C50C-407E-A947-70E740481C1C}">
                <a14:useLocalDpi xmlns:a14="http://schemas.microsoft.com/office/drawing/2010/main" val="0"/>
              </a:ext>
            </a:extLst>
          </a:blip>
          <a:stretch>
            <a:fillRect/>
          </a:stretch>
        </p:blipFill>
        <p:spPr>
          <a:xfrm>
            <a:off x="762069" y="2798897"/>
            <a:ext cx="3295650" cy="1815965"/>
          </a:xfrm>
          <a:prstGeom prst="rect">
            <a:avLst/>
          </a:prstGeom>
        </p:spPr>
      </p:pic>
      <p:pic>
        <p:nvPicPr>
          <p:cNvPr id="45" name="图片 44"/>
          <p:cNvPicPr/>
          <p:nvPr/>
        </p:nvPicPr>
        <p:blipFill>
          <a:blip r:embed="rId3">
            <a:extLst>
              <a:ext uri="{28A0092B-C50C-407E-A947-70E740481C1C}">
                <a14:useLocalDpi xmlns:a14="http://schemas.microsoft.com/office/drawing/2010/main" val="0"/>
              </a:ext>
            </a:extLst>
          </a:blip>
          <a:stretch>
            <a:fillRect/>
          </a:stretch>
        </p:blipFill>
        <p:spPr>
          <a:xfrm>
            <a:off x="8147051" y="2720975"/>
            <a:ext cx="3261178" cy="3447596"/>
          </a:xfrm>
          <a:prstGeom prst="rect">
            <a:avLst/>
          </a:prstGeom>
        </p:spPr>
      </p:pic>
      <p:pic>
        <p:nvPicPr>
          <p:cNvPr id="46" name="图片 45"/>
          <p:cNvPicPr/>
          <p:nvPr/>
        </p:nvPicPr>
        <p:blipFill>
          <a:blip r:embed="rId4">
            <a:extLst>
              <a:ext uri="{28A0092B-C50C-407E-A947-70E740481C1C}">
                <a14:useLocalDpi xmlns:a14="http://schemas.microsoft.com/office/drawing/2010/main" val="0"/>
              </a:ext>
            </a:extLst>
          </a:blip>
          <a:stretch>
            <a:fillRect/>
          </a:stretch>
        </p:blipFill>
        <p:spPr>
          <a:xfrm>
            <a:off x="1771603" y="5503727"/>
            <a:ext cx="3269117" cy="118454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42" name="文本框 10"/>
          <p:cNvSpPr txBox="1"/>
          <p:nvPr/>
        </p:nvSpPr>
        <p:spPr>
          <a:xfrm>
            <a:off x="174625" y="220663"/>
            <a:ext cx="2641600" cy="461962"/>
          </a:xfrm>
          <a:prstGeom prst="rect">
            <a:avLst/>
          </a:prstGeom>
          <a:noFill/>
          <a:ln w="9525">
            <a:noFill/>
          </a:ln>
        </p:spPr>
        <p:txBody>
          <a:bodyPr>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特征工程</a:t>
            </a:r>
            <a:endParaRPr lang="zh-CN" altLang="en-US" sz="2400" b="1" dirty="0">
              <a:latin typeface="微软雅黑" panose="020B0503020204020204" pitchFamily="34" charset="-122"/>
              <a:ea typeface="微软雅黑" panose="020B0503020204020204" pitchFamily="34" charset="-122"/>
            </a:endParaRPr>
          </a:p>
        </p:txBody>
      </p:sp>
      <p:sp>
        <p:nvSpPr>
          <p:cNvPr id="10243" name="矩形 1"/>
          <p:cNvSpPr/>
          <p:nvPr/>
        </p:nvSpPr>
        <p:spPr>
          <a:xfrm>
            <a:off x="0" y="188913"/>
            <a:ext cx="144463" cy="4635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pitchFamily="34" charset="0"/>
            </a:endParaRPr>
          </a:p>
        </p:txBody>
      </p:sp>
      <p:sp>
        <p:nvSpPr>
          <p:cNvPr id="2" name="矩形 1"/>
          <p:cNvSpPr/>
          <p:nvPr/>
        </p:nvSpPr>
        <p:spPr>
          <a:xfrm>
            <a:off x="725715" y="1190883"/>
            <a:ext cx="9956800" cy="1477328"/>
          </a:xfrm>
          <a:prstGeom prst="rect">
            <a:avLst/>
          </a:prstGeom>
        </p:spPr>
        <p:txBody>
          <a:bodyPr wrap="square">
            <a:spAutoFit/>
          </a:bodyPr>
          <a:lstStyle/>
          <a:p>
            <a:pPr indent="457200"/>
            <a:r>
              <a:rPr lang="zh-CN" altLang="zh-CN" dirty="0"/>
              <a:t>特征工程是将原始数据转换为更能代表预测模型的潜在问题的特征的过程，可以通过挑选最相关的特征，提取特征以及创造特征来实现。</a:t>
            </a:r>
            <a:endParaRPr lang="en-US" altLang="zh-CN" dirty="0"/>
          </a:p>
          <a:p>
            <a:endParaRPr lang="en-US" altLang="zh-CN" dirty="0" smtClean="0">
              <a:ea typeface="等线" panose="02010600030101010101" pitchFamily="2" charset="-122"/>
              <a:cs typeface="Times New Roman" panose="02020603050405020304" pitchFamily="18" charset="0"/>
            </a:endParaRPr>
          </a:p>
          <a:p>
            <a:pPr indent="457200"/>
            <a:r>
              <a:rPr lang="zh-CN" altLang="zh-CN" dirty="0"/>
              <a:t>特征工程的目的</a:t>
            </a:r>
            <a:r>
              <a:rPr lang="zh-CN" altLang="zh-CN" dirty="0" smtClean="0"/>
              <a:t>：</a:t>
            </a:r>
            <a:r>
              <a:rPr lang="en-US" altLang="zh-CN" dirty="0" smtClean="0"/>
              <a:t>1</a:t>
            </a:r>
            <a:r>
              <a:rPr lang="en-US" altLang="zh-CN" dirty="0"/>
              <a:t>) </a:t>
            </a:r>
            <a:r>
              <a:rPr lang="zh-CN" altLang="zh-CN" dirty="0"/>
              <a:t>降低计算成本</a:t>
            </a:r>
            <a:r>
              <a:rPr lang="zh-CN" altLang="zh-CN" dirty="0" smtClean="0"/>
              <a:t>，</a:t>
            </a:r>
            <a:r>
              <a:rPr lang="en-US" altLang="zh-CN" dirty="0" smtClean="0"/>
              <a:t>2</a:t>
            </a:r>
            <a:r>
              <a:rPr lang="en-US" altLang="zh-CN" dirty="0"/>
              <a:t>) </a:t>
            </a:r>
            <a:r>
              <a:rPr lang="zh-CN" altLang="zh-CN" dirty="0"/>
              <a:t>提升模型上限</a:t>
            </a:r>
          </a:p>
          <a:p>
            <a:endParaRPr lang="zh-CN" altLang="en-US" dirty="0"/>
          </a:p>
        </p:txBody>
      </p:sp>
      <p:sp>
        <p:nvSpPr>
          <p:cNvPr id="3" name="矩形 2"/>
          <p:cNvSpPr/>
          <p:nvPr/>
        </p:nvSpPr>
        <p:spPr>
          <a:xfrm>
            <a:off x="367916" y="2978979"/>
            <a:ext cx="1992853" cy="348813"/>
          </a:xfrm>
          <a:prstGeom prst="rect">
            <a:avLst/>
          </a:prstGeom>
        </p:spPr>
        <p:txBody>
          <a:bodyPr wrap="none">
            <a:spAutoFit/>
          </a:bodyPr>
          <a:lstStyle/>
          <a:p>
            <a:pPr indent="304800" algn="just">
              <a:lnSpc>
                <a:spcPts val="2000"/>
              </a:lnSpc>
              <a:spcAft>
                <a:spcPts val="0"/>
              </a:spcAft>
            </a:pPr>
            <a:r>
              <a:rPr lang="zh-CN" altLang="zh-CN" b="1" kern="100" dirty="0">
                <a:latin typeface="宋体" panose="02010600030101010101" pitchFamily="2" charset="-122"/>
                <a:cs typeface="Times New Roman" panose="02020603050405020304" pitchFamily="18" charset="0"/>
              </a:rPr>
              <a:t>（</a:t>
            </a:r>
            <a:r>
              <a:rPr lang="en-US" altLang="zh-CN" b="1" kern="100" dirty="0">
                <a:latin typeface="宋体" panose="02010600030101010101" pitchFamily="2" charset="-122"/>
                <a:cs typeface="Times New Roman" panose="02020603050405020304" pitchFamily="18" charset="0"/>
              </a:rPr>
              <a:t>1</a:t>
            </a:r>
            <a:r>
              <a:rPr lang="zh-CN" altLang="zh-CN" b="1" kern="100" dirty="0">
                <a:latin typeface="宋体" panose="02010600030101010101" pitchFamily="2" charset="-122"/>
                <a:cs typeface="Times New Roman" panose="02020603050405020304" pitchFamily="18" charset="0"/>
              </a:rPr>
              <a:t>）特征衍生</a:t>
            </a:r>
          </a:p>
        </p:txBody>
      </p:sp>
      <p:sp>
        <p:nvSpPr>
          <p:cNvPr id="4" name="矩形 3"/>
          <p:cNvSpPr/>
          <p:nvPr/>
        </p:nvSpPr>
        <p:spPr>
          <a:xfrm>
            <a:off x="725715" y="3836050"/>
            <a:ext cx="10943771" cy="1118255"/>
          </a:xfrm>
          <a:prstGeom prst="rect">
            <a:avLst/>
          </a:prstGeom>
        </p:spPr>
        <p:txBody>
          <a:bodyPr wrap="square">
            <a:spAutoFit/>
          </a:bodyPr>
          <a:lstStyle/>
          <a:p>
            <a:pPr indent="304800" algn="just">
              <a:lnSpc>
                <a:spcPts val="2000"/>
              </a:lnSpc>
              <a:spcAft>
                <a:spcPts val="0"/>
              </a:spcAft>
            </a:pPr>
            <a:r>
              <a:rPr lang="zh-CN" altLang="en-US" kern="100" dirty="0" smtClean="0">
                <a:latin typeface="Times New Roman" panose="02020603050405020304" pitchFamily="18" charset="0"/>
                <a:cs typeface="Times New Roman" panose="02020603050405020304" pitchFamily="18" charset="0"/>
              </a:rPr>
              <a:t>创造</a:t>
            </a:r>
            <a:r>
              <a:rPr lang="zh-CN" altLang="zh-CN" kern="100" dirty="0" smtClean="0">
                <a:latin typeface="Times New Roman" panose="02020603050405020304" pitchFamily="18" charset="0"/>
                <a:cs typeface="Times New Roman" panose="02020603050405020304" pitchFamily="18" charset="0"/>
              </a:rPr>
              <a:t>新特征</a:t>
            </a:r>
            <a:r>
              <a:rPr lang="en-US" altLang="zh-CN" kern="100" dirty="0" smtClean="0">
                <a:latin typeface="Times New Roman" panose="02020603050405020304" pitchFamily="18" charset="0"/>
                <a:cs typeface="Times New Roman" panose="02020603050405020304" pitchFamily="18" charset="0"/>
              </a:rPr>
              <a:t>‘</a:t>
            </a:r>
            <a:r>
              <a:rPr lang="en-US" altLang="zh-CN" kern="100" dirty="0" err="1" smtClean="0">
                <a:latin typeface="Times New Roman" panose="02020603050405020304" pitchFamily="18" charset="0"/>
                <a:cs typeface="Times New Roman" panose="02020603050405020304" pitchFamily="18" charset="0"/>
              </a:rPr>
              <a:t>installment_feat</a:t>
            </a:r>
            <a:r>
              <a:rPr lang="en-US" altLang="zh-CN" kern="100" dirty="0" smtClean="0">
                <a:latin typeface="Times New Roman" panose="02020603050405020304" pitchFamily="18" charset="0"/>
                <a:cs typeface="Times New Roman" panose="02020603050405020304" pitchFamily="18" charset="0"/>
              </a:rPr>
              <a:t>’</a:t>
            </a:r>
            <a:r>
              <a:rPr lang="zh-CN" altLang="en-US" kern="100" dirty="0" smtClean="0">
                <a:latin typeface="Times New Roman" panose="02020603050405020304" pitchFamily="18" charset="0"/>
                <a:cs typeface="Times New Roman" panose="02020603050405020304" pitchFamily="18" charset="0"/>
              </a:rPr>
              <a:t>：</a:t>
            </a:r>
            <a:r>
              <a:rPr lang="zh-CN" altLang="zh-CN" kern="100" dirty="0" smtClean="0">
                <a:latin typeface="Times New Roman" panose="02020603050405020304" pitchFamily="18" charset="0"/>
                <a:cs typeface="Times New Roman" panose="02020603050405020304" pitchFamily="18" charset="0"/>
              </a:rPr>
              <a:t>代表</a:t>
            </a:r>
            <a:r>
              <a:rPr lang="zh-CN" altLang="zh-CN" kern="100" dirty="0">
                <a:latin typeface="Times New Roman" panose="02020603050405020304" pitchFamily="18" charset="0"/>
                <a:cs typeface="Times New Roman" panose="02020603050405020304" pitchFamily="18" charset="0"/>
              </a:rPr>
              <a:t>客户每月还款支出占月收入的比，</a:t>
            </a:r>
            <a:r>
              <a:rPr lang="en-US" altLang="zh-CN" b="1" kern="100" dirty="0">
                <a:latin typeface="Times New Roman" panose="02020603050405020304" pitchFamily="18" charset="0"/>
                <a:cs typeface="Times New Roman" panose="02020603050405020304" pitchFamily="18" charset="0"/>
              </a:rPr>
              <a:t>'</a:t>
            </a:r>
            <a:r>
              <a:rPr lang="en-US" altLang="zh-CN" b="1" kern="100" dirty="0" err="1">
                <a:latin typeface="Times New Roman" panose="02020603050405020304" pitchFamily="18" charset="0"/>
                <a:cs typeface="Times New Roman" panose="02020603050405020304" pitchFamily="18" charset="0"/>
              </a:rPr>
              <a:t>installment_feat</a:t>
            </a:r>
            <a:r>
              <a:rPr lang="en-US" altLang="zh-CN" b="1" kern="100" dirty="0">
                <a:latin typeface="Times New Roman" panose="02020603050405020304" pitchFamily="18" charset="0"/>
                <a:cs typeface="Times New Roman" panose="02020603050405020304" pitchFamily="18" charset="0"/>
              </a:rPr>
              <a:t>'</a:t>
            </a:r>
            <a:r>
              <a:rPr lang="zh-CN" altLang="zh-CN" b="1" kern="100" dirty="0">
                <a:latin typeface="Times New Roman" panose="02020603050405020304" pitchFamily="18" charset="0"/>
                <a:cs typeface="Times New Roman" panose="02020603050405020304" pitchFamily="18" charset="0"/>
              </a:rPr>
              <a:t>的值越大，意味着贷款人的偿债压力越大，违约的可能性越大</a:t>
            </a:r>
            <a:r>
              <a:rPr lang="zh-CN" altLang="zh-CN" b="1" kern="100" dirty="0" smtClean="0">
                <a:latin typeface="Times New Roman" panose="02020603050405020304" pitchFamily="18" charset="0"/>
                <a:cs typeface="Times New Roman" panose="02020603050405020304" pitchFamily="18" charset="0"/>
              </a:rPr>
              <a:t>。</a:t>
            </a:r>
            <a:endParaRPr lang="en-US" altLang="zh-CN" b="1" kern="100" dirty="0" smtClean="0">
              <a:latin typeface="Times New Roman" panose="02020603050405020304" pitchFamily="18" charset="0"/>
              <a:cs typeface="Times New Roman" panose="02020603050405020304" pitchFamily="18" charset="0"/>
            </a:endParaRPr>
          </a:p>
          <a:p>
            <a:pPr indent="304800" algn="just">
              <a:lnSpc>
                <a:spcPts val="2000"/>
              </a:lnSpc>
              <a:spcAft>
                <a:spcPts val="0"/>
              </a:spcAft>
            </a:pPr>
            <a:r>
              <a:rPr lang="zh-CN" altLang="en-US" kern="100" dirty="0">
                <a:latin typeface="Times New Roman" panose="02020603050405020304" pitchFamily="18" charset="0"/>
                <a:cs typeface="Times New Roman" panose="02020603050405020304" pitchFamily="18" charset="0"/>
              </a:rPr>
              <a:t>其</a:t>
            </a:r>
            <a:r>
              <a:rPr lang="zh-CN" altLang="en-US" kern="100" dirty="0" smtClean="0">
                <a:latin typeface="Times New Roman" panose="02020603050405020304" pitchFamily="18" charset="0"/>
                <a:cs typeface="Times New Roman" panose="02020603050405020304" pitchFamily="18" charset="0"/>
              </a:rPr>
              <a:t>生成方法：</a:t>
            </a:r>
            <a:r>
              <a:rPr lang="en-US" altLang="zh-CN" dirty="0"/>
              <a:t> </a:t>
            </a:r>
            <a:r>
              <a:rPr lang="en-US" altLang="zh-CN" dirty="0" smtClean="0"/>
              <a:t>“installment”</a:t>
            </a:r>
            <a:r>
              <a:rPr lang="zh-CN" altLang="zh-CN" dirty="0" smtClean="0"/>
              <a:t>代表</a:t>
            </a:r>
            <a:r>
              <a:rPr lang="zh-CN" altLang="zh-CN" dirty="0"/>
              <a:t>贷款每月分期的金额</a:t>
            </a:r>
            <a:r>
              <a:rPr lang="zh-CN" altLang="zh-CN" dirty="0" smtClean="0"/>
              <a:t>，将</a:t>
            </a:r>
            <a:r>
              <a:rPr lang="en-US" altLang="zh-CN" dirty="0" smtClean="0"/>
              <a:t>‘</a:t>
            </a:r>
            <a:r>
              <a:rPr lang="en-US" altLang="zh-CN" dirty="0" err="1" smtClean="0"/>
              <a:t>annual_inc</a:t>
            </a:r>
            <a:r>
              <a:rPr lang="en-US" altLang="zh-CN" dirty="0" smtClean="0"/>
              <a:t>’</a:t>
            </a:r>
            <a:r>
              <a:rPr lang="zh-CN" altLang="zh-CN" dirty="0" smtClean="0"/>
              <a:t>除</a:t>
            </a:r>
            <a:r>
              <a:rPr lang="zh-CN" altLang="zh-CN" dirty="0"/>
              <a:t>以</a:t>
            </a:r>
            <a:r>
              <a:rPr lang="en-US" altLang="zh-CN" dirty="0"/>
              <a:t>12</a:t>
            </a:r>
            <a:r>
              <a:rPr lang="zh-CN" altLang="zh-CN" dirty="0"/>
              <a:t>个月</a:t>
            </a:r>
            <a:r>
              <a:rPr lang="zh-CN" altLang="zh-CN" dirty="0" smtClean="0"/>
              <a:t>获得月收入</a:t>
            </a:r>
            <a:r>
              <a:rPr lang="zh-CN" altLang="zh-CN" dirty="0"/>
              <a:t>金额，然后再</a:t>
            </a:r>
            <a:r>
              <a:rPr lang="zh-CN" altLang="zh-CN" dirty="0" smtClean="0"/>
              <a:t>把</a:t>
            </a:r>
            <a:r>
              <a:rPr lang="en-US" altLang="zh-CN" dirty="0" smtClean="0"/>
              <a:t>“installment”</a:t>
            </a:r>
            <a:r>
              <a:rPr lang="zh-CN" altLang="zh-CN" dirty="0" smtClean="0"/>
              <a:t>（</a:t>
            </a:r>
            <a:r>
              <a:rPr lang="zh-CN" altLang="zh-CN" dirty="0"/>
              <a:t>月负债）与</a:t>
            </a:r>
            <a:r>
              <a:rPr lang="zh-CN" altLang="zh-CN" dirty="0" smtClean="0"/>
              <a:t>（</a:t>
            </a:r>
            <a:r>
              <a:rPr lang="en-US" altLang="zh-CN" dirty="0" smtClean="0"/>
              <a:t>‘</a:t>
            </a:r>
            <a:r>
              <a:rPr lang="en-US" altLang="zh-CN" dirty="0" err="1" smtClean="0"/>
              <a:t>annual_inc</a:t>
            </a:r>
            <a:r>
              <a:rPr lang="en-US" altLang="zh-CN" dirty="0" smtClean="0"/>
              <a:t>’/</a:t>
            </a:r>
            <a:r>
              <a:rPr lang="en-US" altLang="zh-CN" dirty="0"/>
              <a:t>12</a:t>
            </a:r>
            <a:r>
              <a:rPr lang="zh-CN" altLang="zh-CN" dirty="0"/>
              <a:t>）（月收入）</a:t>
            </a:r>
            <a:r>
              <a:rPr lang="zh-CN" altLang="zh-CN" dirty="0" smtClean="0"/>
              <a:t>相除</a:t>
            </a:r>
            <a:r>
              <a:rPr lang="zh-CN" altLang="en-US" dirty="0" smtClean="0"/>
              <a:t>即可。</a:t>
            </a:r>
            <a:endParaRPr lang="zh-CN" altLang="zh-CN"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2167</Words>
  <Application>Microsoft Office PowerPoint</Application>
  <PresentationFormat>宽屏</PresentationFormat>
  <Paragraphs>267</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Malgun Gothic</vt:lpstr>
      <vt:lpstr>等线</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微软用户</cp:lastModifiedBy>
  <cp:revision>82</cp:revision>
  <dcterms:created xsi:type="dcterms:W3CDTF">2015-07-17T02:38:59Z</dcterms:created>
  <dcterms:modified xsi:type="dcterms:W3CDTF">2020-01-14T02:00:06Z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