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1337" r:id="rId2"/>
    <p:sldId id="1304" r:id="rId3"/>
    <p:sldId id="1344" r:id="rId4"/>
    <p:sldId id="1382" r:id="rId5"/>
    <p:sldId id="1383" r:id="rId6"/>
    <p:sldId id="1376" r:id="rId7"/>
    <p:sldId id="1401" r:id="rId8"/>
    <p:sldId id="1399" r:id="rId9"/>
    <p:sldId id="1400" r:id="rId10"/>
    <p:sldId id="1355" r:id="rId11"/>
    <p:sldId id="1390" r:id="rId12"/>
    <p:sldId id="1407" r:id="rId13"/>
    <p:sldId id="1408" r:id="rId14"/>
    <p:sldId id="1377" r:id="rId15"/>
    <p:sldId id="1392" r:id="rId16"/>
    <p:sldId id="1393" r:id="rId17"/>
    <p:sldId id="1402" r:id="rId18"/>
    <p:sldId id="1403" r:id="rId19"/>
    <p:sldId id="1404" r:id="rId20"/>
    <p:sldId id="1409" r:id="rId21"/>
    <p:sldId id="1411" r:id="rId22"/>
    <p:sldId id="1378" r:id="rId23"/>
    <p:sldId id="1405" r:id="rId24"/>
    <p:sldId id="1353" r:id="rId25"/>
    <p:sldId id="1380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3959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92D050"/>
    <a:srgbClr val="108036"/>
    <a:srgbClr val="8CC94C"/>
    <a:srgbClr val="108136"/>
    <a:srgbClr val="568D11"/>
    <a:srgbClr val="FF6907"/>
    <a:srgbClr val="042E60"/>
    <a:srgbClr val="0170C1"/>
    <a:srgbClr val="348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3345" autoAdjust="0"/>
  </p:normalViewPr>
  <p:slideViewPr>
    <p:cSldViewPr>
      <p:cViewPr varScale="1">
        <p:scale>
          <a:sx n="66" d="100"/>
          <a:sy n="66" d="100"/>
        </p:scale>
        <p:origin x="882" y="78"/>
      </p:cViewPr>
      <p:guideLst>
        <p:guide orient="horz" pos="328"/>
        <p:guide pos="3959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2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1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3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96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6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2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2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9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5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950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06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8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08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7867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8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6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5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5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1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0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5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781" y="2220533"/>
            <a:ext cx="80283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基于聚类的</a:t>
            </a:r>
            <a:r>
              <a:rPr lang="zh-CN" altLang="en-US" sz="5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航空公司          客户</a:t>
            </a:r>
            <a:r>
              <a:rPr lang="zh-CN" altLang="en-US" sz="5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价值分析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96727" y="4450037"/>
            <a:ext cx="7059786" cy="167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小组成员：涂庆、田瑶、陈寒冰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10691999" y="355201"/>
            <a:ext cx="18270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cap="all" spc="3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logo</a:t>
            </a:r>
            <a:endParaRPr lang="zh-CN" altLang="en-US" sz="5400" cap="all" spc="3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6167" y="110335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缺失值检测与处理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279" y="1918444"/>
            <a:ext cx="691276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缺失值情况描述：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WORK_COUNTRY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缺失数量为：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，考虑删除；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</a:t>
            </a:r>
            <a:r>
              <a:rPr lang="zh-CN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WORK_</a:t>
            </a:r>
            <a:r>
              <a:rPr lang="zh-CN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数量为：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2269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3248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，分别考虑众数和均值填补；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SUM_YR_1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SUM_YR_2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数量为：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，考虑结合实际票价等属性情况处理。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 smtClean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9" y="1788600"/>
            <a:ext cx="3805536" cy="52019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23639" y="1291063"/>
            <a:ext cx="668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考虑实际票价等情况的数据预处理</a:t>
            </a:r>
          </a:p>
        </p:txBody>
      </p:sp>
      <p:sp>
        <p:nvSpPr>
          <p:cNvPr id="5" name="矩形 4"/>
          <p:cNvSpPr/>
          <p:nvPr/>
        </p:nvSpPr>
        <p:spPr>
          <a:xfrm>
            <a:off x="2000877" y="2413640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通过缺失值检测可知：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数据集中存在票价</a:t>
            </a:r>
            <a:r>
              <a:rPr lang="zh-CN" altLang="en-US" sz="2400" dirty="0"/>
              <a:t>为空的</a:t>
            </a:r>
            <a:r>
              <a:rPr lang="zh-CN" altLang="en-US" sz="2400" dirty="0" smtClean="0"/>
              <a:t>记录，</a:t>
            </a:r>
            <a:r>
              <a:rPr lang="zh-CN" altLang="en-US" sz="2400" dirty="0"/>
              <a:t>可以直接</a:t>
            </a:r>
            <a:r>
              <a:rPr lang="zh-CN" altLang="en-US" sz="2400" dirty="0" smtClean="0"/>
              <a:t>删去；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集中</a:t>
            </a:r>
            <a:r>
              <a:rPr lang="zh-CN" altLang="en-US" sz="2400" dirty="0" smtClean="0"/>
              <a:t>存在</a:t>
            </a:r>
            <a:r>
              <a:rPr lang="zh-CN" altLang="en-US" sz="2400" dirty="0"/>
              <a:t>删除票价为</a:t>
            </a:r>
            <a:r>
              <a:rPr lang="en-US" altLang="zh-CN" sz="2400" dirty="0"/>
              <a:t>0</a:t>
            </a:r>
            <a:r>
              <a:rPr lang="zh-CN" altLang="en-US" sz="2400" dirty="0"/>
              <a:t>、平均折扣率不为</a:t>
            </a:r>
            <a:r>
              <a:rPr lang="en-US" altLang="zh-CN" sz="2400" dirty="0"/>
              <a:t>0</a:t>
            </a:r>
            <a:r>
              <a:rPr lang="zh-CN" altLang="en-US" sz="2400" dirty="0"/>
              <a:t>、飞行总公里数大于</a:t>
            </a:r>
            <a:r>
              <a:rPr lang="en-US" altLang="zh-CN" sz="2400" dirty="0"/>
              <a:t>0</a:t>
            </a:r>
            <a:r>
              <a:rPr lang="zh-CN" altLang="en-US" sz="2400" dirty="0"/>
              <a:t>的记录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且这部分数据所占比例较小，可以直接</a:t>
            </a:r>
            <a:r>
              <a:rPr lang="zh-CN" altLang="en-US" sz="2400" dirty="0" smtClean="0"/>
              <a:t>删去；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64845" y="1888732"/>
            <a:ext cx="117095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zh-CN" altLang="zh-CN" sz="2400" dirty="0" smtClean="0"/>
              <a:t>只</a:t>
            </a:r>
            <a:r>
              <a:rPr lang="zh-CN" altLang="zh-CN" sz="2400" dirty="0"/>
              <a:t>选取几个对航空公司来说比较有价值的特征进行分析，最终一共选取了</a:t>
            </a:r>
            <a:r>
              <a:rPr lang="en-US" altLang="zh-CN" sz="2400" dirty="0"/>
              <a:t>8</a:t>
            </a:r>
            <a:r>
              <a:rPr lang="zh-CN" altLang="zh-CN" sz="2400" dirty="0"/>
              <a:t>个特征，选取的特征是：第一年总票价（</a:t>
            </a:r>
            <a:r>
              <a:rPr lang="en-US" altLang="zh-CN" sz="2400" dirty="0"/>
              <a:t>SUM_YR_1</a:t>
            </a:r>
            <a:r>
              <a:rPr lang="zh-CN" altLang="zh-CN" sz="2400" dirty="0"/>
              <a:t>）、第二年总票价（</a:t>
            </a:r>
            <a:r>
              <a:rPr lang="en-US" altLang="zh-CN" sz="2400" dirty="0"/>
              <a:t>SUM_YR_2</a:t>
            </a:r>
            <a:r>
              <a:rPr lang="zh-CN" altLang="zh-CN" sz="2400" dirty="0"/>
              <a:t>）、观测窗口总飞行公里数（</a:t>
            </a:r>
            <a:r>
              <a:rPr lang="en-US" altLang="zh-CN" sz="2400" dirty="0"/>
              <a:t>SEG_KM_SUM</a:t>
            </a:r>
            <a:r>
              <a:rPr lang="zh-CN" altLang="zh-CN" sz="2400" dirty="0"/>
              <a:t>）、飞行次数（</a:t>
            </a:r>
            <a:r>
              <a:rPr lang="en-US" altLang="zh-CN" sz="2400" dirty="0"/>
              <a:t>FLIGHT_COUNT</a:t>
            </a:r>
            <a:r>
              <a:rPr lang="zh-CN" altLang="zh-CN" sz="2400" dirty="0"/>
              <a:t>）、平均乘机时间间隔（</a:t>
            </a:r>
            <a:r>
              <a:rPr lang="en-US" altLang="zh-CN" sz="2400" dirty="0"/>
              <a:t>AVG_INTERVAL</a:t>
            </a:r>
            <a:r>
              <a:rPr lang="zh-CN" altLang="zh-CN" sz="2400" dirty="0"/>
              <a:t>）、观察窗口内最大乘机间隔（</a:t>
            </a:r>
            <a:r>
              <a:rPr lang="en-US" altLang="zh-CN" sz="2400" dirty="0"/>
              <a:t>MAX_INTERVAL</a:t>
            </a:r>
            <a:r>
              <a:rPr lang="zh-CN" altLang="zh-CN" sz="2400" dirty="0"/>
              <a:t>）、入会时间（</a:t>
            </a:r>
            <a:r>
              <a:rPr lang="en-US" altLang="zh-CN" sz="2400" dirty="0"/>
              <a:t>FFP_DATE</a:t>
            </a:r>
            <a:r>
              <a:rPr lang="zh-CN" altLang="zh-CN" sz="2400" dirty="0"/>
              <a:t>）、观测窗口的结束时间（</a:t>
            </a:r>
            <a:r>
              <a:rPr lang="en-US" altLang="zh-CN" sz="2400" dirty="0"/>
              <a:t>LOAD_TIME</a:t>
            </a:r>
            <a:r>
              <a:rPr lang="zh-CN" altLang="zh-CN" sz="2400" dirty="0"/>
              <a:t>）、平均折扣率（</a:t>
            </a:r>
            <a:r>
              <a:rPr lang="en-US" altLang="zh-CN" sz="2400" dirty="0" err="1"/>
              <a:t>avg_discount</a:t>
            </a:r>
            <a:r>
              <a:rPr lang="zh-CN" altLang="zh-CN" sz="2400" dirty="0" smtClean="0"/>
              <a:t>）。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5" y="4039811"/>
            <a:ext cx="11905654" cy="27448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4846" y="109186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属性归约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72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特征工程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864845" y="1888732"/>
            <a:ext cx="11709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为</a:t>
            </a:r>
            <a:r>
              <a:rPr lang="zh-CN" altLang="zh-CN" sz="2400" dirty="0"/>
              <a:t>便于观察，进行特征变换，计算两年内平均每公里票价和时间间隔差值，并对特征重新</a:t>
            </a:r>
            <a:r>
              <a:rPr lang="zh-CN" altLang="zh-CN" sz="2400" dirty="0" smtClean="0"/>
              <a:t>命名</a:t>
            </a:r>
            <a:r>
              <a:rPr lang="zh-CN" altLang="en-US" sz="2400" dirty="0" smtClean="0"/>
              <a:t>，且</a:t>
            </a:r>
            <a:r>
              <a:rPr lang="zh-CN" altLang="zh-CN" sz="2400" dirty="0" smtClean="0"/>
              <a:t>由于</a:t>
            </a:r>
            <a:r>
              <a:rPr lang="zh-CN" altLang="zh-CN" sz="2400" dirty="0"/>
              <a:t>不同的属性相差范围较大，我们需要对</a:t>
            </a:r>
            <a:r>
              <a:rPr lang="en-US" altLang="zh-CN" sz="2400" dirty="0"/>
              <a:t>4</a:t>
            </a:r>
            <a:r>
              <a:rPr lang="zh-CN" altLang="zh-CN" sz="2400" dirty="0"/>
              <a:t>种数据进行标准化</a:t>
            </a:r>
            <a:r>
              <a:rPr lang="zh-CN" altLang="zh-CN" sz="2400" dirty="0" smtClean="0"/>
              <a:t>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864846" y="1091869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3200" dirty="0"/>
              <a:t>特征变换与数据标准化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5" y="2934343"/>
            <a:ext cx="10134207" cy="37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89215" y="3249331"/>
            <a:ext cx="4320480" cy="753998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25319" y="3159848"/>
            <a:ext cx="2236510" cy="7684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聚类方法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1104" y="3332963"/>
            <a:ext cx="792088" cy="643402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40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3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K-Means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39" y="1535667"/>
            <a:ext cx="409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聚类</a:t>
            </a:r>
            <a:r>
              <a:rPr lang="zh-CN" altLang="zh-CN" sz="32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原理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185122" y="2464197"/>
            <a:ext cx="107903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/>
              <a:t>K-means</a:t>
            </a:r>
            <a:r>
              <a:rPr lang="zh-CN" altLang="zh-CN" sz="2800" dirty="0"/>
              <a:t>算法是最常用的一种聚类算法。算法的输入为一个样本集（或者称为点集），通过该算法可以将样本进行聚类，具有相似特征的样本聚为一类。</a:t>
            </a:r>
          </a:p>
          <a:p>
            <a:r>
              <a:rPr lang="zh-CN" altLang="zh-CN" sz="2800" dirty="0"/>
              <a:t>针对每个点，计算这个点距离所有中心点最近的那个中心点，然后将这个点归为这个中心点代表的簇。一次迭代结束之后，针对每个簇类，重新计算中心点，然后针对每个点，重新寻找距离自己最近的中心点。如此循环，直到前后两次迭代的簇类没有变化。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3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K-Means</a:t>
            </a:r>
            <a:r>
              <a:rPr lang="zh-CN" altLang="en-US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5" name="矩形 4"/>
          <p:cNvSpPr/>
          <p:nvPr/>
        </p:nvSpPr>
        <p:spPr>
          <a:xfrm>
            <a:off x="823639" y="1535667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计算</a:t>
            </a:r>
            <a:r>
              <a:rPr lang="en-US" altLang="zh-CN" sz="3200" dirty="0" smtClean="0"/>
              <a:t>SSE</a:t>
            </a:r>
            <a:r>
              <a:rPr lang="zh-CN" altLang="zh-CN" sz="3200" dirty="0" smtClean="0"/>
              <a:t>判断</a:t>
            </a:r>
            <a:r>
              <a:rPr lang="zh-CN" altLang="zh-CN" sz="3200" dirty="0"/>
              <a:t>分类簇数</a:t>
            </a:r>
            <a:r>
              <a:rPr lang="en-US" altLang="zh-CN" sz="3200" dirty="0"/>
              <a:t>k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437487" y="3780890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52400"/>
            <a:r>
              <a:rPr lang="zh-CN" altLang="zh-CN" sz="2400" dirty="0"/>
              <a:t>没有所谓的“肘”点出现，</a:t>
            </a:r>
            <a:r>
              <a:rPr lang="en-US" altLang="zh-CN" sz="2400" dirty="0"/>
              <a:t>SSE</a:t>
            </a:r>
            <a:r>
              <a:rPr lang="zh-CN" altLang="zh-CN" sz="2400" dirty="0"/>
              <a:t>是随</a:t>
            </a:r>
            <a:r>
              <a:rPr lang="en-US" altLang="zh-CN" sz="2400" dirty="0"/>
              <a:t>k</a:t>
            </a:r>
            <a:r>
              <a:rPr lang="zh-CN" altLang="zh-CN" sz="2400" dirty="0"/>
              <a:t>值的增大逐渐减小的，这里选取当</a:t>
            </a:r>
            <a:r>
              <a:rPr lang="en-US" altLang="zh-CN" sz="2400" dirty="0"/>
              <a:t>k</a:t>
            </a:r>
            <a:r>
              <a:rPr lang="zh-CN" altLang="zh-CN" sz="2400" dirty="0"/>
              <a:t>分别取</a:t>
            </a:r>
            <a:r>
              <a:rPr lang="en-US" altLang="zh-CN" sz="2400" dirty="0"/>
              <a:t>4</a:t>
            </a:r>
            <a:r>
              <a:rPr lang="zh-CN" altLang="zh-CN" sz="2400" dirty="0"/>
              <a:t>，</a:t>
            </a:r>
            <a:r>
              <a:rPr lang="en-US" altLang="zh-CN" sz="2400" dirty="0"/>
              <a:t> 5</a:t>
            </a:r>
            <a:r>
              <a:rPr lang="zh-CN" altLang="zh-CN" sz="2400" dirty="0"/>
              <a:t>，</a:t>
            </a:r>
            <a:r>
              <a:rPr lang="en-US" altLang="zh-CN" sz="2400" dirty="0"/>
              <a:t> 6</a:t>
            </a:r>
            <a:r>
              <a:rPr lang="zh-CN" altLang="zh-CN" sz="2400" dirty="0"/>
              <a:t>时进行</a:t>
            </a:r>
            <a:r>
              <a:rPr lang="zh-CN" altLang="zh-CN" sz="2400" dirty="0" smtClean="0"/>
              <a:t>分类</a:t>
            </a:r>
            <a:r>
              <a:rPr lang="zh-CN" altLang="en-US" sz="2400" dirty="0" smtClean="0"/>
              <a:t>探究。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9" y="2084490"/>
            <a:ext cx="6192688" cy="4962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3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K-Means</a:t>
            </a:r>
            <a:r>
              <a:rPr lang="zh-CN" altLang="en-US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5" name="矩形 4"/>
          <p:cNvSpPr/>
          <p:nvPr/>
        </p:nvSpPr>
        <p:spPr>
          <a:xfrm>
            <a:off x="823639" y="1235201"/>
            <a:ext cx="4232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分类簇数为</a:t>
            </a:r>
            <a:r>
              <a:rPr lang="en-US" altLang="zh-CN" sz="3200" dirty="0"/>
              <a:t>4</a:t>
            </a:r>
            <a:r>
              <a:rPr lang="zh-CN" altLang="en-US" sz="3200" dirty="0"/>
              <a:t>的雷达图</a:t>
            </a:r>
          </a:p>
        </p:txBody>
      </p:sp>
      <p:pic>
        <p:nvPicPr>
          <p:cNvPr id="11" name="图片 10"/>
          <p:cNvPicPr/>
          <p:nvPr/>
        </p:nvPicPr>
        <p:blipFill rotWithShape="1">
          <a:blip r:embed="rId3"/>
          <a:srcRect l="18985" t="35453" r="38821" b="6281"/>
          <a:stretch/>
        </p:blipFill>
        <p:spPr bwMode="auto">
          <a:xfrm>
            <a:off x="749049" y="2123486"/>
            <a:ext cx="6552729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/>
          <p:cNvSpPr/>
          <p:nvPr/>
        </p:nvSpPr>
        <p:spPr>
          <a:xfrm>
            <a:off x="8373591" y="3345883"/>
            <a:ext cx="367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/>
            <a:r>
              <a:rPr lang="zh-CN" altLang="en-US" sz="2400" dirty="0"/>
              <a:t>当</a:t>
            </a:r>
            <a:r>
              <a:rPr lang="en-US" altLang="zh-CN" sz="2400" dirty="0"/>
              <a:t>k</a:t>
            </a:r>
            <a:r>
              <a:rPr lang="zh-CN" altLang="en-US" sz="2400" dirty="0"/>
              <a:t>取值为</a:t>
            </a:r>
            <a:r>
              <a:rPr lang="en-US" altLang="zh-CN" sz="2400" dirty="0"/>
              <a:t>4</a:t>
            </a:r>
            <a:r>
              <a:rPr lang="zh-CN" altLang="en-US" sz="2400" dirty="0"/>
              <a:t>时，每个人群包含的信息比较复杂，且特征不</a:t>
            </a:r>
            <a:r>
              <a:rPr lang="zh-CN" altLang="en-US" sz="2400" dirty="0" smtClean="0"/>
              <a:t>明显。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81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3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K-Means</a:t>
            </a:r>
            <a:r>
              <a:rPr lang="zh-CN" altLang="en-US" sz="36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5" name="矩形 4"/>
          <p:cNvSpPr/>
          <p:nvPr/>
        </p:nvSpPr>
        <p:spPr>
          <a:xfrm>
            <a:off x="823639" y="1264030"/>
            <a:ext cx="4086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分类簇数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雷达图</a:t>
            </a:r>
          </a:p>
        </p:txBody>
      </p:sp>
      <p:sp>
        <p:nvSpPr>
          <p:cNvPr id="4" name="矩形 3"/>
          <p:cNvSpPr/>
          <p:nvPr/>
        </p:nvSpPr>
        <p:spPr>
          <a:xfrm>
            <a:off x="7301778" y="3184277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52400"/>
            <a:r>
              <a:rPr lang="zh-CN" altLang="zh-CN" sz="2400" dirty="0"/>
              <a:t>当</a:t>
            </a:r>
            <a:r>
              <a:rPr lang="en-US" altLang="zh-CN" sz="2400" dirty="0"/>
              <a:t>k</a:t>
            </a:r>
            <a:r>
              <a:rPr lang="zh-CN" altLang="zh-CN" sz="2400" dirty="0"/>
              <a:t>取值</a:t>
            </a:r>
            <a:r>
              <a:rPr lang="en-US" altLang="zh-CN" sz="2400" dirty="0"/>
              <a:t>5</a:t>
            </a:r>
            <a:r>
              <a:rPr lang="zh-CN" altLang="zh-CN" sz="2400" dirty="0"/>
              <a:t>时，分析的结果比较合理，分出的五种类型人群都有自己的特点又不相互</a:t>
            </a:r>
            <a:r>
              <a:rPr lang="zh-CN" altLang="zh-CN" sz="2400" dirty="0" smtClean="0"/>
              <a:t>重复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1" name="图片 10"/>
          <p:cNvPicPr/>
          <p:nvPr/>
        </p:nvPicPr>
        <p:blipFill rotWithShape="1">
          <a:blip r:embed="rId3"/>
          <a:srcRect l="19117" t="29142" r="39091" b="11865"/>
          <a:stretch/>
        </p:blipFill>
        <p:spPr bwMode="auto">
          <a:xfrm>
            <a:off x="452711" y="1848805"/>
            <a:ext cx="6264696" cy="4880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07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3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K-Means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39" y="1097952"/>
            <a:ext cx="4086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分类簇数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雷达图</a:t>
            </a:r>
          </a:p>
        </p:txBody>
      </p:sp>
      <p:sp>
        <p:nvSpPr>
          <p:cNvPr id="4" name="矩形 3"/>
          <p:cNvSpPr/>
          <p:nvPr/>
        </p:nvSpPr>
        <p:spPr>
          <a:xfrm>
            <a:off x="7509495" y="3328293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52400"/>
            <a:r>
              <a:rPr lang="zh-CN" altLang="zh-CN" sz="2400" dirty="0" smtClean="0"/>
              <a:t>当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取值</a:t>
            </a:r>
            <a:r>
              <a:rPr lang="en-US" altLang="zh-CN" sz="2400" dirty="0" smtClean="0"/>
              <a:t>6</a:t>
            </a:r>
            <a:r>
              <a:rPr lang="zh-CN" altLang="zh-CN" sz="2400" dirty="0" smtClean="0"/>
              <a:t>时，各种人群也都有自己的特点，但是第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簇人群完全包含在了第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簇人群特征中，有点冗余，所以</a:t>
            </a:r>
            <a:r>
              <a:rPr lang="zh-CN" altLang="en-US" sz="2400" dirty="0" smtClean="0"/>
              <a:t>取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值为</a:t>
            </a:r>
            <a:r>
              <a:rPr lang="en-US" altLang="zh-CN" sz="2400" dirty="0" smtClean="0"/>
              <a:t>5</a:t>
            </a:r>
            <a:r>
              <a:rPr lang="zh-CN" altLang="zh-CN" sz="2400" dirty="0" smtClean="0"/>
              <a:t>较为合理。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1848805"/>
            <a:ext cx="6613849" cy="52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6213351" y="44804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53631" y="2039787"/>
            <a:ext cx="162095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问题描述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47547" y="2868979"/>
            <a:ext cx="198002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数据预处理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53631" y="3659554"/>
            <a:ext cx="1620957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聚类方法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68011" y="4480421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聚类结果总结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5282251" y="443848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68012" y="5240704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0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DBCSAN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9579" y="2608213"/>
            <a:ext cx="9276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/>
              <a:t>DBSCAN</a:t>
            </a:r>
            <a:r>
              <a:rPr lang="zh-CN" altLang="en-US" sz="2400" dirty="0"/>
              <a:t>（</a:t>
            </a:r>
            <a:r>
              <a:rPr lang="en-US" altLang="zh-CN" sz="2400" dirty="0"/>
              <a:t>Density-Based Spatial Clustering of Applications with Noise</a:t>
            </a:r>
            <a:r>
              <a:rPr lang="zh-CN" altLang="en-US" sz="2400" dirty="0"/>
              <a:t>，具有噪声的基于密度的聚类方法）是一种很典型的密度聚类</a:t>
            </a:r>
            <a:r>
              <a:rPr lang="zh-CN" altLang="en-US" sz="2400" dirty="0" smtClean="0"/>
              <a:t>算法。与只</a:t>
            </a:r>
            <a:r>
              <a:rPr lang="zh-CN" altLang="en-US" sz="2400" dirty="0"/>
              <a:t>适用于凸样本集的</a:t>
            </a:r>
            <a:r>
              <a:rPr lang="en-US" altLang="zh-CN" sz="2400" dirty="0"/>
              <a:t>K-Means</a:t>
            </a:r>
            <a:r>
              <a:rPr lang="zh-CN" altLang="en-US" sz="2400" dirty="0"/>
              <a:t>聚类相比，</a:t>
            </a:r>
            <a:r>
              <a:rPr lang="en-US" altLang="zh-CN" sz="2400" dirty="0"/>
              <a:t>DBSCAN</a:t>
            </a:r>
            <a:r>
              <a:rPr lang="zh-CN" altLang="en-US" sz="2400" dirty="0"/>
              <a:t>既可以适用于凸样本集，也可以适用于非凸样本集。</a:t>
            </a:r>
            <a:br>
              <a:rPr lang="zh-CN" altLang="en-US" sz="2400" dirty="0"/>
            </a:br>
            <a:r>
              <a:rPr lang="zh-CN" altLang="en-US" sz="2400" dirty="0" smtClean="0"/>
              <a:t>      </a:t>
            </a:r>
            <a:r>
              <a:rPr lang="en-US" altLang="zh-CN" sz="2400" dirty="0" smtClean="0"/>
              <a:t>DBSCAN</a:t>
            </a:r>
            <a:r>
              <a:rPr lang="zh-CN" altLang="en-US" sz="2400" dirty="0"/>
              <a:t>一般假定类别可以通过样本分布的紧密程度决定。同一类别的样本，他们之间的紧密相连的，也就是说，在该类别任意样本周围不远处一定有同类别的样本存在。通过将紧密相连的样本划为一类，这样就得到了一个聚类类别。通过将所有各组紧密相连的样本划为各个不同的类别，则我们就得到了最终的所有聚类类别结果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3639" y="1573906"/>
            <a:ext cx="4030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kern="100" dirty="0" smtClean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DBCSAN</a:t>
            </a:r>
            <a:r>
              <a:rPr lang="zh-CN" altLang="en-US" sz="3200" kern="100" dirty="0" smtClean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聚类</a:t>
            </a:r>
            <a:r>
              <a:rPr lang="zh-CN" altLang="zh-CN" sz="3200" kern="100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kern="100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原理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80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DBCSAN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39" y="1097952"/>
            <a:ext cx="4086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分类簇数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雷达图</a:t>
            </a:r>
          </a:p>
        </p:txBody>
      </p:sp>
      <p:sp>
        <p:nvSpPr>
          <p:cNvPr id="4" name="矩形 3"/>
          <p:cNvSpPr/>
          <p:nvPr/>
        </p:nvSpPr>
        <p:spPr>
          <a:xfrm>
            <a:off x="6861423" y="2536205"/>
            <a:ext cx="52565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52400"/>
            <a:r>
              <a:rPr lang="zh-CN" altLang="en-US" sz="2400" dirty="0" smtClean="0"/>
              <a:t>     分类簇数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DBCSAN</a:t>
            </a:r>
            <a:r>
              <a:rPr lang="zh-CN" altLang="en-US" sz="2400" dirty="0" smtClean="0"/>
              <a:t>算法自身确定，最终结果为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，同时可以对比</a:t>
            </a:r>
            <a:r>
              <a:rPr lang="en-US" altLang="zh-CN" sz="2400" dirty="0" smtClean="0"/>
              <a:t>K-Means</a:t>
            </a:r>
            <a:r>
              <a:rPr lang="zh-CN" altLang="en-US" sz="2400" dirty="0" smtClean="0"/>
              <a:t>聚类可得，该算法聚类将大量的客户聚集在第一簇中，同时每一类的信息区分度不是很大。</a:t>
            </a:r>
            <a:endParaRPr lang="en-US" altLang="zh-CN" sz="2400" dirty="0" smtClean="0"/>
          </a:p>
          <a:p>
            <a:pPr lvl="0" indent="152400"/>
            <a:r>
              <a:rPr lang="zh-CN" altLang="en-US" sz="2400" dirty="0" smtClean="0"/>
              <a:t>      综上，选择</a:t>
            </a:r>
            <a:r>
              <a:rPr lang="en-US" altLang="zh-CN" sz="2400" dirty="0"/>
              <a:t>K-Means</a:t>
            </a:r>
            <a:r>
              <a:rPr lang="zh-CN" altLang="en-US" sz="2400" dirty="0" smtClean="0"/>
              <a:t>聚类下</a:t>
            </a:r>
            <a:r>
              <a:rPr lang="en-US" altLang="zh-CN" sz="2400" dirty="0" smtClean="0"/>
              <a:t>k=5</a:t>
            </a:r>
            <a:r>
              <a:rPr lang="zh-CN" altLang="en-US" sz="2400" dirty="0" smtClean="0"/>
              <a:t>时的聚类结果为最佳。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9" y="2032149"/>
            <a:ext cx="61242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58536" y="3333523"/>
            <a:ext cx="2339103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聚类结果总结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6556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聚类结果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39" y="109795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客户价值排名表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03445"/>
              </p:ext>
            </p:extLst>
          </p:nvPr>
        </p:nvGraphicFramePr>
        <p:xfrm>
          <a:off x="1651326" y="2032149"/>
          <a:ext cx="10322664" cy="453650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80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 dirty="0">
                          <a:effectLst/>
                        </a:rPr>
                        <a:t>客户群体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 dirty="0">
                          <a:effectLst/>
                        </a:rPr>
                        <a:t>群体人数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价值排名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价值种类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 dirty="0">
                          <a:effectLst/>
                        </a:rPr>
                        <a:t>第一簇人群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 dirty="0">
                          <a:effectLst/>
                        </a:rPr>
                        <a:t>22188</a:t>
                      </a:r>
                      <a:r>
                        <a:rPr lang="zh-CN" sz="2800" kern="100" spc="40" dirty="0">
                          <a:effectLst/>
                        </a:rPr>
                        <a:t>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一般价值客户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第二簇人群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 dirty="0">
                          <a:effectLst/>
                        </a:rPr>
                        <a:t>5443</a:t>
                      </a:r>
                      <a:r>
                        <a:rPr lang="zh-CN" sz="2800" kern="100" spc="40" dirty="0">
                          <a:effectLst/>
                        </a:rPr>
                        <a:t>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重要</a:t>
                      </a:r>
                      <a:r>
                        <a:rPr lang="en-US" sz="2800" kern="100" spc="40">
                          <a:effectLst/>
                        </a:rPr>
                        <a:t>-</a:t>
                      </a:r>
                      <a:r>
                        <a:rPr lang="zh-CN" sz="2800" kern="100" spc="40">
                          <a:effectLst/>
                        </a:rPr>
                        <a:t>保持客户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第三簇人群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>
                          <a:effectLst/>
                        </a:rPr>
                        <a:t>14732</a:t>
                      </a:r>
                      <a:r>
                        <a:rPr lang="zh-CN" sz="2800" kern="100" spc="40">
                          <a:effectLst/>
                        </a:rPr>
                        <a:t>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重要</a:t>
                      </a:r>
                      <a:r>
                        <a:rPr lang="en-US" sz="2800" kern="100" spc="40">
                          <a:effectLst/>
                        </a:rPr>
                        <a:t>-</a:t>
                      </a:r>
                      <a:r>
                        <a:rPr lang="zh-CN" sz="2800" kern="100" spc="40">
                          <a:effectLst/>
                        </a:rPr>
                        <a:t>挽留客户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第四簇人群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>
                          <a:effectLst/>
                        </a:rPr>
                        <a:t>8724</a:t>
                      </a:r>
                      <a:r>
                        <a:rPr lang="zh-CN" sz="2800" kern="100" spc="40">
                          <a:effectLst/>
                        </a:rPr>
                        <a:t>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 dirty="0">
                          <a:effectLst/>
                        </a:rPr>
                        <a:t>重要</a:t>
                      </a:r>
                      <a:r>
                        <a:rPr lang="en-US" sz="2800" kern="100" spc="40" dirty="0">
                          <a:effectLst/>
                        </a:rPr>
                        <a:t>-</a:t>
                      </a:r>
                      <a:r>
                        <a:rPr lang="zh-CN" sz="2800" kern="100" spc="40" dirty="0">
                          <a:effectLst/>
                        </a:rPr>
                        <a:t>发展客户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>
                          <a:effectLst/>
                        </a:rPr>
                        <a:t>第五簇人群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>
                          <a:effectLst/>
                        </a:rPr>
                        <a:t>10957</a:t>
                      </a:r>
                      <a:r>
                        <a:rPr lang="zh-CN" sz="2800" kern="100" spc="40">
                          <a:effectLst/>
                        </a:rPr>
                        <a:t>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pc="4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spc="40" dirty="0">
                          <a:effectLst/>
                        </a:rPr>
                        <a:t>较低价值客户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15138" y="2489729"/>
            <a:ext cx="2862023" cy="28620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3" name="直接连接符 2"/>
          <p:cNvCxnSpPr>
            <a:stCxn id="57" idx="7"/>
            <a:endCxn id="85" idx="3"/>
          </p:cNvCxnSpPr>
          <p:nvPr/>
        </p:nvCxnSpPr>
        <p:spPr>
          <a:xfrm flipV="1">
            <a:off x="3479232" y="1957305"/>
            <a:ext cx="1507348" cy="92074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7" idx="5"/>
            <a:endCxn id="101" idx="3"/>
          </p:cNvCxnSpPr>
          <p:nvPr/>
        </p:nvCxnSpPr>
        <p:spPr>
          <a:xfrm>
            <a:off x="3479232" y="5002215"/>
            <a:ext cx="1507348" cy="1045041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5" idx="3"/>
          </p:cNvCxnSpPr>
          <p:nvPr/>
        </p:nvCxnSpPr>
        <p:spPr>
          <a:xfrm>
            <a:off x="3688509" y="4135742"/>
            <a:ext cx="1271884" cy="61907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89" idx="3"/>
          </p:cNvCxnSpPr>
          <p:nvPr/>
        </p:nvCxnSpPr>
        <p:spPr>
          <a:xfrm flipV="1">
            <a:off x="3714695" y="3324399"/>
            <a:ext cx="1271885" cy="531556"/>
          </a:xfrm>
          <a:prstGeom prst="line">
            <a:avLst/>
          </a:prstGeom>
          <a:ln w="6350">
            <a:solidFill>
              <a:srgbClr val="339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>
            <a:off x="4986580" y="1425749"/>
            <a:ext cx="7872170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 rot="16200000">
            <a:off x="5315462" y="1261462"/>
            <a:ext cx="1196692" cy="1350224"/>
            <a:chOff x="8439634" y="3544648"/>
            <a:chExt cx="1611146" cy="1817848"/>
          </a:xfrm>
        </p:grpSpPr>
        <p:sp>
          <p:nvSpPr>
            <p:cNvPr id="8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33996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文本框 37"/>
          <p:cNvSpPr>
            <a:spLocks noChangeArrowheads="1"/>
          </p:cNvSpPr>
          <p:nvPr/>
        </p:nvSpPr>
        <p:spPr bwMode="auto">
          <a:xfrm>
            <a:off x="5672696" y="1744116"/>
            <a:ext cx="486323" cy="4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 smtClean="0">
                <a:solidFill>
                  <a:schemeClr val="bg1"/>
                </a:solidFill>
              </a:rPr>
              <a:t>一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5" name="文本1"/>
          <p:cNvSpPr>
            <a:spLocks noChangeArrowheads="1"/>
          </p:cNvSpPr>
          <p:nvPr/>
        </p:nvSpPr>
        <p:spPr bwMode="gray">
          <a:xfrm>
            <a:off x="6588920" y="1594697"/>
            <a:ext cx="6269829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采用了特征工程，对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进行特征提取和特征创建，更加针对性的对数据集进行客户行为研究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六边形 88"/>
          <p:cNvSpPr/>
          <p:nvPr/>
        </p:nvSpPr>
        <p:spPr>
          <a:xfrm>
            <a:off x="4986580" y="2792843"/>
            <a:ext cx="7872170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 rot="16200000">
            <a:off x="5315462" y="2628557"/>
            <a:ext cx="1196692" cy="1350224"/>
            <a:chOff x="8439634" y="3544648"/>
            <a:chExt cx="1611146" cy="1817848"/>
          </a:xfrm>
        </p:grpSpPr>
        <p:sp>
          <p:nvSpPr>
            <p:cNvPr id="9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文本框 37"/>
          <p:cNvSpPr>
            <a:spLocks noChangeArrowheads="1"/>
          </p:cNvSpPr>
          <p:nvPr/>
        </p:nvSpPr>
        <p:spPr bwMode="auto">
          <a:xfrm>
            <a:off x="5681419" y="3154075"/>
            <a:ext cx="464776" cy="37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文本1"/>
          <p:cNvSpPr>
            <a:spLocks noChangeArrowheads="1"/>
          </p:cNvSpPr>
          <p:nvPr/>
        </p:nvSpPr>
        <p:spPr bwMode="gray">
          <a:xfrm>
            <a:off x="6588920" y="2963067"/>
            <a:ext cx="6243644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采用了两种不同聚类原理的算法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——K-Means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DBSCAN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4960393" y="4223262"/>
            <a:ext cx="7872171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16200000">
            <a:off x="5315462" y="4000324"/>
            <a:ext cx="1196692" cy="1350224"/>
            <a:chOff x="8439634" y="3544648"/>
            <a:chExt cx="1611146" cy="1817848"/>
          </a:xfrm>
        </p:grpSpPr>
        <p:sp>
          <p:nvSpPr>
            <p:cNvPr id="9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33996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文本框 37"/>
          <p:cNvSpPr>
            <a:spLocks noChangeArrowheads="1"/>
          </p:cNvSpPr>
          <p:nvPr/>
        </p:nvSpPr>
        <p:spPr bwMode="auto">
          <a:xfrm>
            <a:off x="5747657" y="4509854"/>
            <a:ext cx="398538" cy="37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三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0" name="文本1"/>
          <p:cNvSpPr>
            <a:spLocks noChangeArrowheads="1"/>
          </p:cNvSpPr>
          <p:nvPr/>
        </p:nvSpPr>
        <p:spPr bwMode="gray">
          <a:xfrm>
            <a:off x="6516496" y="4576819"/>
            <a:ext cx="6243644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针对聚类结果，将客户分为五类：</a:t>
            </a:r>
            <a:r>
              <a:rPr lang="zh-CN" altLang="zh-CN" b="1" dirty="0"/>
              <a:t>一般价值客户</a:t>
            </a:r>
            <a:r>
              <a:rPr lang="zh-CN" altLang="en-US" b="1" dirty="0"/>
              <a:t>、</a:t>
            </a:r>
            <a:r>
              <a:rPr lang="zh-CN" altLang="zh-CN" b="1" dirty="0"/>
              <a:t>重要</a:t>
            </a:r>
            <a:r>
              <a:rPr lang="en-US" altLang="zh-CN" b="1" dirty="0"/>
              <a:t>-</a:t>
            </a:r>
            <a:r>
              <a:rPr lang="zh-CN" altLang="zh-CN" b="1" dirty="0"/>
              <a:t>保持客户</a:t>
            </a:r>
            <a:r>
              <a:rPr lang="zh-CN" altLang="en-US" b="1" dirty="0"/>
              <a:t>、</a:t>
            </a:r>
            <a:r>
              <a:rPr lang="zh-CN" altLang="zh-CN" b="1" dirty="0"/>
              <a:t>重要</a:t>
            </a:r>
            <a:r>
              <a:rPr lang="en-US" altLang="zh-CN" b="1" dirty="0"/>
              <a:t>-</a:t>
            </a:r>
            <a:r>
              <a:rPr lang="zh-CN" altLang="zh-CN" b="1" dirty="0"/>
              <a:t>挽留客户</a:t>
            </a:r>
            <a:r>
              <a:rPr lang="zh-CN" altLang="en-US" b="1" dirty="0"/>
              <a:t>、</a:t>
            </a:r>
            <a:r>
              <a:rPr lang="zh-CN" altLang="zh-CN" b="1" dirty="0"/>
              <a:t>重要</a:t>
            </a:r>
            <a:r>
              <a:rPr lang="en-US" altLang="zh-CN" b="1" dirty="0"/>
              <a:t>-</a:t>
            </a:r>
            <a:r>
              <a:rPr lang="zh-CN" altLang="zh-CN" b="1" dirty="0"/>
              <a:t>发展客户</a:t>
            </a:r>
            <a:r>
              <a:rPr lang="zh-CN" altLang="en-US" b="1" dirty="0"/>
              <a:t>、</a:t>
            </a:r>
            <a:r>
              <a:rPr lang="zh-CN" altLang="zh-CN" b="1" dirty="0"/>
              <a:t>较低价值客户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六边形 100"/>
          <p:cNvSpPr/>
          <p:nvPr/>
        </p:nvSpPr>
        <p:spPr>
          <a:xfrm>
            <a:off x="4986580" y="5515700"/>
            <a:ext cx="7872170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 rot="16200000">
            <a:off x="5315462" y="5351413"/>
            <a:ext cx="1196692" cy="1350224"/>
            <a:chOff x="8439634" y="3544648"/>
            <a:chExt cx="1611146" cy="1817848"/>
          </a:xfrm>
        </p:grpSpPr>
        <p:sp>
          <p:nvSpPr>
            <p:cNvPr id="103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5" name="文本框 37"/>
          <p:cNvSpPr>
            <a:spLocks noChangeArrowheads="1"/>
          </p:cNvSpPr>
          <p:nvPr/>
        </p:nvSpPr>
        <p:spPr bwMode="auto">
          <a:xfrm>
            <a:off x="5708628" y="5876931"/>
            <a:ext cx="464776" cy="37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四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文本1"/>
          <p:cNvSpPr>
            <a:spLocks noChangeArrowheads="1"/>
          </p:cNvSpPr>
          <p:nvPr/>
        </p:nvSpPr>
        <p:spPr bwMode="gray">
          <a:xfrm>
            <a:off x="6588920" y="5862931"/>
            <a:ext cx="6006582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针对不同类别的客户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zh-CN" dirty="0"/>
              <a:t>充分利用航空资源，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合适的营销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策略，进一步提升该公司的服务；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5135" y="2438122"/>
            <a:ext cx="3004026" cy="3004022"/>
            <a:chOff x="1752735" y="879940"/>
            <a:chExt cx="2070478" cy="2070476"/>
          </a:xfrm>
        </p:grpSpPr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178142" y="2716500"/>
            <a:ext cx="2473036" cy="2473036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45" name="任意多边形 44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TextBox 41"/>
            <p:cNvSpPr txBox="1"/>
            <p:nvPr/>
          </p:nvSpPr>
          <p:spPr>
            <a:xfrm>
              <a:off x="2051744" y="272824"/>
              <a:ext cx="2031325" cy="49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聚类结果总结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3" grpId="0"/>
      <p:bldP spid="75" grpId="0"/>
      <p:bldP spid="89" grpId="0" animBg="1"/>
      <p:bldP spid="93" grpId="0"/>
      <p:bldP spid="94" grpId="0"/>
      <p:bldP spid="95" grpId="0" animBg="1"/>
      <p:bldP spid="99" grpId="0"/>
      <p:bldP spid="100" grpId="0"/>
      <p:bldP spid="101" grpId="0" animBg="1"/>
      <p:bldP spid="105" grpId="0"/>
      <p:bldP spid="10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949843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171220" y="2478231"/>
            <a:ext cx="369024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感谢</a:t>
            </a:r>
            <a:r>
              <a:rPr lang="zh-CN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聆听批评</a:t>
            </a: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指导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028775" y="4450694"/>
            <a:ext cx="66277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96727" y="2450701"/>
            <a:ext cx="388843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10691999" y="355201"/>
            <a:ext cx="18270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cap="all" spc="3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logo</a:t>
            </a:r>
            <a:endParaRPr lang="zh-CN" altLang="en-US" sz="5400" cap="all" spc="3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9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5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/>
      <p:bldP spid="11" grpId="1"/>
      <p:bldP spid="14" grpId="0"/>
      <p:bldP spid="14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468935" y="651888"/>
            <a:ext cx="4176464" cy="75713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41504" y="651888"/>
            <a:ext cx="2031326" cy="7571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问题描述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956767" y="736004"/>
            <a:ext cx="792088" cy="673013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40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2811" y="1672109"/>
            <a:ext cx="95108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kern="100" dirty="0">
                <a:latin typeface="Times New Roman" panose="02020603050405020304" pitchFamily="18" charset="0"/>
              </a:rPr>
              <a:t> </a:t>
            </a:r>
            <a:r>
              <a:rPr lang="en-US" altLang="zh-CN" sz="4000" kern="1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时代来临使得企业的营销点从产品中心转变为客户中心，客户关系管理成为企业的核心问题，客户关系管理的关键问题是客户分类，通过客户分类，区分客户价值，企业针对不同类型的客户进行个性化的服务方案，采用不同的营销策略，将有限的资源集中用于高价值的客户，实现企业利润最大化目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        本</a:t>
            </a:r>
            <a:r>
              <a:rPr lang="zh-CN" altLang="en-US" sz="2800" dirty="0"/>
              <a:t>次</a:t>
            </a:r>
            <a:r>
              <a:rPr lang="zh-CN" altLang="en-US" sz="2800" dirty="0" smtClean="0"/>
              <a:t>作业针对航空公司</a:t>
            </a:r>
            <a:r>
              <a:rPr lang="zh-CN" altLang="en-US" sz="2800" dirty="0"/>
              <a:t>已积累了大量的会员档案信息和其乘坐</a:t>
            </a:r>
            <a:r>
              <a:rPr lang="zh-CN" altLang="en-US" sz="2800" dirty="0" smtClean="0"/>
              <a:t>信息，采用聚类方法对</a:t>
            </a:r>
            <a:r>
              <a:rPr lang="zh-CN" altLang="en-US" sz="2800" dirty="0"/>
              <a:t>客户进行分群，分析不同客户群的客户价值</a:t>
            </a:r>
            <a:r>
              <a:rPr lang="zh-CN" altLang="en-US" sz="2800" dirty="0" smtClean="0"/>
              <a:t>，为航空公司更加明确合理的制定</a:t>
            </a:r>
            <a:r>
              <a:rPr lang="zh-CN" altLang="en-US" sz="2800" dirty="0"/>
              <a:t>相应的营销</a:t>
            </a:r>
            <a:r>
              <a:rPr lang="zh-CN" altLang="en-US" sz="2800" dirty="0" smtClean="0"/>
              <a:t>策略提供参考价值。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196" y="946911"/>
            <a:ext cx="9793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采用</a:t>
            </a:r>
            <a:r>
              <a:rPr lang="zh-CN" altLang="zh-CN" sz="2800" dirty="0" smtClean="0"/>
              <a:t>了</a:t>
            </a:r>
            <a:r>
              <a:rPr lang="en-US" altLang="zh-CN" sz="2800" dirty="0" smtClean="0"/>
              <a:t>air_craft.csv</a:t>
            </a:r>
            <a:r>
              <a:rPr lang="zh-CN" altLang="zh-CN" sz="2800" dirty="0"/>
              <a:t>数据表的内容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不同聚类方法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测试和对比，其中数据表中共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62988</a:t>
            </a:r>
            <a:r>
              <a:rPr lang="zh-CN" altLang="zh-CN" sz="2800" dirty="0" smtClean="0"/>
              <a:t>行</a:t>
            </a:r>
            <a:r>
              <a:rPr lang="zh-CN" altLang="zh-CN" sz="2800" dirty="0"/>
              <a:t>记录，特征属性</a:t>
            </a:r>
            <a:r>
              <a:rPr lang="zh-CN" altLang="zh-CN" sz="2800" dirty="0" smtClean="0"/>
              <a:t>有</a:t>
            </a:r>
            <a:r>
              <a:rPr lang="en-US" altLang="zh-CN" sz="2800" dirty="0" smtClean="0"/>
              <a:t>44</a:t>
            </a:r>
            <a:r>
              <a:rPr lang="zh-CN" altLang="zh-CN" sz="2800" dirty="0" smtClean="0"/>
              <a:t>个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5537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2116880" y="23344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数据集介绍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32" name="Picture 8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25" y="1968151"/>
            <a:ext cx="10394830" cy="5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4049" y="235339"/>
            <a:ext cx="1655377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6849" h="1182250">
                <a:moveTo>
                  <a:pt x="2445724" y="0"/>
                </a:moveTo>
                <a:cubicBezTo>
                  <a:pt x="2772193" y="0"/>
                  <a:pt x="3036849" y="264656"/>
                  <a:pt x="3036849" y="591125"/>
                </a:cubicBezTo>
                <a:cubicBezTo>
                  <a:pt x="3036849" y="917594"/>
                  <a:pt x="2772193" y="1182250"/>
                  <a:pt x="2445724" y="1182250"/>
                </a:cubicBezTo>
                <a:lnTo>
                  <a:pt x="2367755" y="1174390"/>
                </a:lnTo>
                <a:lnTo>
                  <a:pt x="0" y="1174390"/>
                </a:lnTo>
                <a:lnTo>
                  <a:pt x="0" y="7860"/>
                </a:lnTo>
                <a:lnTo>
                  <a:pt x="2367755" y="786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639" y="235338"/>
            <a:ext cx="65537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1744806" y="235339"/>
            <a:ext cx="11113944" cy="644441"/>
          </a:xfrm>
          <a:custGeom>
            <a:avLst/>
            <a:gdLst>
              <a:gd name="connsiteX0" fmla="*/ 2445724 w 3036849"/>
              <a:gd name="connsiteY0" fmla="*/ 0 h 1182250"/>
              <a:gd name="connsiteX1" fmla="*/ 3036849 w 3036849"/>
              <a:gd name="connsiteY1" fmla="*/ 591125 h 1182250"/>
              <a:gd name="connsiteX2" fmla="*/ 2445724 w 3036849"/>
              <a:gd name="connsiteY2" fmla="*/ 1182250 h 1182250"/>
              <a:gd name="connsiteX3" fmla="*/ 2367755 w 3036849"/>
              <a:gd name="connsiteY3" fmla="*/ 1174390 h 1182250"/>
              <a:gd name="connsiteX4" fmla="*/ 0 w 3036849"/>
              <a:gd name="connsiteY4" fmla="*/ 1174390 h 1182250"/>
              <a:gd name="connsiteX5" fmla="*/ 0 w 3036849"/>
              <a:gd name="connsiteY5" fmla="*/ 7860 h 1182250"/>
              <a:gd name="connsiteX6" fmla="*/ 2367755 w 3036849"/>
              <a:gd name="connsiteY6" fmla="*/ 7860 h 1182250"/>
              <a:gd name="connsiteX0-1" fmla="*/ 18984824 w 19575949"/>
              <a:gd name="connsiteY0-2" fmla="*/ 0 h 1182250"/>
              <a:gd name="connsiteX1-3" fmla="*/ 19575949 w 19575949"/>
              <a:gd name="connsiteY1-4" fmla="*/ 591125 h 1182250"/>
              <a:gd name="connsiteX2-5" fmla="*/ 18984824 w 19575949"/>
              <a:gd name="connsiteY2-6" fmla="*/ 1182250 h 1182250"/>
              <a:gd name="connsiteX3-7" fmla="*/ 18906855 w 19575949"/>
              <a:gd name="connsiteY3-8" fmla="*/ 1174390 h 1182250"/>
              <a:gd name="connsiteX4-9" fmla="*/ 16539100 w 19575949"/>
              <a:gd name="connsiteY4-10" fmla="*/ 1174390 h 1182250"/>
              <a:gd name="connsiteX5-11" fmla="*/ 0 w 19575949"/>
              <a:gd name="connsiteY5-12" fmla="*/ 112703 h 1182250"/>
              <a:gd name="connsiteX6-13" fmla="*/ 18906855 w 19575949"/>
              <a:gd name="connsiteY6-14" fmla="*/ 7860 h 1182250"/>
              <a:gd name="connsiteX7" fmla="*/ 18984824 w 19575949"/>
              <a:gd name="connsiteY7" fmla="*/ 0 h 1182250"/>
              <a:gd name="connsiteX0-15" fmla="*/ 18984826 w 19575951"/>
              <a:gd name="connsiteY0-16" fmla="*/ 0 h 1182250"/>
              <a:gd name="connsiteX1-17" fmla="*/ 19575951 w 19575951"/>
              <a:gd name="connsiteY1-18" fmla="*/ 591125 h 1182250"/>
              <a:gd name="connsiteX2-19" fmla="*/ 18984826 w 19575951"/>
              <a:gd name="connsiteY2-20" fmla="*/ 1182250 h 1182250"/>
              <a:gd name="connsiteX3-21" fmla="*/ 18906857 w 19575951"/>
              <a:gd name="connsiteY3-22" fmla="*/ 1174390 h 1182250"/>
              <a:gd name="connsiteX4-23" fmla="*/ 0 w 19575951"/>
              <a:gd name="connsiteY4-24" fmla="*/ 1148181 h 1182250"/>
              <a:gd name="connsiteX5-25" fmla="*/ 2 w 19575951"/>
              <a:gd name="connsiteY5-26" fmla="*/ 112703 h 1182250"/>
              <a:gd name="connsiteX6-27" fmla="*/ 18906857 w 19575951"/>
              <a:gd name="connsiteY6-28" fmla="*/ 7860 h 1182250"/>
              <a:gd name="connsiteX7-29" fmla="*/ 18984826 w 19575951"/>
              <a:gd name="connsiteY7-30" fmla="*/ 0 h 1182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9575951" h="1182250">
                <a:moveTo>
                  <a:pt x="18984826" y="0"/>
                </a:moveTo>
                <a:cubicBezTo>
                  <a:pt x="19311295" y="0"/>
                  <a:pt x="19575951" y="264656"/>
                  <a:pt x="19575951" y="591125"/>
                </a:cubicBezTo>
                <a:cubicBezTo>
                  <a:pt x="19575951" y="917594"/>
                  <a:pt x="19311295" y="1182250"/>
                  <a:pt x="18984826" y="1182250"/>
                </a:cubicBezTo>
                <a:lnTo>
                  <a:pt x="18906857" y="1174390"/>
                </a:lnTo>
                <a:lnTo>
                  <a:pt x="0" y="1148181"/>
                </a:lnTo>
                <a:cubicBezTo>
                  <a:pt x="1" y="803022"/>
                  <a:pt x="1" y="457862"/>
                  <a:pt x="2" y="112703"/>
                </a:cubicBezTo>
                <a:lnTo>
                  <a:pt x="18906857" y="7860"/>
                </a:lnTo>
                <a:lnTo>
                  <a:pt x="18984826" y="0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1"/>
          <p:cNvSpPr txBox="1"/>
          <p:nvPr/>
        </p:nvSpPr>
        <p:spPr>
          <a:xfrm>
            <a:off x="1917123" y="2620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数据集介绍</a:t>
            </a:r>
            <a:endParaRPr lang="zh-CN" altLang="en-US" sz="3600" b="1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39" y="1535667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zh-CN" sz="28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展示</a:t>
            </a:r>
            <a:r>
              <a:rPr lang="zh-CN" altLang="en-US" sz="28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（部分属性）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2670013"/>
            <a:ext cx="11857317" cy="2808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38070" y="3333523"/>
            <a:ext cx="198002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数据预处理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可视化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8661623" y="3328293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从性别来看，男性乘客人数大约是女性乘客的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9201" t="35788" r="34320" b="10158"/>
          <a:stretch/>
        </p:blipFill>
        <p:spPr>
          <a:xfrm>
            <a:off x="1166336" y="1528093"/>
            <a:ext cx="704819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可视化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9039" t="33773" r="22162" b="9361"/>
          <a:stretch/>
        </p:blipFill>
        <p:spPr>
          <a:xfrm>
            <a:off x="1473586" y="1816125"/>
            <a:ext cx="9132253" cy="496554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213351" y="3472309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中国人数遥遥领先，说明该航空公司的国内航班较多，极有可能是国内的公司。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数据预处理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可视化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0161" t="45042" r="30305" b="6174"/>
          <a:stretch/>
        </p:blipFill>
        <p:spPr>
          <a:xfrm>
            <a:off x="1489206" y="1841967"/>
            <a:ext cx="6408712" cy="44462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085559" y="2824237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客流量前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的城市都是国内城市，同样佐证了航空公司是国内公司，且客流量上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一线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城市北上广深客流人数遥遥领先。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9206" y="1267346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客流量前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城市（单位：百人）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Microsoft Office PowerPoint</Application>
  <PresentationFormat>自定义</PresentationFormat>
  <Paragraphs>168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Franklin Gothic Book</vt:lpstr>
      <vt:lpstr>Franklin Gothic Medium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2</cp:revision>
  <dcterms:created xsi:type="dcterms:W3CDTF">2016-09-15T16:21:00Z</dcterms:created>
  <dcterms:modified xsi:type="dcterms:W3CDTF">2019-12-19T14:06:56Z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