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0"/>
  </p:notesMasterIdLst>
  <p:sldIdLst>
    <p:sldId id="1337" r:id="rId2"/>
    <p:sldId id="1304" r:id="rId3"/>
    <p:sldId id="1344" r:id="rId4"/>
    <p:sldId id="1382" r:id="rId5"/>
    <p:sldId id="1383" r:id="rId6"/>
    <p:sldId id="1376" r:id="rId7"/>
    <p:sldId id="1365" r:id="rId8"/>
    <p:sldId id="1355" r:id="rId9"/>
    <p:sldId id="1390" r:id="rId10"/>
    <p:sldId id="1397" r:id="rId11"/>
    <p:sldId id="1391" r:id="rId12"/>
    <p:sldId id="1377" r:id="rId13"/>
    <p:sldId id="1392" r:id="rId14"/>
    <p:sldId id="1393" r:id="rId15"/>
    <p:sldId id="1395" r:id="rId16"/>
    <p:sldId id="1394" r:id="rId17"/>
    <p:sldId id="1384" r:id="rId18"/>
    <p:sldId id="1385" r:id="rId19"/>
    <p:sldId id="1386" r:id="rId20"/>
    <p:sldId id="1389" r:id="rId21"/>
    <p:sldId id="1387" r:id="rId22"/>
    <p:sldId id="1388" r:id="rId23"/>
    <p:sldId id="1398" r:id="rId24"/>
    <p:sldId id="1399" r:id="rId25"/>
    <p:sldId id="1378" r:id="rId26"/>
    <p:sldId id="1350" r:id="rId27"/>
    <p:sldId id="1353" r:id="rId28"/>
    <p:sldId id="1380" r:id="rId29"/>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3959">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2D050"/>
    <a:srgbClr val="108036"/>
    <a:srgbClr val="8CC94C"/>
    <a:srgbClr val="108136"/>
    <a:srgbClr val="568D11"/>
    <a:srgbClr val="FF6907"/>
    <a:srgbClr val="042E60"/>
    <a:srgbClr val="0170C1"/>
    <a:srgbClr val="3484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3345" autoAdjust="0"/>
  </p:normalViewPr>
  <p:slideViewPr>
    <p:cSldViewPr>
      <p:cViewPr varScale="1">
        <p:scale>
          <a:sx n="66" d="100"/>
          <a:sy n="66" d="100"/>
        </p:scale>
        <p:origin x="882" y="78"/>
      </p:cViewPr>
      <p:guideLst>
        <p:guide orient="horz" pos="328"/>
        <p:guide pos="3959"/>
        <p:guide pos="557"/>
        <p:guide orient="horz" pos="4183"/>
        <p:guide pos="7497"/>
        <p:guide pos="6908"/>
      </p:guideLst>
    </p:cSldViewPr>
  </p:slideViewPr>
  <p:outlineViewPr>
    <p:cViewPr>
      <p:scale>
        <a:sx n="100" d="100"/>
        <a:sy n="100" d="100"/>
      </p:scale>
      <p:origin x="0" y="-1164"/>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10</a:t>
            </a:fld>
            <a:endParaRPr lang="zh-CN" altLang="en-US"/>
          </a:p>
        </p:txBody>
      </p:sp>
    </p:spTree>
    <p:extLst>
      <p:ext uri="{BB962C8B-B14F-4D97-AF65-F5344CB8AC3E}">
        <p14:creationId xmlns:p14="http://schemas.microsoft.com/office/powerpoint/2010/main" val="27607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extLst>
      <p:ext uri="{BB962C8B-B14F-4D97-AF65-F5344CB8AC3E}">
        <p14:creationId xmlns:p14="http://schemas.microsoft.com/office/powerpoint/2010/main" val="803587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extLst>
      <p:ext uri="{BB962C8B-B14F-4D97-AF65-F5344CB8AC3E}">
        <p14:creationId xmlns:p14="http://schemas.microsoft.com/office/powerpoint/2010/main" val="2226602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ln>
        </p:spPr>
      </p:sp>
      <p:sp>
        <p:nvSpPr>
          <p:cNvPr id="14338"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2019/11/29</a:t>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p:nvPr/>
        </p:nvSpPr>
        <p:spPr bwMode="auto">
          <a:xfrm>
            <a:off x="0" y="946270"/>
            <a:ext cx="11328078" cy="5332963"/>
          </a:xfrm>
          <a:custGeom>
            <a:avLst/>
            <a:gdLst>
              <a:gd name="T0" fmla="*/ 0 w 4756"/>
              <a:gd name="T1" fmla="*/ 0 h 2239"/>
              <a:gd name="T2" fmla="*/ 3897 w 4756"/>
              <a:gd name="T3" fmla="*/ 0 h 2239"/>
              <a:gd name="T4" fmla="*/ 4756 w 4756"/>
              <a:gd name="T5" fmla="*/ 1121 h 2239"/>
              <a:gd name="T6" fmla="*/ 3897 w 4756"/>
              <a:gd name="T7" fmla="*/ 2239 h 2239"/>
              <a:gd name="T8" fmla="*/ 0 w 4756"/>
              <a:gd name="T9" fmla="*/ 2239 h 2239"/>
              <a:gd name="T10" fmla="*/ 0 w 4756"/>
              <a:gd name="T11" fmla="*/ 0 h 2239"/>
            </a:gdLst>
            <a:ahLst/>
            <a:cxnLst>
              <a:cxn ang="0">
                <a:pos x="T0" y="T1"/>
              </a:cxn>
              <a:cxn ang="0">
                <a:pos x="T2" y="T3"/>
              </a:cxn>
              <a:cxn ang="0">
                <a:pos x="T4" y="T5"/>
              </a:cxn>
              <a:cxn ang="0">
                <a:pos x="T6" y="T7"/>
              </a:cxn>
              <a:cxn ang="0">
                <a:pos x="T8" y="T9"/>
              </a:cxn>
              <a:cxn ang="0">
                <a:pos x="T10" y="T11"/>
              </a:cxn>
            </a:cxnLst>
            <a:rect l="0" t="0" r="r" b="b"/>
            <a:pathLst>
              <a:path w="4756" h="2239">
                <a:moveTo>
                  <a:pt x="0" y="0"/>
                </a:moveTo>
                <a:lnTo>
                  <a:pt x="3897" y="0"/>
                </a:lnTo>
                <a:lnTo>
                  <a:pt x="4756" y="1121"/>
                </a:lnTo>
                <a:lnTo>
                  <a:pt x="3897" y="2239"/>
                </a:lnTo>
                <a:lnTo>
                  <a:pt x="0" y="2239"/>
                </a:lnTo>
                <a:lnTo>
                  <a:pt x="0"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p>
        </p:txBody>
      </p:sp>
      <p:sp>
        <p:nvSpPr>
          <p:cNvPr id="18" name="Freeform 7"/>
          <p:cNvSpPr/>
          <p:nvPr/>
        </p:nvSpPr>
        <p:spPr bwMode="auto">
          <a:xfrm>
            <a:off x="5942716" y="-4087"/>
            <a:ext cx="4620789" cy="7240824"/>
          </a:xfrm>
          <a:custGeom>
            <a:avLst/>
            <a:gdLst>
              <a:gd name="T0" fmla="*/ 0 w 1940"/>
              <a:gd name="T1" fmla="*/ 0 h 3040"/>
              <a:gd name="T2" fmla="*/ 774 w 1940"/>
              <a:gd name="T3" fmla="*/ 0 h 3040"/>
              <a:gd name="T4" fmla="*/ 1938 w 1940"/>
              <a:gd name="T5" fmla="*/ 1537 h 3040"/>
              <a:gd name="T6" fmla="*/ 1940 w 1940"/>
              <a:gd name="T7" fmla="*/ 1537 h 3040"/>
              <a:gd name="T8" fmla="*/ 774 w 1940"/>
              <a:gd name="T9" fmla="*/ 3040 h 3040"/>
              <a:gd name="T10" fmla="*/ 0 w 1940"/>
              <a:gd name="T11" fmla="*/ 3040 h 3040"/>
              <a:gd name="T12" fmla="*/ 1167 w 1940"/>
              <a:gd name="T13" fmla="*/ 1537 h 3040"/>
              <a:gd name="T14" fmla="*/ 0 w 1940"/>
              <a:gd name="T15" fmla="*/ 0 h 3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0" h="3040">
                <a:moveTo>
                  <a:pt x="0" y="0"/>
                </a:moveTo>
                <a:lnTo>
                  <a:pt x="774" y="0"/>
                </a:lnTo>
                <a:lnTo>
                  <a:pt x="1938" y="1537"/>
                </a:lnTo>
                <a:lnTo>
                  <a:pt x="1940" y="1537"/>
                </a:lnTo>
                <a:lnTo>
                  <a:pt x="774" y="3040"/>
                </a:lnTo>
                <a:lnTo>
                  <a:pt x="0" y="3040"/>
                </a:lnTo>
                <a:lnTo>
                  <a:pt x="1167" y="1537"/>
                </a:lnTo>
                <a:lnTo>
                  <a:pt x="0" y="0"/>
                </a:lnTo>
                <a:close/>
              </a:path>
            </a:pathLst>
          </a:custGeom>
          <a:solidFill>
            <a:srgbClr val="92D050"/>
          </a:solidFill>
          <a:ln w="0">
            <a:noFill/>
            <a:prstDash val="solid"/>
            <a:round/>
          </a:ln>
        </p:spPr>
        <p:txBody>
          <a:bodyPr vert="horz" wrap="square" lIns="128580" tIns="64290" rIns="128580" bIns="64290" numCol="1" anchor="t" anchorCtr="0" compatLnSpc="1"/>
          <a:lstStyle/>
          <a:p>
            <a:endParaRPr lang="zh-CN" altLang="en-US"/>
          </a:p>
        </p:txBody>
      </p:sp>
      <p:sp>
        <p:nvSpPr>
          <p:cNvPr id="11" name="矩形 259"/>
          <p:cNvSpPr>
            <a:spLocks noChangeArrowheads="1"/>
          </p:cNvSpPr>
          <p:nvPr/>
        </p:nvSpPr>
        <p:spPr bwMode="auto">
          <a:xfrm>
            <a:off x="489222" y="2237279"/>
            <a:ext cx="74807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5400" b="1" cap="all" spc="300" dirty="0" smtClean="0">
                <a:solidFill>
                  <a:schemeClr val="bg1"/>
                </a:solidFill>
                <a:cs typeface="Arial" panose="020B0604020202020204" pitchFamily="34" charset="0"/>
              </a:rPr>
              <a:t>基于</a:t>
            </a:r>
            <a:r>
              <a:rPr lang="zh-CN" altLang="en-US" sz="5400" b="1" cap="all" spc="300" dirty="0">
                <a:solidFill>
                  <a:schemeClr val="bg1"/>
                </a:solidFill>
                <a:cs typeface="Arial" panose="020B0604020202020204" pitchFamily="34" charset="0"/>
              </a:rPr>
              <a:t>银行精准定位客户选择的分类模型</a:t>
            </a:r>
            <a:r>
              <a:rPr lang="zh-CN" altLang="en-US" sz="5400" b="1" cap="all" spc="300" dirty="0" smtClean="0">
                <a:solidFill>
                  <a:schemeClr val="bg1"/>
                </a:solidFill>
                <a:cs typeface="Arial" panose="020B0604020202020204" pitchFamily="34" charset="0"/>
              </a:rPr>
              <a:t>选择</a:t>
            </a:r>
            <a:endParaRPr lang="zh-CN" altLang="en-US" sz="5400" b="1" cap="all" spc="300" dirty="0">
              <a:solidFill>
                <a:schemeClr val="bg1"/>
              </a:solidFill>
              <a:cs typeface="Arial" panose="020B0604020202020204" pitchFamily="34" charset="0"/>
            </a:endParaRPr>
          </a:p>
        </p:txBody>
      </p:sp>
      <p:cxnSp>
        <p:nvCxnSpPr>
          <p:cNvPr id="13" name="直接连接符 12"/>
          <p:cNvCxnSpPr/>
          <p:nvPr/>
        </p:nvCxnSpPr>
        <p:spPr>
          <a:xfrm>
            <a:off x="596727" y="4450037"/>
            <a:ext cx="7059786" cy="167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259"/>
          <p:cNvSpPr>
            <a:spLocks noChangeArrowheads="1"/>
          </p:cNvSpPr>
          <p:nvPr/>
        </p:nvSpPr>
        <p:spPr bwMode="auto">
          <a:xfrm>
            <a:off x="838200" y="4507423"/>
            <a:ext cx="681831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500" cap="all" dirty="0" smtClean="0">
                <a:solidFill>
                  <a:schemeClr val="bg1"/>
                </a:solidFill>
                <a:latin typeface="Franklin Gothic Book" panose="020B0503020102020204" pitchFamily="34" charset="0"/>
                <a:cs typeface="Arial" panose="020B0604020202020204" pitchFamily="34" charset="0"/>
              </a:rPr>
              <a:t>小组成员：涂庆、田瑶、陈寒冰</a:t>
            </a:r>
            <a:endParaRPr lang="zh-CN" altLang="en-US" sz="2500" cap="all" dirty="0">
              <a:solidFill>
                <a:schemeClr val="bg1"/>
              </a:solidFill>
              <a:latin typeface="Franklin Gothic Book" panose="020B0503020102020204" pitchFamily="34" charset="0"/>
              <a:cs typeface="Arial" panose="020B0604020202020204" pitchFamily="34" charset="0"/>
            </a:endParaRPr>
          </a:p>
        </p:txBody>
      </p:sp>
      <p:sp>
        <p:nvSpPr>
          <p:cNvPr id="20" name="矩形 259"/>
          <p:cNvSpPr>
            <a:spLocks noChangeArrowheads="1"/>
          </p:cNvSpPr>
          <p:nvPr/>
        </p:nvSpPr>
        <p:spPr bwMode="auto">
          <a:xfrm>
            <a:off x="10691999" y="355201"/>
            <a:ext cx="182702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5400" cap="all" spc="300" dirty="0" smtClean="0">
                <a:solidFill>
                  <a:schemeClr val="bg1">
                    <a:lumMod val="65000"/>
                  </a:schemeClr>
                </a:solidFill>
                <a:latin typeface="Impact" panose="020B0806030902050204" pitchFamily="34" charset="0"/>
                <a:cs typeface="Arial" panose="020B0604020202020204" pitchFamily="34" charset="0"/>
              </a:rPr>
              <a:t>logo</a:t>
            </a:r>
            <a:endParaRPr lang="zh-CN" altLang="en-US" sz="5400" cap="all" spc="300" dirty="0">
              <a:solidFill>
                <a:schemeClr val="bg1">
                  <a:lumMod val="65000"/>
                </a:schemeClr>
              </a:solidFill>
              <a:latin typeface="Impact" panose="020B080603090205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049" y="235338"/>
            <a:ext cx="12881849" cy="7016362"/>
            <a:chOff x="0" y="222291"/>
            <a:chExt cx="12881849" cy="7016362"/>
          </a:xfrm>
        </p:grpSpPr>
        <p:sp>
          <p:nvSpPr>
            <p:cNvPr id="21" name="任意多边形 20"/>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27688" y="222291"/>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24" name="TextBox 41"/>
            <p:cNvSpPr txBox="1"/>
            <p:nvPr/>
          </p:nvSpPr>
          <p:spPr>
            <a:xfrm>
              <a:off x="1969590" y="301131"/>
              <a:ext cx="3057247" cy="461665"/>
            </a:xfrm>
            <a:prstGeom prst="rect">
              <a:avLst/>
            </a:prstGeom>
            <a:noFill/>
          </p:spPr>
          <p:txBody>
            <a:bodyPr wrap="none" rtlCol="0">
              <a:spAutoFit/>
            </a:bodyPr>
            <a:lstStyle/>
            <a:p>
              <a:pPr fontAlgn="auto">
                <a:spcBef>
                  <a:spcPts val="0"/>
                </a:spcBef>
                <a:spcAft>
                  <a:spcPts val="0"/>
                </a:spcAft>
                <a:defRPr/>
              </a:pPr>
              <a:r>
                <a:rPr lang="zh-CN" altLang="en-US" sz="2400" b="1" dirty="0" smtClean="0">
                  <a:solidFill>
                    <a:schemeClr val="bg1"/>
                  </a:solidFill>
                  <a:latin typeface="Franklin Gothic Medium" panose="020B0603020102020204" pitchFamily="34" charset="0"/>
                  <a:ea typeface="微软雅黑" panose="020B0503020204020204" pitchFamily="34" charset="-122"/>
                </a:rPr>
                <a:t>数据预处理</a:t>
              </a:r>
              <a:r>
                <a:rPr lang="en-US" altLang="zh-CN" sz="2400" b="1" dirty="0" smtClean="0">
                  <a:solidFill>
                    <a:schemeClr val="bg1"/>
                  </a:solidFill>
                  <a:latin typeface="Franklin Gothic Medium" panose="020B0603020102020204" pitchFamily="34" charset="0"/>
                  <a:ea typeface="微软雅黑" panose="020B0503020204020204" pitchFamily="34" charset="-122"/>
                </a:rPr>
                <a:t>——</a:t>
              </a:r>
              <a:r>
                <a:rPr lang="zh-CN" altLang="en-US" sz="2400" b="1" dirty="0" smtClean="0">
                  <a:solidFill>
                    <a:schemeClr val="bg1"/>
                  </a:solidFill>
                  <a:latin typeface="Franklin Gothic Medium" panose="020B0603020102020204" pitchFamily="34" charset="0"/>
                  <a:ea typeface="微软雅黑" panose="020B0503020204020204" pitchFamily="34" charset="-122"/>
                </a:rPr>
                <a:t>可视化</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25" name="矩形 2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1"/>
          <p:cNvSpPr txBox="1"/>
          <p:nvPr/>
        </p:nvSpPr>
        <p:spPr>
          <a:xfrm>
            <a:off x="956767" y="1677860"/>
            <a:ext cx="4684440" cy="369332"/>
          </a:xfrm>
          <a:prstGeom prst="rect">
            <a:avLst/>
          </a:prstGeom>
          <a:noFill/>
        </p:spPr>
        <p:txBody>
          <a:bodyPr wrap="square" rtlCol="0">
            <a:spAutoFit/>
          </a:bodyPr>
          <a:lstStyle/>
          <a:p>
            <a:r>
              <a:rPr lang="zh-CN" altLang="zh-CN" dirty="0"/>
              <a:t>正负样例可视化</a:t>
            </a:r>
            <a:endParaRPr lang="zh-CN" altLang="zh-CN" b="1" dirty="0"/>
          </a:p>
        </p:txBody>
      </p:sp>
      <p:sp>
        <p:nvSpPr>
          <p:cNvPr id="3" name="矩形 2"/>
          <p:cNvSpPr/>
          <p:nvPr/>
        </p:nvSpPr>
        <p:spPr>
          <a:xfrm>
            <a:off x="6897871" y="1631693"/>
            <a:ext cx="2741456" cy="461665"/>
          </a:xfrm>
          <a:prstGeom prst="rect">
            <a:avLst/>
          </a:prstGeom>
        </p:spPr>
        <p:txBody>
          <a:bodyPr wrap="none">
            <a:spAutoFit/>
          </a:bodyPr>
          <a:lstStyle/>
          <a:p>
            <a:r>
              <a:rPr lang="zh-CN" altLang="zh-CN" dirty="0"/>
              <a:t>通话时长和是否购买关系</a:t>
            </a:r>
            <a:endParaRPr lang="zh-CN" altLang="en-US" sz="2400" dirty="0">
              <a:latin typeface="Times New Roman" panose="02020603050405020304" pitchFamily="18" charset="0"/>
              <a:cs typeface="Times New Roman" panose="02020603050405020304" pitchFamily="18" charset="0"/>
            </a:endParaRPr>
          </a:p>
        </p:txBody>
      </p:sp>
      <p:pic>
        <p:nvPicPr>
          <p:cNvPr id="14" name="图片 13" descr="C:\Users\Lenovo\AppData\Local\Temp\1574914563(1).png"/>
          <p:cNvPicPr/>
          <p:nvPr/>
        </p:nvPicPr>
        <p:blipFill>
          <a:blip r:embed="rId3">
            <a:extLst>
              <a:ext uri="{28A0092B-C50C-407E-A947-70E740481C1C}">
                <a14:useLocalDpi xmlns:a14="http://schemas.microsoft.com/office/drawing/2010/main" val="0"/>
              </a:ext>
            </a:extLst>
          </a:blip>
          <a:srcRect/>
          <a:stretch>
            <a:fillRect/>
          </a:stretch>
        </p:blipFill>
        <p:spPr bwMode="auto">
          <a:xfrm>
            <a:off x="380703" y="2091949"/>
            <a:ext cx="4752528" cy="3108552"/>
          </a:xfrm>
          <a:prstGeom prst="rect">
            <a:avLst/>
          </a:prstGeom>
          <a:noFill/>
          <a:ln>
            <a:noFill/>
          </a:ln>
        </p:spPr>
      </p:pic>
      <p:sp>
        <p:nvSpPr>
          <p:cNvPr id="19" name="文本框 18"/>
          <p:cNvSpPr txBox="1"/>
          <p:nvPr/>
        </p:nvSpPr>
        <p:spPr>
          <a:xfrm>
            <a:off x="1644380" y="5648078"/>
            <a:ext cx="4684440" cy="369332"/>
          </a:xfrm>
          <a:prstGeom prst="rect">
            <a:avLst/>
          </a:prstGeom>
          <a:noFill/>
        </p:spPr>
        <p:txBody>
          <a:bodyPr wrap="square" rtlCol="0">
            <a:spAutoFit/>
          </a:bodyPr>
          <a:lstStyle/>
          <a:p>
            <a:r>
              <a:rPr lang="zh-CN" altLang="zh-CN" dirty="0"/>
              <a:t>正负样例相差很大。</a:t>
            </a:r>
          </a:p>
        </p:txBody>
      </p:sp>
      <p:pic>
        <p:nvPicPr>
          <p:cNvPr id="26" name="图片 25" descr="C:\Users\Lenovo\AppData\Local\Temp\1574914691(1).png"/>
          <p:cNvPicPr/>
          <p:nvPr/>
        </p:nvPicPr>
        <p:blipFill>
          <a:blip r:embed="rId4">
            <a:extLst>
              <a:ext uri="{28A0092B-C50C-407E-A947-70E740481C1C}">
                <a14:useLocalDpi xmlns:a14="http://schemas.microsoft.com/office/drawing/2010/main" val="0"/>
              </a:ext>
            </a:extLst>
          </a:blip>
          <a:srcRect/>
          <a:stretch>
            <a:fillRect/>
          </a:stretch>
        </p:blipFill>
        <p:spPr bwMode="auto">
          <a:xfrm>
            <a:off x="6357367" y="2081550"/>
            <a:ext cx="4896544" cy="3185201"/>
          </a:xfrm>
          <a:prstGeom prst="rect">
            <a:avLst/>
          </a:prstGeom>
          <a:noFill/>
          <a:ln>
            <a:noFill/>
          </a:ln>
        </p:spPr>
      </p:pic>
      <p:sp>
        <p:nvSpPr>
          <p:cNvPr id="27" name="矩形 26"/>
          <p:cNvSpPr/>
          <p:nvPr/>
        </p:nvSpPr>
        <p:spPr>
          <a:xfrm>
            <a:off x="6573391" y="5509578"/>
            <a:ext cx="4608512" cy="1015663"/>
          </a:xfrm>
          <a:prstGeom prst="rect">
            <a:avLst/>
          </a:prstGeom>
        </p:spPr>
        <p:txBody>
          <a:bodyPr wrap="square">
            <a:spAutoFit/>
          </a:bodyPr>
          <a:lstStyle/>
          <a:p>
            <a:r>
              <a:rPr lang="en-US" altLang="zh-CN" dirty="0" smtClean="0"/>
              <a:t>         </a:t>
            </a:r>
            <a:r>
              <a:rPr lang="zh-CN" altLang="zh-CN" dirty="0" smtClean="0"/>
              <a:t>购买</a:t>
            </a:r>
            <a:r>
              <a:rPr lang="zh-CN" altLang="zh-CN" dirty="0"/>
              <a:t>用户的通话的平均时长，大于不够买用户的平均时长。可能是因为有购买意愿的用户更愿意与工作人员多沟通。</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8171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049" y="235338"/>
            <a:ext cx="12881849" cy="7016362"/>
            <a:chOff x="0" y="222291"/>
            <a:chExt cx="12881849" cy="7016362"/>
          </a:xfrm>
        </p:grpSpPr>
        <p:sp>
          <p:nvSpPr>
            <p:cNvPr id="21" name="任意多边形 20"/>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27688" y="222291"/>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24" name="TextBox 41"/>
            <p:cNvSpPr txBox="1"/>
            <p:nvPr/>
          </p:nvSpPr>
          <p:spPr>
            <a:xfrm>
              <a:off x="1969590" y="301131"/>
              <a:ext cx="3057247" cy="461665"/>
            </a:xfrm>
            <a:prstGeom prst="rect">
              <a:avLst/>
            </a:prstGeom>
            <a:noFill/>
          </p:spPr>
          <p:txBody>
            <a:bodyPr wrap="none" rtlCol="0">
              <a:spAutoFit/>
            </a:bodyPr>
            <a:lstStyle/>
            <a:p>
              <a:pPr fontAlgn="auto">
                <a:spcBef>
                  <a:spcPts val="0"/>
                </a:spcBef>
                <a:spcAft>
                  <a:spcPts val="0"/>
                </a:spcAft>
                <a:defRPr/>
              </a:pPr>
              <a:r>
                <a:rPr lang="zh-CN" altLang="en-US" sz="2400" b="1" dirty="0" smtClean="0">
                  <a:solidFill>
                    <a:schemeClr val="bg1"/>
                  </a:solidFill>
                  <a:latin typeface="Franklin Gothic Medium" panose="020B0603020102020204" pitchFamily="34" charset="0"/>
                  <a:ea typeface="微软雅黑" panose="020B0503020204020204" pitchFamily="34" charset="-122"/>
                </a:rPr>
                <a:t>数据预处理</a:t>
              </a:r>
              <a:r>
                <a:rPr lang="en-US" altLang="zh-CN" sz="2400" b="1" dirty="0" smtClean="0">
                  <a:solidFill>
                    <a:schemeClr val="bg1"/>
                  </a:solidFill>
                  <a:latin typeface="Franklin Gothic Medium" panose="020B0603020102020204" pitchFamily="34" charset="0"/>
                  <a:ea typeface="微软雅黑" panose="020B0503020204020204" pitchFamily="34" charset="-122"/>
                </a:rPr>
                <a:t>——</a:t>
              </a:r>
              <a:r>
                <a:rPr lang="zh-CN" altLang="en-US" sz="2400" b="1" dirty="0" smtClean="0">
                  <a:solidFill>
                    <a:schemeClr val="bg1"/>
                  </a:solidFill>
                  <a:latin typeface="Franklin Gothic Medium" panose="020B0603020102020204" pitchFamily="34" charset="0"/>
                  <a:ea typeface="微软雅黑" panose="020B0503020204020204" pitchFamily="34" charset="-122"/>
                </a:rPr>
                <a:t>可视化</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25" name="矩形 2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1"/>
          <p:cNvSpPr txBox="1"/>
          <p:nvPr/>
        </p:nvSpPr>
        <p:spPr>
          <a:xfrm>
            <a:off x="664815" y="1308855"/>
            <a:ext cx="468444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  education</a:t>
            </a:r>
            <a:r>
              <a:rPr lang="zh-CN" altLang="zh-CN" sz="2400" dirty="0" smtClean="0">
                <a:latin typeface="Times New Roman" panose="02020603050405020304" pitchFamily="18" charset="0"/>
                <a:cs typeface="Times New Roman" panose="02020603050405020304" pitchFamily="18" charset="0"/>
              </a:rPr>
              <a:t>在</a:t>
            </a:r>
            <a:r>
              <a:rPr lang="zh-CN" altLang="zh-CN" sz="2400" dirty="0">
                <a:latin typeface="Times New Roman" panose="02020603050405020304" pitchFamily="18" charset="0"/>
                <a:cs typeface="Times New Roman" panose="02020603050405020304" pitchFamily="18" charset="0"/>
              </a:rPr>
              <a:t>不同标签</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下的表现</a:t>
            </a:r>
            <a:endParaRPr lang="zh-CN" altLang="en-US" sz="2400" dirty="0">
              <a:latin typeface="Times New Roman" panose="02020603050405020304" pitchFamily="18" charset="0"/>
              <a:cs typeface="Times New Roman" panose="02020603050405020304" pitchFamily="18" charset="0"/>
            </a:endParaRPr>
          </a:p>
        </p:txBody>
      </p:sp>
      <p:sp>
        <p:nvSpPr>
          <p:cNvPr id="3" name="矩形 2"/>
          <p:cNvSpPr/>
          <p:nvPr/>
        </p:nvSpPr>
        <p:spPr>
          <a:xfrm>
            <a:off x="7725519" y="1326442"/>
            <a:ext cx="3534942" cy="461665"/>
          </a:xfrm>
          <a:prstGeom prst="rect">
            <a:avLst/>
          </a:prstGeom>
        </p:spPr>
        <p:txBody>
          <a:bodyPr wrap="none">
            <a:spAutoFit/>
          </a:bodyPr>
          <a:lstStyle/>
          <a:p>
            <a:r>
              <a:rPr lang="en-US" altLang="zh-CN" sz="2400" dirty="0" smtClean="0">
                <a:latin typeface="Times New Roman" panose="02020603050405020304" pitchFamily="18" charset="0"/>
                <a:cs typeface="Times New Roman" panose="02020603050405020304" pitchFamily="18" charset="0"/>
              </a:rPr>
              <a:t>age</a:t>
            </a:r>
            <a:r>
              <a:rPr lang="zh-CN" altLang="zh-CN" sz="2400" dirty="0" smtClean="0">
                <a:latin typeface="Times New Roman" panose="02020603050405020304" pitchFamily="18" charset="0"/>
                <a:cs typeface="Times New Roman" panose="02020603050405020304" pitchFamily="18" charset="0"/>
              </a:rPr>
              <a:t>在</a:t>
            </a:r>
            <a:r>
              <a:rPr lang="zh-CN" altLang="zh-CN" sz="2400" dirty="0">
                <a:latin typeface="Times New Roman" panose="02020603050405020304" pitchFamily="18" charset="0"/>
                <a:cs typeface="Times New Roman" panose="02020603050405020304" pitchFamily="18" charset="0"/>
              </a:rPr>
              <a:t>不同标签</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下的表现</a:t>
            </a:r>
            <a:endParaRPr lang="zh-CN" altLang="en-US" sz="2400" dirty="0">
              <a:latin typeface="Times New Roman" panose="02020603050405020304" pitchFamily="18" charset="0"/>
              <a:cs typeface="Times New Roman" panose="02020603050405020304" pitchFamily="18" charset="0"/>
            </a:endParaRPr>
          </a:p>
        </p:txBody>
      </p:sp>
      <p:pic>
        <p:nvPicPr>
          <p:cNvPr id="15" name="图片 14"/>
          <p:cNvPicPr/>
          <p:nvPr/>
        </p:nvPicPr>
        <p:blipFill>
          <a:blip r:embed="rId3"/>
          <a:stretch>
            <a:fillRect/>
          </a:stretch>
        </p:blipFill>
        <p:spPr>
          <a:xfrm>
            <a:off x="664815" y="2188474"/>
            <a:ext cx="4514850" cy="2219325"/>
          </a:xfrm>
          <a:prstGeom prst="rect">
            <a:avLst/>
          </a:prstGeom>
        </p:spPr>
      </p:pic>
      <p:pic>
        <p:nvPicPr>
          <p:cNvPr id="16" name="图片 15"/>
          <p:cNvPicPr/>
          <p:nvPr/>
        </p:nvPicPr>
        <p:blipFill>
          <a:blip r:embed="rId4"/>
          <a:stretch>
            <a:fillRect/>
          </a:stretch>
        </p:blipFill>
        <p:spPr>
          <a:xfrm>
            <a:off x="879127" y="4734374"/>
            <a:ext cx="4086225" cy="2076450"/>
          </a:xfrm>
          <a:prstGeom prst="rect">
            <a:avLst/>
          </a:prstGeom>
        </p:spPr>
      </p:pic>
      <p:pic>
        <p:nvPicPr>
          <p:cNvPr id="17" name="图片 16"/>
          <p:cNvPicPr/>
          <p:nvPr/>
        </p:nvPicPr>
        <p:blipFill>
          <a:blip r:embed="rId5">
            <a:extLst>
              <a:ext uri="{28A0092B-C50C-407E-A947-70E740481C1C}">
                <a14:useLocalDpi xmlns:a14="http://schemas.microsoft.com/office/drawing/2010/main" val="0"/>
              </a:ext>
            </a:extLst>
          </a:blip>
          <a:srcRect/>
          <a:stretch>
            <a:fillRect/>
          </a:stretch>
        </p:blipFill>
        <p:spPr bwMode="auto">
          <a:xfrm>
            <a:off x="7264140" y="2198313"/>
            <a:ext cx="4457700" cy="2233295"/>
          </a:xfrm>
          <a:prstGeom prst="rect">
            <a:avLst/>
          </a:prstGeom>
          <a:noFill/>
          <a:ln>
            <a:noFill/>
          </a:ln>
        </p:spPr>
      </p:pic>
      <p:pic>
        <p:nvPicPr>
          <p:cNvPr id="18" name="图片 17"/>
          <p:cNvPicPr/>
          <p:nvPr/>
        </p:nvPicPr>
        <p:blipFill>
          <a:blip r:embed="rId6">
            <a:extLst>
              <a:ext uri="{28A0092B-C50C-407E-A947-70E740481C1C}">
                <a14:useLocalDpi xmlns:a14="http://schemas.microsoft.com/office/drawing/2010/main" val="0"/>
              </a:ext>
            </a:extLst>
          </a:blip>
          <a:srcRect/>
          <a:stretch>
            <a:fillRect/>
          </a:stretch>
        </p:blipFill>
        <p:spPr bwMode="auto">
          <a:xfrm>
            <a:off x="7497185" y="4925602"/>
            <a:ext cx="3991610" cy="20485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989215" y="3249331"/>
            <a:ext cx="4320480" cy="753998"/>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925319" y="3159848"/>
            <a:ext cx="2236510" cy="830997"/>
          </a:xfrm>
          <a:prstGeom prst="rect">
            <a:avLst/>
          </a:prstGeom>
          <a:effectLst/>
        </p:spPr>
        <p:txBody>
          <a:bodyPr wrap="none">
            <a:spAutoFit/>
          </a:bodyPr>
          <a:lstStyle/>
          <a:p>
            <a:pPr algn="ctr">
              <a:lnSpc>
                <a:spcPct val="120000"/>
              </a:lnSpc>
            </a:pPr>
            <a:r>
              <a:rPr lang="zh-CN" altLang="en-US" sz="4000" b="1" dirty="0" smtClean="0">
                <a:solidFill>
                  <a:schemeClr val="bg1"/>
                </a:solidFill>
                <a:latin typeface="微软雅黑" panose="020B0503020204020204" pitchFamily="34" charset="-122"/>
                <a:ea typeface="微软雅黑" panose="020B0503020204020204" pitchFamily="34" charset="-122"/>
                <a:cs typeface="+mn-ea"/>
                <a:sym typeface="+mn-lt"/>
              </a:rPr>
              <a:t>分类模型</a:t>
            </a:r>
            <a:endParaRPr lang="en-US" altLang="zh-CN" sz="4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3981104" y="3332963"/>
            <a:ext cx="792088" cy="643402"/>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smtClean="0">
                <a:latin typeface="Impact" panose="020B0806030902050204" pitchFamily="34" charset="0"/>
                <a:cs typeface="+mn-ea"/>
                <a:sym typeface="+mn-lt"/>
              </a:rPr>
              <a:t>03</a:t>
            </a:r>
            <a:endParaRPr lang="zh-CN" altLang="en-US" sz="4000" dirty="0">
              <a:latin typeface="Impact" panose="020B080603090205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2492990" cy="646331"/>
          </a:xfrm>
          <a:prstGeom prst="rect">
            <a:avLst/>
          </a:prstGeom>
          <a:noFill/>
        </p:spPr>
        <p:txBody>
          <a:bodyPr wrap="none" rtlCol="0">
            <a:spAutoFit/>
          </a:bodyPr>
          <a:lstStyle/>
          <a:p>
            <a:pPr fontAlgn="auto">
              <a:spcBef>
                <a:spcPts val="0"/>
              </a:spcBef>
              <a:spcAft>
                <a:spcPts val="0"/>
              </a:spcAft>
              <a:defRPr/>
            </a:pPr>
            <a:r>
              <a:rPr lang="zh-CN" altLang="en-US" sz="3600" b="1" dirty="0" smtClean="0">
                <a:solidFill>
                  <a:schemeClr val="bg1"/>
                </a:solidFill>
                <a:latin typeface="Franklin Gothic Medium" panose="020B0603020102020204" pitchFamily="34" charset="0"/>
                <a:ea typeface="微软雅黑" panose="020B0503020204020204" pitchFamily="34" charset="-122"/>
              </a:rPr>
              <a:t>决策树模型</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005403" cy="584775"/>
          </a:xfrm>
          <a:prstGeom prst="rect">
            <a:avLst/>
          </a:prstGeom>
        </p:spPr>
        <p:txBody>
          <a:bodyPr wrap="none">
            <a:spAutoFit/>
          </a:bodyPr>
          <a:lstStyle/>
          <a:p>
            <a:r>
              <a:rPr lang="zh-CN" altLang="en-US" sz="3200" kern="100" dirty="0">
                <a:ea typeface="等线" panose="02010600030101010101" pitchFamily="2" charset="-122"/>
                <a:cs typeface="Times New Roman" panose="02020603050405020304" pitchFamily="18" charset="0"/>
              </a:rPr>
              <a:t>原理</a:t>
            </a:r>
            <a:endParaRPr lang="zh-CN" altLang="en-US" sz="3200" dirty="0"/>
          </a:p>
        </p:txBody>
      </p:sp>
      <p:sp>
        <p:nvSpPr>
          <p:cNvPr id="2" name="矩形 1"/>
          <p:cNvSpPr/>
          <p:nvPr/>
        </p:nvSpPr>
        <p:spPr>
          <a:xfrm>
            <a:off x="956767" y="4840461"/>
            <a:ext cx="10790312" cy="1384995"/>
          </a:xfrm>
          <a:prstGeom prst="rect">
            <a:avLst/>
          </a:prstGeom>
        </p:spPr>
        <p:txBody>
          <a:bodyPr wrap="square">
            <a:spAutoFit/>
          </a:bodyPr>
          <a:lstStyle/>
          <a:p>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决策树</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Decision Tree</a:t>
            </a:r>
            <a:r>
              <a:rPr lang="zh-CN" altLang="zh-CN" sz="2800" dirty="0">
                <a:latin typeface="Times New Roman" panose="02020603050405020304" pitchFamily="18" charset="0"/>
                <a:cs typeface="Times New Roman" panose="02020603050405020304" pitchFamily="18" charset="0"/>
              </a:rPr>
              <a:t>）是一种非参数的有监督学习方法，它能够从一系列有特征和标签的数据中总结出决策规则，并用树状图的结构来呈现这些规则，以解决分类和回归问题。</a:t>
            </a:r>
            <a:endParaRPr lang="zh-CN" altLang="en-US" sz="2800" dirty="0">
              <a:latin typeface="Times New Roman" panose="02020603050405020304" pitchFamily="18" charset="0"/>
              <a:cs typeface="Times New Roman" panose="02020603050405020304" pitchFamily="18" charset="0"/>
            </a:endParaRP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1621417" y="2464197"/>
            <a:ext cx="9416470" cy="18722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2492990" cy="646331"/>
          </a:xfrm>
          <a:prstGeom prst="rect">
            <a:avLst/>
          </a:prstGeom>
          <a:noFill/>
        </p:spPr>
        <p:txBody>
          <a:bodyPr wrap="none" rtlCol="0">
            <a:spAutoFit/>
          </a:bodyPr>
          <a:lstStyle/>
          <a:p>
            <a:pPr fontAlgn="auto">
              <a:spcBef>
                <a:spcPts val="0"/>
              </a:spcBef>
              <a:spcAft>
                <a:spcPts val="0"/>
              </a:spcAft>
              <a:defRPr/>
            </a:pPr>
            <a:r>
              <a:rPr lang="zh-CN" altLang="en-US" sz="3600" b="1" dirty="0">
                <a:solidFill>
                  <a:schemeClr val="bg1"/>
                </a:solidFill>
                <a:latin typeface="Franklin Gothic Medium" panose="020B0603020102020204" pitchFamily="34" charset="0"/>
                <a:ea typeface="微软雅黑" panose="020B0503020204020204" pitchFamily="34" charset="-122"/>
              </a:rPr>
              <a:t>决策树</a:t>
            </a:r>
            <a:r>
              <a:rPr lang="zh-CN" altLang="en-US" sz="3600" b="1" dirty="0" smtClean="0">
                <a:solidFill>
                  <a:schemeClr val="bg1"/>
                </a:solidFill>
                <a:latin typeface="Franklin Gothic Medium" panose="020B0603020102020204" pitchFamily="34" charset="0"/>
                <a:ea typeface="微软雅黑" panose="020B0503020204020204" pitchFamily="34" charset="-122"/>
              </a:rPr>
              <a:t>模型</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826141" cy="584775"/>
          </a:xfrm>
          <a:prstGeom prst="rect">
            <a:avLst/>
          </a:prstGeom>
        </p:spPr>
        <p:txBody>
          <a:bodyPr wrap="none">
            <a:spAutoFit/>
          </a:bodyPr>
          <a:lstStyle/>
          <a:p>
            <a:r>
              <a:rPr lang="zh-CN" altLang="en-US" sz="3200" kern="100" dirty="0" smtClean="0">
                <a:ea typeface="等线" panose="02010600030101010101" pitchFamily="2" charset="-122"/>
                <a:cs typeface="Times New Roman" panose="02020603050405020304" pitchFamily="18" charset="0"/>
              </a:rPr>
              <a:t>训练结果</a:t>
            </a:r>
            <a:endParaRPr lang="zh-CN" altLang="en-US" sz="3200" dirty="0"/>
          </a:p>
        </p:txBody>
      </p:sp>
      <p:graphicFrame>
        <p:nvGraphicFramePr>
          <p:cNvPr id="11" name="表格 10"/>
          <p:cNvGraphicFramePr>
            <a:graphicFrameLocks noGrp="1"/>
          </p:cNvGraphicFramePr>
          <p:nvPr>
            <p:extLst>
              <p:ext uri="{D42A27DB-BD31-4B8C-83A1-F6EECF244321}">
                <p14:modId xmlns:p14="http://schemas.microsoft.com/office/powerpoint/2010/main" val="1778961240"/>
              </p:ext>
            </p:extLst>
          </p:nvPr>
        </p:nvGraphicFramePr>
        <p:xfrm>
          <a:off x="1156422" y="4192389"/>
          <a:ext cx="11089232" cy="1258609"/>
        </p:xfrm>
        <a:graphic>
          <a:graphicData uri="http://schemas.openxmlformats.org/drawingml/2006/table">
            <a:tbl>
              <a:tblPr firstRow="1" firstCol="1" bandRow="1">
                <a:tableStyleId>{3C2FFA5D-87B4-456A-9821-1D502468CF0F}</a:tableStyleId>
              </a:tblPr>
              <a:tblGrid>
                <a:gridCol w="3643385">
                  <a:extLst>
                    <a:ext uri="{9D8B030D-6E8A-4147-A177-3AD203B41FA5}">
                      <a16:colId xmlns:a16="http://schemas.microsoft.com/office/drawing/2014/main" val="20000"/>
                    </a:ext>
                  </a:extLst>
                </a:gridCol>
                <a:gridCol w="3645096">
                  <a:extLst>
                    <a:ext uri="{9D8B030D-6E8A-4147-A177-3AD203B41FA5}">
                      <a16:colId xmlns:a16="http://schemas.microsoft.com/office/drawing/2014/main" val="20001"/>
                    </a:ext>
                  </a:extLst>
                </a:gridCol>
                <a:gridCol w="3800751">
                  <a:extLst>
                    <a:ext uri="{9D8B030D-6E8A-4147-A177-3AD203B41FA5}">
                      <a16:colId xmlns:a16="http://schemas.microsoft.com/office/drawing/2014/main" val="20002"/>
                    </a:ext>
                  </a:extLst>
                </a:gridCol>
              </a:tblGrid>
              <a:tr h="432048">
                <a:tc>
                  <a:txBody>
                    <a:bodyPr/>
                    <a:lstStyle/>
                    <a:p>
                      <a:pPr indent="304800" algn="just">
                        <a:lnSpc>
                          <a:spcPts val="2000"/>
                        </a:lnSpc>
                        <a:spcAft>
                          <a:spcPts val="0"/>
                        </a:spcAft>
                      </a:pPr>
                      <a:r>
                        <a:rPr lang="zh-CN" sz="2400" kern="100" dirty="0">
                          <a:effectLst/>
                        </a:rPr>
                        <a:t>训练集效率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测试集效率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时间成本</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0"/>
                  </a:ext>
                </a:extLst>
              </a:tr>
              <a:tr h="730289">
                <a:tc>
                  <a:txBody>
                    <a:bodyPr/>
                    <a:lstStyle/>
                    <a:p>
                      <a:pPr indent="304800" algn="just">
                        <a:lnSpc>
                          <a:spcPts val="2000"/>
                        </a:lnSpc>
                        <a:spcAft>
                          <a:spcPts val="0"/>
                        </a:spcAft>
                      </a:pPr>
                      <a:endParaRPr lang="en-US" sz="2400" kern="100" dirty="0" smtClean="0">
                        <a:effectLst/>
                        <a:latin typeface="Times New Roman" panose="02020603050405020304" pitchFamily="18" charset="0"/>
                        <a:ea typeface="宋体" panose="02010600030101010101" pitchFamily="2" charset="-122"/>
                      </a:endParaRPr>
                    </a:p>
                    <a:p>
                      <a:pPr indent="304800" algn="just">
                        <a:lnSpc>
                          <a:spcPts val="2000"/>
                        </a:lnSpc>
                        <a:spcAft>
                          <a:spcPts val="0"/>
                        </a:spcAft>
                      </a:pPr>
                      <a:r>
                        <a:rPr lang="en-US" sz="2400" b="0" kern="100" dirty="0" smtClean="0">
                          <a:effectLst/>
                          <a:latin typeface="Times New Roman" panose="02020603050405020304" pitchFamily="18" charset="0"/>
                          <a:ea typeface="宋体" panose="02010600030101010101" pitchFamily="2" charset="-122"/>
                        </a:rPr>
                        <a:t>0.9177968159273</a:t>
                      </a:r>
                      <a:endParaRPr lang="zh-CN" sz="24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ts val="2000"/>
                        </a:lnSpc>
                        <a:spcAft>
                          <a:spcPts val="0"/>
                        </a:spcAft>
                      </a:pPr>
                      <a:r>
                        <a:rPr lang="en-US" sz="2400" kern="100" dirty="0" smtClean="0">
                          <a:effectLst/>
                          <a:latin typeface="Times New Roman" panose="02020603050405020304" pitchFamily="18" charset="0"/>
                          <a:ea typeface="宋体" panose="02010600030101010101" pitchFamily="2" charset="-122"/>
                        </a:rPr>
                        <a:t> </a:t>
                      </a:r>
                    </a:p>
                    <a:p>
                      <a:pPr indent="304800" algn="just">
                        <a:lnSpc>
                          <a:spcPts val="2000"/>
                        </a:lnSpc>
                        <a:spcAft>
                          <a:spcPts val="0"/>
                        </a:spcAft>
                      </a:pPr>
                      <a:r>
                        <a:rPr lang="en-US" sz="2400" kern="100" dirty="0" smtClean="0">
                          <a:effectLst/>
                          <a:latin typeface="Times New Roman" panose="02020603050405020304" pitchFamily="18" charset="0"/>
                          <a:ea typeface="宋体" panose="02010600030101010101" pitchFamily="2" charset="-122"/>
                        </a:rPr>
                        <a:t>0.9144614388605</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ts val="2000"/>
                        </a:lnSpc>
                        <a:spcAft>
                          <a:spcPts val="0"/>
                        </a:spcAft>
                      </a:pPr>
                      <a:endParaRPr lang="en-US" sz="2400" kern="100" dirty="0" smtClean="0">
                        <a:effectLst/>
                        <a:latin typeface="Times New Roman" panose="02020603050405020304" pitchFamily="18" charset="0"/>
                        <a:ea typeface="宋体" panose="02010600030101010101" pitchFamily="2" charset="-122"/>
                      </a:endParaRPr>
                    </a:p>
                    <a:p>
                      <a:pPr marL="0" indent="304800" algn="just" defTabSz="914400" rtl="0" eaLnBrk="1" latinLnBrk="0" hangingPunct="1">
                        <a:lnSpc>
                          <a:spcPts val="2000"/>
                        </a:lnSpc>
                        <a:spcAft>
                          <a:spcPts val="0"/>
                        </a:spcAft>
                      </a:pPr>
                      <a:r>
                        <a:rPr lang="en-US" altLang="zh-CN" sz="2400" kern="100" dirty="0" smtClean="0">
                          <a:solidFill>
                            <a:schemeClr val="dk1"/>
                          </a:solidFill>
                          <a:effectLst/>
                          <a:latin typeface="Times New Roman" panose="02020603050405020304" pitchFamily="18" charset="0"/>
                          <a:ea typeface="宋体" panose="02010600030101010101" pitchFamily="2" charset="-122"/>
                          <a:cs typeface="+mn-cs"/>
                        </a:rPr>
                        <a:t>0.2170124053955078s</a:t>
                      </a:r>
                      <a:endParaRPr lang="zh-CN" sz="240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extLst>
                  <a:ext uri="{0D108BD9-81ED-4DB2-BD59-A6C34878D82A}">
                    <a16:rowId xmlns:a16="http://schemas.microsoft.com/office/drawing/2014/main" val="10001"/>
                  </a:ext>
                </a:extLst>
              </a:tr>
            </a:tbl>
          </a:graphicData>
        </a:graphic>
      </p:graphicFrame>
      <p:sp>
        <p:nvSpPr>
          <p:cNvPr id="4" name="矩形 3"/>
          <p:cNvSpPr/>
          <p:nvPr/>
        </p:nvSpPr>
        <p:spPr>
          <a:xfrm>
            <a:off x="1493395" y="2476561"/>
            <a:ext cx="9577064" cy="830997"/>
          </a:xfrm>
          <a:prstGeom prst="rect">
            <a:avLst/>
          </a:prstGeom>
        </p:spPr>
        <p:txBody>
          <a:bodyPr wrap="square">
            <a:spAutoFit/>
          </a:bodyPr>
          <a:lstStyle/>
          <a:p>
            <a:pPr lvl="0" indent="152400"/>
            <a:r>
              <a:rPr lang="zh-CN" altLang="en-US" sz="2400" dirty="0" smtClean="0">
                <a:latin typeface="宋体" panose="02010600030101010101" pitchFamily="2" charset="-122"/>
                <a:cs typeface="Times New Roman" panose="02020603050405020304" pitchFamily="18" charset="0"/>
              </a:rPr>
              <a:t>   利用</a:t>
            </a:r>
            <a:r>
              <a:rPr lang="en-US" altLang="zh-CN" sz="2400" dirty="0" err="1">
                <a:latin typeface="宋体" panose="02010600030101010101" pitchFamily="2" charset="-122"/>
                <a:cs typeface="Times New Roman" panose="02020603050405020304" pitchFamily="18" charset="0"/>
              </a:rPr>
              <a:t>sklearn</a:t>
            </a:r>
            <a:r>
              <a:rPr lang="zh-CN" altLang="en-US" sz="2400" dirty="0">
                <a:latin typeface="宋体" panose="02010600030101010101" pitchFamily="2" charset="-122"/>
                <a:cs typeface="Times New Roman" panose="02020603050405020304" pitchFamily="18" charset="0"/>
              </a:rPr>
              <a:t>包中</a:t>
            </a:r>
            <a:r>
              <a:rPr lang="zh-CN" altLang="en-US" sz="2400" dirty="0" smtClean="0">
                <a:latin typeface="宋体" panose="02010600030101010101" pitchFamily="2" charset="-122"/>
                <a:cs typeface="Times New Roman" panose="02020603050405020304" pitchFamily="18" charset="0"/>
              </a:rPr>
              <a:t>的</a:t>
            </a:r>
            <a:r>
              <a:rPr lang="en-US" altLang="zh-CN" sz="2400" dirty="0" err="1" smtClean="0">
                <a:latin typeface="宋体" panose="02010600030101010101" pitchFamily="2" charset="-122"/>
                <a:cs typeface="Times New Roman" panose="02020603050405020304" pitchFamily="18" charset="0"/>
              </a:rPr>
              <a:t>DecicisonTreeClassifier</a:t>
            </a:r>
            <a:r>
              <a:rPr lang="zh-CN" altLang="en-US" sz="2400" dirty="0" smtClean="0">
                <a:latin typeface="宋体" panose="02010600030101010101" pitchFamily="2" charset="-122"/>
                <a:cs typeface="Times New Roman" panose="02020603050405020304" pitchFamily="18" charset="0"/>
              </a:rPr>
              <a:t>对</a:t>
            </a:r>
            <a:r>
              <a:rPr lang="zh-CN" altLang="en-US" sz="2400" dirty="0">
                <a:latin typeface="宋体" panose="02010600030101010101" pitchFamily="2" charset="-122"/>
                <a:cs typeface="Times New Roman" panose="02020603050405020304" pitchFamily="18" charset="0"/>
              </a:rPr>
              <a:t>训练集数据</a:t>
            </a:r>
            <a:r>
              <a:rPr lang="zh-CN" altLang="en-US" sz="2400" dirty="0" smtClean="0">
                <a:latin typeface="宋体" panose="02010600030101010101" pitchFamily="2" charset="-122"/>
                <a:cs typeface="Times New Roman" panose="02020603050405020304" pitchFamily="18" charset="0"/>
              </a:rPr>
              <a:t>进行</a:t>
            </a:r>
            <a:r>
              <a:rPr lang="zh-CN" altLang="en-US" sz="2400" dirty="0">
                <a:latin typeface="宋体" panose="02010600030101010101" pitchFamily="2" charset="-122"/>
                <a:cs typeface="Times New Roman" panose="02020603050405020304" pitchFamily="18" charset="0"/>
              </a:rPr>
              <a:t>建模</a:t>
            </a:r>
            <a:r>
              <a:rPr lang="zh-CN" altLang="en-US" sz="2400" dirty="0" smtClean="0">
                <a:latin typeface="宋体" panose="02010600030101010101" pitchFamily="2" charset="-122"/>
                <a:cs typeface="Times New Roman" panose="02020603050405020304" pitchFamily="18" charset="0"/>
              </a:rPr>
              <a:t>，</a:t>
            </a:r>
            <a:r>
              <a:rPr lang="zh-CN" altLang="en-US" sz="2400" dirty="0">
                <a:latin typeface="宋体" panose="02010600030101010101" pitchFamily="2" charset="-122"/>
                <a:cs typeface="Times New Roman" panose="02020603050405020304" pitchFamily="18" charset="0"/>
              </a:rPr>
              <a:t>得到一</a:t>
            </a:r>
            <a:r>
              <a:rPr lang="zh-CN" altLang="en-US" sz="2400" dirty="0" smtClean="0">
                <a:latin typeface="宋体" panose="02010600030101010101" pitchFamily="2" charset="-122"/>
                <a:cs typeface="Times New Roman" panose="02020603050405020304" pitchFamily="18" charset="0"/>
              </a:rPr>
              <a:t>个</a:t>
            </a:r>
            <a:r>
              <a:rPr lang="zh-CN" altLang="en-US" sz="2400" dirty="0">
                <a:latin typeface="宋体" panose="02010600030101010101" pitchFamily="2" charset="-122"/>
                <a:cs typeface="Times New Roman" panose="02020603050405020304" pitchFamily="18" charset="0"/>
              </a:rPr>
              <a:t>决策树</a:t>
            </a:r>
            <a:r>
              <a:rPr lang="zh-CN" altLang="en-US" sz="2400" dirty="0" smtClean="0">
                <a:latin typeface="宋体" panose="02010600030101010101" pitchFamily="2" charset="-122"/>
                <a:cs typeface="Times New Roman" panose="02020603050405020304" pitchFamily="18" charset="0"/>
              </a:rPr>
              <a:t>分类器</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6825266" cy="646331"/>
          </a:xfrm>
          <a:prstGeom prst="rect">
            <a:avLst/>
          </a:prstGeom>
          <a:noFill/>
        </p:spPr>
        <p:txBody>
          <a:bodyPr wrap="none" rtlCol="0">
            <a:spAutoFit/>
          </a:bodyPr>
          <a:lstStyle/>
          <a:p>
            <a:pPr fontAlgn="auto">
              <a:spcBef>
                <a:spcPts val="0"/>
              </a:spcBef>
              <a:spcAft>
                <a:spcPts val="0"/>
              </a:spcAft>
              <a:defRPr/>
            </a:pPr>
            <a:r>
              <a:rPr lang="zh-CN" altLang="en-US" sz="3600" b="1" dirty="0">
                <a:solidFill>
                  <a:schemeClr val="bg1"/>
                </a:solidFill>
                <a:latin typeface="Franklin Gothic Medium" panose="020B0603020102020204" pitchFamily="34" charset="0"/>
                <a:ea typeface="微软雅黑" panose="020B0503020204020204" pitchFamily="34" charset="-122"/>
              </a:rPr>
              <a:t>集成</a:t>
            </a:r>
            <a:r>
              <a:rPr lang="zh-CN" altLang="en-US" sz="3600" b="1" dirty="0" smtClean="0">
                <a:solidFill>
                  <a:schemeClr val="bg1"/>
                </a:solidFill>
                <a:latin typeface="Franklin Gothic Medium" panose="020B0603020102020204" pitchFamily="34" charset="0"/>
                <a:ea typeface="微软雅黑" panose="020B0503020204020204" pitchFamily="34" charset="-122"/>
              </a:rPr>
              <a:t>模型</a:t>
            </a:r>
            <a:r>
              <a:rPr lang="en-US" altLang="zh-CN" sz="3600" b="1" dirty="0" smtClean="0">
                <a:solidFill>
                  <a:schemeClr val="bg1"/>
                </a:solidFill>
                <a:latin typeface="Franklin Gothic Medium" panose="020B0603020102020204" pitchFamily="34" charset="0"/>
                <a:ea typeface="微软雅黑" panose="020B0503020204020204" pitchFamily="34" charset="-122"/>
              </a:rPr>
              <a:t>——</a:t>
            </a:r>
            <a:r>
              <a:rPr lang="zh-CN" altLang="en-US" sz="3600" b="1" dirty="0" smtClean="0">
                <a:solidFill>
                  <a:schemeClr val="bg1"/>
                </a:solidFill>
                <a:latin typeface="Franklin Gothic Medium" panose="020B0603020102020204" pitchFamily="34" charset="0"/>
                <a:ea typeface="微软雅黑" panose="020B0503020204020204" pitchFamily="34" charset="-122"/>
              </a:rPr>
              <a:t>随机森林和</a:t>
            </a:r>
            <a:r>
              <a:rPr lang="en-US" altLang="zh-CN" sz="3600" b="1" dirty="0" err="1" smtClean="0">
                <a:solidFill>
                  <a:schemeClr val="bg1"/>
                </a:solidFill>
                <a:latin typeface="Franklin Gothic Medium" panose="020B0603020102020204" pitchFamily="34" charset="0"/>
                <a:ea typeface="微软雅黑" panose="020B0503020204020204" pitchFamily="34" charset="-122"/>
              </a:rPr>
              <a:t>Adaboost</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393973"/>
            <a:ext cx="1005403" cy="584775"/>
          </a:xfrm>
          <a:prstGeom prst="rect">
            <a:avLst/>
          </a:prstGeom>
        </p:spPr>
        <p:txBody>
          <a:bodyPr wrap="none">
            <a:spAutoFit/>
          </a:bodyPr>
          <a:lstStyle/>
          <a:p>
            <a:r>
              <a:rPr lang="zh-CN" altLang="en-US" sz="3200" kern="100" dirty="0">
                <a:ea typeface="等线" panose="02010600030101010101" pitchFamily="2" charset="-122"/>
                <a:cs typeface="Times New Roman" panose="02020603050405020304" pitchFamily="18" charset="0"/>
              </a:rPr>
              <a:t>原理</a:t>
            </a:r>
            <a:endParaRPr lang="zh-CN" altLang="en-US" sz="3200" dirty="0"/>
          </a:p>
        </p:txBody>
      </p:sp>
      <p:sp>
        <p:nvSpPr>
          <p:cNvPr id="2" name="矩形 1"/>
          <p:cNvSpPr/>
          <p:nvPr/>
        </p:nvSpPr>
        <p:spPr>
          <a:xfrm>
            <a:off x="823639" y="5488533"/>
            <a:ext cx="10790312" cy="1631216"/>
          </a:xfrm>
          <a:prstGeom prst="rect">
            <a:avLst/>
          </a:prstGeom>
        </p:spPr>
        <p:txBody>
          <a:bodyPr wrap="square">
            <a:spAutoFit/>
          </a:bodyPr>
          <a:lstStyle/>
          <a:p>
            <a:r>
              <a:rPr lang="zh-CN" altLang="zh-CN" sz="2000" dirty="0"/>
              <a:t>（</a:t>
            </a:r>
            <a:r>
              <a:rPr lang="en-US" altLang="zh-CN" sz="2000" dirty="0"/>
              <a:t>1</a:t>
            </a:r>
            <a:r>
              <a:rPr lang="zh-CN" altLang="zh-CN" sz="2000" dirty="0"/>
              <a:t>）装袋法的核心思想是构建多个相互独立的评估器，然后对其预测进行平均或多数表决原则来决定集成评估器的结果。装袋法的代表模型就是随机森林。</a:t>
            </a:r>
          </a:p>
          <a:p>
            <a:r>
              <a:rPr lang="zh-CN" altLang="zh-CN" sz="2000" dirty="0"/>
              <a:t>（</a:t>
            </a:r>
            <a:r>
              <a:rPr lang="en-US" altLang="zh-CN" sz="2000" dirty="0"/>
              <a:t>2</a:t>
            </a:r>
            <a:r>
              <a:rPr lang="zh-CN" altLang="zh-CN" sz="2000" dirty="0"/>
              <a:t>）提升法中，基评估器是相关的，是按顺序一一构建的。其核心思想是结合弱评估器的力量一次次对难以评估的样本进行预测，从而构成一个强评估器。提升法的代表模型有</a:t>
            </a:r>
            <a:r>
              <a:rPr lang="en-US" altLang="zh-CN" sz="2000" dirty="0" err="1"/>
              <a:t>Adaboost</a:t>
            </a:r>
            <a:r>
              <a:rPr lang="zh-CN" altLang="zh-CN" sz="2000" dirty="0"/>
              <a:t>、</a:t>
            </a:r>
            <a:r>
              <a:rPr lang="en-US" altLang="zh-CN" sz="2000" dirty="0"/>
              <a:t>GBDT</a:t>
            </a:r>
            <a:r>
              <a:rPr lang="zh-CN" altLang="zh-CN" sz="2000" dirty="0"/>
              <a:t>、</a:t>
            </a:r>
            <a:r>
              <a:rPr lang="en-US" altLang="zh-CN" sz="2000" dirty="0" err="1"/>
              <a:t>Xgboost</a:t>
            </a:r>
            <a:r>
              <a:rPr lang="zh-CN" altLang="zh-CN" sz="2000" dirty="0"/>
              <a:t>。</a:t>
            </a: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2252912" y="1960141"/>
            <a:ext cx="8712968" cy="33843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6825266" cy="646331"/>
          </a:xfrm>
          <a:prstGeom prst="rect">
            <a:avLst/>
          </a:prstGeom>
          <a:noFill/>
        </p:spPr>
        <p:txBody>
          <a:bodyPr wrap="none" rtlCol="0">
            <a:spAutoFit/>
          </a:bodyPr>
          <a:lstStyle/>
          <a:p>
            <a:pPr fontAlgn="auto">
              <a:spcBef>
                <a:spcPts val="0"/>
              </a:spcBef>
              <a:spcAft>
                <a:spcPts val="0"/>
              </a:spcAft>
              <a:defRPr/>
            </a:pPr>
            <a:r>
              <a:rPr lang="zh-CN" altLang="en-US" sz="3600" b="1" dirty="0">
                <a:solidFill>
                  <a:schemeClr val="bg1"/>
                </a:solidFill>
                <a:latin typeface="Franklin Gothic Medium" panose="020B0603020102020204" pitchFamily="34" charset="0"/>
                <a:ea typeface="微软雅黑" panose="020B0503020204020204" pitchFamily="34" charset="-122"/>
              </a:rPr>
              <a:t>集成模型</a:t>
            </a:r>
            <a:r>
              <a:rPr lang="en-US" altLang="zh-CN" sz="3600" b="1" dirty="0">
                <a:solidFill>
                  <a:schemeClr val="bg1"/>
                </a:solidFill>
                <a:latin typeface="Franklin Gothic Medium" panose="020B0603020102020204" pitchFamily="34" charset="0"/>
                <a:ea typeface="微软雅黑" panose="020B0503020204020204" pitchFamily="34" charset="-122"/>
              </a:rPr>
              <a:t>——</a:t>
            </a:r>
            <a:r>
              <a:rPr lang="zh-CN" altLang="en-US" sz="3600" b="1" dirty="0">
                <a:solidFill>
                  <a:schemeClr val="bg1"/>
                </a:solidFill>
                <a:latin typeface="Franklin Gothic Medium" panose="020B0603020102020204" pitchFamily="34" charset="0"/>
                <a:ea typeface="微软雅黑" panose="020B0503020204020204" pitchFamily="34" charset="-122"/>
              </a:rPr>
              <a:t>随机森林和</a:t>
            </a:r>
            <a:r>
              <a:rPr lang="en-US" altLang="zh-CN" sz="3600" b="1" dirty="0" err="1">
                <a:solidFill>
                  <a:schemeClr val="bg1"/>
                </a:solidFill>
                <a:latin typeface="Franklin Gothic Medium" panose="020B0603020102020204" pitchFamily="34" charset="0"/>
                <a:ea typeface="微软雅黑" panose="020B0503020204020204" pitchFamily="34" charset="-122"/>
              </a:rPr>
              <a:t>Adaboost</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826141" cy="584775"/>
          </a:xfrm>
          <a:prstGeom prst="rect">
            <a:avLst/>
          </a:prstGeom>
        </p:spPr>
        <p:txBody>
          <a:bodyPr wrap="none">
            <a:spAutoFit/>
          </a:bodyPr>
          <a:lstStyle/>
          <a:p>
            <a:r>
              <a:rPr lang="zh-CN" altLang="en-US" sz="3200" kern="100" dirty="0" smtClean="0">
                <a:ea typeface="等线" panose="02010600030101010101" pitchFamily="2" charset="-122"/>
                <a:cs typeface="Times New Roman" panose="02020603050405020304" pitchFamily="18" charset="0"/>
              </a:rPr>
              <a:t>训练结果</a:t>
            </a:r>
            <a:endParaRPr lang="zh-CN" altLang="en-US" sz="3200" dirty="0"/>
          </a:p>
        </p:txBody>
      </p:sp>
      <p:sp>
        <p:nvSpPr>
          <p:cNvPr id="2" name="矩形 1"/>
          <p:cNvSpPr/>
          <p:nvPr/>
        </p:nvSpPr>
        <p:spPr>
          <a:xfrm>
            <a:off x="956767" y="2896245"/>
            <a:ext cx="10790312" cy="523220"/>
          </a:xfrm>
          <a:prstGeom prst="rect">
            <a:avLst/>
          </a:prstGeom>
        </p:spPr>
        <p:txBody>
          <a:bodyPr wrap="square">
            <a:spAutoFit/>
          </a:bodyPr>
          <a:lstStyle/>
          <a:p>
            <a:r>
              <a:rPr lang="en-US" altLang="zh-CN" sz="2800" dirty="0" smtClean="0"/>
              <a:t>        </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1822705656"/>
              </p:ext>
            </p:extLst>
          </p:nvPr>
        </p:nvGraphicFramePr>
        <p:xfrm>
          <a:off x="1159484" y="3760341"/>
          <a:ext cx="11089232" cy="1988898"/>
        </p:xfrm>
        <a:graphic>
          <a:graphicData uri="http://schemas.openxmlformats.org/drawingml/2006/table">
            <a:tbl>
              <a:tblPr firstRow="1" firstCol="1" bandRow="1">
                <a:tableStyleId>{3C2FFA5D-87B4-456A-9821-1D502468CF0F}</a:tableStyleId>
              </a:tblPr>
              <a:tblGrid>
                <a:gridCol w="3643385">
                  <a:extLst>
                    <a:ext uri="{9D8B030D-6E8A-4147-A177-3AD203B41FA5}">
                      <a16:colId xmlns:a16="http://schemas.microsoft.com/office/drawing/2014/main" val="20000"/>
                    </a:ext>
                  </a:extLst>
                </a:gridCol>
                <a:gridCol w="3645096">
                  <a:extLst>
                    <a:ext uri="{9D8B030D-6E8A-4147-A177-3AD203B41FA5}">
                      <a16:colId xmlns:a16="http://schemas.microsoft.com/office/drawing/2014/main" val="20001"/>
                    </a:ext>
                  </a:extLst>
                </a:gridCol>
                <a:gridCol w="3800751">
                  <a:extLst>
                    <a:ext uri="{9D8B030D-6E8A-4147-A177-3AD203B41FA5}">
                      <a16:colId xmlns:a16="http://schemas.microsoft.com/office/drawing/2014/main" val="20002"/>
                    </a:ext>
                  </a:extLst>
                </a:gridCol>
              </a:tblGrid>
              <a:tr h="432048">
                <a:tc>
                  <a:txBody>
                    <a:bodyPr/>
                    <a:lstStyle/>
                    <a:p>
                      <a:pPr indent="304800" algn="just">
                        <a:lnSpc>
                          <a:spcPts val="2000"/>
                        </a:lnSpc>
                        <a:spcAft>
                          <a:spcPts val="0"/>
                        </a:spcAft>
                      </a:pPr>
                      <a:r>
                        <a:rPr lang="zh-CN" sz="2400" kern="100" dirty="0">
                          <a:effectLst/>
                        </a:rPr>
                        <a:t>训练集效率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测试集效率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时间成本</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0"/>
                  </a:ext>
                </a:extLst>
              </a:tr>
              <a:tr h="730289">
                <a:tc>
                  <a:txBody>
                    <a:bodyPr/>
                    <a:lstStyle/>
                    <a:p>
                      <a:pPr indent="304800" algn="just">
                        <a:lnSpc>
                          <a:spcPts val="2000"/>
                        </a:lnSpc>
                        <a:spcAft>
                          <a:spcPts val="0"/>
                        </a:spcAft>
                      </a:pPr>
                      <a:endParaRPr lang="en-US" sz="2400" b="0" kern="100" dirty="0" smtClean="0">
                        <a:effectLst/>
                        <a:latin typeface="Times New Roman" panose="02020603050405020304" pitchFamily="18" charset="0"/>
                        <a:ea typeface="宋体" panose="02010600030101010101" pitchFamily="2" charset="-122"/>
                      </a:endParaRPr>
                    </a:p>
                    <a:p>
                      <a:pPr indent="304800" algn="just">
                        <a:lnSpc>
                          <a:spcPts val="2000"/>
                        </a:lnSpc>
                        <a:spcAft>
                          <a:spcPts val="0"/>
                        </a:spcAft>
                      </a:pPr>
                      <a:r>
                        <a:rPr lang="en-US" sz="2400" b="0" kern="100" dirty="0" smtClean="0">
                          <a:effectLst/>
                          <a:latin typeface="Times New Roman" panose="02020603050405020304" pitchFamily="18" charset="0"/>
                          <a:ea typeface="宋体" panose="02010600030101010101" pitchFamily="2" charset="-122"/>
                        </a:rPr>
                        <a:t>0.9934098713190</a:t>
                      </a:r>
                      <a:endParaRPr lang="zh-CN" sz="24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ts val="2000"/>
                        </a:lnSpc>
                        <a:spcAft>
                          <a:spcPts val="0"/>
                        </a:spcAft>
                      </a:pPr>
                      <a:endParaRPr lang="en-US" sz="2400" kern="100" dirty="0" smtClean="0">
                        <a:effectLst/>
                        <a:latin typeface="Times New Roman" panose="02020603050405020304" pitchFamily="18" charset="0"/>
                        <a:ea typeface="宋体" panose="02010600030101010101" pitchFamily="2" charset="-122"/>
                      </a:endParaRPr>
                    </a:p>
                    <a:p>
                      <a:pPr indent="304800" algn="just">
                        <a:lnSpc>
                          <a:spcPts val="2000"/>
                        </a:lnSpc>
                        <a:spcAft>
                          <a:spcPts val="0"/>
                        </a:spcAft>
                      </a:pPr>
                      <a:r>
                        <a:rPr lang="en-US" sz="2400" kern="100" dirty="0" smtClean="0">
                          <a:effectLst/>
                          <a:latin typeface="Times New Roman" panose="02020603050405020304" pitchFamily="18" charset="0"/>
                          <a:ea typeface="宋体" panose="02010600030101010101" pitchFamily="2" charset="-122"/>
                        </a:rPr>
                        <a:t>0.9060451565914</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indent="304800" algn="just" defTabSz="914400" rtl="0" eaLnBrk="1" latinLnBrk="0" hangingPunct="1">
                        <a:lnSpc>
                          <a:spcPts val="2000"/>
                        </a:lnSpc>
                        <a:spcAft>
                          <a:spcPts val="0"/>
                        </a:spcAft>
                      </a:pPr>
                      <a:endParaRPr lang="en-US" sz="2400" kern="100" dirty="0" smtClean="0">
                        <a:solidFill>
                          <a:schemeClr val="dk1"/>
                        </a:solidFill>
                        <a:effectLst/>
                        <a:latin typeface="Times New Roman" panose="02020603050405020304" pitchFamily="18" charset="0"/>
                        <a:ea typeface="宋体" panose="02010600030101010101" pitchFamily="2" charset="-122"/>
                        <a:cs typeface="+mn-cs"/>
                      </a:endParaRPr>
                    </a:p>
                    <a:p>
                      <a:pPr marL="0" indent="304800" algn="just" defTabSz="914400" rtl="0" eaLnBrk="1" latinLnBrk="0" hangingPunct="1">
                        <a:lnSpc>
                          <a:spcPts val="2000"/>
                        </a:lnSpc>
                        <a:spcAft>
                          <a:spcPts val="0"/>
                        </a:spcAft>
                      </a:pPr>
                      <a:r>
                        <a:rPr lang="en-US" altLang="zh-CN" sz="2400" kern="100" dirty="0" smtClean="0">
                          <a:solidFill>
                            <a:schemeClr val="dk1"/>
                          </a:solidFill>
                          <a:effectLst/>
                          <a:latin typeface="Times New Roman" panose="02020603050405020304" pitchFamily="18" charset="0"/>
                          <a:ea typeface="宋体" panose="02010600030101010101" pitchFamily="2" charset="-122"/>
                          <a:cs typeface="+mn-cs"/>
                        </a:rPr>
                        <a:t>0.7600436210632324s</a:t>
                      </a:r>
                      <a:endParaRPr lang="zh-CN" sz="240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extLst>
                  <a:ext uri="{0D108BD9-81ED-4DB2-BD59-A6C34878D82A}">
                    <a16:rowId xmlns:a16="http://schemas.microsoft.com/office/drawing/2014/main" val="10001"/>
                  </a:ext>
                </a:extLst>
              </a:tr>
              <a:tr h="730289">
                <a:tc>
                  <a:txBody>
                    <a:bodyPr/>
                    <a:lstStyle/>
                    <a:p>
                      <a:pPr indent="304800" algn="just">
                        <a:lnSpc>
                          <a:spcPts val="2000"/>
                        </a:lnSpc>
                        <a:spcAft>
                          <a:spcPts val="0"/>
                        </a:spcAft>
                      </a:pPr>
                      <a:endParaRPr lang="en-US" sz="2400" b="0" kern="100" dirty="0" smtClean="0">
                        <a:effectLst/>
                        <a:latin typeface="Times New Roman" panose="02020603050405020304" pitchFamily="18" charset="0"/>
                        <a:ea typeface="宋体" panose="02010600030101010101" pitchFamily="2" charset="-122"/>
                      </a:endParaRPr>
                    </a:p>
                    <a:p>
                      <a:pPr indent="304800" algn="just">
                        <a:lnSpc>
                          <a:spcPts val="2000"/>
                        </a:lnSpc>
                        <a:spcAft>
                          <a:spcPts val="0"/>
                        </a:spcAft>
                      </a:pPr>
                      <a:r>
                        <a:rPr lang="en-US" sz="2400" b="0" kern="100" dirty="0" smtClean="0">
                          <a:effectLst/>
                          <a:latin typeface="Times New Roman" panose="02020603050405020304" pitchFamily="18" charset="0"/>
                          <a:ea typeface="宋体" panose="02010600030101010101" pitchFamily="2" charset="-122"/>
                        </a:rPr>
                        <a:t>0.9998265755618</a:t>
                      </a:r>
                      <a:endParaRPr lang="zh-CN" sz="24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ts val="2000"/>
                        </a:lnSpc>
                        <a:spcAft>
                          <a:spcPts val="0"/>
                        </a:spcAft>
                      </a:pPr>
                      <a:endParaRPr lang="en-US" sz="2400" kern="100" dirty="0" smtClean="0">
                        <a:effectLst/>
                        <a:latin typeface="Times New Roman" panose="02020603050405020304" pitchFamily="18" charset="0"/>
                        <a:ea typeface="宋体" panose="02010600030101010101" pitchFamily="2" charset="-122"/>
                      </a:endParaRPr>
                    </a:p>
                    <a:p>
                      <a:pPr indent="304800" algn="just">
                        <a:lnSpc>
                          <a:spcPts val="2000"/>
                        </a:lnSpc>
                        <a:spcAft>
                          <a:spcPts val="0"/>
                        </a:spcAft>
                      </a:pPr>
                      <a:r>
                        <a:rPr lang="en-US" sz="2400" kern="100" dirty="0" smtClean="0">
                          <a:effectLst/>
                          <a:latin typeface="Times New Roman" panose="02020603050405020304" pitchFamily="18" charset="0"/>
                          <a:ea typeface="宋体" panose="02010600030101010101" pitchFamily="2" charset="-122"/>
                        </a:rPr>
                        <a:t>0.8997329448895</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marL="0" indent="304800" algn="just" defTabSz="914400" rtl="0" eaLnBrk="1" latinLnBrk="0" hangingPunct="1">
                        <a:lnSpc>
                          <a:spcPts val="2000"/>
                        </a:lnSpc>
                        <a:spcAft>
                          <a:spcPts val="0"/>
                        </a:spcAft>
                      </a:pPr>
                      <a:endParaRPr lang="en-US" sz="2400" kern="100" dirty="0" smtClean="0">
                        <a:solidFill>
                          <a:schemeClr val="dk1"/>
                        </a:solidFill>
                        <a:effectLst/>
                        <a:latin typeface="Times New Roman" panose="02020603050405020304" pitchFamily="18" charset="0"/>
                        <a:ea typeface="宋体" panose="02010600030101010101" pitchFamily="2" charset="-122"/>
                        <a:cs typeface="+mn-cs"/>
                      </a:endParaRPr>
                    </a:p>
                    <a:p>
                      <a:pPr marL="0" indent="304800" algn="just" defTabSz="914400" rtl="0" eaLnBrk="1" latinLnBrk="0" hangingPunct="1">
                        <a:lnSpc>
                          <a:spcPts val="2000"/>
                        </a:lnSpc>
                        <a:spcAft>
                          <a:spcPts val="0"/>
                        </a:spcAft>
                      </a:pPr>
                      <a:r>
                        <a:rPr lang="en-US" altLang="zh-CN" sz="2400" kern="100" dirty="0" smtClean="0">
                          <a:solidFill>
                            <a:schemeClr val="dk1"/>
                          </a:solidFill>
                          <a:effectLst/>
                          <a:latin typeface="Times New Roman" panose="02020603050405020304" pitchFamily="18" charset="0"/>
                          <a:ea typeface="宋体" panose="02010600030101010101" pitchFamily="2" charset="-122"/>
                          <a:cs typeface="+mn-cs"/>
                        </a:rPr>
                        <a:t>42.28241848945618s</a:t>
                      </a:r>
                      <a:endParaRPr lang="zh-CN" sz="240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3" name="矩形 2"/>
          <p:cNvSpPr/>
          <p:nvPr/>
        </p:nvSpPr>
        <p:spPr>
          <a:xfrm>
            <a:off x="1759430" y="2360829"/>
            <a:ext cx="9987649" cy="830997"/>
          </a:xfrm>
          <a:prstGeom prst="rect">
            <a:avLst/>
          </a:prstGeom>
        </p:spPr>
        <p:txBody>
          <a:bodyPr wrap="square">
            <a:spAutoFit/>
          </a:bodyPr>
          <a:lstStyle/>
          <a:p>
            <a:pPr lvl="0" indent="152400"/>
            <a:r>
              <a:rPr lang="zh-CN" altLang="en-US" sz="2400" dirty="0" smtClean="0">
                <a:latin typeface="宋体" panose="02010600030101010101" pitchFamily="2" charset="-122"/>
                <a:cs typeface="Times New Roman" panose="02020603050405020304" pitchFamily="18" charset="0"/>
              </a:rPr>
              <a:t>  利用</a:t>
            </a:r>
            <a:r>
              <a:rPr lang="en-US" altLang="zh-CN" sz="2400" dirty="0" err="1">
                <a:latin typeface="宋体" panose="02010600030101010101" pitchFamily="2" charset="-122"/>
                <a:cs typeface="Times New Roman" panose="02020603050405020304" pitchFamily="18" charset="0"/>
              </a:rPr>
              <a:t>sklearn</a:t>
            </a:r>
            <a:r>
              <a:rPr lang="zh-CN" altLang="en-US" sz="2400" dirty="0">
                <a:latin typeface="宋体" panose="02010600030101010101" pitchFamily="2" charset="-122"/>
                <a:cs typeface="Times New Roman" panose="02020603050405020304" pitchFamily="18" charset="0"/>
              </a:rPr>
              <a:t>包中</a:t>
            </a:r>
            <a:r>
              <a:rPr lang="zh-CN" altLang="en-US" sz="2400" dirty="0" smtClean="0">
                <a:latin typeface="宋体" panose="02010600030101010101" pitchFamily="2" charset="-122"/>
                <a:cs typeface="Times New Roman" panose="02020603050405020304" pitchFamily="18" charset="0"/>
              </a:rPr>
              <a:t>的</a:t>
            </a:r>
            <a:r>
              <a:rPr lang="en-US" altLang="zh-CN" sz="2400" dirty="0" err="1" smtClean="0">
                <a:latin typeface="宋体" panose="02010600030101010101" pitchFamily="2" charset="-122"/>
                <a:cs typeface="Times New Roman" panose="02020603050405020304" pitchFamily="18" charset="0"/>
              </a:rPr>
              <a:t>RandomForestClassifier</a:t>
            </a:r>
            <a:r>
              <a:rPr lang="zh-CN" altLang="en-US" sz="2400" dirty="0" smtClean="0">
                <a:latin typeface="宋体" panose="02010600030101010101" pitchFamily="2" charset="-122"/>
                <a:cs typeface="Times New Roman" panose="02020603050405020304" pitchFamily="18" charset="0"/>
              </a:rPr>
              <a:t>和</a:t>
            </a:r>
            <a:r>
              <a:rPr lang="en-US" altLang="zh-CN" sz="2400" dirty="0" err="1">
                <a:latin typeface="宋体" panose="02010600030101010101" pitchFamily="2" charset="-122"/>
                <a:cs typeface="Times New Roman" panose="02020603050405020304" pitchFamily="18" charset="0"/>
              </a:rPr>
              <a:t>AdaBoostClassifier</a:t>
            </a:r>
            <a:r>
              <a:rPr lang="zh-CN" altLang="en-US" sz="2400" dirty="0" smtClean="0">
                <a:latin typeface="宋体" panose="02010600030101010101" pitchFamily="2" charset="-122"/>
                <a:cs typeface="Times New Roman" panose="02020603050405020304" pitchFamily="18" charset="0"/>
              </a:rPr>
              <a:t>对</a:t>
            </a:r>
            <a:r>
              <a:rPr lang="zh-CN" altLang="en-US" sz="2400" dirty="0">
                <a:latin typeface="宋体" panose="02010600030101010101" pitchFamily="2" charset="-122"/>
                <a:cs typeface="Times New Roman" panose="02020603050405020304" pitchFamily="18" charset="0"/>
              </a:rPr>
              <a:t>训练集数据进行建模，</a:t>
            </a:r>
            <a:r>
              <a:rPr lang="zh-CN" altLang="en-US" sz="2400" dirty="0" smtClean="0">
                <a:latin typeface="宋体" panose="02010600030101010101" pitchFamily="2" charset="-122"/>
                <a:cs typeface="Times New Roman" panose="02020603050405020304" pitchFamily="18" charset="0"/>
              </a:rPr>
              <a:t>得到两个集成算法模型用于分类预测：</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1987660" cy="646331"/>
          </a:xfrm>
          <a:prstGeom prst="rect">
            <a:avLst/>
          </a:prstGeom>
          <a:noFill/>
        </p:spPr>
        <p:txBody>
          <a:bodyPr wrap="none" rtlCol="0">
            <a:spAutoFit/>
          </a:bodyPr>
          <a:lstStyle/>
          <a:p>
            <a:pPr fontAlgn="auto">
              <a:spcBef>
                <a:spcPts val="0"/>
              </a:spcBef>
              <a:spcAft>
                <a:spcPts val="0"/>
              </a:spcAft>
              <a:defRPr/>
            </a:pPr>
            <a:r>
              <a:rPr lang="en-US" altLang="zh-CN" sz="3600" b="1" dirty="0" smtClean="0">
                <a:solidFill>
                  <a:schemeClr val="bg1"/>
                </a:solidFill>
                <a:latin typeface="Franklin Gothic Medium" panose="020B0603020102020204" pitchFamily="34" charset="0"/>
                <a:ea typeface="微软雅黑" panose="020B0503020204020204" pitchFamily="34" charset="-122"/>
              </a:rPr>
              <a:t>SVM</a:t>
            </a:r>
            <a:r>
              <a:rPr lang="zh-CN" altLang="en-US" sz="3600" b="1" dirty="0" smtClean="0">
                <a:solidFill>
                  <a:schemeClr val="bg1"/>
                </a:solidFill>
                <a:latin typeface="Franklin Gothic Medium" panose="020B0603020102020204" pitchFamily="34" charset="0"/>
                <a:ea typeface="微软雅黑" panose="020B0503020204020204" pitchFamily="34" charset="-122"/>
              </a:rPr>
              <a:t>模型</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005403" cy="584775"/>
          </a:xfrm>
          <a:prstGeom prst="rect">
            <a:avLst/>
          </a:prstGeom>
        </p:spPr>
        <p:txBody>
          <a:bodyPr wrap="none">
            <a:spAutoFit/>
          </a:bodyPr>
          <a:lstStyle/>
          <a:p>
            <a:r>
              <a:rPr lang="zh-CN" altLang="en-US" sz="3200" kern="100" dirty="0">
                <a:ea typeface="等线" panose="02010600030101010101" pitchFamily="2" charset="-122"/>
                <a:cs typeface="Times New Roman" panose="02020603050405020304" pitchFamily="18" charset="0"/>
              </a:rPr>
              <a:t>原理</a:t>
            </a:r>
            <a:endParaRPr lang="zh-CN" altLang="en-US" sz="3200" dirty="0"/>
          </a:p>
        </p:txBody>
      </p:sp>
      <p:sp>
        <p:nvSpPr>
          <p:cNvPr id="2" name="矩形 1"/>
          <p:cNvSpPr/>
          <p:nvPr/>
        </p:nvSpPr>
        <p:spPr>
          <a:xfrm>
            <a:off x="956767" y="2896245"/>
            <a:ext cx="10790312" cy="2523768"/>
          </a:xfrm>
          <a:prstGeom prst="rect">
            <a:avLst/>
          </a:prstGeom>
        </p:spPr>
        <p:txBody>
          <a:bodyPr wrap="square">
            <a:spAutoFit/>
          </a:bodyPr>
          <a:lstStyle/>
          <a:p>
            <a:r>
              <a:rPr lang="en-US" altLang="zh-CN" sz="2800" dirty="0" smtClean="0"/>
              <a:t>        SVM </a:t>
            </a:r>
            <a:r>
              <a:rPr lang="zh-CN" altLang="en-US" sz="2800" dirty="0"/>
              <a:t>是有监督的学习模型，我们需要事先对数据打上分类标签，通过求解最大分类间隔来求解二分类问题</a:t>
            </a:r>
            <a:r>
              <a:rPr lang="zh-CN" altLang="en-US" sz="2800" dirty="0" smtClean="0"/>
              <a:t>。</a:t>
            </a:r>
            <a:endParaRPr lang="en-US" altLang="zh-CN" sz="2800" dirty="0" smtClean="0"/>
          </a:p>
          <a:p>
            <a:r>
              <a:rPr lang="en-US" altLang="zh-CN" sz="2800" dirty="0" smtClean="0"/>
              <a:t>       </a:t>
            </a:r>
            <a:r>
              <a:rPr lang="zh-CN" altLang="zh-CN" sz="2800" dirty="0" smtClean="0"/>
              <a:t>用</a:t>
            </a:r>
            <a:r>
              <a:rPr lang="en-US" altLang="zh-CN" sz="2800" dirty="0" smtClean="0"/>
              <a:t> </a:t>
            </a:r>
            <a:r>
              <a:rPr lang="en-US" altLang="zh-CN" sz="2800" dirty="0"/>
              <a:t>SVM </a:t>
            </a:r>
            <a:r>
              <a:rPr lang="zh-CN" altLang="zh-CN" sz="2800" dirty="0"/>
              <a:t>计算的过程就是帮我们找到那个超平面（决策线</a:t>
            </a:r>
            <a:r>
              <a:rPr lang="en-US" altLang="zh-CN" sz="2800" dirty="0"/>
              <a:t>C</a:t>
            </a:r>
            <a:r>
              <a:rPr lang="zh-CN" altLang="zh-CN" sz="2800" dirty="0"/>
              <a:t>放到三维空间中，便是一个平面，这个决策面就是超平面）的过程，这个超平面就是我们的</a:t>
            </a:r>
            <a:r>
              <a:rPr lang="en-US" altLang="zh-CN" sz="2800" dirty="0"/>
              <a:t> SVM </a:t>
            </a:r>
            <a:r>
              <a:rPr lang="zh-CN" altLang="zh-CN" sz="2800" dirty="0"/>
              <a:t>分类器。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1987660" cy="646331"/>
          </a:xfrm>
          <a:prstGeom prst="rect">
            <a:avLst/>
          </a:prstGeom>
          <a:noFill/>
        </p:spPr>
        <p:txBody>
          <a:bodyPr wrap="none" rtlCol="0">
            <a:spAutoFit/>
          </a:bodyPr>
          <a:lstStyle/>
          <a:p>
            <a:pPr fontAlgn="auto">
              <a:spcBef>
                <a:spcPts val="0"/>
              </a:spcBef>
              <a:spcAft>
                <a:spcPts val="0"/>
              </a:spcAft>
              <a:defRPr/>
            </a:pPr>
            <a:r>
              <a:rPr lang="en-US" altLang="zh-CN" sz="3600" b="1" dirty="0" smtClean="0">
                <a:solidFill>
                  <a:schemeClr val="bg1"/>
                </a:solidFill>
                <a:latin typeface="Franklin Gothic Medium" panose="020B0603020102020204" pitchFamily="34" charset="0"/>
                <a:ea typeface="微软雅黑" panose="020B0503020204020204" pitchFamily="34" charset="-122"/>
              </a:rPr>
              <a:t>SVM</a:t>
            </a:r>
            <a:r>
              <a:rPr lang="zh-CN" altLang="en-US" sz="3600" b="1" dirty="0" smtClean="0">
                <a:solidFill>
                  <a:schemeClr val="bg1"/>
                </a:solidFill>
                <a:latin typeface="Franklin Gothic Medium" panose="020B0603020102020204" pitchFamily="34" charset="0"/>
                <a:ea typeface="微软雅黑" panose="020B0503020204020204" pitchFamily="34" charset="-122"/>
              </a:rPr>
              <a:t>模型</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826141" cy="584775"/>
          </a:xfrm>
          <a:prstGeom prst="rect">
            <a:avLst/>
          </a:prstGeom>
        </p:spPr>
        <p:txBody>
          <a:bodyPr wrap="none">
            <a:spAutoFit/>
          </a:bodyPr>
          <a:lstStyle/>
          <a:p>
            <a:r>
              <a:rPr lang="zh-CN" altLang="en-US" sz="3200" dirty="0" smtClean="0"/>
              <a:t>训练结果</a:t>
            </a:r>
            <a:endParaRPr lang="zh-CN" altLang="en-US" sz="3200" dirty="0"/>
          </a:p>
        </p:txBody>
      </p:sp>
      <p:graphicFrame>
        <p:nvGraphicFramePr>
          <p:cNvPr id="11" name="表格 10"/>
          <p:cNvGraphicFramePr>
            <a:graphicFrameLocks noGrp="1"/>
          </p:cNvGraphicFramePr>
          <p:nvPr/>
        </p:nvGraphicFramePr>
        <p:xfrm>
          <a:off x="1165115" y="4408413"/>
          <a:ext cx="11089232" cy="1258609"/>
        </p:xfrm>
        <a:graphic>
          <a:graphicData uri="http://schemas.openxmlformats.org/drawingml/2006/table">
            <a:tbl>
              <a:tblPr firstRow="1" firstCol="1" bandRow="1">
                <a:tableStyleId>{3C2FFA5D-87B4-456A-9821-1D502468CF0F}</a:tableStyleId>
              </a:tblPr>
              <a:tblGrid>
                <a:gridCol w="3643385">
                  <a:extLst>
                    <a:ext uri="{9D8B030D-6E8A-4147-A177-3AD203B41FA5}">
                      <a16:colId xmlns:a16="http://schemas.microsoft.com/office/drawing/2014/main" val="20000"/>
                    </a:ext>
                  </a:extLst>
                </a:gridCol>
                <a:gridCol w="3645096">
                  <a:extLst>
                    <a:ext uri="{9D8B030D-6E8A-4147-A177-3AD203B41FA5}">
                      <a16:colId xmlns:a16="http://schemas.microsoft.com/office/drawing/2014/main" val="20001"/>
                    </a:ext>
                  </a:extLst>
                </a:gridCol>
                <a:gridCol w="3800751">
                  <a:extLst>
                    <a:ext uri="{9D8B030D-6E8A-4147-A177-3AD203B41FA5}">
                      <a16:colId xmlns:a16="http://schemas.microsoft.com/office/drawing/2014/main" val="20002"/>
                    </a:ext>
                  </a:extLst>
                </a:gridCol>
              </a:tblGrid>
              <a:tr h="0">
                <a:tc>
                  <a:txBody>
                    <a:bodyPr/>
                    <a:lstStyle/>
                    <a:p>
                      <a:pPr indent="304800" algn="just">
                        <a:lnSpc>
                          <a:spcPts val="2000"/>
                        </a:lnSpc>
                        <a:spcAft>
                          <a:spcPts val="0"/>
                        </a:spcAft>
                      </a:pPr>
                      <a:r>
                        <a:rPr lang="zh-CN" sz="2400" kern="100" dirty="0">
                          <a:effectLst/>
                        </a:rPr>
                        <a:t>训练集效率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测试集效率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时间成本</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0"/>
                  </a:ext>
                </a:extLst>
              </a:tr>
              <a:tr h="730289">
                <a:tc>
                  <a:txBody>
                    <a:bodyPr/>
                    <a:lstStyle/>
                    <a:p>
                      <a:pPr marL="0" indent="304800" algn="just" defTabSz="914400" rtl="0" eaLnBrk="1" latinLnBrk="0" hangingPunct="1">
                        <a:lnSpc>
                          <a:spcPts val="2000"/>
                        </a:lnSpc>
                        <a:spcAft>
                          <a:spcPts val="0"/>
                        </a:spcAft>
                      </a:pPr>
                      <a:r>
                        <a:rPr lang="en-US" sz="2400" b="0" kern="100" dirty="0">
                          <a:effectLst/>
                        </a:rPr>
                        <a:t>0.9027782595123305</a:t>
                      </a:r>
                      <a:endParaRPr lang="zh-CN" sz="2400" b="0" kern="100" dirty="0">
                        <a:solidFill>
                          <a:schemeClr val="dk1"/>
                        </a:solidFill>
                        <a:effectLst/>
                        <a:latin typeface="+mn-lt"/>
                        <a:ea typeface="+mn-ea"/>
                        <a:cs typeface="+mn-cs"/>
                      </a:endParaRPr>
                    </a:p>
                  </a:txBody>
                  <a:tcPr marL="137160" marR="137160" marT="137160" marB="137160"/>
                </a:tc>
                <a:tc>
                  <a:txBody>
                    <a:bodyPr/>
                    <a:lstStyle/>
                    <a:p>
                      <a:pPr indent="304800" algn="just">
                        <a:lnSpc>
                          <a:spcPts val="2000"/>
                        </a:lnSpc>
                        <a:spcAft>
                          <a:spcPts val="0"/>
                        </a:spcAft>
                      </a:pPr>
                      <a:r>
                        <a:rPr lang="en-US" sz="2400" kern="100" dirty="0">
                          <a:effectLst/>
                        </a:rPr>
                        <a:t>0.9025653475762726</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en-US" sz="2400" kern="100" dirty="0">
                          <a:effectLst/>
                        </a:rPr>
                        <a:t>303.9908118247986s</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1"/>
                  </a:ext>
                </a:extLst>
              </a:tr>
            </a:tbl>
          </a:graphicData>
        </a:graphic>
      </p:graphicFrame>
      <p:sp>
        <p:nvSpPr>
          <p:cNvPr id="12" name="Rectangle 2"/>
          <p:cNvSpPr>
            <a:spLocks noChangeArrowheads="1"/>
          </p:cNvSpPr>
          <p:nvPr/>
        </p:nvSpPr>
        <p:spPr bwMode="auto">
          <a:xfrm>
            <a:off x="1132347" y="2719268"/>
            <a:ext cx="1012156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304800"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524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  </a:t>
            </a:r>
            <a:r>
              <a:rPr kumimoji="0" lang="zh-CN" altLang="zh-CN"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选择核函数为线性函数，调用</a:t>
            </a:r>
            <a:r>
              <a:rPr kumimoji="0" lang="en-US" altLang="zh-CN" sz="2800" b="0" i="0" u="none" strike="noStrike" cap="none" normalizeH="0" baseline="0" dirty="0" err="1" smtClean="0">
                <a:ln>
                  <a:noFill/>
                </a:ln>
                <a:solidFill>
                  <a:schemeClr val="tx1"/>
                </a:solidFill>
                <a:effectLst/>
                <a:latin typeface="宋体" panose="02010600030101010101" pitchFamily="2" charset="-122"/>
                <a:cs typeface="Times New Roman" panose="02020603050405020304" pitchFamily="18" charset="0"/>
              </a:rPr>
              <a:t>sklearn</a:t>
            </a:r>
            <a:r>
              <a:rPr kumimoji="0" lang="zh-CN" altLang="en-US"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包中的</a:t>
            </a:r>
            <a:r>
              <a:rPr kumimoji="0" lang="en-US" altLang="zh-CN" sz="2800" b="0" i="0" u="none" strike="noStrike" cap="none" normalizeH="0" baseline="0" dirty="0" err="1" smtClean="0">
                <a:ln>
                  <a:noFill/>
                </a:ln>
                <a:solidFill>
                  <a:schemeClr val="tx1"/>
                </a:solidFill>
                <a:effectLst/>
                <a:latin typeface="宋体" panose="02010600030101010101" pitchFamily="2" charset="-122"/>
                <a:cs typeface="Times New Roman" panose="02020603050405020304" pitchFamily="18" charset="0"/>
              </a:rPr>
              <a:t>svm</a:t>
            </a:r>
            <a:r>
              <a:rPr kumimoji="0" lang="zh-CN" altLang="en-US"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对训练集进行训练，得到一个线性分类器。</a:t>
            </a:r>
            <a:endParaRPr kumimoji="0" lang="zh-CN" altLang="en-US" sz="2800" b="0" i="0" u="none" strike="noStrike" cap="none" normalizeH="0" baseline="0" dirty="0" smtClean="0">
              <a:ln>
                <a:noFill/>
              </a:ln>
              <a:solidFill>
                <a:schemeClr val="tx1"/>
              </a:solidFill>
              <a:effectLst/>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3546164" cy="646331"/>
          </a:xfrm>
          <a:prstGeom prst="rect">
            <a:avLst/>
          </a:prstGeom>
          <a:noFill/>
        </p:spPr>
        <p:txBody>
          <a:bodyPr wrap="none" rtlCol="0">
            <a:spAutoFit/>
          </a:bodyPr>
          <a:lstStyle/>
          <a:p>
            <a:pPr fontAlgn="auto">
              <a:spcBef>
                <a:spcPts val="0"/>
              </a:spcBef>
              <a:spcAft>
                <a:spcPts val="0"/>
              </a:spcAft>
              <a:defRPr/>
            </a:pPr>
            <a:r>
              <a:rPr lang="en-US" altLang="zh-CN" sz="3600" b="1" dirty="0">
                <a:solidFill>
                  <a:schemeClr val="bg1"/>
                </a:solidFill>
                <a:latin typeface="Franklin Gothic Medium" panose="020B0603020102020204" pitchFamily="34" charset="0"/>
                <a:ea typeface="微软雅黑" panose="020B0503020204020204" pitchFamily="34" charset="-122"/>
              </a:rPr>
              <a:t>Logistic</a:t>
            </a:r>
            <a:r>
              <a:rPr lang="zh-CN" altLang="zh-CN" sz="3600" b="1" dirty="0">
                <a:solidFill>
                  <a:schemeClr val="bg1"/>
                </a:solidFill>
                <a:latin typeface="Franklin Gothic Medium" panose="020B0603020102020204" pitchFamily="34" charset="0"/>
                <a:ea typeface="微软雅黑" panose="020B0503020204020204" pitchFamily="34" charset="-122"/>
              </a:rPr>
              <a:t>回归</a:t>
            </a:r>
            <a:r>
              <a:rPr lang="zh-CN" altLang="en-US" sz="3600" b="1" dirty="0" smtClean="0">
                <a:solidFill>
                  <a:schemeClr val="bg1"/>
                </a:solidFill>
                <a:latin typeface="Franklin Gothic Medium" panose="020B0603020102020204" pitchFamily="34" charset="0"/>
                <a:ea typeface="微软雅黑" panose="020B0503020204020204" pitchFamily="34" charset="-122"/>
              </a:rPr>
              <a:t>模型</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005403" cy="584775"/>
          </a:xfrm>
          <a:prstGeom prst="rect">
            <a:avLst/>
          </a:prstGeom>
        </p:spPr>
        <p:txBody>
          <a:bodyPr wrap="none">
            <a:spAutoFit/>
          </a:bodyPr>
          <a:lstStyle/>
          <a:p>
            <a:r>
              <a:rPr lang="zh-CN" altLang="en-US" sz="3200" kern="100" dirty="0">
                <a:ea typeface="等线" panose="02010600030101010101" pitchFamily="2" charset="-122"/>
                <a:cs typeface="Times New Roman" panose="02020603050405020304" pitchFamily="18" charset="0"/>
              </a:rPr>
              <a:t>原理</a:t>
            </a:r>
            <a:endParaRPr lang="zh-CN" altLang="en-US" sz="3200" dirty="0"/>
          </a:p>
        </p:txBody>
      </p:sp>
      <p:sp>
        <p:nvSpPr>
          <p:cNvPr id="3" name="矩形 2"/>
          <p:cNvSpPr/>
          <p:nvPr/>
        </p:nvSpPr>
        <p:spPr>
          <a:xfrm>
            <a:off x="856377" y="2680221"/>
            <a:ext cx="11161240" cy="3108543"/>
          </a:xfrm>
          <a:prstGeom prst="rect">
            <a:avLst/>
          </a:prstGeom>
        </p:spPr>
        <p:txBody>
          <a:bodyPr wrap="square">
            <a:spAutoFit/>
          </a:bodyPr>
          <a:lstStyle/>
          <a:p>
            <a:r>
              <a:rPr lang="en-US" altLang="zh-CN" sz="2800" dirty="0" smtClean="0"/>
              <a:t>       Logistic </a:t>
            </a:r>
            <a:r>
              <a:rPr lang="zh-CN" altLang="zh-CN" sz="2800" dirty="0"/>
              <a:t>回归通过使用其固有的</a:t>
            </a:r>
            <a:r>
              <a:rPr lang="en-US" altLang="zh-CN" sz="2800" dirty="0"/>
              <a:t> logistic </a:t>
            </a:r>
            <a:r>
              <a:rPr lang="zh-CN" altLang="zh-CN" sz="2800" dirty="0"/>
              <a:t>函数估计概率，来衡量因变量（我们想要预测的标签）与一个或多个自变量（特征）之间的关系。</a:t>
            </a:r>
          </a:p>
          <a:p>
            <a:r>
              <a:rPr lang="zh-CN" altLang="zh-CN" sz="2800" dirty="0"/>
              <a:t>然后这些概率必须二值化才能真正地进行预测。这就是</a:t>
            </a:r>
            <a:r>
              <a:rPr lang="en-US" altLang="zh-CN" sz="2800" dirty="0"/>
              <a:t> logistic </a:t>
            </a:r>
            <a:r>
              <a:rPr lang="zh-CN" altLang="zh-CN" sz="2800" dirty="0"/>
              <a:t>函数的任务，也称为</a:t>
            </a:r>
            <a:r>
              <a:rPr lang="en-US" altLang="zh-CN" sz="2800" dirty="0"/>
              <a:t> Sigmoid </a:t>
            </a:r>
            <a:r>
              <a:rPr lang="zh-CN" altLang="zh-CN" sz="2800" dirty="0"/>
              <a:t>函数。</a:t>
            </a:r>
            <a:r>
              <a:rPr lang="en-US" altLang="zh-CN" sz="2800" dirty="0"/>
              <a:t>Sigmoid </a:t>
            </a:r>
            <a:r>
              <a:rPr lang="zh-CN" altLang="zh-CN" sz="2800" dirty="0"/>
              <a:t>函数是一个</a:t>
            </a:r>
            <a:r>
              <a:rPr lang="en-US" altLang="zh-CN" sz="2800" dirty="0"/>
              <a:t> S </a:t>
            </a:r>
            <a:r>
              <a:rPr lang="zh-CN" altLang="zh-CN" sz="2800" dirty="0"/>
              <a:t>形曲线，它可以将任意实数值映射到介于</a:t>
            </a:r>
            <a:r>
              <a:rPr lang="en-US" altLang="zh-CN" sz="2800" dirty="0"/>
              <a:t> 0 </a:t>
            </a:r>
            <a:r>
              <a:rPr lang="zh-CN" altLang="zh-CN" sz="2800" dirty="0"/>
              <a:t>和</a:t>
            </a:r>
            <a:r>
              <a:rPr lang="en-US" altLang="zh-CN" sz="2800" dirty="0"/>
              <a:t> 1 </a:t>
            </a:r>
            <a:r>
              <a:rPr lang="zh-CN" altLang="zh-CN" sz="2800" dirty="0"/>
              <a:t>之间的值，但并不能取到</a:t>
            </a:r>
            <a:r>
              <a:rPr lang="en-US" altLang="zh-CN" sz="2800" dirty="0"/>
              <a:t> 0</a:t>
            </a:r>
            <a:r>
              <a:rPr lang="zh-CN" altLang="zh-CN" sz="2800" dirty="0"/>
              <a:t>或</a:t>
            </a:r>
            <a:r>
              <a:rPr lang="en-US" altLang="zh-CN" sz="2800" dirty="0"/>
              <a:t>1</a:t>
            </a:r>
            <a:r>
              <a:rPr lang="zh-CN" altLang="zh-CN" sz="2800" dirty="0"/>
              <a:t>。然后使用阈值分类器将</a:t>
            </a:r>
            <a:r>
              <a:rPr lang="en-US" altLang="zh-CN" sz="2800" dirty="0"/>
              <a:t> 0 </a:t>
            </a:r>
            <a:r>
              <a:rPr lang="zh-CN" altLang="zh-CN" sz="2800" dirty="0"/>
              <a:t>和</a:t>
            </a:r>
            <a:r>
              <a:rPr lang="en-US" altLang="zh-CN" sz="2800" dirty="0"/>
              <a:t> 1 </a:t>
            </a:r>
            <a:r>
              <a:rPr lang="zh-CN" altLang="zh-CN" sz="2800" dirty="0"/>
              <a:t>之间的值转换为</a:t>
            </a:r>
            <a:r>
              <a:rPr lang="en-US" altLang="zh-CN" sz="2800" dirty="0"/>
              <a:t> 0 </a:t>
            </a:r>
            <a:r>
              <a:rPr lang="zh-CN" altLang="zh-CN" sz="2800" dirty="0"/>
              <a:t>或</a:t>
            </a:r>
            <a:r>
              <a:rPr lang="en-US" altLang="zh-CN" sz="2800" dirty="0"/>
              <a:t> </a:t>
            </a:r>
            <a:r>
              <a:rPr lang="en-US" altLang="zh-CN" sz="2800" dirty="0" smtClean="0"/>
              <a:t>1</a:t>
            </a:r>
            <a:r>
              <a:rPr lang="zh-CN" altLang="en-US" sz="2800" dirty="0"/>
              <a:t>，</a:t>
            </a:r>
            <a:r>
              <a:rPr lang="zh-CN" altLang="zh-CN" sz="2800" dirty="0" smtClean="0"/>
              <a:t>所以</a:t>
            </a:r>
            <a:r>
              <a:rPr lang="zh-CN" altLang="zh-CN" sz="2800" dirty="0"/>
              <a:t>输出的标记</a:t>
            </a:r>
            <a:r>
              <a:rPr lang="en-US" altLang="zh-CN" sz="2800" dirty="0"/>
              <a:t>y={0,1}</a:t>
            </a:r>
            <a:r>
              <a:rPr lang="zh-CN" altLang="en-US" sz="2800" dirty="0"/>
              <a:t>。</a:t>
            </a:r>
            <a:endParaRPr lang="zh-CN"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6213351" y="29056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6213351" y="36676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a:off x="6213351" y="44804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25171"/>
            <a:ext cx="3765079" cy="725782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6213351" y="20928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smtClean="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9"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smtClean="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40" name="矩形 39"/>
          <p:cNvSpPr/>
          <p:nvPr/>
        </p:nvSpPr>
        <p:spPr>
          <a:xfrm>
            <a:off x="6853631" y="2039787"/>
            <a:ext cx="1620957" cy="609398"/>
          </a:xfrm>
          <a:prstGeom prst="rect">
            <a:avLst/>
          </a:prstGeom>
          <a:effectLst/>
        </p:spPr>
        <p:txBody>
          <a:bodyPr wrap="none">
            <a:spAutoFit/>
          </a:bodyPr>
          <a:lstStyle/>
          <a:p>
            <a:pPr algn="ctr">
              <a:lnSpc>
                <a:spcPct val="120000"/>
              </a:lnSpc>
            </a:pPr>
            <a:r>
              <a:rPr lang="zh-CN" altLang="en-US" sz="2800" dirty="0" smtClean="0">
                <a:solidFill>
                  <a:schemeClr val="bg1"/>
                </a:solidFill>
                <a:latin typeface="微软雅黑" panose="020B0503020204020204" pitchFamily="34" charset="-122"/>
                <a:ea typeface="微软雅黑" panose="020B0503020204020204" pitchFamily="34" charset="-122"/>
                <a:cs typeface="+mn-ea"/>
                <a:sym typeface="+mn-lt"/>
              </a:rPr>
              <a:t>问题描述</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1" name="圆角矩形 40"/>
          <p:cNvSpPr/>
          <p:nvPr/>
        </p:nvSpPr>
        <p:spPr bwMode="auto">
          <a:xfrm>
            <a:off x="5282251" y="2066758"/>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Impact" panose="020B0806030902050204" pitchFamily="34" charset="0"/>
                <a:cs typeface="+mn-ea"/>
                <a:sym typeface="+mn-lt"/>
              </a:rPr>
              <a:t>01</a:t>
            </a:r>
            <a:endParaRPr lang="zh-CN" altLang="en-US" sz="2800" dirty="0">
              <a:latin typeface="Impact" panose="020B0806030902050204" pitchFamily="34" charset="0"/>
              <a:cs typeface="+mn-ea"/>
              <a:sym typeface="+mn-lt"/>
            </a:endParaRPr>
          </a:p>
        </p:txBody>
      </p:sp>
      <p:sp>
        <p:nvSpPr>
          <p:cNvPr id="42" name="矩形 41"/>
          <p:cNvSpPr/>
          <p:nvPr/>
        </p:nvSpPr>
        <p:spPr>
          <a:xfrm>
            <a:off x="6847547" y="2868979"/>
            <a:ext cx="1980029" cy="609398"/>
          </a:xfrm>
          <a:prstGeom prst="rect">
            <a:avLst/>
          </a:prstGeom>
          <a:effectLst/>
        </p:spPr>
        <p:txBody>
          <a:bodyPr wrap="none">
            <a:spAutoFit/>
          </a:bodyPr>
          <a:lstStyle/>
          <a:p>
            <a:pPr algn="ctr">
              <a:lnSpc>
                <a:spcPct val="120000"/>
              </a:lnSpc>
            </a:pPr>
            <a:r>
              <a:rPr lang="zh-CN" altLang="en-US" sz="2800" dirty="0" smtClean="0">
                <a:solidFill>
                  <a:schemeClr val="bg1"/>
                </a:solidFill>
                <a:latin typeface="微软雅黑" panose="020B0503020204020204" pitchFamily="34" charset="-122"/>
                <a:ea typeface="微软雅黑" panose="020B0503020204020204" pitchFamily="34" charset="-122"/>
                <a:cs typeface="+mn-ea"/>
                <a:sym typeface="+mn-lt"/>
              </a:rPr>
              <a:t>数据预处理</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3" name="圆角矩形 42"/>
          <p:cNvSpPr/>
          <p:nvPr/>
        </p:nvSpPr>
        <p:spPr bwMode="auto">
          <a:xfrm>
            <a:off x="5282251" y="285733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Impact" panose="020B0806030902050204" pitchFamily="34" charset="0"/>
                <a:cs typeface="+mn-ea"/>
                <a:sym typeface="+mn-lt"/>
              </a:rPr>
              <a:t>02</a:t>
            </a:r>
            <a:endParaRPr lang="zh-CN" altLang="en-US" sz="2800" dirty="0">
              <a:latin typeface="Impact" panose="020B0806030902050204" pitchFamily="34" charset="0"/>
              <a:cs typeface="+mn-ea"/>
              <a:sym typeface="+mn-lt"/>
            </a:endParaRPr>
          </a:p>
        </p:txBody>
      </p:sp>
      <p:sp>
        <p:nvSpPr>
          <p:cNvPr id="44" name="矩形 43"/>
          <p:cNvSpPr/>
          <p:nvPr/>
        </p:nvSpPr>
        <p:spPr>
          <a:xfrm>
            <a:off x="6847547" y="3616832"/>
            <a:ext cx="2339102" cy="609398"/>
          </a:xfrm>
          <a:prstGeom prst="rect">
            <a:avLst/>
          </a:prstGeom>
          <a:effectLst/>
        </p:spPr>
        <p:txBody>
          <a:bodyPr wrap="none">
            <a:spAutoFit/>
          </a:bodyPr>
          <a:lstStyle/>
          <a:p>
            <a:pPr algn="ctr">
              <a:lnSpc>
                <a:spcPct val="120000"/>
              </a:lnSpc>
            </a:pPr>
            <a:r>
              <a:rPr lang="zh-CN" altLang="en-US" sz="2800" dirty="0" smtClean="0">
                <a:solidFill>
                  <a:schemeClr val="bg1"/>
                </a:solidFill>
                <a:latin typeface="微软雅黑" panose="020B0503020204020204" pitchFamily="34" charset="-122"/>
                <a:ea typeface="微软雅黑" panose="020B0503020204020204" pitchFamily="34" charset="-122"/>
                <a:cs typeface="+mn-ea"/>
                <a:sym typeface="+mn-lt"/>
              </a:rPr>
              <a:t>分类算法模型</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1" name="圆角矩形 60"/>
          <p:cNvSpPr/>
          <p:nvPr/>
        </p:nvSpPr>
        <p:spPr bwMode="auto">
          <a:xfrm>
            <a:off x="5282251" y="3647908"/>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Impact" panose="020B0806030902050204" pitchFamily="34" charset="0"/>
                <a:cs typeface="+mn-ea"/>
                <a:sym typeface="+mn-lt"/>
              </a:rPr>
              <a:t>03</a:t>
            </a:r>
            <a:endParaRPr lang="zh-CN" altLang="en-US" sz="2800" dirty="0">
              <a:latin typeface="Impact" panose="020B0806030902050204" pitchFamily="34" charset="0"/>
              <a:cs typeface="+mn-ea"/>
              <a:sym typeface="+mn-lt"/>
            </a:endParaRPr>
          </a:p>
        </p:txBody>
      </p:sp>
      <p:sp>
        <p:nvSpPr>
          <p:cNvPr id="70" name="矩形 69"/>
          <p:cNvSpPr/>
          <p:nvPr/>
        </p:nvSpPr>
        <p:spPr>
          <a:xfrm>
            <a:off x="6847547" y="4467346"/>
            <a:ext cx="2698175" cy="609398"/>
          </a:xfrm>
          <a:prstGeom prst="rect">
            <a:avLst/>
          </a:prstGeom>
          <a:effectLst/>
        </p:spPr>
        <p:txBody>
          <a:bodyPr wrap="none">
            <a:spAutoFit/>
          </a:bodyPr>
          <a:lstStyle/>
          <a:p>
            <a:pPr algn="ctr">
              <a:lnSpc>
                <a:spcPct val="120000"/>
              </a:lnSpc>
            </a:pPr>
            <a:r>
              <a:rPr lang="zh-CN" altLang="en-US" sz="2800" dirty="0" smtClean="0">
                <a:solidFill>
                  <a:schemeClr val="bg1"/>
                </a:solidFill>
                <a:latin typeface="微软雅黑" panose="020B0503020204020204" pitchFamily="34" charset="-122"/>
                <a:ea typeface="微软雅黑" panose="020B0503020204020204" pitchFamily="34" charset="-122"/>
                <a:cs typeface="+mn-ea"/>
                <a:sym typeface="+mn-lt"/>
              </a:rPr>
              <a:t>模型比较与总结</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5" name="圆角矩形 74"/>
          <p:cNvSpPr/>
          <p:nvPr/>
        </p:nvSpPr>
        <p:spPr bwMode="auto">
          <a:xfrm>
            <a:off x="5282251" y="443848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Impact" panose="020B0806030902050204" pitchFamily="34" charset="0"/>
                <a:cs typeface="+mn-ea"/>
                <a:sym typeface="+mn-lt"/>
              </a:rPr>
              <a:t>04</a:t>
            </a:r>
            <a:endParaRPr lang="zh-CN" altLang="en-US" sz="2800" dirty="0">
              <a:latin typeface="Impact" panose="020B0806030902050204" pitchFamily="34" charset="0"/>
              <a:cs typeface="+mn-ea"/>
              <a:sym typeface="+mn-lt"/>
            </a:endParaRPr>
          </a:p>
        </p:txBody>
      </p:sp>
      <p:sp>
        <p:nvSpPr>
          <p:cNvPr id="76" name="矩形 75"/>
          <p:cNvSpPr/>
          <p:nvPr/>
        </p:nvSpPr>
        <p:spPr>
          <a:xfrm>
            <a:off x="6668012" y="5240704"/>
            <a:ext cx="2339102" cy="565604"/>
          </a:xfrm>
          <a:prstGeom prst="rect">
            <a:avLst/>
          </a:prstGeom>
          <a:effectLst/>
        </p:spPr>
        <p:txBody>
          <a:bodyPr wrap="none">
            <a:spAutoFit/>
          </a:bodyPr>
          <a:lstStyle/>
          <a:p>
            <a:pPr algn="ctr">
              <a:lnSpc>
                <a:spcPct val="120000"/>
              </a:lnSpc>
            </a:pPr>
            <a:r>
              <a:rPr lang="zh-CN" altLang="en-US" sz="2800" dirty="0" smtClean="0">
                <a:solidFill>
                  <a:schemeClr val="bg1"/>
                </a:solidFill>
                <a:latin typeface="微软雅黑" panose="020B0503020204020204" pitchFamily="34" charset="-122"/>
                <a:ea typeface="微软雅黑" panose="020B0503020204020204" pitchFamily="34" charset="-122"/>
                <a:cs typeface="+mn-ea"/>
                <a:sym typeface="+mn-lt"/>
              </a:rPr>
              <a:t>相关标题文字</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3546164" cy="646331"/>
          </a:xfrm>
          <a:prstGeom prst="rect">
            <a:avLst/>
          </a:prstGeom>
          <a:noFill/>
        </p:spPr>
        <p:txBody>
          <a:bodyPr wrap="none" rtlCol="0">
            <a:spAutoFit/>
          </a:bodyPr>
          <a:lstStyle/>
          <a:p>
            <a:pPr fontAlgn="auto">
              <a:spcBef>
                <a:spcPts val="0"/>
              </a:spcBef>
              <a:spcAft>
                <a:spcPts val="0"/>
              </a:spcAft>
              <a:defRPr/>
            </a:pPr>
            <a:r>
              <a:rPr lang="en-US" altLang="zh-CN" sz="3600" b="1" dirty="0">
                <a:solidFill>
                  <a:schemeClr val="bg1"/>
                </a:solidFill>
                <a:latin typeface="Franklin Gothic Medium" panose="020B0603020102020204" pitchFamily="34" charset="0"/>
                <a:ea typeface="微软雅黑" panose="020B0503020204020204" pitchFamily="34" charset="-122"/>
              </a:rPr>
              <a:t>Logistic</a:t>
            </a:r>
            <a:r>
              <a:rPr lang="zh-CN" altLang="zh-CN" sz="3600" b="1" dirty="0">
                <a:solidFill>
                  <a:schemeClr val="bg1"/>
                </a:solidFill>
                <a:latin typeface="Franklin Gothic Medium" panose="020B0603020102020204" pitchFamily="34" charset="0"/>
                <a:ea typeface="微软雅黑" panose="020B0503020204020204" pitchFamily="34" charset="-122"/>
              </a:rPr>
              <a:t>回归</a:t>
            </a:r>
            <a:r>
              <a:rPr lang="zh-CN" altLang="en-US" sz="3600" b="1" dirty="0">
                <a:solidFill>
                  <a:schemeClr val="bg1"/>
                </a:solidFill>
                <a:latin typeface="Franklin Gothic Medium" panose="020B0603020102020204" pitchFamily="34" charset="0"/>
                <a:ea typeface="微软雅黑" panose="020B0503020204020204" pitchFamily="34" charset="-122"/>
              </a:rPr>
              <a:t>模型</a:t>
            </a:r>
          </a:p>
        </p:txBody>
      </p:sp>
      <p:sp>
        <p:nvSpPr>
          <p:cNvPr id="5" name="矩形 4"/>
          <p:cNvSpPr/>
          <p:nvPr/>
        </p:nvSpPr>
        <p:spPr>
          <a:xfrm>
            <a:off x="823639" y="1535667"/>
            <a:ext cx="1826141" cy="584775"/>
          </a:xfrm>
          <a:prstGeom prst="rect">
            <a:avLst/>
          </a:prstGeom>
        </p:spPr>
        <p:txBody>
          <a:bodyPr wrap="none">
            <a:spAutoFit/>
          </a:bodyPr>
          <a:lstStyle/>
          <a:p>
            <a:r>
              <a:rPr lang="zh-CN" altLang="en-US" sz="3200" dirty="0" smtClean="0"/>
              <a:t>训练结果</a:t>
            </a:r>
            <a:endParaRPr lang="zh-CN" altLang="en-US" sz="3200" dirty="0"/>
          </a:p>
        </p:txBody>
      </p:sp>
      <p:sp>
        <p:nvSpPr>
          <p:cNvPr id="3" name="Rectangle 1"/>
          <p:cNvSpPr>
            <a:spLocks noChangeArrowheads="1"/>
          </p:cNvSpPr>
          <p:nvPr/>
        </p:nvSpPr>
        <p:spPr bwMode="auto">
          <a:xfrm>
            <a:off x="1028775" y="2823657"/>
            <a:ext cx="97930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304800"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 </a:t>
            </a:r>
            <a:r>
              <a:rPr kumimoji="0" lang="zh-CN" altLang="zh-CN"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利用</a:t>
            </a:r>
            <a:r>
              <a:rPr kumimoji="0" lang="en-US" altLang="zh-CN" sz="2800" b="0" i="0" u="none" strike="noStrike" cap="none" normalizeH="0" baseline="0" dirty="0" err="1" smtClean="0">
                <a:ln>
                  <a:noFill/>
                </a:ln>
                <a:solidFill>
                  <a:schemeClr val="tx1"/>
                </a:solidFill>
                <a:effectLst/>
                <a:latin typeface="宋体" panose="02010600030101010101" pitchFamily="2" charset="-122"/>
                <a:cs typeface="Times New Roman" panose="02020603050405020304" pitchFamily="18" charset="0"/>
              </a:rPr>
              <a:t>sklearn</a:t>
            </a:r>
            <a:r>
              <a:rPr kumimoji="0" lang="zh-CN" altLang="en-US"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包中的</a:t>
            </a:r>
            <a:r>
              <a:rPr kumimoji="0" lang="en-US" altLang="zh-CN" sz="2800" b="0" i="0" u="none" strike="noStrike" cap="none" normalizeH="0" baseline="0" dirty="0" err="1" smtClean="0">
                <a:ln>
                  <a:noFill/>
                </a:ln>
                <a:solidFill>
                  <a:schemeClr val="tx1"/>
                </a:solidFill>
                <a:effectLst/>
                <a:latin typeface="宋体" panose="02010600030101010101" pitchFamily="2" charset="-122"/>
                <a:cs typeface="Times New Roman" panose="02020603050405020304" pitchFamily="18" charset="0"/>
              </a:rPr>
              <a:t>LogisticRegression</a:t>
            </a:r>
            <a:r>
              <a:rPr kumimoji="0" lang="zh-CN" altLang="en-US"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函数对训练集数据进行回归分析，得到一个</a:t>
            </a:r>
            <a:r>
              <a:rPr kumimoji="0" lang="en-US" altLang="zh-CN"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logistic</a:t>
            </a:r>
            <a:r>
              <a:rPr kumimoji="0" lang="zh-CN" altLang="en-US" sz="28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回归模型</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4" name="表格 13"/>
          <p:cNvGraphicFramePr>
            <a:graphicFrameLocks noGrp="1"/>
          </p:cNvGraphicFramePr>
          <p:nvPr/>
        </p:nvGraphicFramePr>
        <p:xfrm>
          <a:off x="1019783" y="4480979"/>
          <a:ext cx="11089232" cy="1258609"/>
        </p:xfrm>
        <a:graphic>
          <a:graphicData uri="http://schemas.openxmlformats.org/drawingml/2006/table">
            <a:tbl>
              <a:tblPr firstRow="1" firstCol="1" bandRow="1">
                <a:tableStyleId>{3C2FFA5D-87B4-456A-9821-1D502468CF0F}</a:tableStyleId>
              </a:tblPr>
              <a:tblGrid>
                <a:gridCol w="3643385">
                  <a:extLst>
                    <a:ext uri="{9D8B030D-6E8A-4147-A177-3AD203B41FA5}">
                      <a16:colId xmlns:a16="http://schemas.microsoft.com/office/drawing/2014/main" val="20000"/>
                    </a:ext>
                  </a:extLst>
                </a:gridCol>
                <a:gridCol w="3645096">
                  <a:extLst>
                    <a:ext uri="{9D8B030D-6E8A-4147-A177-3AD203B41FA5}">
                      <a16:colId xmlns:a16="http://schemas.microsoft.com/office/drawing/2014/main" val="20001"/>
                    </a:ext>
                  </a:extLst>
                </a:gridCol>
                <a:gridCol w="3800751">
                  <a:extLst>
                    <a:ext uri="{9D8B030D-6E8A-4147-A177-3AD203B41FA5}">
                      <a16:colId xmlns:a16="http://schemas.microsoft.com/office/drawing/2014/main" val="20002"/>
                    </a:ext>
                  </a:extLst>
                </a:gridCol>
              </a:tblGrid>
              <a:tr h="0">
                <a:tc>
                  <a:txBody>
                    <a:bodyPr/>
                    <a:lstStyle/>
                    <a:p>
                      <a:pPr indent="304800" algn="just">
                        <a:lnSpc>
                          <a:spcPts val="2000"/>
                        </a:lnSpc>
                        <a:spcAft>
                          <a:spcPts val="0"/>
                        </a:spcAft>
                      </a:pPr>
                      <a:r>
                        <a:rPr lang="zh-CN" sz="2400" kern="100" dirty="0">
                          <a:effectLst/>
                        </a:rPr>
                        <a:t>训练集效率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测试集效率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时间成本</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0"/>
                  </a:ext>
                </a:extLst>
              </a:tr>
              <a:tr h="730289">
                <a:tc>
                  <a:txBody>
                    <a:bodyPr/>
                    <a:lstStyle/>
                    <a:p>
                      <a:pPr indent="304800" algn="just">
                        <a:lnSpc>
                          <a:spcPts val="2000"/>
                        </a:lnSpc>
                        <a:spcAft>
                          <a:spcPts val="0"/>
                        </a:spcAft>
                      </a:pPr>
                      <a:r>
                        <a:rPr lang="en-US" sz="2400" b="0" kern="100" dirty="0">
                          <a:effectLst/>
                        </a:rPr>
                        <a:t>0.9087787451007596</a:t>
                      </a:r>
                      <a:endParaRPr lang="zh-CN" sz="2400" b="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en-US" sz="2400" kern="100" dirty="0">
                          <a:effectLst/>
                        </a:rPr>
                        <a:t>0.9112244072185806</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en-US" sz="2400" kern="100" dirty="0">
                          <a:effectLst/>
                        </a:rPr>
                        <a:t>1.0992746353149414s</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3416320" cy="646331"/>
          </a:xfrm>
          <a:prstGeom prst="rect">
            <a:avLst/>
          </a:prstGeom>
          <a:noFill/>
        </p:spPr>
        <p:txBody>
          <a:bodyPr wrap="none" rtlCol="0">
            <a:spAutoFit/>
          </a:bodyPr>
          <a:lstStyle/>
          <a:p>
            <a:pPr fontAlgn="auto">
              <a:spcBef>
                <a:spcPts val="0"/>
              </a:spcBef>
              <a:spcAft>
                <a:spcPts val="0"/>
              </a:spcAft>
              <a:defRPr/>
            </a:pPr>
            <a:r>
              <a:rPr lang="zh-CN" altLang="en-US" sz="3600" b="1" dirty="0">
                <a:solidFill>
                  <a:schemeClr val="bg1"/>
                </a:solidFill>
                <a:latin typeface="Franklin Gothic Medium" panose="020B0603020102020204" pitchFamily="34" charset="0"/>
                <a:ea typeface="微软雅黑" panose="020B0503020204020204" pitchFamily="34" charset="-122"/>
              </a:rPr>
              <a:t>朴素贝叶斯</a:t>
            </a:r>
            <a:r>
              <a:rPr lang="zh-CN" altLang="en-US" sz="3600" b="1" dirty="0" smtClean="0">
                <a:solidFill>
                  <a:schemeClr val="bg1"/>
                </a:solidFill>
                <a:latin typeface="Franklin Gothic Medium" panose="020B0603020102020204" pitchFamily="34" charset="0"/>
                <a:ea typeface="微软雅黑" panose="020B0503020204020204" pitchFamily="34" charset="-122"/>
              </a:rPr>
              <a:t>模型</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005403" cy="584775"/>
          </a:xfrm>
          <a:prstGeom prst="rect">
            <a:avLst/>
          </a:prstGeom>
        </p:spPr>
        <p:txBody>
          <a:bodyPr wrap="none">
            <a:spAutoFit/>
          </a:bodyPr>
          <a:lstStyle/>
          <a:p>
            <a:r>
              <a:rPr lang="zh-CN" altLang="en-US" sz="3200" kern="100" dirty="0">
                <a:ea typeface="等线" panose="02010600030101010101" pitchFamily="2" charset="-122"/>
                <a:cs typeface="Times New Roman" panose="02020603050405020304" pitchFamily="18" charset="0"/>
              </a:rPr>
              <a:t>原理</a:t>
            </a:r>
            <a:endParaRPr lang="zh-CN" altLang="en-US" sz="3200" dirty="0"/>
          </a:p>
        </p:txBody>
      </p:sp>
      <p:sp>
        <p:nvSpPr>
          <p:cNvPr id="2" name="矩形 1"/>
          <p:cNvSpPr/>
          <p:nvPr/>
        </p:nvSpPr>
        <p:spPr>
          <a:xfrm>
            <a:off x="956767" y="2896245"/>
            <a:ext cx="10790312" cy="1815882"/>
          </a:xfrm>
          <a:prstGeom prst="rect">
            <a:avLst/>
          </a:prstGeom>
        </p:spPr>
        <p:txBody>
          <a:bodyPr wrap="square">
            <a:spAutoFit/>
          </a:bodyPr>
          <a:lstStyle/>
          <a:p>
            <a:r>
              <a:rPr lang="en-US" altLang="zh-CN" sz="2800" dirty="0" smtClean="0"/>
              <a:t>      </a:t>
            </a:r>
            <a:r>
              <a:rPr lang="zh-CN" altLang="zh-CN" sz="2800" dirty="0" smtClean="0"/>
              <a:t>朴素</a:t>
            </a:r>
            <a:r>
              <a:rPr lang="zh-CN" altLang="zh-CN" sz="2800" dirty="0"/>
              <a:t>贝叶斯（</a:t>
            </a:r>
            <a:r>
              <a:rPr lang="en-US" altLang="zh-CN" sz="2800" dirty="0"/>
              <a:t>Naive Bayesian</a:t>
            </a:r>
            <a:r>
              <a:rPr lang="zh-CN" altLang="zh-CN" sz="2800" dirty="0"/>
              <a:t>）是基于贝叶斯定理和特征条件独立假设的分类方法，它通过特征计算分类的概率，选取概率大的情况进行分类，因此它是基于概率论的一种机器学习分类方法。因为分类的目标是确定的，所以也是属于监督学习</a:t>
            </a:r>
            <a:r>
              <a:rPr lang="zh-CN" altLang="zh-CN" sz="2800" dirty="0" smtClean="0"/>
              <a:t>。</a:t>
            </a:r>
            <a:endParaRPr lang="zh-CN" altLang="zh-CN" sz="28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3416320" cy="646331"/>
          </a:xfrm>
          <a:prstGeom prst="rect">
            <a:avLst/>
          </a:prstGeom>
          <a:noFill/>
        </p:spPr>
        <p:txBody>
          <a:bodyPr wrap="none" rtlCol="0">
            <a:spAutoFit/>
          </a:bodyPr>
          <a:lstStyle/>
          <a:p>
            <a:pPr fontAlgn="auto">
              <a:spcBef>
                <a:spcPts val="0"/>
              </a:spcBef>
              <a:spcAft>
                <a:spcPts val="0"/>
              </a:spcAft>
              <a:defRPr/>
            </a:pPr>
            <a:r>
              <a:rPr lang="zh-CN" altLang="en-US" sz="3600" b="1" dirty="0">
                <a:solidFill>
                  <a:schemeClr val="bg1"/>
                </a:solidFill>
                <a:latin typeface="Franklin Gothic Medium" panose="020B0603020102020204" pitchFamily="34" charset="0"/>
                <a:ea typeface="微软雅黑" panose="020B0503020204020204" pitchFamily="34" charset="-122"/>
              </a:rPr>
              <a:t>朴素贝叶斯</a:t>
            </a:r>
            <a:r>
              <a:rPr lang="zh-CN" altLang="en-US" sz="3600" b="1" dirty="0" smtClean="0">
                <a:solidFill>
                  <a:schemeClr val="bg1"/>
                </a:solidFill>
                <a:latin typeface="Franklin Gothic Medium" panose="020B0603020102020204" pitchFamily="34" charset="0"/>
                <a:ea typeface="微软雅黑" panose="020B0503020204020204" pitchFamily="34" charset="-122"/>
              </a:rPr>
              <a:t>模型</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826141" cy="584775"/>
          </a:xfrm>
          <a:prstGeom prst="rect">
            <a:avLst/>
          </a:prstGeom>
        </p:spPr>
        <p:txBody>
          <a:bodyPr wrap="none">
            <a:spAutoFit/>
          </a:bodyPr>
          <a:lstStyle/>
          <a:p>
            <a:r>
              <a:rPr lang="zh-CN" altLang="en-US" sz="3200" dirty="0" smtClean="0"/>
              <a:t>训练结果</a:t>
            </a:r>
            <a:endParaRPr lang="zh-CN" altLang="en-US" sz="3200" dirty="0"/>
          </a:p>
        </p:txBody>
      </p:sp>
      <p:graphicFrame>
        <p:nvGraphicFramePr>
          <p:cNvPr id="11" name="表格 10"/>
          <p:cNvGraphicFramePr>
            <a:graphicFrameLocks noGrp="1"/>
          </p:cNvGraphicFramePr>
          <p:nvPr/>
        </p:nvGraphicFramePr>
        <p:xfrm>
          <a:off x="1155237" y="4272201"/>
          <a:ext cx="11089232" cy="1258609"/>
        </p:xfrm>
        <a:graphic>
          <a:graphicData uri="http://schemas.openxmlformats.org/drawingml/2006/table">
            <a:tbl>
              <a:tblPr firstRow="1" firstCol="1" bandRow="1">
                <a:tableStyleId>{3C2FFA5D-87B4-456A-9821-1D502468CF0F}</a:tableStyleId>
              </a:tblPr>
              <a:tblGrid>
                <a:gridCol w="3643385">
                  <a:extLst>
                    <a:ext uri="{9D8B030D-6E8A-4147-A177-3AD203B41FA5}">
                      <a16:colId xmlns:a16="http://schemas.microsoft.com/office/drawing/2014/main" val="20000"/>
                    </a:ext>
                  </a:extLst>
                </a:gridCol>
                <a:gridCol w="3645096">
                  <a:extLst>
                    <a:ext uri="{9D8B030D-6E8A-4147-A177-3AD203B41FA5}">
                      <a16:colId xmlns:a16="http://schemas.microsoft.com/office/drawing/2014/main" val="20001"/>
                    </a:ext>
                  </a:extLst>
                </a:gridCol>
                <a:gridCol w="3800751">
                  <a:extLst>
                    <a:ext uri="{9D8B030D-6E8A-4147-A177-3AD203B41FA5}">
                      <a16:colId xmlns:a16="http://schemas.microsoft.com/office/drawing/2014/main" val="20002"/>
                    </a:ext>
                  </a:extLst>
                </a:gridCol>
              </a:tblGrid>
              <a:tr h="0">
                <a:tc>
                  <a:txBody>
                    <a:bodyPr/>
                    <a:lstStyle/>
                    <a:p>
                      <a:pPr indent="304800" algn="just">
                        <a:lnSpc>
                          <a:spcPts val="2000"/>
                        </a:lnSpc>
                        <a:spcAft>
                          <a:spcPts val="0"/>
                        </a:spcAft>
                      </a:pPr>
                      <a:r>
                        <a:rPr lang="zh-CN" sz="2400" kern="100" dirty="0">
                          <a:effectLst/>
                        </a:rPr>
                        <a:t>训练集效率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测试集效率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时间成本</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0"/>
                  </a:ext>
                </a:extLst>
              </a:tr>
              <a:tr h="730289">
                <a:tc>
                  <a:txBody>
                    <a:bodyPr/>
                    <a:lstStyle/>
                    <a:p>
                      <a:pPr indent="304800" algn="just">
                        <a:lnSpc>
                          <a:spcPts val="2000"/>
                        </a:lnSpc>
                        <a:spcAft>
                          <a:spcPts val="0"/>
                        </a:spcAft>
                      </a:pPr>
                      <a:endParaRPr lang="en-US" sz="2400" b="0" kern="100" dirty="0" smtClean="0">
                        <a:effectLst/>
                        <a:latin typeface="Times New Roman" panose="02020603050405020304" pitchFamily="18" charset="0"/>
                        <a:ea typeface="宋体" panose="02010600030101010101" pitchFamily="2" charset="-122"/>
                      </a:endParaRPr>
                    </a:p>
                    <a:p>
                      <a:pPr indent="304800" algn="just">
                        <a:lnSpc>
                          <a:spcPts val="2000"/>
                        </a:lnSpc>
                        <a:spcAft>
                          <a:spcPts val="0"/>
                        </a:spcAft>
                      </a:pPr>
                      <a:r>
                        <a:rPr lang="en-US" sz="2400" b="0" kern="100" dirty="0" smtClean="0">
                          <a:effectLst/>
                          <a:latin typeface="Times New Roman" panose="02020603050405020304" pitchFamily="18" charset="0"/>
                          <a:ea typeface="宋体" panose="02010600030101010101" pitchFamily="2" charset="-122"/>
                        </a:rPr>
                        <a:t>0.8852277062883701</a:t>
                      </a:r>
                      <a:endParaRPr lang="zh-CN" sz="24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ts val="2000"/>
                        </a:lnSpc>
                        <a:spcAft>
                          <a:spcPts val="0"/>
                        </a:spcAft>
                      </a:pPr>
                      <a:endParaRPr lang="en-US" sz="2400" kern="100" dirty="0" smtClean="0">
                        <a:effectLst/>
                        <a:latin typeface="Times New Roman" panose="02020603050405020304" pitchFamily="18" charset="0"/>
                        <a:ea typeface="宋体" panose="02010600030101010101" pitchFamily="2" charset="-122"/>
                      </a:endParaRPr>
                    </a:p>
                    <a:p>
                      <a:pPr indent="304800" algn="just">
                        <a:lnSpc>
                          <a:spcPts val="2000"/>
                        </a:lnSpc>
                        <a:spcAft>
                          <a:spcPts val="0"/>
                        </a:spcAft>
                      </a:pPr>
                      <a:r>
                        <a:rPr lang="en-US" sz="2400" kern="100" dirty="0" smtClean="0">
                          <a:effectLst/>
                          <a:latin typeface="Times New Roman" panose="02020603050405020304" pitchFamily="18" charset="0"/>
                          <a:ea typeface="宋体" panose="02010600030101010101" pitchFamily="2" charset="-122"/>
                        </a:rPr>
                        <a:t>0.8848425993364085</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ts val="2000"/>
                        </a:lnSpc>
                        <a:spcAft>
                          <a:spcPts val="0"/>
                        </a:spcAft>
                      </a:pPr>
                      <a:endParaRPr lang="en-US" sz="2400" kern="100" dirty="0" smtClean="0">
                        <a:effectLst/>
                        <a:latin typeface="Times New Roman" panose="02020603050405020304" pitchFamily="18" charset="0"/>
                        <a:ea typeface="宋体" panose="02010600030101010101" pitchFamily="2" charset="-122"/>
                      </a:endParaRPr>
                    </a:p>
                    <a:p>
                      <a:pPr indent="304800" algn="just">
                        <a:lnSpc>
                          <a:spcPts val="2000"/>
                        </a:lnSpc>
                        <a:spcAft>
                          <a:spcPts val="0"/>
                        </a:spcAft>
                      </a:pPr>
                      <a:r>
                        <a:rPr lang="en-US" sz="2400" kern="100" dirty="0" smtClean="0">
                          <a:effectLst/>
                          <a:latin typeface="Times New Roman" panose="02020603050405020304" pitchFamily="18" charset="0"/>
                          <a:ea typeface="宋体" panose="02010600030101010101" pitchFamily="2" charset="-122"/>
                        </a:rPr>
                        <a:t>0.9172654151916504s</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bl>
          </a:graphicData>
        </a:graphic>
      </p:graphicFrame>
      <p:sp>
        <p:nvSpPr>
          <p:cNvPr id="12" name="Rectangle 2"/>
          <p:cNvSpPr>
            <a:spLocks noChangeArrowheads="1"/>
          </p:cNvSpPr>
          <p:nvPr/>
        </p:nvSpPr>
        <p:spPr bwMode="auto">
          <a:xfrm>
            <a:off x="1132347" y="2719268"/>
            <a:ext cx="1012156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304800"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152400"/>
            <a:r>
              <a:rPr lang="zh-CN" altLang="en-US" sz="2800" dirty="0" smtClean="0">
                <a:latin typeface="宋体" panose="02010600030101010101" pitchFamily="2" charset="-122"/>
                <a:cs typeface="Times New Roman" panose="02020603050405020304" pitchFamily="18" charset="0"/>
              </a:rPr>
              <a:t>  利用</a:t>
            </a:r>
            <a:r>
              <a:rPr lang="en-US" altLang="zh-CN" sz="2800" dirty="0" err="1">
                <a:latin typeface="宋体" panose="02010600030101010101" pitchFamily="2" charset="-122"/>
                <a:cs typeface="Times New Roman" panose="02020603050405020304" pitchFamily="18" charset="0"/>
              </a:rPr>
              <a:t>sklearn</a:t>
            </a:r>
            <a:r>
              <a:rPr lang="zh-CN" altLang="en-US" sz="2800" dirty="0">
                <a:latin typeface="宋体" panose="02010600030101010101" pitchFamily="2" charset="-122"/>
                <a:cs typeface="Times New Roman" panose="02020603050405020304" pitchFamily="18" charset="0"/>
              </a:rPr>
              <a:t>包中的</a:t>
            </a:r>
            <a:r>
              <a:rPr lang="en-US" altLang="zh-CN" sz="2800" dirty="0" err="1">
                <a:latin typeface="宋体" panose="02010600030101010101" pitchFamily="2" charset="-122"/>
                <a:cs typeface="Times New Roman" panose="02020603050405020304" pitchFamily="18" charset="0"/>
              </a:rPr>
              <a:t>BernoulliNB</a:t>
            </a:r>
            <a:r>
              <a:rPr lang="zh-CN" altLang="en-US" sz="2800" dirty="0">
                <a:latin typeface="宋体" panose="02010600030101010101" pitchFamily="2" charset="-122"/>
                <a:cs typeface="Times New Roman" panose="02020603050405020304" pitchFamily="18" charset="0"/>
              </a:rPr>
              <a:t>函数对训练集数据进行回归分析，得到一个朴素</a:t>
            </a:r>
            <a:r>
              <a:rPr lang="zh-CN" altLang="en-US" sz="2800" dirty="0" smtClean="0">
                <a:latin typeface="宋体" panose="02010600030101010101" pitchFamily="2" charset="-122"/>
                <a:cs typeface="Times New Roman" panose="02020603050405020304" pitchFamily="18" charset="0"/>
              </a:rPr>
              <a:t>贝叶斯分类器</a:t>
            </a:r>
            <a:endParaRPr kumimoji="0" lang="zh-CN" altLang="en-US" sz="2800" b="0" i="0" u="none" strike="noStrike" cap="none" normalizeH="0" baseline="0" dirty="0" smtClean="0">
              <a:ln>
                <a:noFill/>
              </a:ln>
              <a:solidFill>
                <a:schemeClr val="tx1"/>
              </a:solidFill>
              <a:effectLst/>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2954655" cy="646331"/>
          </a:xfrm>
          <a:prstGeom prst="rect">
            <a:avLst/>
          </a:prstGeom>
          <a:noFill/>
        </p:spPr>
        <p:txBody>
          <a:bodyPr wrap="none" rtlCol="0">
            <a:spAutoFit/>
          </a:bodyPr>
          <a:lstStyle/>
          <a:p>
            <a:pPr fontAlgn="auto">
              <a:spcBef>
                <a:spcPts val="0"/>
              </a:spcBef>
              <a:spcAft>
                <a:spcPts val="0"/>
              </a:spcAft>
              <a:defRPr/>
            </a:pPr>
            <a:r>
              <a:rPr lang="zh-CN" altLang="en-US" sz="3600" b="1" dirty="0" smtClean="0">
                <a:solidFill>
                  <a:schemeClr val="bg1"/>
                </a:solidFill>
                <a:latin typeface="Franklin Gothic Medium" panose="020B0603020102020204" pitchFamily="34" charset="0"/>
                <a:ea typeface="微软雅黑" panose="020B0503020204020204" pitchFamily="34" charset="-122"/>
              </a:rPr>
              <a:t>神经网络模型</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5" name="矩形 4"/>
          <p:cNvSpPr/>
          <p:nvPr/>
        </p:nvSpPr>
        <p:spPr>
          <a:xfrm>
            <a:off x="823639" y="1535667"/>
            <a:ext cx="1005403" cy="584775"/>
          </a:xfrm>
          <a:prstGeom prst="rect">
            <a:avLst/>
          </a:prstGeom>
        </p:spPr>
        <p:txBody>
          <a:bodyPr wrap="none">
            <a:spAutoFit/>
          </a:bodyPr>
          <a:lstStyle/>
          <a:p>
            <a:r>
              <a:rPr lang="zh-CN" altLang="en-US" sz="3200" kern="100" dirty="0">
                <a:ea typeface="等线" panose="02010600030101010101" pitchFamily="2" charset="-122"/>
                <a:cs typeface="Times New Roman" panose="02020603050405020304" pitchFamily="18" charset="0"/>
              </a:rPr>
              <a:t>原理</a:t>
            </a:r>
            <a:endParaRPr lang="zh-CN" altLang="en-US" sz="3200" dirty="0"/>
          </a:p>
        </p:txBody>
      </p:sp>
      <p:sp>
        <p:nvSpPr>
          <p:cNvPr id="2" name="矩形 1"/>
          <p:cNvSpPr/>
          <p:nvPr/>
        </p:nvSpPr>
        <p:spPr>
          <a:xfrm>
            <a:off x="956767" y="2896245"/>
            <a:ext cx="10790312" cy="2246769"/>
          </a:xfrm>
          <a:prstGeom prst="rect">
            <a:avLst/>
          </a:prstGeom>
        </p:spPr>
        <p:txBody>
          <a:bodyPr wrap="square">
            <a:spAutoFit/>
          </a:bodyPr>
          <a:lstStyle/>
          <a:p>
            <a:r>
              <a:rPr lang="zh-CN" altLang="en-US" sz="2800" dirty="0" smtClean="0"/>
              <a:t>         人工神经网络反映</a:t>
            </a:r>
            <a:r>
              <a:rPr lang="zh-CN" altLang="en-US" sz="2800" dirty="0"/>
              <a:t>了人脑功能的若干基本特性，但</a:t>
            </a:r>
            <a:r>
              <a:rPr lang="zh-CN" altLang="en-US" sz="2800" dirty="0" smtClean="0"/>
              <a:t>并非生物系统的</a:t>
            </a:r>
            <a:r>
              <a:rPr lang="zh-CN" altLang="en-US" sz="2800" dirty="0"/>
              <a:t>逼真描述，只是某种模仿、简化和抽象。</a:t>
            </a:r>
          </a:p>
          <a:p>
            <a:r>
              <a:rPr lang="zh-CN" altLang="en-US" sz="2800" dirty="0" smtClean="0"/>
              <a:t>         与</a:t>
            </a:r>
            <a:r>
              <a:rPr lang="zh-CN" altLang="en-US" sz="2800" dirty="0"/>
              <a:t>数字计算机比较</a:t>
            </a:r>
            <a:r>
              <a:rPr lang="zh-CN" altLang="en-US" sz="2800" dirty="0" smtClean="0"/>
              <a:t>，</a:t>
            </a:r>
            <a:r>
              <a:rPr lang="zh-CN" altLang="en-US" sz="2800" dirty="0"/>
              <a:t>人工神经网络</a:t>
            </a:r>
            <a:r>
              <a:rPr lang="zh-CN" altLang="en-US" sz="2800" dirty="0" smtClean="0"/>
              <a:t>在</a:t>
            </a:r>
            <a:r>
              <a:rPr lang="zh-CN" altLang="en-US" sz="2800" dirty="0"/>
              <a:t>构成原理和功能特点等方面更加接近人脑，它不是按给定的程序一步一步地执行运算，而是能够自身适应环境、总结规律、完成某种运算、识别或过程控制。</a:t>
            </a:r>
          </a:p>
        </p:txBody>
      </p:sp>
    </p:spTree>
    <p:extLst>
      <p:ext uri="{BB962C8B-B14F-4D97-AF65-F5344CB8AC3E}">
        <p14:creationId xmlns:p14="http://schemas.microsoft.com/office/powerpoint/2010/main" val="14399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2954655" cy="646331"/>
          </a:xfrm>
          <a:prstGeom prst="rect">
            <a:avLst/>
          </a:prstGeom>
          <a:noFill/>
        </p:spPr>
        <p:txBody>
          <a:bodyPr wrap="none" rtlCol="0">
            <a:spAutoFit/>
          </a:bodyPr>
          <a:lstStyle/>
          <a:p>
            <a:pPr fontAlgn="auto">
              <a:spcBef>
                <a:spcPts val="0"/>
              </a:spcBef>
              <a:spcAft>
                <a:spcPts val="0"/>
              </a:spcAft>
              <a:defRPr/>
            </a:pPr>
            <a:r>
              <a:rPr lang="zh-CN" altLang="en-US" sz="3600" b="1" dirty="0">
                <a:solidFill>
                  <a:schemeClr val="bg1"/>
                </a:solidFill>
                <a:latin typeface="Franklin Gothic Medium" panose="020B0603020102020204" pitchFamily="34" charset="0"/>
                <a:ea typeface="微软雅黑" panose="020B0503020204020204" pitchFamily="34" charset="-122"/>
              </a:rPr>
              <a:t>神经网络模型</a:t>
            </a:r>
          </a:p>
        </p:txBody>
      </p:sp>
      <p:sp>
        <p:nvSpPr>
          <p:cNvPr id="5" name="矩形 4"/>
          <p:cNvSpPr/>
          <p:nvPr/>
        </p:nvSpPr>
        <p:spPr>
          <a:xfrm>
            <a:off x="823639" y="1535667"/>
            <a:ext cx="1826141" cy="584775"/>
          </a:xfrm>
          <a:prstGeom prst="rect">
            <a:avLst/>
          </a:prstGeom>
        </p:spPr>
        <p:txBody>
          <a:bodyPr wrap="none">
            <a:spAutoFit/>
          </a:bodyPr>
          <a:lstStyle/>
          <a:p>
            <a:r>
              <a:rPr lang="zh-CN" altLang="en-US" sz="3200" dirty="0" smtClean="0"/>
              <a:t>训练结果</a:t>
            </a:r>
            <a:endParaRPr lang="zh-CN" altLang="en-US" sz="3200" dirty="0"/>
          </a:p>
        </p:txBody>
      </p:sp>
      <p:graphicFrame>
        <p:nvGraphicFramePr>
          <p:cNvPr id="11" name="表格 10"/>
          <p:cNvGraphicFramePr>
            <a:graphicFrameLocks noGrp="1"/>
          </p:cNvGraphicFramePr>
          <p:nvPr>
            <p:extLst>
              <p:ext uri="{D42A27DB-BD31-4B8C-83A1-F6EECF244321}">
                <p14:modId xmlns:p14="http://schemas.microsoft.com/office/powerpoint/2010/main" val="1667327548"/>
              </p:ext>
            </p:extLst>
          </p:nvPr>
        </p:nvGraphicFramePr>
        <p:xfrm>
          <a:off x="1155237" y="4272201"/>
          <a:ext cx="11089232" cy="1258609"/>
        </p:xfrm>
        <a:graphic>
          <a:graphicData uri="http://schemas.openxmlformats.org/drawingml/2006/table">
            <a:tbl>
              <a:tblPr firstRow="1" firstCol="1" bandRow="1">
                <a:tableStyleId>{3C2FFA5D-87B4-456A-9821-1D502468CF0F}</a:tableStyleId>
              </a:tblPr>
              <a:tblGrid>
                <a:gridCol w="3643385">
                  <a:extLst>
                    <a:ext uri="{9D8B030D-6E8A-4147-A177-3AD203B41FA5}">
                      <a16:colId xmlns:a16="http://schemas.microsoft.com/office/drawing/2014/main" val="20000"/>
                    </a:ext>
                  </a:extLst>
                </a:gridCol>
                <a:gridCol w="3645096">
                  <a:extLst>
                    <a:ext uri="{9D8B030D-6E8A-4147-A177-3AD203B41FA5}">
                      <a16:colId xmlns:a16="http://schemas.microsoft.com/office/drawing/2014/main" val="20001"/>
                    </a:ext>
                  </a:extLst>
                </a:gridCol>
                <a:gridCol w="3800751">
                  <a:extLst>
                    <a:ext uri="{9D8B030D-6E8A-4147-A177-3AD203B41FA5}">
                      <a16:colId xmlns:a16="http://schemas.microsoft.com/office/drawing/2014/main" val="20002"/>
                    </a:ext>
                  </a:extLst>
                </a:gridCol>
              </a:tblGrid>
              <a:tr h="0">
                <a:tc>
                  <a:txBody>
                    <a:bodyPr/>
                    <a:lstStyle/>
                    <a:p>
                      <a:pPr indent="304800" algn="just">
                        <a:lnSpc>
                          <a:spcPts val="2000"/>
                        </a:lnSpc>
                        <a:spcAft>
                          <a:spcPts val="0"/>
                        </a:spcAft>
                      </a:pPr>
                      <a:r>
                        <a:rPr lang="zh-CN" sz="2400" kern="100" dirty="0">
                          <a:effectLst/>
                        </a:rPr>
                        <a:t>训练集效率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测试集效率</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just">
                        <a:lnSpc>
                          <a:spcPts val="2000"/>
                        </a:lnSpc>
                        <a:spcAft>
                          <a:spcPts val="0"/>
                        </a:spcAft>
                      </a:pPr>
                      <a:r>
                        <a:rPr lang="zh-CN" sz="2400" kern="100" dirty="0">
                          <a:effectLst/>
                        </a:rPr>
                        <a:t>时间成本</a:t>
                      </a:r>
                      <a:endParaRPr lang="zh-CN" sz="24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0"/>
                  </a:ext>
                </a:extLst>
              </a:tr>
              <a:tr h="730289">
                <a:tc>
                  <a:txBody>
                    <a:bodyPr/>
                    <a:lstStyle/>
                    <a:p>
                      <a:pPr indent="304800" algn="just">
                        <a:lnSpc>
                          <a:spcPts val="2000"/>
                        </a:lnSpc>
                        <a:spcAft>
                          <a:spcPts val="0"/>
                        </a:spcAft>
                      </a:pPr>
                      <a:endParaRPr lang="en-US" sz="24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just">
                        <a:lnSpc>
                          <a:spcPts val="2000"/>
                        </a:lnSpc>
                        <a:spcAft>
                          <a:spcPts val="0"/>
                        </a:spcAft>
                      </a:pPr>
                      <a:r>
                        <a:rPr lang="en-US" altLang="zh-CN" sz="2400" b="0" kern="100" dirty="0" smtClean="0">
                          <a:solidFill>
                            <a:schemeClr val="dk1"/>
                          </a:solidFill>
                          <a:effectLst/>
                          <a:latin typeface="Times New Roman" panose="02020603050405020304" pitchFamily="18" charset="0"/>
                          <a:ea typeface="宋体" panose="02010600030101010101" pitchFamily="2" charset="-122"/>
                          <a:cs typeface="+mn-cs"/>
                        </a:rPr>
                        <a:t>0.9018070826540876</a:t>
                      </a:r>
                      <a:endParaRPr lang="zh-CN" sz="24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just">
                        <a:lnSpc>
                          <a:spcPts val="2000"/>
                        </a:lnSpc>
                        <a:spcAft>
                          <a:spcPts val="0"/>
                        </a:spcAft>
                      </a:pPr>
                      <a:endParaRPr lang="en-US" sz="24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just">
                        <a:lnSpc>
                          <a:spcPts val="2000"/>
                        </a:lnSpc>
                        <a:spcAft>
                          <a:spcPts val="0"/>
                        </a:spcAft>
                      </a:pPr>
                      <a:r>
                        <a:rPr lang="en-US" altLang="zh-CN" sz="2400" b="0" kern="100" dirty="0" smtClean="0">
                          <a:solidFill>
                            <a:schemeClr val="dk1"/>
                          </a:solidFill>
                          <a:effectLst/>
                          <a:latin typeface="Times New Roman" panose="02020603050405020304" pitchFamily="18" charset="0"/>
                          <a:ea typeface="宋体" panose="02010600030101010101" pitchFamily="2" charset="-122"/>
                          <a:cs typeface="+mn-cs"/>
                        </a:rPr>
                        <a:t>0.9016751638747269</a:t>
                      </a:r>
                      <a:endParaRPr lang="zh-CN" sz="24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just">
                        <a:lnSpc>
                          <a:spcPts val="2000"/>
                        </a:lnSpc>
                        <a:spcAft>
                          <a:spcPts val="0"/>
                        </a:spcAft>
                      </a:pPr>
                      <a:endParaRPr lang="en-US" sz="24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just">
                        <a:lnSpc>
                          <a:spcPts val="2000"/>
                        </a:lnSpc>
                        <a:spcAft>
                          <a:spcPts val="0"/>
                        </a:spcAft>
                      </a:pPr>
                      <a:r>
                        <a:rPr lang="en-US" altLang="zh-CN" sz="2400" b="0" kern="100" dirty="0" smtClean="0">
                          <a:solidFill>
                            <a:schemeClr val="dk1"/>
                          </a:solidFill>
                          <a:effectLst/>
                          <a:latin typeface="Times New Roman" panose="02020603050405020304" pitchFamily="18" charset="0"/>
                          <a:ea typeface="宋体" panose="02010600030101010101" pitchFamily="2" charset="-122"/>
                          <a:cs typeface="+mn-cs"/>
                        </a:rPr>
                        <a:t>25.13245964050293s</a:t>
                      </a:r>
                      <a:endParaRPr lang="zh-CN" sz="24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extLst>
                  <a:ext uri="{0D108BD9-81ED-4DB2-BD59-A6C34878D82A}">
                    <a16:rowId xmlns:a16="http://schemas.microsoft.com/office/drawing/2014/main" val="10001"/>
                  </a:ext>
                </a:extLst>
              </a:tr>
            </a:tbl>
          </a:graphicData>
        </a:graphic>
      </p:graphicFrame>
      <p:sp>
        <p:nvSpPr>
          <p:cNvPr id="12" name="Rectangle 2"/>
          <p:cNvSpPr>
            <a:spLocks noChangeArrowheads="1"/>
          </p:cNvSpPr>
          <p:nvPr/>
        </p:nvSpPr>
        <p:spPr bwMode="auto">
          <a:xfrm>
            <a:off x="1132347" y="2719268"/>
            <a:ext cx="1012156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304800"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152400"/>
            <a:r>
              <a:rPr lang="zh-CN" altLang="en-US" sz="2800" dirty="0" smtClean="0">
                <a:latin typeface="宋体" panose="02010600030101010101" pitchFamily="2" charset="-122"/>
                <a:cs typeface="Times New Roman" panose="02020603050405020304" pitchFamily="18" charset="0"/>
              </a:rPr>
              <a:t>  利用</a:t>
            </a:r>
            <a:r>
              <a:rPr lang="en-US" altLang="zh-CN" sz="2800" dirty="0" err="1">
                <a:latin typeface="宋体" panose="02010600030101010101" pitchFamily="2" charset="-122"/>
                <a:cs typeface="Times New Roman" panose="02020603050405020304" pitchFamily="18" charset="0"/>
              </a:rPr>
              <a:t>sklearn</a:t>
            </a:r>
            <a:r>
              <a:rPr lang="zh-CN" altLang="en-US" sz="2800" dirty="0">
                <a:latin typeface="宋体" panose="02010600030101010101" pitchFamily="2" charset="-122"/>
                <a:cs typeface="Times New Roman" panose="02020603050405020304" pitchFamily="18" charset="0"/>
              </a:rPr>
              <a:t>包中</a:t>
            </a:r>
            <a:r>
              <a:rPr lang="zh-CN" altLang="en-US" sz="2800" dirty="0" smtClean="0">
                <a:latin typeface="宋体" panose="02010600030101010101" pitchFamily="2" charset="-122"/>
                <a:cs typeface="Times New Roman" panose="02020603050405020304" pitchFamily="18" charset="0"/>
              </a:rPr>
              <a:t>的</a:t>
            </a:r>
            <a:r>
              <a:rPr lang="en-US" altLang="zh-CN" sz="2800" dirty="0" err="1">
                <a:latin typeface="宋体" panose="02010600030101010101" pitchFamily="2" charset="-122"/>
                <a:cs typeface="Times New Roman" panose="02020603050405020304" pitchFamily="18" charset="0"/>
              </a:rPr>
              <a:t>MLPClassifier</a:t>
            </a:r>
            <a:r>
              <a:rPr lang="zh-CN" altLang="en-US" sz="2800" dirty="0" smtClean="0">
                <a:latin typeface="宋体" panose="02010600030101010101" pitchFamily="2" charset="-122"/>
                <a:cs typeface="Times New Roman" panose="02020603050405020304" pitchFamily="18" charset="0"/>
              </a:rPr>
              <a:t>函数</a:t>
            </a:r>
            <a:r>
              <a:rPr lang="zh-CN" altLang="en-US" sz="2800" dirty="0">
                <a:latin typeface="宋体" panose="02010600030101010101" pitchFamily="2" charset="-122"/>
                <a:cs typeface="Times New Roman" panose="02020603050405020304" pitchFamily="18" charset="0"/>
              </a:rPr>
              <a:t>对训练集数据进行回归分析，得到一</a:t>
            </a:r>
            <a:r>
              <a:rPr lang="zh-CN" altLang="en-US" sz="2800" dirty="0" smtClean="0">
                <a:latin typeface="宋体" panose="02010600030101010101" pitchFamily="2" charset="-122"/>
                <a:cs typeface="Times New Roman" panose="02020603050405020304" pitchFamily="18" charset="0"/>
              </a:rPr>
              <a:t>个神经网络分类器</a:t>
            </a:r>
            <a:endParaRPr kumimoji="0" lang="zh-CN"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266883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917207" y="3347940"/>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578999" y="3333523"/>
            <a:ext cx="2698176" cy="565604"/>
          </a:xfrm>
          <a:prstGeom prst="rect">
            <a:avLst/>
          </a:prstGeom>
          <a:effectLst/>
        </p:spPr>
        <p:txBody>
          <a:bodyPr wrap="none">
            <a:spAutoFit/>
          </a:bodyPr>
          <a:lstStyle/>
          <a:p>
            <a:pPr algn="ct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模型比较与总结</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3986107" y="333296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Impact" panose="020B0806030902050204" pitchFamily="34" charset="0"/>
                <a:cs typeface="+mn-ea"/>
                <a:sym typeface="+mn-lt"/>
              </a:rPr>
              <a:t>04</a:t>
            </a:r>
            <a:endParaRPr lang="zh-CN" altLang="en-US" sz="2800" dirty="0">
              <a:latin typeface="Impact" panose="020B080603090205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ppt_y</p:attrName>
                                        </p:attrNameLst>
                                      </p:cBhvr>
                                      <p:tavLst>
                                        <p:tav tm="0">
                                          <p:val>
                                            <p:strVal val="#ppt_y+#ppt_h*1.125000"/>
                                          </p:val>
                                        </p:tav>
                                        <p:tav tm="100000">
                                          <p:val>
                                            <p:strVal val="#ppt_y"/>
                                          </p:val>
                                        </p:tav>
                                      </p:tavLst>
                                    </p:anim>
                                    <p:animEffect transition="in" filter="wipe(up)">
                                      <p:cBhvr>
                                        <p:cTn id="13" dur="500"/>
                                        <p:tgtEl>
                                          <p:spTgt spid="1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60"/>
          <p:cNvSpPr>
            <a:spLocks noChangeArrowheads="1"/>
          </p:cNvSpPr>
          <p:nvPr/>
        </p:nvSpPr>
        <p:spPr bwMode="auto">
          <a:xfrm>
            <a:off x="4018811" y="4722322"/>
            <a:ext cx="1758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2000" dirty="0">
                <a:solidFill>
                  <a:schemeClr val="bg1"/>
                </a:solidFill>
                <a:latin typeface="+mj-lt"/>
                <a:ea typeface="Segoe UI Emoji" panose="020B0502040204020203" pitchFamily="34" charset="0"/>
              </a:rPr>
              <a:t>YOUR </a:t>
            </a:r>
            <a:r>
              <a:rPr lang="en-US" altLang="zh-CN" sz="2000" dirty="0" smtClean="0">
                <a:solidFill>
                  <a:schemeClr val="bg1"/>
                </a:solidFill>
                <a:latin typeface="+mj-lt"/>
                <a:ea typeface="Segoe UI Emoji" panose="020B0502040204020203" pitchFamily="34" charset="0"/>
              </a:rPr>
              <a:t>ITLE</a:t>
            </a:r>
            <a:endParaRPr lang="zh-CN" altLang="en-US" sz="2000" dirty="0">
              <a:solidFill>
                <a:schemeClr val="bg1"/>
              </a:solidFill>
              <a:latin typeface="+mj-lt"/>
            </a:endParaRPr>
          </a:p>
        </p:txBody>
      </p:sp>
      <p:sp>
        <p:nvSpPr>
          <p:cNvPr id="61" name="Rectangle 60"/>
          <p:cNvSpPr>
            <a:spLocks noChangeArrowheads="1"/>
          </p:cNvSpPr>
          <p:nvPr/>
        </p:nvSpPr>
        <p:spPr bwMode="auto">
          <a:xfrm>
            <a:off x="9254981" y="4722322"/>
            <a:ext cx="1758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2000" dirty="0">
                <a:solidFill>
                  <a:schemeClr val="bg1"/>
                </a:solidFill>
                <a:latin typeface="+mj-lt"/>
                <a:ea typeface="Segoe UI Emoji" panose="020B0502040204020203" pitchFamily="34" charset="0"/>
              </a:rPr>
              <a:t>YOUR TITLE</a:t>
            </a:r>
            <a:endParaRPr lang="zh-CN" altLang="en-US" sz="2000" dirty="0">
              <a:solidFill>
                <a:schemeClr val="bg1"/>
              </a:solidFill>
              <a:latin typeface="+mj-lt"/>
            </a:endParaRPr>
          </a:p>
        </p:txBody>
      </p:sp>
      <p:sp>
        <p:nvSpPr>
          <p:cNvPr id="63" name="矩形 47"/>
          <p:cNvSpPr>
            <a:spLocks noChangeArrowheads="1"/>
          </p:cNvSpPr>
          <p:nvPr/>
        </p:nvSpPr>
        <p:spPr bwMode="auto">
          <a:xfrm>
            <a:off x="9163092" y="5482472"/>
            <a:ext cx="1957035" cy="937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6419" tIns="48210" rIns="96419" bIns="48210">
            <a:spAutoFit/>
          </a:bodyPr>
          <a:lstStyle/>
          <a:p>
            <a:pPr algn="ct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67905" y="261425"/>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04</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968928" y="286299"/>
              <a:ext cx="2339102" cy="497957"/>
            </a:xfrm>
            <a:prstGeom prst="rect">
              <a:avLst/>
            </a:prstGeom>
            <a:noFill/>
          </p:spPr>
          <p:txBody>
            <a:bodyPr wrap="none" rtlCol="0">
              <a:spAutoFit/>
            </a:bodyPr>
            <a:lstStyle/>
            <a:p>
              <a:pPr algn="ctr">
                <a:lnSpc>
                  <a:spcPct val="120000"/>
                </a:lnSpc>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模型比较与总结</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43" name="表格 42"/>
          <p:cNvGraphicFramePr>
            <a:graphicFrameLocks noGrp="1"/>
          </p:cNvGraphicFramePr>
          <p:nvPr>
            <p:extLst>
              <p:ext uri="{D42A27DB-BD31-4B8C-83A1-F6EECF244321}">
                <p14:modId xmlns:p14="http://schemas.microsoft.com/office/powerpoint/2010/main" val="507376523"/>
              </p:ext>
            </p:extLst>
          </p:nvPr>
        </p:nvGraphicFramePr>
        <p:xfrm>
          <a:off x="125842" y="1618224"/>
          <a:ext cx="12622065" cy="4884609"/>
        </p:xfrm>
        <a:graphic>
          <a:graphicData uri="http://schemas.openxmlformats.org/drawingml/2006/table">
            <a:tbl>
              <a:tblPr firstRow="1" firstCol="1" bandRow="1">
                <a:tableStyleId>{3C2FFA5D-87B4-456A-9821-1D502468CF0F}</a:tableStyleId>
              </a:tblPr>
              <a:tblGrid>
                <a:gridCol w="3121445">
                  <a:extLst>
                    <a:ext uri="{9D8B030D-6E8A-4147-A177-3AD203B41FA5}">
                      <a16:colId xmlns:a16="http://schemas.microsoft.com/office/drawing/2014/main" val="3105563501"/>
                    </a:ext>
                  </a:extLst>
                </a:gridCol>
                <a:gridCol w="3121445">
                  <a:extLst>
                    <a:ext uri="{9D8B030D-6E8A-4147-A177-3AD203B41FA5}">
                      <a16:colId xmlns:a16="http://schemas.microsoft.com/office/drawing/2014/main" val="20000"/>
                    </a:ext>
                  </a:extLst>
                </a:gridCol>
                <a:gridCol w="3122910">
                  <a:extLst>
                    <a:ext uri="{9D8B030D-6E8A-4147-A177-3AD203B41FA5}">
                      <a16:colId xmlns:a16="http://schemas.microsoft.com/office/drawing/2014/main" val="20001"/>
                    </a:ext>
                  </a:extLst>
                </a:gridCol>
                <a:gridCol w="3256265">
                  <a:extLst>
                    <a:ext uri="{9D8B030D-6E8A-4147-A177-3AD203B41FA5}">
                      <a16:colId xmlns:a16="http://schemas.microsoft.com/office/drawing/2014/main" val="20002"/>
                    </a:ext>
                  </a:extLst>
                </a:gridCol>
              </a:tblGrid>
              <a:tr h="484582">
                <a:tc>
                  <a:txBody>
                    <a:bodyPr/>
                    <a:lstStyle/>
                    <a:p>
                      <a:pPr indent="304800" algn="ctr">
                        <a:lnSpc>
                          <a:spcPts val="2000"/>
                        </a:lnSpc>
                        <a:spcAft>
                          <a:spcPts val="0"/>
                        </a:spcAft>
                      </a:pPr>
                      <a:r>
                        <a:rPr lang="zh-CN" altLang="en-US" sz="2000" kern="100" dirty="0" smtClean="0">
                          <a:effectLst/>
                          <a:latin typeface="Times New Roman" panose="02020603050405020304" pitchFamily="18" charset="0"/>
                          <a:ea typeface="宋体" panose="02010600030101010101" pitchFamily="2" charset="-122"/>
                        </a:rPr>
                        <a:t>模型</a:t>
                      </a:r>
                      <a:endParaRPr lang="zh-CN" sz="20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ctr">
                        <a:lnSpc>
                          <a:spcPts val="2000"/>
                        </a:lnSpc>
                        <a:spcAft>
                          <a:spcPts val="0"/>
                        </a:spcAft>
                      </a:pPr>
                      <a:r>
                        <a:rPr lang="zh-CN" sz="2000" kern="100" dirty="0">
                          <a:effectLst/>
                        </a:rPr>
                        <a:t>训练集效率</a:t>
                      </a:r>
                      <a:endParaRPr lang="zh-CN" sz="20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ctr">
                        <a:lnSpc>
                          <a:spcPts val="2000"/>
                        </a:lnSpc>
                        <a:spcAft>
                          <a:spcPts val="0"/>
                        </a:spcAft>
                      </a:pPr>
                      <a:r>
                        <a:rPr lang="zh-CN" sz="2000" kern="100" dirty="0">
                          <a:effectLst/>
                        </a:rPr>
                        <a:t>测试集效率</a:t>
                      </a:r>
                      <a:endParaRPr lang="zh-CN" sz="2000" kern="100" dirty="0">
                        <a:effectLst/>
                        <a:latin typeface="Times New Roman" panose="02020603050405020304" pitchFamily="18" charset="0"/>
                        <a:ea typeface="宋体" panose="02010600030101010101" pitchFamily="2" charset="-122"/>
                      </a:endParaRPr>
                    </a:p>
                  </a:txBody>
                  <a:tcPr marL="137160" marR="137160" marT="137160" marB="137160"/>
                </a:tc>
                <a:tc>
                  <a:txBody>
                    <a:bodyPr/>
                    <a:lstStyle/>
                    <a:p>
                      <a:pPr indent="304800" algn="ctr">
                        <a:lnSpc>
                          <a:spcPts val="2000"/>
                        </a:lnSpc>
                        <a:spcAft>
                          <a:spcPts val="0"/>
                        </a:spcAft>
                      </a:pPr>
                      <a:r>
                        <a:rPr lang="zh-CN" sz="2000" kern="100" dirty="0">
                          <a:effectLst/>
                        </a:rPr>
                        <a:t>时间成本</a:t>
                      </a:r>
                      <a:endParaRPr lang="zh-CN" sz="2000" kern="100" dirty="0">
                        <a:effectLst/>
                        <a:latin typeface="Times New Roman" panose="02020603050405020304" pitchFamily="18" charset="0"/>
                        <a:ea typeface="宋体" panose="02010600030101010101" pitchFamily="2" charset="-122"/>
                      </a:endParaRPr>
                    </a:p>
                  </a:txBody>
                  <a:tcPr marL="137160" marR="137160" marT="137160" marB="137160"/>
                </a:tc>
                <a:extLst>
                  <a:ext uri="{0D108BD9-81ED-4DB2-BD59-A6C34878D82A}">
                    <a16:rowId xmlns:a16="http://schemas.microsoft.com/office/drawing/2014/main" val="10000"/>
                  </a:ext>
                </a:extLst>
              </a:tr>
              <a:tr h="609562">
                <a:tc>
                  <a:txBody>
                    <a:bodyPr/>
                    <a:lstStyle/>
                    <a:p>
                      <a:pPr indent="304800" algn="ctr">
                        <a:lnSpc>
                          <a:spcPts val="2000"/>
                        </a:lnSpc>
                        <a:spcAft>
                          <a:spcPts val="0"/>
                        </a:spcAft>
                      </a:pPr>
                      <a:r>
                        <a:rPr lang="zh-CN" altLang="en-US" sz="2000" b="0" kern="100" dirty="0" smtClean="0">
                          <a:solidFill>
                            <a:schemeClr val="dk1"/>
                          </a:solidFill>
                          <a:effectLst/>
                          <a:latin typeface="Times New Roman" panose="02020603050405020304" pitchFamily="18" charset="0"/>
                          <a:ea typeface="宋体" panose="02010600030101010101" pitchFamily="2" charset="-122"/>
                          <a:cs typeface="+mn-cs"/>
                        </a:rPr>
                        <a:t> </a:t>
                      </a:r>
                      <a:endPar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zh-CN" altLang="en-US" sz="2000" b="0" kern="100" dirty="0" smtClean="0">
                          <a:solidFill>
                            <a:schemeClr val="dk1"/>
                          </a:solidFill>
                          <a:effectLst/>
                          <a:latin typeface="Times New Roman" panose="02020603050405020304" pitchFamily="18" charset="0"/>
                          <a:ea typeface="宋体" panose="02010600030101010101" pitchFamily="2" charset="-122"/>
                          <a:cs typeface="+mn-cs"/>
                        </a:rPr>
                        <a:t>决策树</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ctr">
                        <a:lnSpc>
                          <a:spcPts val="2000"/>
                        </a:lnSpc>
                        <a:spcAft>
                          <a:spcPts val="0"/>
                        </a:spcAft>
                      </a:pPr>
                      <a:endParaRPr lang="en-US" sz="2000" kern="100" dirty="0" smtClean="0">
                        <a:effectLst/>
                        <a:latin typeface="Times New Roman" panose="02020603050405020304" pitchFamily="18" charset="0"/>
                        <a:ea typeface="宋体" panose="02010600030101010101" pitchFamily="2" charset="-122"/>
                      </a:endParaRPr>
                    </a:p>
                    <a:p>
                      <a:pPr indent="304800" algn="ctr">
                        <a:lnSpc>
                          <a:spcPts val="2000"/>
                        </a:lnSpc>
                        <a:spcAft>
                          <a:spcPts val="0"/>
                        </a:spcAft>
                      </a:pPr>
                      <a:r>
                        <a:rPr lang="en-US" sz="2000" b="0" kern="100" dirty="0" smtClean="0">
                          <a:effectLst/>
                          <a:latin typeface="Times New Roman" panose="02020603050405020304" pitchFamily="18" charset="0"/>
                          <a:ea typeface="宋体" panose="02010600030101010101" pitchFamily="2" charset="-122"/>
                        </a:rPr>
                        <a:t>0.9177968159273</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r>
                        <a:rPr lang="en-US" sz="2000" kern="100" dirty="0" smtClean="0">
                          <a:effectLst/>
                          <a:latin typeface="Times New Roman" panose="02020603050405020304" pitchFamily="18" charset="0"/>
                          <a:ea typeface="宋体" panose="02010600030101010101" pitchFamily="2" charset="-122"/>
                        </a:rPr>
                        <a:t> </a:t>
                      </a:r>
                    </a:p>
                    <a:p>
                      <a:pPr indent="304800" algn="ctr">
                        <a:lnSpc>
                          <a:spcPts val="2000"/>
                        </a:lnSpc>
                        <a:spcAft>
                          <a:spcPts val="0"/>
                        </a:spcAft>
                      </a:pPr>
                      <a:r>
                        <a:rPr lang="en-US" sz="2000" kern="100" dirty="0" smtClean="0">
                          <a:effectLst/>
                          <a:latin typeface="Times New Roman" panose="02020603050405020304" pitchFamily="18" charset="0"/>
                          <a:ea typeface="宋体" panose="02010600030101010101" pitchFamily="2" charset="-122"/>
                        </a:rPr>
                        <a:t>0.9144614388605</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sz="200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kern="100" dirty="0" smtClean="0">
                          <a:solidFill>
                            <a:schemeClr val="dk1"/>
                          </a:solidFill>
                          <a:effectLst/>
                          <a:latin typeface="Times New Roman" panose="02020603050405020304" pitchFamily="18" charset="0"/>
                          <a:ea typeface="宋体" panose="02010600030101010101" pitchFamily="2" charset="-122"/>
                          <a:cs typeface="+mn-cs"/>
                        </a:rPr>
                        <a:t>0.2170124053955078s</a:t>
                      </a:r>
                      <a:endParaRPr lang="zh-CN" sz="200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extLst>
                  <a:ext uri="{0D108BD9-81ED-4DB2-BD59-A6C34878D82A}">
                    <a16:rowId xmlns:a16="http://schemas.microsoft.com/office/drawing/2014/main" val="1396776112"/>
                  </a:ext>
                </a:extLst>
              </a:tr>
              <a:tr h="609562">
                <a:tc>
                  <a:txBody>
                    <a:bodyPr/>
                    <a:lstStyle/>
                    <a:p>
                      <a:pPr indent="304800" algn="ctr">
                        <a:lnSpc>
                          <a:spcPts val="2000"/>
                        </a:lnSpc>
                        <a:spcAft>
                          <a:spcPts val="0"/>
                        </a:spcAft>
                      </a:pPr>
                      <a:endPar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zh-CN" altLang="en-US" sz="2000" b="0" kern="100" dirty="0" smtClean="0">
                          <a:solidFill>
                            <a:schemeClr val="dk1"/>
                          </a:solidFill>
                          <a:effectLst/>
                          <a:latin typeface="Times New Roman" panose="02020603050405020304" pitchFamily="18" charset="0"/>
                          <a:ea typeface="宋体" panose="02010600030101010101" pitchFamily="2" charset="-122"/>
                          <a:cs typeface="+mn-cs"/>
                        </a:rPr>
                        <a:t>随机森林</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ctr">
                        <a:lnSpc>
                          <a:spcPts val="2000"/>
                        </a:lnSpc>
                        <a:spcAft>
                          <a:spcPts val="0"/>
                        </a:spcAft>
                      </a:pPr>
                      <a:endParaRPr lang="en-US" sz="2000" b="0" kern="100" dirty="0" smtClean="0">
                        <a:effectLst/>
                        <a:latin typeface="Times New Roman" panose="02020603050405020304" pitchFamily="18" charset="0"/>
                        <a:ea typeface="宋体" panose="02010600030101010101" pitchFamily="2" charset="-122"/>
                      </a:endParaRPr>
                    </a:p>
                    <a:p>
                      <a:pPr indent="304800" algn="ctr">
                        <a:lnSpc>
                          <a:spcPts val="2000"/>
                        </a:lnSpc>
                        <a:spcAft>
                          <a:spcPts val="0"/>
                        </a:spcAft>
                      </a:pPr>
                      <a:r>
                        <a:rPr lang="en-US" sz="2000" b="0" kern="100" dirty="0" smtClean="0">
                          <a:effectLst/>
                          <a:latin typeface="Times New Roman" panose="02020603050405020304" pitchFamily="18" charset="0"/>
                          <a:ea typeface="宋体" panose="02010600030101010101" pitchFamily="2" charset="-122"/>
                        </a:rPr>
                        <a:t>0.9934098713190</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sz="2000" kern="100" dirty="0" smtClean="0">
                        <a:effectLst/>
                        <a:latin typeface="Times New Roman" panose="02020603050405020304" pitchFamily="18" charset="0"/>
                        <a:ea typeface="宋体" panose="02010600030101010101" pitchFamily="2" charset="-122"/>
                      </a:endParaRPr>
                    </a:p>
                    <a:p>
                      <a:pPr indent="304800" algn="ctr">
                        <a:lnSpc>
                          <a:spcPts val="2000"/>
                        </a:lnSpc>
                        <a:spcAft>
                          <a:spcPts val="0"/>
                        </a:spcAft>
                      </a:pPr>
                      <a:r>
                        <a:rPr lang="en-US" sz="2000" kern="100" dirty="0" smtClean="0">
                          <a:effectLst/>
                          <a:latin typeface="Times New Roman" panose="02020603050405020304" pitchFamily="18" charset="0"/>
                          <a:ea typeface="宋体" panose="02010600030101010101" pitchFamily="2" charset="-122"/>
                        </a:rPr>
                        <a:t>0.9060451565914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sz="200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kern="100" dirty="0" smtClean="0">
                          <a:solidFill>
                            <a:schemeClr val="dk1"/>
                          </a:solidFill>
                          <a:effectLst/>
                          <a:latin typeface="Times New Roman" panose="02020603050405020304" pitchFamily="18" charset="0"/>
                          <a:ea typeface="宋体" panose="02010600030101010101" pitchFamily="2" charset="-122"/>
                          <a:cs typeface="+mn-cs"/>
                        </a:rPr>
                        <a:t>0.7600436210632324s</a:t>
                      </a:r>
                      <a:endParaRPr lang="zh-CN" sz="200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extLst>
                  <a:ext uri="{0D108BD9-81ED-4DB2-BD59-A6C34878D82A}">
                    <a16:rowId xmlns:a16="http://schemas.microsoft.com/office/drawing/2014/main" val="1598876695"/>
                  </a:ext>
                </a:extLst>
              </a:tr>
              <a:tr h="609562">
                <a:tc>
                  <a:txBody>
                    <a:bodyPr/>
                    <a:lstStyle/>
                    <a:p>
                      <a:pPr indent="304800" algn="ctr">
                        <a:lnSpc>
                          <a:spcPts val="2000"/>
                        </a:lnSpc>
                        <a:spcAft>
                          <a:spcPts val="0"/>
                        </a:spcAft>
                      </a:pPr>
                      <a:endPar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b="0" kern="100" dirty="0" err="1" smtClean="0">
                          <a:solidFill>
                            <a:schemeClr val="dk1"/>
                          </a:solidFill>
                          <a:effectLst/>
                          <a:latin typeface="Times New Roman" panose="02020603050405020304" pitchFamily="18" charset="0"/>
                          <a:ea typeface="宋体" panose="02010600030101010101" pitchFamily="2" charset="-122"/>
                          <a:cs typeface="+mn-cs"/>
                        </a:rPr>
                        <a:t>Adaboost</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ctr">
                        <a:lnSpc>
                          <a:spcPts val="2000"/>
                        </a:lnSpc>
                        <a:spcAft>
                          <a:spcPts val="0"/>
                        </a:spcAft>
                      </a:pPr>
                      <a:endParaRPr lang="en-US" sz="2000" b="0" kern="100" dirty="0" smtClean="0">
                        <a:effectLst/>
                        <a:latin typeface="Times New Roman" panose="02020603050405020304" pitchFamily="18" charset="0"/>
                        <a:ea typeface="宋体" panose="02010600030101010101" pitchFamily="2" charset="-122"/>
                      </a:endParaRPr>
                    </a:p>
                    <a:p>
                      <a:pPr indent="304800" algn="ctr">
                        <a:lnSpc>
                          <a:spcPts val="2000"/>
                        </a:lnSpc>
                        <a:spcAft>
                          <a:spcPts val="0"/>
                        </a:spcAft>
                      </a:pPr>
                      <a:r>
                        <a:rPr lang="en-US" sz="2000" b="0" kern="100" dirty="0" smtClean="0">
                          <a:effectLst/>
                          <a:latin typeface="Times New Roman" panose="02020603050405020304" pitchFamily="18" charset="0"/>
                          <a:ea typeface="宋体" panose="02010600030101010101" pitchFamily="2" charset="-122"/>
                        </a:rPr>
                        <a:t>0.9998265755618</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sz="2000" kern="100" dirty="0" smtClean="0">
                        <a:effectLst/>
                        <a:latin typeface="Times New Roman" panose="02020603050405020304" pitchFamily="18" charset="0"/>
                        <a:ea typeface="宋体" panose="02010600030101010101" pitchFamily="2" charset="-122"/>
                      </a:endParaRPr>
                    </a:p>
                    <a:p>
                      <a:pPr indent="304800" algn="ctr">
                        <a:lnSpc>
                          <a:spcPts val="2000"/>
                        </a:lnSpc>
                        <a:spcAft>
                          <a:spcPts val="0"/>
                        </a:spcAft>
                      </a:pPr>
                      <a:r>
                        <a:rPr lang="en-US" sz="2000" kern="100" dirty="0" smtClean="0">
                          <a:effectLst/>
                          <a:latin typeface="Times New Roman" panose="02020603050405020304" pitchFamily="18" charset="0"/>
                          <a:ea typeface="宋体" panose="02010600030101010101" pitchFamily="2" charset="-122"/>
                        </a:rPr>
                        <a:t>0.8997329448895</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sz="200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kern="100" dirty="0" smtClean="0">
                          <a:solidFill>
                            <a:schemeClr val="dk1"/>
                          </a:solidFill>
                          <a:effectLst/>
                          <a:latin typeface="Times New Roman" panose="02020603050405020304" pitchFamily="18" charset="0"/>
                          <a:ea typeface="宋体" panose="02010600030101010101" pitchFamily="2" charset="-122"/>
                          <a:cs typeface="+mn-cs"/>
                        </a:rPr>
                        <a:t>42.28241848945618s</a:t>
                      </a:r>
                      <a:endParaRPr lang="zh-CN" sz="200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extLst>
                  <a:ext uri="{0D108BD9-81ED-4DB2-BD59-A6C34878D82A}">
                    <a16:rowId xmlns:a16="http://schemas.microsoft.com/office/drawing/2014/main" val="3163120568"/>
                  </a:ext>
                </a:extLst>
              </a:tr>
              <a:tr h="609562">
                <a:tc>
                  <a:txBody>
                    <a:bodyPr/>
                    <a:lstStyle/>
                    <a:p>
                      <a:pPr indent="304800" algn="ctr">
                        <a:lnSpc>
                          <a:spcPts val="2000"/>
                        </a:lnSpc>
                        <a:spcAft>
                          <a:spcPts val="0"/>
                        </a:spcAft>
                      </a:pPr>
                      <a:endPar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rPr>
                        <a:t>SVM</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marL="0" indent="304800" algn="ctr" defTabSz="914400" rtl="0" eaLnBrk="1" latinLnBrk="0" hangingPunct="1">
                        <a:lnSpc>
                          <a:spcPts val="2000"/>
                        </a:lnSpc>
                        <a:spcAft>
                          <a:spcPts val="0"/>
                        </a:spcAft>
                      </a:pPr>
                      <a:r>
                        <a:rPr lang="en-US" sz="2000" b="0" kern="100" dirty="0" smtClean="0">
                          <a:solidFill>
                            <a:schemeClr val="dk1"/>
                          </a:solidFill>
                          <a:effectLst/>
                          <a:latin typeface="Times New Roman" panose="02020603050405020304" pitchFamily="18" charset="0"/>
                          <a:ea typeface="宋体" panose="02010600030101010101" pitchFamily="2" charset="-122"/>
                          <a:cs typeface="+mn-cs"/>
                        </a:rPr>
                        <a:t>0.90277825951233</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137160" marR="137160" marT="137160" marB="137160"/>
                </a:tc>
                <a:tc>
                  <a:txBody>
                    <a:bodyPr/>
                    <a:lstStyle/>
                    <a:p>
                      <a:pPr indent="304800" algn="ctr">
                        <a:lnSpc>
                          <a:spcPts val="2000"/>
                        </a:lnSpc>
                        <a:spcAft>
                          <a:spcPts val="0"/>
                        </a:spcAft>
                      </a:pPr>
                      <a:r>
                        <a:rPr lang="en-US" sz="2000" b="0" kern="100" dirty="0" smtClean="0">
                          <a:solidFill>
                            <a:schemeClr val="dk1"/>
                          </a:solidFill>
                          <a:effectLst/>
                          <a:latin typeface="Times New Roman" panose="02020603050405020304" pitchFamily="18" charset="0"/>
                          <a:ea typeface="宋体" panose="02010600030101010101" pitchFamily="2" charset="-122"/>
                          <a:cs typeface="+mn-cs"/>
                        </a:rPr>
                        <a:t>0.90256534757627</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137160" marR="137160" marT="137160" marB="137160"/>
                </a:tc>
                <a:tc>
                  <a:txBody>
                    <a:bodyPr/>
                    <a:lstStyle/>
                    <a:p>
                      <a:pPr indent="304800" algn="ctr">
                        <a:lnSpc>
                          <a:spcPts val="2000"/>
                        </a:lnSpc>
                        <a:spcAft>
                          <a:spcPts val="0"/>
                        </a:spcAft>
                      </a:pPr>
                      <a:r>
                        <a:rPr lang="en-US" sz="2000" kern="100" dirty="0">
                          <a:solidFill>
                            <a:schemeClr val="dk1"/>
                          </a:solidFill>
                          <a:effectLst/>
                          <a:latin typeface="Times New Roman" panose="02020603050405020304" pitchFamily="18" charset="0"/>
                          <a:ea typeface="宋体" panose="02010600030101010101" pitchFamily="2" charset="-122"/>
                          <a:cs typeface="+mn-cs"/>
                        </a:rPr>
                        <a:t>303.9908118247986s</a:t>
                      </a:r>
                      <a:endParaRPr lang="zh-CN" sz="2000" kern="100" dirty="0">
                        <a:solidFill>
                          <a:schemeClr val="dk1"/>
                        </a:solidFill>
                        <a:effectLst/>
                        <a:latin typeface="Times New Roman" panose="02020603050405020304" pitchFamily="18" charset="0"/>
                        <a:ea typeface="宋体" panose="02010600030101010101" pitchFamily="2" charset="-122"/>
                        <a:cs typeface="+mn-cs"/>
                      </a:endParaRPr>
                    </a:p>
                  </a:txBody>
                  <a:tcPr marL="137160" marR="137160" marT="137160" marB="137160"/>
                </a:tc>
                <a:extLst>
                  <a:ext uri="{0D108BD9-81ED-4DB2-BD59-A6C34878D82A}">
                    <a16:rowId xmlns:a16="http://schemas.microsoft.com/office/drawing/2014/main" val="2480297193"/>
                  </a:ext>
                </a:extLst>
              </a:tr>
              <a:tr h="609562">
                <a:tc>
                  <a:txBody>
                    <a:bodyPr/>
                    <a:lstStyle/>
                    <a:p>
                      <a:pPr indent="304800" algn="ctr">
                        <a:lnSpc>
                          <a:spcPts val="2000"/>
                        </a:lnSpc>
                        <a:spcAft>
                          <a:spcPts val="0"/>
                        </a:spcAft>
                      </a:pPr>
                      <a:endPar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rPr>
                        <a:t>Logistic</a:t>
                      </a:r>
                      <a:r>
                        <a:rPr lang="zh-CN" altLang="en-US" sz="2000" b="0" kern="100" dirty="0" smtClean="0">
                          <a:solidFill>
                            <a:schemeClr val="dk1"/>
                          </a:solidFill>
                          <a:effectLst/>
                          <a:latin typeface="Times New Roman" panose="02020603050405020304" pitchFamily="18" charset="0"/>
                          <a:ea typeface="宋体" panose="02010600030101010101" pitchFamily="2" charset="-122"/>
                          <a:cs typeface="+mn-cs"/>
                        </a:rPr>
                        <a:t>回归</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ctr">
                        <a:lnSpc>
                          <a:spcPts val="2000"/>
                        </a:lnSpc>
                        <a:spcAft>
                          <a:spcPts val="0"/>
                        </a:spcAft>
                      </a:pPr>
                      <a:r>
                        <a:rPr lang="en-US" sz="2000" b="0" kern="100" dirty="0" smtClean="0">
                          <a:solidFill>
                            <a:schemeClr val="dk1"/>
                          </a:solidFill>
                          <a:effectLst/>
                          <a:latin typeface="Times New Roman" panose="02020603050405020304" pitchFamily="18" charset="0"/>
                          <a:ea typeface="宋体" panose="02010600030101010101" pitchFamily="2" charset="-122"/>
                          <a:cs typeface="+mn-cs"/>
                        </a:rPr>
                        <a:t>0.90877874510075</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137160" marR="137160" marT="137160" marB="137160"/>
                </a:tc>
                <a:tc>
                  <a:txBody>
                    <a:bodyPr/>
                    <a:lstStyle/>
                    <a:p>
                      <a:pPr indent="304800" algn="ctr">
                        <a:lnSpc>
                          <a:spcPts val="2000"/>
                        </a:lnSpc>
                        <a:spcAft>
                          <a:spcPts val="0"/>
                        </a:spcAft>
                      </a:pPr>
                      <a:r>
                        <a:rPr lang="en-US" sz="2000" b="0" kern="100" dirty="0" smtClean="0">
                          <a:solidFill>
                            <a:schemeClr val="dk1"/>
                          </a:solidFill>
                          <a:effectLst/>
                          <a:latin typeface="Times New Roman" panose="02020603050405020304" pitchFamily="18" charset="0"/>
                          <a:ea typeface="宋体" panose="02010600030101010101" pitchFamily="2" charset="-122"/>
                          <a:cs typeface="+mn-cs"/>
                        </a:rPr>
                        <a:t>0.91122440721858</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137160" marR="137160" marT="137160" marB="137160"/>
                </a:tc>
                <a:tc>
                  <a:txBody>
                    <a:bodyPr/>
                    <a:lstStyle/>
                    <a:p>
                      <a:pPr indent="304800" algn="ctr">
                        <a:lnSpc>
                          <a:spcPts val="2000"/>
                        </a:lnSpc>
                        <a:spcAft>
                          <a:spcPts val="0"/>
                        </a:spcAft>
                      </a:pPr>
                      <a:r>
                        <a:rPr lang="en-US" sz="2000" b="0" kern="100" dirty="0">
                          <a:solidFill>
                            <a:schemeClr val="dk1"/>
                          </a:solidFill>
                          <a:effectLst/>
                          <a:latin typeface="Times New Roman" panose="02020603050405020304" pitchFamily="18" charset="0"/>
                          <a:ea typeface="宋体" panose="02010600030101010101" pitchFamily="2" charset="-122"/>
                          <a:cs typeface="+mn-cs"/>
                        </a:rPr>
                        <a:t>1.0992746353149414s</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137160" marR="137160" marT="137160" marB="137160"/>
                </a:tc>
                <a:extLst>
                  <a:ext uri="{0D108BD9-81ED-4DB2-BD59-A6C34878D82A}">
                    <a16:rowId xmlns:a16="http://schemas.microsoft.com/office/drawing/2014/main" val="841007728"/>
                  </a:ext>
                </a:extLst>
              </a:tr>
              <a:tr h="609562">
                <a:tc>
                  <a:txBody>
                    <a:bodyPr/>
                    <a:lstStyle/>
                    <a:p>
                      <a:pPr indent="304800" algn="ctr">
                        <a:lnSpc>
                          <a:spcPts val="2000"/>
                        </a:lnSpc>
                        <a:spcAft>
                          <a:spcPts val="0"/>
                        </a:spcAft>
                      </a:pPr>
                      <a:endPar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zh-CN" altLang="en-US" sz="2000" b="0" kern="100" dirty="0" smtClean="0">
                          <a:solidFill>
                            <a:schemeClr val="dk1"/>
                          </a:solidFill>
                          <a:effectLst/>
                          <a:latin typeface="Times New Roman" panose="02020603050405020304" pitchFamily="18" charset="0"/>
                          <a:ea typeface="宋体" panose="02010600030101010101" pitchFamily="2" charset="-122"/>
                          <a:cs typeface="+mn-cs"/>
                        </a:rPr>
                        <a:t>朴素贝叶斯</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ctr">
                        <a:lnSpc>
                          <a:spcPts val="2000"/>
                        </a:lnSpc>
                        <a:spcAft>
                          <a:spcPts val="0"/>
                        </a:spcAft>
                      </a:pPr>
                      <a:endParaRPr lang="en-US" sz="2000" b="0" kern="100" dirty="0" smtClean="0">
                        <a:effectLst/>
                        <a:latin typeface="Times New Roman" panose="02020603050405020304" pitchFamily="18" charset="0"/>
                        <a:ea typeface="宋体" panose="02010600030101010101" pitchFamily="2" charset="-122"/>
                      </a:endParaRPr>
                    </a:p>
                    <a:p>
                      <a:pPr indent="304800" algn="ctr">
                        <a:lnSpc>
                          <a:spcPts val="2000"/>
                        </a:lnSpc>
                        <a:spcAft>
                          <a:spcPts val="0"/>
                        </a:spcAft>
                      </a:pPr>
                      <a:r>
                        <a:rPr lang="en-US" sz="2000" b="0" kern="100" dirty="0" smtClean="0">
                          <a:effectLst/>
                          <a:latin typeface="Times New Roman" panose="02020603050405020304" pitchFamily="18" charset="0"/>
                          <a:ea typeface="宋体" panose="02010600030101010101" pitchFamily="2" charset="-122"/>
                        </a:rPr>
                        <a:t>0.88522770628837</a:t>
                      </a:r>
                      <a:endParaRPr lang="zh-CN" sz="20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sz="2000" kern="100" dirty="0" smtClean="0">
                        <a:effectLst/>
                        <a:latin typeface="Times New Roman" panose="02020603050405020304" pitchFamily="18" charset="0"/>
                        <a:ea typeface="宋体" panose="02010600030101010101" pitchFamily="2" charset="-122"/>
                      </a:endParaRPr>
                    </a:p>
                    <a:p>
                      <a:pPr indent="304800" algn="ctr">
                        <a:lnSpc>
                          <a:spcPts val="2000"/>
                        </a:lnSpc>
                        <a:spcAft>
                          <a:spcPts val="0"/>
                        </a:spcAft>
                      </a:pPr>
                      <a:r>
                        <a:rPr lang="en-US" sz="2000" kern="100" dirty="0" smtClean="0">
                          <a:effectLst/>
                          <a:latin typeface="Times New Roman" panose="02020603050405020304" pitchFamily="18" charset="0"/>
                          <a:ea typeface="宋体" panose="02010600030101010101" pitchFamily="2" charset="-122"/>
                        </a:rPr>
                        <a:t>0.88484259933641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ts val="2000"/>
                        </a:lnSpc>
                        <a:spcAft>
                          <a:spcPts val="0"/>
                        </a:spcAft>
                      </a:pPr>
                      <a:endParaRPr lang="en-US" sz="2000" kern="100" dirty="0" smtClean="0">
                        <a:effectLst/>
                        <a:latin typeface="Times New Roman" panose="02020603050405020304" pitchFamily="18" charset="0"/>
                        <a:ea typeface="宋体" panose="02010600030101010101" pitchFamily="2" charset="-122"/>
                      </a:endParaRPr>
                    </a:p>
                    <a:p>
                      <a:pPr indent="304800" algn="ctr">
                        <a:lnSpc>
                          <a:spcPts val="2000"/>
                        </a:lnSpc>
                        <a:spcAft>
                          <a:spcPts val="0"/>
                        </a:spcAft>
                      </a:pPr>
                      <a:r>
                        <a:rPr lang="en-US" sz="2000" kern="100" dirty="0" smtClean="0">
                          <a:effectLst/>
                          <a:latin typeface="Times New Roman" panose="02020603050405020304" pitchFamily="18" charset="0"/>
                          <a:ea typeface="宋体" panose="02010600030101010101" pitchFamily="2" charset="-122"/>
                        </a:rPr>
                        <a:t>0.9172654151916504s</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7525615"/>
                  </a:ext>
                </a:extLst>
              </a:tr>
              <a:tr h="698917">
                <a:tc>
                  <a:txBody>
                    <a:bodyPr/>
                    <a:lstStyle/>
                    <a:p>
                      <a:pPr indent="304800" algn="ctr">
                        <a:lnSpc>
                          <a:spcPts val="2000"/>
                        </a:lnSpc>
                        <a:spcAft>
                          <a:spcPts val="0"/>
                        </a:spcAft>
                      </a:pPr>
                      <a:endPar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zh-CN" altLang="en-US" sz="2000" b="0" kern="100" dirty="0" smtClean="0">
                          <a:solidFill>
                            <a:schemeClr val="dk1"/>
                          </a:solidFill>
                          <a:effectLst/>
                          <a:latin typeface="Times New Roman" panose="02020603050405020304" pitchFamily="18" charset="0"/>
                          <a:ea typeface="宋体" panose="02010600030101010101" pitchFamily="2" charset="-122"/>
                          <a:cs typeface="+mn-cs"/>
                        </a:rPr>
                        <a:t>神经网络</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ctr">
                        <a:lnSpc>
                          <a:spcPts val="2000"/>
                        </a:lnSpc>
                        <a:spcAft>
                          <a:spcPts val="0"/>
                        </a:spcAft>
                      </a:pPr>
                      <a:endPar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rPr>
                        <a:t>0.90180708265408</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ctr">
                        <a:lnSpc>
                          <a:spcPts val="2000"/>
                        </a:lnSpc>
                        <a:spcAft>
                          <a:spcPts val="0"/>
                        </a:spcAft>
                      </a:pPr>
                      <a:endParaRPr lang="en-US"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rPr>
                        <a:t>0.90167516387472</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304800" algn="ctr">
                        <a:lnSpc>
                          <a:spcPts val="2000"/>
                        </a:lnSpc>
                        <a:spcAft>
                          <a:spcPts val="0"/>
                        </a:spcAft>
                      </a:pPr>
                      <a:endParaRPr lang="en-US" sz="2000" b="0" kern="100" dirty="0" smtClean="0">
                        <a:solidFill>
                          <a:schemeClr val="dk1"/>
                        </a:solidFill>
                        <a:effectLst/>
                        <a:latin typeface="Times New Roman" panose="02020603050405020304" pitchFamily="18" charset="0"/>
                        <a:ea typeface="宋体" panose="02010600030101010101" pitchFamily="2" charset="-122"/>
                        <a:cs typeface="+mn-cs"/>
                      </a:endParaRPr>
                    </a:p>
                    <a:p>
                      <a:pPr indent="304800" algn="ctr">
                        <a:lnSpc>
                          <a:spcPts val="2000"/>
                        </a:lnSpc>
                        <a:spcAft>
                          <a:spcPts val="0"/>
                        </a:spcAft>
                      </a:pPr>
                      <a:r>
                        <a:rPr lang="en-US" altLang="zh-CN" sz="2000" b="0" kern="100" dirty="0" smtClean="0">
                          <a:solidFill>
                            <a:schemeClr val="dk1"/>
                          </a:solidFill>
                          <a:effectLst/>
                          <a:latin typeface="Times New Roman" panose="02020603050405020304" pitchFamily="18" charset="0"/>
                          <a:ea typeface="宋体" panose="02010600030101010101" pitchFamily="2" charset="-122"/>
                          <a:cs typeface="+mn-cs"/>
                        </a:rPr>
                        <a:t>25.13245964050293s</a:t>
                      </a:r>
                      <a:endParaRPr lang="zh-CN" sz="2000" b="0" kern="100" dirty="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915138" y="2489729"/>
            <a:ext cx="2862023" cy="2862023"/>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63930" fontAlgn="auto">
                <a:spcBef>
                  <a:spcPts val="0"/>
                </a:spcBef>
                <a:spcAft>
                  <a:spcPts val="0"/>
                </a:spcAft>
                <a:defRPr/>
              </a:pPr>
              <a:endParaRPr lang="zh-CN" altLang="en-US" sz="1900" kern="0">
                <a:solidFill>
                  <a:sysClr val="windowText" lastClr="000000"/>
                </a:solidFill>
                <a:latin typeface="Calibri" panose="020F0502020204030204"/>
                <a:ea typeface="宋体" panose="02010600030101010101" pitchFamily="2" charset="-122"/>
              </a:endParaRPr>
            </a:p>
          </p:txBody>
        </p:sp>
        <p:sp>
          <p:nvSpPr>
            <p:cNvPr id="52" name="椭圆 5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63930" fontAlgn="auto">
                <a:spcBef>
                  <a:spcPts val="0"/>
                </a:spcBef>
                <a:spcAft>
                  <a:spcPts val="0"/>
                </a:spcAft>
                <a:defRPr/>
              </a:pPr>
              <a:endParaRPr lang="zh-CN" altLang="en-US" sz="1900" kern="0">
                <a:solidFill>
                  <a:sysClr val="window" lastClr="FFFFFF"/>
                </a:solidFill>
                <a:latin typeface="Calibri" panose="020F0502020204030204"/>
                <a:ea typeface="宋体" panose="02010600030101010101" pitchFamily="2" charset="-122"/>
              </a:endParaRPr>
            </a:p>
          </p:txBody>
        </p:sp>
      </p:grpSp>
      <p:cxnSp>
        <p:nvCxnSpPr>
          <p:cNvPr id="3" name="直接连接符 2"/>
          <p:cNvCxnSpPr>
            <a:stCxn id="57" idx="7"/>
            <a:endCxn id="85" idx="3"/>
          </p:cNvCxnSpPr>
          <p:nvPr/>
        </p:nvCxnSpPr>
        <p:spPr>
          <a:xfrm flipV="1">
            <a:off x="3479232" y="1957305"/>
            <a:ext cx="1507348" cy="920746"/>
          </a:xfrm>
          <a:prstGeom prst="line">
            <a:avLst/>
          </a:prstGeom>
          <a:ln w="6350">
            <a:solidFill>
              <a:srgbClr val="339966"/>
            </a:solidFill>
            <a:prstDash val="sysDot"/>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57" idx="5"/>
            <a:endCxn id="101" idx="3"/>
          </p:cNvCxnSpPr>
          <p:nvPr/>
        </p:nvCxnSpPr>
        <p:spPr>
          <a:xfrm>
            <a:off x="3479232" y="5002215"/>
            <a:ext cx="1507348" cy="1045041"/>
          </a:xfrm>
          <a:prstGeom prst="line">
            <a:avLst/>
          </a:prstGeom>
          <a:ln w="6350">
            <a:solidFill>
              <a:srgbClr val="339966"/>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95" idx="3"/>
          </p:cNvCxnSpPr>
          <p:nvPr/>
        </p:nvCxnSpPr>
        <p:spPr>
          <a:xfrm>
            <a:off x="3714695" y="4077090"/>
            <a:ext cx="1271884" cy="619076"/>
          </a:xfrm>
          <a:prstGeom prst="line">
            <a:avLst/>
          </a:prstGeom>
          <a:ln w="6350">
            <a:solidFill>
              <a:srgbClr val="339966"/>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89" idx="3"/>
          </p:cNvCxnSpPr>
          <p:nvPr/>
        </p:nvCxnSpPr>
        <p:spPr>
          <a:xfrm flipV="1">
            <a:off x="3714695" y="3324399"/>
            <a:ext cx="1271885" cy="531556"/>
          </a:xfrm>
          <a:prstGeom prst="line">
            <a:avLst/>
          </a:prstGeom>
          <a:ln w="6350">
            <a:solidFill>
              <a:srgbClr val="339966"/>
            </a:solidFill>
            <a:prstDash val="sysDot"/>
          </a:ln>
        </p:spPr>
        <p:style>
          <a:lnRef idx="1">
            <a:schemeClr val="accent1"/>
          </a:lnRef>
          <a:fillRef idx="0">
            <a:schemeClr val="accent1"/>
          </a:fillRef>
          <a:effectRef idx="0">
            <a:schemeClr val="accent1"/>
          </a:effectRef>
          <a:fontRef idx="minor">
            <a:schemeClr val="tx1"/>
          </a:fontRef>
        </p:style>
      </p:cxnSp>
      <p:sp>
        <p:nvSpPr>
          <p:cNvPr id="85" name="六边形 84"/>
          <p:cNvSpPr/>
          <p:nvPr/>
        </p:nvSpPr>
        <p:spPr>
          <a:xfrm>
            <a:off x="4986580" y="1425749"/>
            <a:ext cx="7872170" cy="1063112"/>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rot="16200000">
            <a:off x="5315462" y="1261462"/>
            <a:ext cx="1196692" cy="1350224"/>
            <a:chOff x="8439634" y="3544648"/>
            <a:chExt cx="1611146" cy="1817848"/>
          </a:xfrm>
        </p:grpSpPr>
        <p:sp>
          <p:nvSpPr>
            <p:cNvPr id="8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6429" tIns="48214" rIns="96429" bIns="48214" numCol="1" anchor="t" anchorCtr="0" compatLnSpc="1"/>
            <a:lstStyle/>
            <a:p>
              <a:endParaRPr lang="zh-CN" altLang="en-US">
                <a:solidFill>
                  <a:prstClr val="black"/>
                </a:solidFill>
              </a:endParaRPr>
            </a:p>
          </p:txBody>
        </p:sp>
        <p:sp>
          <p:nvSpPr>
            <p:cNvPr id="88"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339966"/>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6429" tIns="48214" rIns="96429" bIns="48214" numCol="1" anchor="t" anchorCtr="0" compatLnSpc="1"/>
            <a:lstStyle/>
            <a:p>
              <a:endParaRPr lang="zh-CN" altLang="en-US">
                <a:solidFill>
                  <a:prstClr val="black"/>
                </a:solidFill>
              </a:endParaRPr>
            </a:p>
          </p:txBody>
        </p:sp>
      </p:grpSp>
      <p:sp>
        <p:nvSpPr>
          <p:cNvPr id="63" name="文本框 37"/>
          <p:cNvSpPr>
            <a:spLocks noChangeArrowheads="1"/>
          </p:cNvSpPr>
          <p:nvPr/>
        </p:nvSpPr>
        <p:spPr bwMode="auto">
          <a:xfrm>
            <a:off x="5672696" y="1744116"/>
            <a:ext cx="486323" cy="40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540" tIns="64270" rIns="128540" bIns="6427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ts val="0"/>
              </a:spcBef>
              <a:spcAft>
                <a:spcPts val="0"/>
              </a:spcAft>
              <a:buNone/>
              <a:defRPr/>
            </a:pPr>
            <a:r>
              <a:rPr lang="zh-CN" altLang="en-US" sz="1800" b="1" dirty="0" smtClean="0">
                <a:solidFill>
                  <a:schemeClr val="bg1"/>
                </a:solidFill>
              </a:rPr>
              <a:t>一</a:t>
            </a:r>
            <a:endParaRPr lang="zh-CN" altLang="en-US" sz="1800" b="1" dirty="0">
              <a:solidFill>
                <a:schemeClr val="bg1"/>
              </a:solidFill>
            </a:endParaRPr>
          </a:p>
        </p:txBody>
      </p:sp>
      <p:sp>
        <p:nvSpPr>
          <p:cNvPr id="75" name="文本1"/>
          <p:cNvSpPr>
            <a:spLocks noChangeArrowheads="1"/>
          </p:cNvSpPr>
          <p:nvPr/>
        </p:nvSpPr>
        <p:spPr bwMode="gray">
          <a:xfrm>
            <a:off x="6588921" y="1594697"/>
            <a:ext cx="6069938" cy="760585"/>
          </a:xfrm>
          <a:prstGeom prst="roundRect">
            <a:avLst>
              <a:gd name="adj" fmla="val 0"/>
            </a:avLst>
          </a:prstGeom>
          <a:noFill/>
          <a:ln w="28575" cap="flat" cmpd="sng" algn="ctr">
            <a:noFill/>
            <a:prstDash val="solid"/>
          </a:ln>
          <a:effectLst/>
        </p:spPr>
        <p:txBody>
          <a:bodyPr lIns="96417" tIns="48209" rIns="96417" bIns="4820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GB" altLang="zh-CN" dirty="0" smtClean="0">
                <a:latin typeface="微软雅黑" panose="020B0503020204020204" pitchFamily="34" charset="-122"/>
                <a:ea typeface="微软雅黑" panose="020B0503020204020204" pitchFamily="34" charset="-122"/>
                <a:cs typeface="+mn-ea"/>
                <a:sym typeface="+mn-lt"/>
              </a:rPr>
              <a:t>1.</a:t>
            </a:r>
            <a:r>
              <a:rPr lang="zh-CN" altLang="en-US" dirty="0">
                <a:latin typeface="微软雅黑" panose="020B0503020204020204" pitchFamily="34" charset="-122"/>
                <a:ea typeface="微软雅黑" panose="020B0503020204020204" pitchFamily="34" charset="-122"/>
                <a:cs typeface="+mn-ea"/>
                <a:sym typeface="+mn-lt"/>
              </a:rPr>
              <a:t>模型</a:t>
            </a:r>
            <a:r>
              <a:rPr lang="zh-CN" altLang="en-US" dirty="0" smtClean="0">
                <a:latin typeface="微软雅黑" panose="020B0503020204020204" pitchFamily="34" charset="-122"/>
                <a:ea typeface="微软雅黑" panose="020B0503020204020204" pitchFamily="34" charset="-122"/>
                <a:cs typeface="+mn-ea"/>
                <a:sym typeface="+mn-lt"/>
              </a:rPr>
              <a:t>效率：随机森林和</a:t>
            </a:r>
            <a:r>
              <a:rPr lang="en-US" altLang="zh-CN" dirty="0" err="1" smtClean="0">
                <a:latin typeface="微软雅黑" panose="020B0503020204020204" pitchFamily="34" charset="-122"/>
                <a:ea typeface="微软雅黑" panose="020B0503020204020204" pitchFamily="34" charset="-122"/>
                <a:cs typeface="+mn-ea"/>
                <a:sym typeface="+mn-lt"/>
              </a:rPr>
              <a:t>Adaboost</a:t>
            </a:r>
            <a:r>
              <a:rPr lang="zh-CN" altLang="en-US" dirty="0" smtClean="0">
                <a:latin typeface="微软雅黑" panose="020B0503020204020204" pitchFamily="34" charset="-122"/>
                <a:ea typeface="微软雅黑" panose="020B0503020204020204" pitchFamily="34" charset="-122"/>
                <a:cs typeface="+mn-ea"/>
                <a:sym typeface="+mn-lt"/>
              </a:rPr>
              <a:t>训练效率最高，但是存在过拟合现象；决策树测试集效率表现最佳。</a:t>
            </a:r>
            <a:endParaRPr lang="en-GB" altLang="zh-CN" dirty="0">
              <a:latin typeface="微软雅黑" panose="020B0503020204020204" pitchFamily="34" charset="-122"/>
              <a:ea typeface="微软雅黑" panose="020B0503020204020204" pitchFamily="34" charset="-122"/>
              <a:cs typeface="+mn-ea"/>
              <a:sym typeface="+mn-lt"/>
            </a:endParaRPr>
          </a:p>
        </p:txBody>
      </p:sp>
      <p:sp>
        <p:nvSpPr>
          <p:cNvPr id="89" name="六边形 88"/>
          <p:cNvSpPr/>
          <p:nvPr/>
        </p:nvSpPr>
        <p:spPr>
          <a:xfrm>
            <a:off x="4986580" y="2792843"/>
            <a:ext cx="7872170" cy="1063112"/>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rot="16200000">
            <a:off x="5315462" y="2628557"/>
            <a:ext cx="1196692" cy="1350224"/>
            <a:chOff x="8439634" y="3544648"/>
            <a:chExt cx="1611146" cy="1817848"/>
          </a:xfrm>
        </p:grpSpPr>
        <p:sp>
          <p:nvSpPr>
            <p:cNvPr id="91"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6429" tIns="48214" rIns="96429" bIns="48214" numCol="1" anchor="t" anchorCtr="0" compatLnSpc="1"/>
            <a:lstStyle/>
            <a:p>
              <a:endParaRPr lang="zh-CN" altLang="en-US">
                <a:solidFill>
                  <a:prstClr val="black"/>
                </a:solidFill>
              </a:endParaRPr>
            </a:p>
          </p:txBody>
        </p:sp>
        <p:sp>
          <p:nvSpPr>
            <p:cNvPr id="92"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8CC94C"/>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6429" tIns="48214" rIns="96429" bIns="48214" numCol="1" anchor="t" anchorCtr="0" compatLnSpc="1"/>
            <a:lstStyle/>
            <a:p>
              <a:endParaRPr lang="zh-CN" altLang="en-US">
                <a:solidFill>
                  <a:prstClr val="black"/>
                </a:solidFill>
              </a:endParaRPr>
            </a:p>
          </p:txBody>
        </p:sp>
      </p:grpSp>
      <p:sp>
        <p:nvSpPr>
          <p:cNvPr id="93" name="文本框 37"/>
          <p:cNvSpPr>
            <a:spLocks noChangeArrowheads="1"/>
          </p:cNvSpPr>
          <p:nvPr/>
        </p:nvSpPr>
        <p:spPr bwMode="auto">
          <a:xfrm>
            <a:off x="5681419" y="3154075"/>
            <a:ext cx="464776" cy="37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540" tIns="64270" rIns="128540" bIns="6427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ts val="0"/>
              </a:spcBef>
              <a:spcAft>
                <a:spcPts val="0"/>
              </a:spcAft>
              <a:buNone/>
              <a:defRPr/>
            </a:pPr>
            <a:r>
              <a:rPr lang="zh-CN" altLang="en-US" sz="1600" b="1" dirty="0" smtClean="0">
                <a:solidFill>
                  <a:schemeClr val="bg1"/>
                </a:solidFill>
              </a:rPr>
              <a:t>二</a:t>
            </a:r>
            <a:endParaRPr lang="zh-CN" altLang="en-US" sz="1600" b="1" dirty="0">
              <a:solidFill>
                <a:schemeClr val="bg1"/>
              </a:solidFill>
            </a:endParaRPr>
          </a:p>
        </p:txBody>
      </p:sp>
      <p:sp>
        <p:nvSpPr>
          <p:cNvPr id="94" name="文本1"/>
          <p:cNvSpPr>
            <a:spLocks noChangeArrowheads="1"/>
          </p:cNvSpPr>
          <p:nvPr/>
        </p:nvSpPr>
        <p:spPr bwMode="gray">
          <a:xfrm>
            <a:off x="6588921" y="2961792"/>
            <a:ext cx="5232096" cy="760585"/>
          </a:xfrm>
          <a:prstGeom prst="roundRect">
            <a:avLst>
              <a:gd name="adj" fmla="val 0"/>
            </a:avLst>
          </a:prstGeom>
          <a:noFill/>
          <a:ln w="28575" cap="flat" cmpd="sng" algn="ctr">
            <a:noFill/>
            <a:prstDash val="solid"/>
          </a:ln>
          <a:effectLst/>
        </p:spPr>
        <p:txBody>
          <a:bodyPr lIns="96417" tIns="48209" rIns="96417" bIns="4820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dirty="0" smtClean="0">
                <a:latin typeface="微软雅黑" panose="020B0503020204020204" pitchFamily="34" charset="-122"/>
                <a:ea typeface="微软雅黑" panose="020B0503020204020204" pitchFamily="34" charset="-122"/>
                <a:cs typeface="+mn-ea"/>
                <a:sym typeface="+mn-lt"/>
              </a:rPr>
              <a:t>2.</a:t>
            </a:r>
            <a:r>
              <a:rPr lang="zh-CN" altLang="en-US" dirty="0" smtClean="0">
                <a:latin typeface="微软雅黑" panose="020B0503020204020204" pitchFamily="34" charset="-122"/>
                <a:ea typeface="微软雅黑" panose="020B0503020204020204" pitchFamily="34" charset="-122"/>
                <a:cs typeface="+mn-ea"/>
                <a:sym typeface="+mn-lt"/>
              </a:rPr>
              <a:t>运行时间：决策树最短，</a:t>
            </a:r>
            <a:r>
              <a:rPr lang="en-US" altLang="zh-CN" dirty="0" smtClean="0">
                <a:latin typeface="微软雅黑" panose="020B0503020204020204" pitchFamily="34" charset="-122"/>
                <a:ea typeface="微软雅黑" panose="020B0503020204020204" pitchFamily="34" charset="-122"/>
                <a:cs typeface="+mn-ea"/>
                <a:sym typeface="+mn-lt"/>
              </a:rPr>
              <a:t>SVM</a:t>
            </a:r>
            <a:r>
              <a:rPr lang="zh-CN" altLang="en-US" dirty="0">
                <a:latin typeface="微软雅黑" panose="020B0503020204020204" pitchFamily="34" charset="-122"/>
                <a:ea typeface="微软雅黑" panose="020B0503020204020204" pitchFamily="34" charset="-122"/>
                <a:cs typeface="+mn-ea"/>
                <a:sym typeface="+mn-lt"/>
              </a:rPr>
              <a:t>最</a:t>
            </a:r>
            <a:r>
              <a:rPr lang="zh-CN" altLang="en-US" dirty="0" smtClean="0">
                <a:latin typeface="微软雅黑" panose="020B0503020204020204" pitchFamily="34" charset="-122"/>
                <a:ea typeface="微软雅黑" panose="020B0503020204020204" pitchFamily="34" charset="-122"/>
                <a:cs typeface="+mn-ea"/>
                <a:sym typeface="+mn-lt"/>
              </a:rPr>
              <a:t>长。</a:t>
            </a:r>
            <a:endParaRPr lang="en-GB" altLang="zh-CN" dirty="0">
              <a:latin typeface="微软雅黑" panose="020B0503020204020204" pitchFamily="34" charset="-122"/>
              <a:ea typeface="微软雅黑" panose="020B0503020204020204" pitchFamily="34" charset="-122"/>
              <a:cs typeface="+mn-ea"/>
              <a:sym typeface="+mn-lt"/>
            </a:endParaRPr>
          </a:p>
        </p:txBody>
      </p:sp>
      <p:sp>
        <p:nvSpPr>
          <p:cNvPr id="95" name="六边形 94"/>
          <p:cNvSpPr/>
          <p:nvPr/>
        </p:nvSpPr>
        <p:spPr>
          <a:xfrm>
            <a:off x="4986579" y="4164610"/>
            <a:ext cx="7872171" cy="1063112"/>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rot="16200000">
            <a:off x="5315462" y="4000324"/>
            <a:ext cx="1196692" cy="1350224"/>
            <a:chOff x="8439634" y="3544648"/>
            <a:chExt cx="1611146" cy="1817848"/>
          </a:xfrm>
        </p:grpSpPr>
        <p:sp>
          <p:nvSpPr>
            <p:cNvPr id="9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6429" tIns="48214" rIns="96429" bIns="48214" numCol="1" anchor="t" anchorCtr="0" compatLnSpc="1"/>
            <a:lstStyle/>
            <a:p>
              <a:endParaRPr lang="zh-CN" altLang="en-US">
                <a:solidFill>
                  <a:prstClr val="black"/>
                </a:solidFill>
              </a:endParaRPr>
            </a:p>
          </p:txBody>
        </p:sp>
        <p:sp>
          <p:nvSpPr>
            <p:cNvPr id="98"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339966"/>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6429" tIns="48214" rIns="96429" bIns="48214" numCol="1" anchor="t" anchorCtr="0" compatLnSpc="1"/>
            <a:lstStyle/>
            <a:p>
              <a:endParaRPr lang="zh-CN" altLang="en-US">
                <a:solidFill>
                  <a:prstClr val="black"/>
                </a:solidFill>
              </a:endParaRPr>
            </a:p>
          </p:txBody>
        </p:sp>
      </p:grpSp>
      <p:sp>
        <p:nvSpPr>
          <p:cNvPr id="99" name="文本框 37"/>
          <p:cNvSpPr>
            <a:spLocks noChangeArrowheads="1"/>
          </p:cNvSpPr>
          <p:nvPr/>
        </p:nvSpPr>
        <p:spPr bwMode="auto">
          <a:xfrm>
            <a:off x="5747657" y="4509854"/>
            <a:ext cx="398538" cy="37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540" tIns="64270" rIns="128540" bIns="6427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ts val="0"/>
              </a:spcBef>
              <a:spcAft>
                <a:spcPts val="0"/>
              </a:spcAft>
              <a:buNone/>
              <a:defRPr/>
            </a:pPr>
            <a:r>
              <a:rPr lang="zh-CN" altLang="en-US" sz="1600" b="1" dirty="0" smtClean="0">
                <a:solidFill>
                  <a:schemeClr val="bg1"/>
                </a:solidFill>
              </a:rPr>
              <a:t>三</a:t>
            </a:r>
            <a:endParaRPr lang="zh-CN" altLang="en-US" sz="1600" b="1" dirty="0">
              <a:solidFill>
                <a:schemeClr val="bg1"/>
              </a:solidFill>
            </a:endParaRPr>
          </a:p>
        </p:txBody>
      </p:sp>
      <p:sp>
        <p:nvSpPr>
          <p:cNvPr id="100" name="文本1"/>
          <p:cNvSpPr>
            <a:spLocks noChangeArrowheads="1"/>
          </p:cNvSpPr>
          <p:nvPr/>
        </p:nvSpPr>
        <p:spPr bwMode="gray">
          <a:xfrm>
            <a:off x="6588921" y="4333559"/>
            <a:ext cx="5232096" cy="760585"/>
          </a:xfrm>
          <a:prstGeom prst="roundRect">
            <a:avLst>
              <a:gd name="adj" fmla="val 0"/>
            </a:avLst>
          </a:prstGeom>
          <a:noFill/>
          <a:ln w="28575" cap="flat" cmpd="sng" algn="ctr">
            <a:noFill/>
            <a:prstDash val="solid"/>
          </a:ln>
          <a:effectLst/>
        </p:spPr>
        <p:txBody>
          <a:bodyPr lIns="96417" tIns="48209" rIns="96417" bIns="4820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dirty="0" smtClean="0">
                <a:latin typeface="微软雅黑" panose="020B0503020204020204" pitchFamily="34" charset="-122"/>
                <a:ea typeface="微软雅黑" panose="020B0503020204020204" pitchFamily="34" charset="-122"/>
                <a:cs typeface="+mn-ea"/>
                <a:sym typeface="+mn-lt"/>
              </a:rPr>
              <a:t>3.</a:t>
            </a:r>
            <a:r>
              <a:rPr lang="zh-CN" altLang="en-US" dirty="0" smtClean="0">
                <a:latin typeface="微软雅黑" panose="020B0503020204020204" pitchFamily="34" charset="-122"/>
                <a:ea typeface="微软雅黑" panose="020B0503020204020204" pitchFamily="34" charset="-122"/>
                <a:cs typeface="+mn-ea"/>
                <a:sym typeface="+mn-lt"/>
              </a:rPr>
              <a:t>朴素贝叶斯效率最低，因为</a:t>
            </a:r>
            <a:r>
              <a:rPr lang="en-US" altLang="zh-CN" dirty="0" smtClean="0">
                <a:latin typeface="微软雅黑" panose="020B0503020204020204" pitchFamily="34" charset="-122"/>
                <a:ea typeface="微软雅黑" panose="020B0503020204020204" pitchFamily="34" charset="-122"/>
                <a:cs typeface="+mn-ea"/>
                <a:sym typeface="+mn-lt"/>
              </a:rPr>
              <a:t>NB</a:t>
            </a:r>
            <a:r>
              <a:rPr lang="zh-CN" altLang="en-US" dirty="0" smtClean="0">
                <a:latin typeface="微软雅黑" panose="020B0503020204020204" pitchFamily="34" charset="-122"/>
                <a:ea typeface="微软雅黑" panose="020B0503020204020204" pitchFamily="34" charset="-122"/>
                <a:cs typeface="+mn-ea"/>
                <a:sym typeface="+mn-lt"/>
              </a:rPr>
              <a:t>更适合小样本数据集训练模型（训练集：测试集</a:t>
            </a:r>
            <a:r>
              <a:rPr lang="en-US" altLang="zh-CN" dirty="0" smtClean="0">
                <a:latin typeface="微软雅黑" panose="020B0503020204020204" pitchFamily="34" charset="-122"/>
                <a:ea typeface="微软雅黑" panose="020B0503020204020204" pitchFamily="34" charset="-122"/>
                <a:cs typeface="+mn-ea"/>
                <a:sym typeface="+mn-lt"/>
              </a:rPr>
              <a:t>=7</a:t>
            </a:r>
            <a:r>
              <a:rPr lang="en-US" altLang="zh-CN" dirty="0" smtClean="0">
                <a:latin typeface="微软雅黑" panose="020B0503020204020204" pitchFamily="34" charset="-122"/>
                <a:ea typeface="微软雅黑" panose="020B0503020204020204" pitchFamily="34" charset="-122"/>
                <a:cs typeface="+mn-ea"/>
                <a:sym typeface="+mn-lt"/>
              </a:rPr>
              <a:t>:3</a:t>
            </a:r>
            <a:r>
              <a:rPr lang="zh-CN" altLang="en-US" dirty="0" smtClean="0">
                <a:latin typeface="微软雅黑" panose="020B0503020204020204" pitchFamily="34" charset="-122"/>
                <a:ea typeface="微软雅黑" panose="020B0503020204020204" pitchFamily="34" charset="-122"/>
                <a:cs typeface="+mn-ea"/>
                <a:sym typeface="+mn-lt"/>
              </a:rPr>
              <a:t>）。</a:t>
            </a:r>
            <a:endParaRPr lang="en-GB" altLang="zh-CN" dirty="0">
              <a:latin typeface="微软雅黑" panose="020B0503020204020204" pitchFamily="34" charset="-122"/>
              <a:ea typeface="微软雅黑" panose="020B0503020204020204" pitchFamily="34" charset="-122"/>
              <a:cs typeface="+mn-ea"/>
              <a:sym typeface="+mn-lt"/>
            </a:endParaRPr>
          </a:p>
        </p:txBody>
      </p:sp>
      <p:sp>
        <p:nvSpPr>
          <p:cNvPr id="101" name="六边形 100"/>
          <p:cNvSpPr/>
          <p:nvPr/>
        </p:nvSpPr>
        <p:spPr>
          <a:xfrm>
            <a:off x="4986580" y="5515700"/>
            <a:ext cx="7872170" cy="1063112"/>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 name="组合 101"/>
          <p:cNvGrpSpPr/>
          <p:nvPr/>
        </p:nvGrpSpPr>
        <p:grpSpPr>
          <a:xfrm rot="16200000">
            <a:off x="5315462" y="5351413"/>
            <a:ext cx="1196692" cy="1350224"/>
            <a:chOff x="8439634" y="3544648"/>
            <a:chExt cx="1611146" cy="1817848"/>
          </a:xfrm>
        </p:grpSpPr>
        <p:sp>
          <p:nvSpPr>
            <p:cNvPr id="103"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6429" tIns="48214" rIns="96429" bIns="48214" numCol="1" anchor="t" anchorCtr="0" compatLnSpc="1"/>
            <a:lstStyle/>
            <a:p>
              <a:endParaRPr lang="zh-CN" altLang="en-US">
                <a:solidFill>
                  <a:prstClr val="black"/>
                </a:solidFill>
              </a:endParaRPr>
            </a:p>
          </p:txBody>
        </p:sp>
        <p:sp>
          <p:nvSpPr>
            <p:cNvPr id="104"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8CC94C"/>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6429" tIns="48214" rIns="96429" bIns="48214" numCol="1" anchor="t" anchorCtr="0" compatLnSpc="1"/>
            <a:lstStyle/>
            <a:p>
              <a:endParaRPr lang="zh-CN" altLang="en-US">
                <a:solidFill>
                  <a:prstClr val="black"/>
                </a:solidFill>
              </a:endParaRPr>
            </a:p>
          </p:txBody>
        </p:sp>
      </p:grpSp>
      <p:sp>
        <p:nvSpPr>
          <p:cNvPr id="105" name="文本框 37"/>
          <p:cNvSpPr>
            <a:spLocks noChangeArrowheads="1"/>
          </p:cNvSpPr>
          <p:nvPr/>
        </p:nvSpPr>
        <p:spPr bwMode="auto">
          <a:xfrm>
            <a:off x="5708628" y="5876931"/>
            <a:ext cx="464776" cy="37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540" tIns="64270" rIns="128540" bIns="6427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ts val="0"/>
              </a:spcBef>
              <a:spcAft>
                <a:spcPts val="0"/>
              </a:spcAft>
              <a:buNone/>
              <a:defRPr/>
            </a:pPr>
            <a:r>
              <a:rPr lang="zh-CN" altLang="en-US" sz="1600" b="1" dirty="0" smtClean="0">
                <a:solidFill>
                  <a:schemeClr val="bg1"/>
                </a:solidFill>
              </a:rPr>
              <a:t>四</a:t>
            </a:r>
            <a:endParaRPr lang="zh-CN" altLang="en-US" sz="1600" b="1" dirty="0">
              <a:solidFill>
                <a:schemeClr val="bg1"/>
              </a:solidFill>
            </a:endParaRPr>
          </a:p>
        </p:txBody>
      </p:sp>
      <p:sp>
        <p:nvSpPr>
          <p:cNvPr id="106" name="文本1"/>
          <p:cNvSpPr>
            <a:spLocks noChangeArrowheads="1"/>
          </p:cNvSpPr>
          <p:nvPr/>
        </p:nvSpPr>
        <p:spPr bwMode="gray">
          <a:xfrm>
            <a:off x="6588921" y="5684648"/>
            <a:ext cx="5232096" cy="760585"/>
          </a:xfrm>
          <a:prstGeom prst="roundRect">
            <a:avLst>
              <a:gd name="adj" fmla="val 0"/>
            </a:avLst>
          </a:prstGeom>
          <a:noFill/>
          <a:ln w="28575" cap="flat" cmpd="sng" algn="ctr">
            <a:noFill/>
            <a:prstDash val="solid"/>
          </a:ln>
          <a:effectLst/>
        </p:spPr>
        <p:txBody>
          <a:bodyPr lIns="96417" tIns="48209" rIns="96417" bIns="4820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dirty="0" smtClean="0">
                <a:latin typeface="微软雅黑" panose="020B0503020204020204" pitchFamily="34" charset="-122"/>
                <a:ea typeface="微软雅黑" panose="020B0503020204020204" pitchFamily="34" charset="-122"/>
                <a:cs typeface="+mn-ea"/>
                <a:sym typeface="+mn-lt"/>
              </a:rPr>
              <a:t>4.</a:t>
            </a:r>
            <a:r>
              <a:rPr lang="zh-CN" altLang="en-US" dirty="0" smtClean="0">
                <a:latin typeface="微软雅黑" panose="020B0503020204020204" pitchFamily="34" charset="-122"/>
                <a:ea typeface="微软雅黑" panose="020B0503020204020204" pitchFamily="34" charset="-122"/>
                <a:cs typeface="+mn-ea"/>
                <a:sym typeface="+mn-lt"/>
              </a:rPr>
              <a:t>最终选用效率最佳</a:t>
            </a:r>
            <a:r>
              <a:rPr lang="en-US" altLang="zh-CN" dirty="0" smtClean="0">
                <a:latin typeface="微软雅黑" panose="020B0503020204020204" pitchFamily="34" charset="-122"/>
                <a:ea typeface="微软雅黑" panose="020B0503020204020204" pitchFamily="34" charset="-122"/>
                <a:cs typeface="+mn-ea"/>
                <a:sym typeface="+mn-lt"/>
              </a:rPr>
              <a:t>——</a:t>
            </a:r>
            <a:r>
              <a:rPr lang="zh-CN" altLang="en-US" dirty="0" smtClean="0">
                <a:latin typeface="微软雅黑" panose="020B0503020204020204" pitchFamily="34" charset="-122"/>
                <a:ea typeface="微软雅黑" panose="020B0503020204020204" pitchFamily="34" charset="-122"/>
                <a:cs typeface="+mn-ea"/>
                <a:sym typeface="+mn-lt"/>
              </a:rPr>
              <a:t>决策树模型：用于预测</a:t>
            </a:r>
            <a:r>
              <a:rPr lang="zh-CN" altLang="en-US" cap="all" spc="300" dirty="0" smtClean="0">
                <a:cs typeface="Arial" panose="020B0604020202020204" pitchFamily="34" charset="0"/>
              </a:rPr>
              <a:t>银行</a:t>
            </a:r>
            <a:r>
              <a:rPr lang="zh-CN" altLang="en-US" cap="all" spc="300" dirty="0">
                <a:cs typeface="Arial" panose="020B0604020202020204" pitchFamily="34" charset="0"/>
              </a:rPr>
              <a:t>精准定位客户</a:t>
            </a:r>
            <a:r>
              <a:rPr lang="zh-CN" altLang="en-US" cap="all" spc="300" dirty="0" smtClean="0">
                <a:cs typeface="Arial" panose="020B0604020202020204" pitchFamily="34" charset="0"/>
              </a:rPr>
              <a:t>选择是否订阅</a:t>
            </a:r>
            <a:r>
              <a:rPr lang="zh-CN" altLang="zh-CN" dirty="0" smtClean="0"/>
              <a:t>定期存款</a:t>
            </a:r>
            <a:r>
              <a:rPr lang="zh-CN" altLang="en-US" dirty="0" smtClean="0"/>
              <a:t>。</a:t>
            </a:r>
            <a:endParaRPr lang="en-GB" altLang="zh-CN" dirty="0">
              <a:latin typeface="微软雅黑" panose="020B0503020204020204" pitchFamily="34" charset="-122"/>
              <a:ea typeface="微软雅黑" panose="020B0503020204020204" pitchFamily="34" charset="-122"/>
              <a:cs typeface="+mn-ea"/>
              <a:sym typeface="+mn-lt"/>
            </a:endParaRPr>
          </a:p>
        </p:txBody>
      </p:sp>
      <p:grpSp>
        <p:nvGrpSpPr>
          <p:cNvPr id="56" name="组合 55"/>
          <p:cNvGrpSpPr/>
          <p:nvPr/>
        </p:nvGrpSpPr>
        <p:grpSpPr>
          <a:xfrm>
            <a:off x="915135" y="2438122"/>
            <a:ext cx="3004026" cy="3004022"/>
            <a:chOff x="1752735" y="879940"/>
            <a:chExt cx="2070478" cy="2070476"/>
          </a:xfrm>
        </p:grpSpPr>
        <p:sp>
          <p:nvSpPr>
            <p:cNvPr id="58" name="同心圆 57"/>
            <p:cNvSpPr/>
            <p:nvPr/>
          </p:nvSpPr>
          <p:spPr>
            <a:xfrm rot="9000000">
              <a:off x="1850845" y="971517"/>
              <a:ext cx="1884863" cy="1906298"/>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63930" fontAlgn="auto">
                <a:spcBef>
                  <a:spcPts val="0"/>
                </a:spcBef>
                <a:spcAft>
                  <a:spcPts val="0"/>
                </a:spcAft>
                <a:defRPr/>
              </a:pPr>
              <a:endParaRPr lang="zh-CN" altLang="en-US" sz="1900" kern="0">
                <a:solidFill>
                  <a:sysClr val="windowText" lastClr="000000"/>
                </a:solidFill>
                <a:latin typeface="Calibri" panose="020F0502020204030204"/>
                <a:ea typeface="宋体" panose="02010600030101010101" pitchFamily="2" charset="-122"/>
              </a:endParaRPr>
            </a:p>
          </p:txBody>
        </p:sp>
        <p:sp>
          <p:nvSpPr>
            <p:cNvPr id="57" name="同心圆 56"/>
            <p:cNvSpPr/>
            <p:nvPr/>
          </p:nvSpPr>
          <p:spPr>
            <a:xfrm>
              <a:off x="1752735" y="879940"/>
              <a:ext cx="2070478" cy="2070476"/>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63930" fontAlgn="auto">
                <a:spcBef>
                  <a:spcPts val="0"/>
                </a:spcBef>
                <a:spcAft>
                  <a:spcPts val="0"/>
                </a:spcAft>
                <a:defRPr/>
              </a:pPr>
              <a:endParaRPr lang="zh-CN" altLang="en-US" sz="1900" kern="0">
                <a:solidFill>
                  <a:sysClr val="windowText" lastClr="000000"/>
                </a:solidFill>
                <a:latin typeface="Calibri" panose="020F0502020204030204"/>
                <a:ea typeface="宋体" panose="02010600030101010101" pitchFamily="2" charset="-122"/>
              </a:endParaRPr>
            </a:p>
          </p:txBody>
        </p:sp>
      </p:grpSp>
      <p:sp>
        <p:nvSpPr>
          <p:cNvPr id="37" name="椭圆 36"/>
          <p:cNvSpPr/>
          <p:nvPr/>
        </p:nvSpPr>
        <p:spPr>
          <a:xfrm>
            <a:off x="1178142" y="2716500"/>
            <a:ext cx="2473036" cy="2473036"/>
          </a:xfrm>
          <a:prstGeom prst="ellipse">
            <a:avLst/>
          </a:prstGeom>
          <a:blipFill dpi="0" rotWithShape="1">
            <a:blip r:embed="rId3" cstate="screen"/>
            <a:srcRect/>
            <a:stretch>
              <a:fillRect/>
            </a:stretch>
          </a:blipFill>
          <a:ln w="25400" cap="flat" cmpd="sng" algn="ctr">
            <a:noFill/>
            <a:prstDash val="solid"/>
          </a:ln>
          <a:effectLst/>
        </p:spPr>
        <p:txBody>
          <a:bodyPr rtlCol="0" anchor="ctr"/>
          <a:lstStyle/>
          <a:p>
            <a:pPr algn="ctr" defTabSz="963930" fontAlgn="auto">
              <a:spcBef>
                <a:spcPts val="0"/>
              </a:spcBef>
              <a:spcAft>
                <a:spcPts val="0"/>
              </a:spcAft>
              <a:defRPr/>
            </a:pPr>
            <a:endParaRPr lang="zh-CN" altLang="en-US" sz="1900" kern="0">
              <a:solidFill>
                <a:sysClr val="window" lastClr="FFFFFF"/>
              </a:solidFill>
              <a:latin typeface="Calibri" panose="020F0502020204030204"/>
              <a:ea typeface="宋体" panose="02010600030101010101" pitchFamily="2" charset="-122"/>
            </a:endParaRPr>
          </a:p>
        </p:txBody>
      </p:sp>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27688" y="222291"/>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04</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8" name="TextBox 41"/>
            <p:cNvSpPr txBox="1"/>
            <p:nvPr/>
          </p:nvSpPr>
          <p:spPr>
            <a:xfrm>
              <a:off x="1897854" y="272824"/>
              <a:ext cx="2339102" cy="497957"/>
            </a:xfrm>
            <a:prstGeom prst="rect">
              <a:avLst/>
            </a:prstGeom>
            <a:noFill/>
          </p:spPr>
          <p:txBody>
            <a:bodyPr wrap="none" rtlCol="0">
              <a:spAutoFit/>
            </a:bodyPr>
            <a:lstStyle/>
            <a:p>
              <a:pPr algn="ctr">
                <a:lnSpc>
                  <a:spcPct val="120000"/>
                </a:lnSpc>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模型比较与总结</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p:cTn id="18" dur="500" fill="hold"/>
                                        <p:tgtEl>
                                          <p:spTgt spid="37"/>
                                        </p:tgtEl>
                                        <p:attrNameLst>
                                          <p:attrName>ppt_w</p:attrName>
                                        </p:attrNameLst>
                                      </p:cBhvr>
                                      <p:tavLst>
                                        <p:tav tm="0">
                                          <p:val>
                                            <p:fltVal val="0"/>
                                          </p:val>
                                        </p:tav>
                                        <p:tav tm="100000">
                                          <p:val>
                                            <p:strVal val="#ppt_w"/>
                                          </p:val>
                                        </p:tav>
                                      </p:tavLst>
                                    </p:anim>
                                    <p:anim calcmode="lin" valueType="num">
                                      <p:cBhvr>
                                        <p:cTn id="19" dur="500" fill="hold"/>
                                        <p:tgtEl>
                                          <p:spTgt spid="37"/>
                                        </p:tgtEl>
                                        <p:attrNameLst>
                                          <p:attrName>ppt_h</p:attrName>
                                        </p:attrNameLst>
                                      </p:cBhvr>
                                      <p:tavLst>
                                        <p:tav tm="0">
                                          <p:val>
                                            <p:fltVal val="0"/>
                                          </p:val>
                                        </p:tav>
                                        <p:tav tm="100000">
                                          <p:val>
                                            <p:strVal val="#ppt_h"/>
                                          </p:val>
                                        </p:tav>
                                      </p:tavLst>
                                    </p:anim>
                                    <p:animEffect transition="in" filter="fade">
                                      <p:cBhvr>
                                        <p:cTn id="20" dur="500"/>
                                        <p:tgtEl>
                                          <p:spTgt spid="37"/>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6"/>
                                        </p:tgtEl>
                                        <p:attrNameLst>
                                          <p:attrName>style.visibility</p:attrName>
                                        </p:attrNameLst>
                                      </p:cBhvr>
                                      <p:to>
                                        <p:strVal val="visible"/>
                                      </p:to>
                                    </p:set>
                                    <p:anim calcmode="lin" valueType="num">
                                      <p:cBhvr additive="base">
                                        <p:cTn id="28" dur="500" fill="hold"/>
                                        <p:tgtEl>
                                          <p:spTgt spid="86"/>
                                        </p:tgtEl>
                                        <p:attrNameLst>
                                          <p:attrName>ppt_x</p:attrName>
                                        </p:attrNameLst>
                                      </p:cBhvr>
                                      <p:tavLst>
                                        <p:tav tm="0">
                                          <p:val>
                                            <p:strVal val="1+#ppt_w/2"/>
                                          </p:val>
                                        </p:tav>
                                        <p:tav tm="100000">
                                          <p:val>
                                            <p:strVal val="#ppt_x"/>
                                          </p:val>
                                        </p:tav>
                                      </p:tavLst>
                                    </p:anim>
                                    <p:anim calcmode="lin" valueType="num">
                                      <p:cBhvr additive="base">
                                        <p:cTn id="29" dur="500" fill="hold"/>
                                        <p:tgtEl>
                                          <p:spTgt spid="86"/>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1+#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fltVal val="0"/>
                                          </p:val>
                                        </p:tav>
                                        <p:tav tm="100000">
                                          <p:val>
                                            <p:strVal val="#ppt_h"/>
                                          </p:val>
                                        </p:tav>
                                      </p:tavLst>
                                    </p:anim>
                                    <p:animEffect transition="in" filter="fade">
                                      <p:cBhvr>
                                        <p:cTn id="39" dur="500"/>
                                        <p:tgtEl>
                                          <p:spTgt spid="63"/>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par>
                          <p:cTn id="48" fill="hold">
                            <p:stCondLst>
                              <p:cond delay="4000"/>
                            </p:stCondLst>
                            <p:childTnLst>
                              <p:par>
                                <p:cTn id="49" presetID="2" presetClass="entr" presetSubtype="2" fill="hold" nodeType="after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additive="base">
                                        <p:cTn id="51" dur="500" fill="hold"/>
                                        <p:tgtEl>
                                          <p:spTgt spid="90"/>
                                        </p:tgtEl>
                                        <p:attrNameLst>
                                          <p:attrName>ppt_x</p:attrName>
                                        </p:attrNameLst>
                                      </p:cBhvr>
                                      <p:tavLst>
                                        <p:tav tm="0">
                                          <p:val>
                                            <p:strVal val="1+#ppt_w/2"/>
                                          </p:val>
                                        </p:tav>
                                        <p:tav tm="100000">
                                          <p:val>
                                            <p:strVal val="#ppt_x"/>
                                          </p:val>
                                        </p:tav>
                                      </p:tavLst>
                                    </p:anim>
                                    <p:anim calcmode="lin" valueType="num">
                                      <p:cBhvr additive="base">
                                        <p:cTn id="52" dur="500" fill="hold"/>
                                        <p:tgtEl>
                                          <p:spTgt spid="9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 calcmode="lin" valueType="num">
                                      <p:cBhvr additive="base">
                                        <p:cTn id="55" dur="500" fill="hold"/>
                                        <p:tgtEl>
                                          <p:spTgt spid="89"/>
                                        </p:tgtEl>
                                        <p:attrNameLst>
                                          <p:attrName>ppt_x</p:attrName>
                                        </p:attrNameLst>
                                      </p:cBhvr>
                                      <p:tavLst>
                                        <p:tav tm="0">
                                          <p:val>
                                            <p:strVal val="1+#ppt_w/2"/>
                                          </p:val>
                                        </p:tav>
                                        <p:tav tm="100000">
                                          <p:val>
                                            <p:strVal val="#ppt_x"/>
                                          </p:val>
                                        </p:tav>
                                      </p:tavLst>
                                    </p:anim>
                                    <p:anim calcmode="lin" valueType="num">
                                      <p:cBhvr additive="base">
                                        <p:cTn id="56" dur="500" fill="hold"/>
                                        <p:tgtEl>
                                          <p:spTgt spid="89"/>
                                        </p:tgtEl>
                                        <p:attrNameLst>
                                          <p:attrName>ppt_y</p:attrName>
                                        </p:attrNameLst>
                                      </p:cBhvr>
                                      <p:tavLst>
                                        <p:tav tm="0">
                                          <p:val>
                                            <p:strVal val="#ppt_y"/>
                                          </p:val>
                                        </p:tav>
                                        <p:tav tm="100000">
                                          <p:val>
                                            <p:strVal val="#ppt_y"/>
                                          </p:val>
                                        </p:tav>
                                      </p:tavLst>
                                    </p:anim>
                                  </p:childTnLst>
                                </p:cTn>
                              </p:par>
                            </p:childTnLst>
                          </p:cTn>
                        </p:par>
                        <p:par>
                          <p:cTn id="57" fill="hold">
                            <p:stCondLst>
                              <p:cond delay="4500"/>
                            </p:stCondLst>
                            <p:childTnLst>
                              <p:par>
                                <p:cTn id="58" presetID="53" presetClass="entr" presetSubtype="16" fill="hold" grpId="0" nodeType="afterEffect">
                                  <p:stCondLst>
                                    <p:cond delay="0"/>
                                  </p:stCondLst>
                                  <p:childTnLst>
                                    <p:set>
                                      <p:cBhvr>
                                        <p:cTn id="59" dur="1" fill="hold">
                                          <p:stCondLst>
                                            <p:cond delay="0"/>
                                          </p:stCondLst>
                                        </p:cTn>
                                        <p:tgtEl>
                                          <p:spTgt spid="93"/>
                                        </p:tgtEl>
                                        <p:attrNameLst>
                                          <p:attrName>style.visibility</p:attrName>
                                        </p:attrNameLst>
                                      </p:cBhvr>
                                      <p:to>
                                        <p:strVal val="visible"/>
                                      </p:to>
                                    </p:set>
                                    <p:anim calcmode="lin" valueType="num">
                                      <p:cBhvr>
                                        <p:cTn id="60" dur="500" fill="hold"/>
                                        <p:tgtEl>
                                          <p:spTgt spid="93"/>
                                        </p:tgtEl>
                                        <p:attrNameLst>
                                          <p:attrName>ppt_w</p:attrName>
                                        </p:attrNameLst>
                                      </p:cBhvr>
                                      <p:tavLst>
                                        <p:tav tm="0">
                                          <p:val>
                                            <p:fltVal val="0"/>
                                          </p:val>
                                        </p:tav>
                                        <p:tav tm="100000">
                                          <p:val>
                                            <p:strVal val="#ppt_w"/>
                                          </p:val>
                                        </p:tav>
                                      </p:tavLst>
                                    </p:anim>
                                    <p:anim calcmode="lin" valueType="num">
                                      <p:cBhvr>
                                        <p:cTn id="61" dur="500" fill="hold"/>
                                        <p:tgtEl>
                                          <p:spTgt spid="93"/>
                                        </p:tgtEl>
                                        <p:attrNameLst>
                                          <p:attrName>ppt_h</p:attrName>
                                        </p:attrNameLst>
                                      </p:cBhvr>
                                      <p:tavLst>
                                        <p:tav tm="0">
                                          <p:val>
                                            <p:fltVal val="0"/>
                                          </p:val>
                                        </p:tav>
                                        <p:tav tm="100000">
                                          <p:val>
                                            <p:strVal val="#ppt_h"/>
                                          </p:val>
                                        </p:tav>
                                      </p:tavLst>
                                    </p:anim>
                                    <p:animEffect transition="in" filter="fade">
                                      <p:cBhvr>
                                        <p:cTn id="62" dur="500"/>
                                        <p:tgtEl>
                                          <p:spTgt spid="93"/>
                                        </p:tgtEl>
                                      </p:cBhvr>
                                    </p:animEffect>
                                  </p:childTnLst>
                                </p:cTn>
                              </p:par>
                            </p:childTnLst>
                          </p:cTn>
                        </p:par>
                        <p:par>
                          <p:cTn id="63" fill="hold">
                            <p:stCondLst>
                              <p:cond delay="5000"/>
                            </p:stCondLst>
                            <p:childTnLst>
                              <p:par>
                                <p:cTn id="64" presetID="22" presetClass="entr" presetSubtype="8" fill="hold" grpId="0" nodeType="after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left)">
                                      <p:cBhvr>
                                        <p:cTn id="66" dur="500"/>
                                        <p:tgtEl>
                                          <p:spTgt spid="94"/>
                                        </p:tgtEl>
                                      </p:cBhvr>
                                    </p:animEffect>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par>
                          <p:cTn id="71" fill="hold">
                            <p:stCondLst>
                              <p:cond delay="6000"/>
                            </p:stCondLst>
                            <p:childTnLst>
                              <p:par>
                                <p:cTn id="72" presetID="2" presetClass="entr" presetSubtype="2" fill="hold" nodeType="afterEffect">
                                  <p:stCondLst>
                                    <p:cond delay="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1+#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additive="base">
                                        <p:cTn id="78" dur="500" fill="hold"/>
                                        <p:tgtEl>
                                          <p:spTgt spid="95"/>
                                        </p:tgtEl>
                                        <p:attrNameLst>
                                          <p:attrName>ppt_x</p:attrName>
                                        </p:attrNameLst>
                                      </p:cBhvr>
                                      <p:tavLst>
                                        <p:tav tm="0">
                                          <p:val>
                                            <p:strVal val="1+#ppt_w/2"/>
                                          </p:val>
                                        </p:tav>
                                        <p:tav tm="100000">
                                          <p:val>
                                            <p:strVal val="#ppt_x"/>
                                          </p:val>
                                        </p:tav>
                                      </p:tavLst>
                                    </p:anim>
                                    <p:anim calcmode="lin" valueType="num">
                                      <p:cBhvr additive="base">
                                        <p:cTn id="79" dur="500" fill="hold"/>
                                        <p:tgtEl>
                                          <p:spTgt spid="95"/>
                                        </p:tgtEl>
                                        <p:attrNameLst>
                                          <p:attrName>ppt_y</p:attrName>
                                        </p:attrNameLst>
                                      </p:cBhvr>
                                      <p:tavLst>
                                        <p:tav tm="0">
                                          <p:val>
                                            <p:strVal val="#ppt_y"/>
                                          </p:val>
                                        </p:tav>
                                        <p:tav tm="100000">
                                          <p:val>
                                            <p:strVal val="#ppt_y"/>
                                          </p:val>
                                        </p:tav>
                                      </p:tavLst>
                                    </p:anim>
                                  </p:childTnLst>
                                </p:cTn>
                              </p:par>
                            </p:childTnLst>
                          </p:cTn>
                        </p:par>
                        <p:par>
                          <p:cTn id="80" fill="hold">
                            <p:stCondLst>
                              <p:cond delay="6500"/>
                            </p:stCondLst>
                            <p:childTnLst>
                              <p:par>
                                <p:cTn id="81" presetID="53" presetClass="entr" presetSubtype="16" fill="hold" grpId="0" nodeType="afterEffect">
                                  <p:stCondLst>
                                    <p:cond delay="0"/>
                                  </p:stCondLst>
                                  <p:childTnLst>
                                    <p:set>
                                      <p:cBhvr>
                                        <p:cTn id="82" dur="1" fill="hold">
                                          <p:stCondLst>
                                            <p:cond delay="0"/>
                                          </p:stCondLst>
                                        </p:cTn>
                                        <p:tgtEl>
                                          <p:spTgt spid="99"/>
                                        </p:tgtEl>
                                        <p:attrNameLst>
                                          <p:attrName>style.visibility</p:attrName>
                                        </p:attrNameLst>
                                      </p:cBhvr>
                                      <p:to>
                                        <p:strVal val="visible"/>
                                      </p:to>
                                    </p:set>
                                    <p:anim calcmode="lin" valueType="num">
                                      <p:cBhvr>
                                        <p:cTn id="83" dur="500" fill="hold"/>
                                        <p:tgtEl>
                                          <p:spTgt spid="99"/>
                                        </p:tgtEl>
                                        <p:attrNameLst>
                                          <p:attrName>ppt_w</p:attrName>
                                        </p:attrNameLst>
                                      </p:cBhvr>
                                      <p:tavLst>
                                        <p:tav tm="0">
                                          <p:val>
                                            <p:fltVal val="0"/>
                                          </p:val>
                                        </p:tav>
                                        <p:tav tm="100000">
                                          <p:val>
                                            <p:strVal val="#ppt_w"/>
                                          </p:val>
                                        </p:tav>
                                      </p:tavLst>
                                    </p:anim>
                                    <p:anim calcmode="lin" valueType="num">
                                      <p:cBhvr>
                                        <p:cTn id="84" dur="500" fill="hold"/>
                                        <p:tgtEl>
                                          <p:spTgt spid="99"/>
                                        </p:tgtEl>
                                        <p:attrNameLst>
                                          <p:attrName>ppt_h</p:attrName>
                                        </p:attrNameLst>
                                      </p:cBhvr>
                                      <p:tavLst>
                                        <p:tav tm="0">
                                          <p:val>
                                            <p:fltVal val="0"/>
                                          </p:val>
                                        </p:tav>
                                        <p:tav tm="100000">
                                          <p:val>
                                            <p:strVal val="#ppt_h"/>
                                          </p:val>
                                        </p:tav>
                                      </p:tavLst>
                                    </p:anim>
                                    <p:animEffect transition="in" filter="fade">
                                      <p:cBhvr>
                                        <p:cTn id="85" dur="500"/>
                                        <p:tgtEl>
                                          <p:spTgt spid="99"/>
                                        </p:tgtEl>
                                      </p:cBhvr>
                                    </p:animEffect>
                                  </p:childTnLst>
                                </p:cTn>
                              </p:par>
                            </p:childTnLst>
                          </p:cTn>
                        </p:par>
                        <p:par>
                          <p:cTn id="86" fill="hold">
                            <p:stCondLst>
                              <p:cond delay="7000"/>
                            </p:stCondLst>
                            <p:childTnLst>
                              <p:par>
                                <p:cTn id="87" presetID="22" presetClass="entr" presetSubtype="8" fill="hold" grpId="0" nodeType="after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left)">
                                      <p:cBhvr>
                                        <p:cTn id="89" dur="500"/>
                                        <p:tgtEl>
                                          <p:spTgt spid="100"/>
                                        </p:tgtEl>
                                      </p:cBhvr>
                                    </p:animEffect>
                                  </p:childTnLst>
                                </p:cTn>
                              </p:par>
                            </p:childTnLst>
                          </p:cTn>
                        </p:par>
                        <p:par>
                          <p:cTn id="90" fill="hold">
                            <p:stCondLst>
                              <p:cond delay="7500"/>
                            </p:stCondLst>
                            <p:childTnLst>
                              <p:par>
                                <p:cTn id="91" presetID="22" presetClass="entr" presetSubtype="8" fill="hold" nodeType="after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wipe(left)">
                                      <p:cBhvr>
                                        <p:cTn id="93" dur="500"/>
                                        <p:tgtEl>
                                          <p:spTgt spid="5"/>
                                        </p:tgtEl>
                                      </p:cBhvr>
                                    </p:animEffect>
                                  </p:childTnLst>
                                </p:cTn>
                              </p:par>
                            </p:childTnLst>
                          </p:cTn>
                        </p:par>
                        <p:par>
                          <p:cTn id="94" fill="hold">
                            <p:stCondLst>
                              <p:cond delay="8000"/>
                            </p:stCondLst>
                            <p:childTnLst>
                              <p:par>
                                <p:cTn id="95" presetID="2" presetClass="entr" presetSubtype="2" fill="hold" nodeType="afterEffect">
                                  <p:stCondLst>
                                    <p:cond delay="0"/>
                                  </p:stCondLst>
                                  <p:childTnLst>
                                    <p:set>
                                      <p:cBhvr>
                                        <p:cTn id="96" dur="1" fill="hold">
                                          <p:stCondLst>
                                            <p:cond delay="0"/>
                                          </p:stCondLst>
                                        </p:cTn>
                                        <p:tgtEl>
                                          <p:spTgt spid="102"/>
                                        </p:tgtEl>
                                        <p:attrNameLst>
                                          <p:attrName>style.visibility</p:attrName>
                                        </p:attrNameLst>
                                      </p:cBhvr>
                                      <p:to>
                                        <p:strVal val="visible"/>
                                      </p:to>
                                    </p:set>
                                    <p:anim calcmode="lin" valueType="num">
                                      <p:cBhvr additive="base">
                                        <p:cTn id="97" dur="500" fill="hold"/>
                                        <p:tgtEl>
                                          <p:spTgt spid="102"/>
                                        </p:tgtEl>
                                        <p:attrNameLst>
                                          <p:attrName>ppt_x</p:attrName>
                                        </p:attrNameLst>
                                      </p:cBhvr>
                                      <p:tavLst>
                                        <p:tav tm="0">
                                          <p:val>
                                            <p:strVal val="1+#ppt_w/2"/>
                                          </p:val>
                                        </p:tav>
                                        <p:tav tm="100000">
                                          <p:val>
                                            <p:strVal val="#ppt_x"/>
                                          </p:val>
                                        </p:tav>
                                      </p:tavLst>
                                    </p:anim>
                                    <p:anim calcmode="lin" valueType="num">
                                      <p:cBhvr additive="base">
                                        <p:cTn id="98" dur="500" fill="hold"/>
                                        <p:tgtEl>
                                          <p:spTgt spid="102"/>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101"/>
                                        </p:tgtEl>
                                        <p:attrNameLst>
                                          <p:attrName>style.visibility</p:attrName>
                                        </p:attrNameLst>
                                      </p:cBhvr>
                                      <p:to>
                                        <p:strVal val="visible"/>
                                      </p:to>
                                    </p:set>
                                    <p:anim calcmode="lin" valueType="num">
                                      <p:cBhvr additive="base">
                                        <p:cTn id="101" dur="500" fill="hold"/>
                                        <p:tgtEl>
                                          <p:spTgt spid="101"/>
                                        </p:tgtEl>
                                        <p:attrNameLst>
                                          <p:attrName>ppt_x</p:attrName>
                                        </p:attrNameLst>
                                      </p:cBhvr>
                                      <p:tavLst>
                                        <p:tav tm="0">
                                          <p:val>
                                            <p:strVal val="1+#ppt_w/2"/>
                                          </p:val>
                                        </p:tav>
                                        <p:tav tm="100000">
                                          <p:val>
                                            <p:strVal val="#ppt_x"/>
                                          </p:val>
                                        </p:tav>
                                      </p:tavLst>
                                    </p:anim>
                                    <p:anim calcmode="lin" valueType="num">
                                      <p:cBhvr additive="base">
                                        <p:cTn id="102" dur="500" fill="hold"/>
                                        <p:tgtEl>
                                          <p:spTgt spid="101"/>
                                        </p:tgtEl>
                                        <p:attrNameLst>
                                          <p:attrName>ppt_y</p:attrName>
                                        </p:attrNameLst>
                                      </p:cBhvr>
                                      <p:tavLst>
                                        <p:tav tm="0">
                                          <p:val>
                                            <p:strVal val="#ppt_y"/>
                                          </p:val>
                                        </p:tav>
                                        <p:tav tm="100000">
                                          <p:val>
                                            <p:strVal val="#ppt_y"/>
                                          </p:val>
                                        </p:tav>
                                      </p:tavLst>
                                    </p:anim>
                                  </p:childTnLst>
                                </p:cTn>
                              </p:par>
                            </p:childTnLst>
                          </p:cTn>
                        </p:par>
                        <p:par>
                          <p:cTn id="103" fill="hold">
                            <p:stCondLst>
                              <p:cond delay="8500"/>
                            </p:stCondLst>
                            <p:childTnLst>
                              <p:par>
                                <p:cTn id="104" presetID="53" presetClass="entr" presetSubtype="16" fill="hold" grpId="0" nodeType="afterEffect">
                                  <p:stCondLst>
                                    <p:cond delay="0"/>
                                  </p:stCondLst>
                                  <p:childTnLst>
                                    <p:set>
                                      <p:cBhvr>
                                        <p:cTn id="105" dur="1" fill="hold">
                                          <p:stCondLst>
                                            <p:cond delay="0"/>
                                          </p:stCondLst>
                                        </p:cTn>
                                        <p:tgtEl>
                                          <p:spTgt spid="105"/>
                                        </p:tgtEl>
                                        <p:attrNameLst>
                                          <p:attrName>style.visibility</p:attrName>
                                        </p:attrNameLst>
                                      </p:cBhvr>
                                      <p:to>
                                        <p:strVal val="visible"/>
                                      </p:to>
                                    </p:set>
                                    <p:anim calcmode="lin" valueType="num">
                                      <p:cBhvr>
                                        <p:cTn id="106" dur="500" fill="hold"/>
                                        <p:tgtEl>
                                          <p:spTgt spid="105"/>
                                        </p:tgtEl>
                                        <p:attrNameLst>
                                          <p:attrName>ppt_w</p:attrName>
                                        </p:attrNameLst>
                                      </p:cBhvr>
                                      <p:tavLst>
                                        <p:tav tm="0">
                                          <p:val>
                                            <p:fltVal val="0"/>
                                          </p:val>
                                        </p:tav>
                                        <p:tav tm="100000">
                                          <p:val>
                                            <p:strVal val="#ppt_w"/>
                                          </p:val>
                                        </p:tav>
                                      </p:tavLst>
                                    </p:anim>
                                    <p:anim calcmode="lin" valueType="num">
                                      <p:cBhvr>
                                        <p:cTn id="107" dur="500" fill="hold"/>
                                        <p:tgtEl>
                                          <p:spTgt spid="105"/>
                                        </p:tgtEl>
                                        <p:attrNameLst>
                                          <p:attrName>ppt_h</p:attrName>
                                        </p:attrNameLst>
                                      </p:cBhvr>
                                      <p:tavLst>
                                        <p:tav tm="0">
                                          <p:val>
                                            <p:fltVal val="0"/>
                                          </p:val>
                                        </p:tav>
                                        <p:tav tm="100000">
                                          <p:val>
                                            <p:strVal val="#ppt_h"/>
                                          </p:val>
                                        </p:tav>
                                      </p:tavLst>
                                    </p:anim>
                                    <p:animEffect transition="in" filter="fade">
                                      <p:cBhvr>
                                        <p:cTn id="108" dur="500"/>
                                        <p:tgtEl>
                                          <p:spTgt spid="105"/>
                                        </p:tgtEl>
                                      </p:cBhvr>
                                    </p:animEffect>
                                  </p:childTnLst>
                                </p:cTn>
                              </p:par>
                            </p:childTnLst>
                          </p:cTn>
                        </p:par>
                        <p:par>
                          <p:cTn id="109" fill="hold">
                            <p:stCondLst>
                              <p:cond delay="9000"/>
                            </p:stCondLst>
                            <p:childTnLst>
                              <p:par>
                                <p:cTn id="110" presetID="22" presetClass="entr" presetSubtype="8" fill="hold" grpId="0" nodeType="afterEffect">
                                  <p:stCondLst>
                                    <p:cond delay="0"/>
                                  </p:stCondLst>
                                  <p:childTnLst>
                                    <p:set>
                                      <p:cBhvr>
                                        <p:cTn id="111" dur="1" fill="hold">
                                          <p:stCondLst>
                                            <p:cond delay="0"/>
                                          </p:stCondLst>
                                        </p:cTn>
                                        <p:tgtEl>
                                          <p:spTgt spid="106"/>
                                        </p:tgtEl>
                                        <p:attrNameLst>
                                          <p:attrName>style.visibility</p:attrName>
                                        </p:attrNameLst>
                                      </p:cBhvr>
                                      <p:to>
                                        <p:strVal val="visible"/>
                                      </p:to>
                                    </p:set>
                                    <p:animEffect transition="in" filter="wipe(left)">
                                      <p:cBhvr>
                                        <p:cTn id="11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63" grpId="0"/>
      <p:bldP spid="75" grpId="0"/>
      <p:bldP spid="89" grpId="0" animBg="1"/>
      <p:bldP spid="93" grpId="0"/>
      <p:bldP spid="94" grpId="0"/>
      <p:bldP spid="95" grpId="0" animBg="1"/>
      <p:bldP spid="99" grpId="0"/>
      <p:bldP spid="100" grpId="0"/>
      <p:bldP spid="101" grpId="0" animBg="1"/>
      <p:bldP spid="105" grpId="0"/>
      <p:bldP spid="106" grpId="0"/>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6" name="Freeform 6"/>
          <p:cNvSpPr/>
          <p:nvPr/>
        </p:nvSpPr>
        <p:spPr bwMode="auto">
          <a:xfrm>
            <a:off x="0" y="949843"/>
            <a:ext cx="11328078" cy="5332963"/>
          </a:xfrm>
          <a:custGeom>
            <a:avLst/>
            <a:gdLst>
              <a:gd name="T0" fmla="*/ 0 w 4756"/>
              <a:gd name="T1" fmla="*/ 0 h 2239"/>
              <a:gd name="T2" fmla="*/ 3897 w 4756"/>
              <a:gd name="T3" fmla="*/ 0 h 2239"/>
              <a:gd name="T4" fmla="*/ 4756 w 4756"/>
              <a:gd name="T5" fmla="*/ 1121 h 2239"/>
              <a:gd name="T6" fmla="*/ 3897 w 4756"/>
              <a:gd name="T7" fmla="*/ 2239 h 2239"/>
              <a:gd name="T8" fmla="*/ 0 w 4756"/>
              <a:gd name="T9" fmla="*/ 2239 h 2239"/>
              <a:gd name="T10" fmla="*/ 0 w 4756"/>
              <a:gd name="T11" fmla="*/ 0 h 2239"/>
            </a:gdLst>
            <a:ahLst/>
            <a:cxnLst>
              <a:cxn ang="0">
                <a:pos x="T0" y="T1"/>
              </a:cxn>
              <a:cxn ang="0">
                <a:pos x="T2" y="T3"/>
              </a:cxn>
              <a:cxn ang="0">
                <a:pos x="T4" y="T5"/>
              </a:cxn>
              <a:cxn ang="0">
                <a:pos x="T6" y="T7"/>
              </a:cxn>
              <a:cxn ang="0">
                <a:pos x="T8" y="T9"/>
              </a:cxn>
              <a:cxn ang="0">
                <a:pos x="T10" y="T11"/>
              </a:cxn>
            </a:cxnLst>
            <a:rect l="0" t="0" r="r" b="b"/>
            <a:pathLst>
              <a:path w="4756" h="2239">
                <a:moveTo>
                  <a:pt x="0" y="0"/>
                </a:moveTo>
                <a:lnTo>
                  <a:pt x="3897" y="0"/>
                </a:lnTo>
                <a:lnTo>
                  <a:pt x="4756" y="1121"/>
                </a:lnTo>
                <a:lnTo>
                  <a:pt x="3897" y="2239"/>
                </a:lnTo>
                <a:lnTo>
                  <a:pt x="0" y="2239"/>
                </a:lnTo>
                <a:lnTo>
                  <a:pt x="0"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p>
        </p:txBody>
      </p:sp>
      <p:sp>
        <p:nvSpPr>
          <p:cNvPr id="18" name="Freeform 7"/>
          <p:cNvSpPr/>
          <p:nvPr/>
        </p:nvSpPr>
        <p:spPr bwMode="auto">
          <a:xfrm>
            <a:off x="5942716" y="-4087"/>
            <a:ext cx="4620789" cy="7240824"/>
          </a:xfrm>
          <a:custGeom>
            <a:avLst/>
            <a:gdLst>
              <a:gd name="T0" fmla="*/ 0 w 1940"/>
              <a:gd name="T1" fmla="*/ 0 h 3040"/>
              <a:gd name="T2" fmla="*/ 774 w 1940"/>
              <a:gd name="T3" fmla="*/ 0 h 3040"/>
              <a:gd name="T4" fmla="*/ 1938 w 1940"/>
              <a:gd name="T5" fmla="*/ 1537 h 3040"/>
              <a:gd name="T6" fmla="*/ 1940 w 1940"/>
              <a:gd name="T7" fmla="*/ 1537 h 3040"/>
              <a:gd name="T8" fmla="*/ 774 w 1940"/>
              <a:gd name="T9" fmla="*/ 3040 h 3040"/>
              <a:gd name="T10" fmla="*/ 0 w 1940"/>
              <a:gd name="T11" fmla="*/ 3040 h 3040"/>
              <a:gd name="T12" fmla="*/ 1167 w 1940"/>
              <a:gd name="T13" fmla="*/ 1537 h 3040"/>
              <a:gd name="T14" fmla="*/ 0 w 1940"/>
              <a:gd name="T15" fmla="*/ 0 h 3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0" h="3040">
                <a:moveTo>
                  <a:pt x="0" y="0"/>
                </a:moveTo>
                <a:lnTo>
                  <a:pt x="774" y="0"/>
                </a:lnTo>
                <a:lnTo>
                  <a:pt x="1938" y="1537"/>
                </a:lnTo>
                <a:lnTo>
                  <a:pt x="1940" y="1537"/>
                </a:lnTo>
                <a:lnTo>
                  <a:pt x="774" y="3040"/>
                </a:lnTo>
                <a:lnTo>
                  <a:pt x="0" y="3040"/>
                </a:lnTo>
                <a:lnTo>
                  <a:pt x="1167" y="1537"/>
                </a:lnTo>
                <a:lnTo>
                  <a:pt x="0" y="0"/>
                </a:lnTo>
                <a:close/>
              </a:path>
            </a:pathLst>
          </a:custGeom>
          <a:solidFill>
            <a:srgbClr val="92D050"/>
          </a:solidFill>
          <a:ln w="0">
            <a:noFill/>
            <a:prstDash val="solid"/>
            <a:round/>
          </a:ln>
        </p:spPr>
        <p:txBody>
          <a:bodyPr vert="horz" wrap="square" lIns="128580" tIns="64290" rIns="128580" bIns="64290" numCol="1" anchor="t" anchorCtr="0" compatLnSpc="1"/>
          <a:lstStyle/>
          <a:p>
            <a:endParaRPr lang="zh-CN" altLang="en-US"/>
          </a:p>
        </p:txBody>
      </p:sp>
      <p:sp>
        <p:nvSpPr>
          <p:cNvPr id="11" name="矩形 259"/>
          <p:cNvSpPr>
            <a:spLocks noChangeArrowheads="1"/>
          </p:cNvSpPr>
          <p:nvPr/>
        </p:nvSpPr>
        <p:spPr bwMode="auto">
          <a:xfrm>
            <a:off x="4171220" y="2478231"/>
            <a:ext cx="369024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400" b="1" cap="all" spc="300" dirty="0">
                <a:solidFill>
                  <a:schemeClr val="bg1"/>
                </a:solidFill>
                <a:cs typeface="Arial" panose="020B0604020202020204" pitchFamily="34" charset="0"/>
              </a:rPr>
              <a:t>感谢</a:t>
            </a:r>
            <a:r>
              <a:rPr lang="zh-CN" altLang="en-US" sz="6400" b="1" cap="all" spc="300" dirty="0" smtClean="0">
                <a:solidFill>
                  <a:schemeClr val="bg1"/>
                </a:solidFill>
                <a:cs typeface="Arial" panose="020B0604020202020204" pitchFamily="34" charset="0"/>
              </a:rPr>
              <a:t>聆听批评</a:t>
            </a:r>
            <a:r>
              <a:rPr lang="zh-CN" altLang="en-US" sz="6400" b="1" cap="all" spc="300" dirty="0">
                <a:solidFill>
                  <a:schemeClr val="bg1"/>
                </a:solidFill>
                <a:cs typeface="Arial" panose="020B0604020202020204" pitchFamily="34" charset="0"/>
              </a:rPr>
              <a:t>指导</a:t>
            </a:r>
            <a:endParaRPr lang="zh-CN" altLang="en-US" sz="4000" b="1" cap="all" spc="300" dirty="0">
              <a:solidFill>
                <a:schemeClr val="bg1"/>
              </a:solidFill>
              <a:cs typeface="Arial" panose="020B0604020202020204" pitchFamily="34" charset="0"/>
            </a:endParaRPr>
          </a:p>
        </p:txBody>
      </p:sp>
      <p:cxnSp>
        <p:nvCxnSpPr>
          <p:cNvPr id="13" name="直接连接符 12"/>
          <p:cNvCxnSpPr/>
          <p:nvPr/>
        </p:nvCxnSpPr>
        <p:spPr>
          <a:xfrm>
            <a:off x="838200" y="4466783"/>
            <a:ext cx="68183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259"/>
          <p:cNvSpPr>
            <a:spLocks noChangeArrowheads="1"/>
          </p:cNvSpPr>
          <p:nvPr/>
        </p:nvSpPr>
        <p:spPr bwMode="auto">
          <a:xfrm>
            <a:off x="1028775" y="4450694"/>
            <a:ext cx="66277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2500" cap="all" dirty="0">
                <a:solidFill>
                  <a:schemeClr val="bg1"/>
                </a:solidFill>
                <a:latin typeface="Franklin Gothic Book" panose="020B0503020102020204" pitchFamily="34" charset="0"/>
                <a:cs typeface="Arial" panose="020B0604020202020204" pitchFamily="34" charset="0"/>
              </a:rPr>
              <a:t>Thank you to listen to criticism guidance</a:t>
            </a:r>
            <a:endParaRPr lang="zh-CN" altLang="en-US" sz="2500" cap="all" dirty="0">
              <a:solidFill>
                <a:schemeClr val="bg1"/>
              </a:solidFill>
              <a:latin typeface="Franklin Gothic Book" panose="020B0503020102020204" pitchFamily="34" charset="0"/>
              <a:cs typeface="Arial" panose="020B0604020202020204" pitchFamily="34" charset="0"/>
            </a:endParaRPr>
          </a:p>
        </p:txBody>
      </p:sp>
      <p:sp>
        <p:nvSpPr>
          <p:cNvPr id="19" name="矩形 259"/>
          <p:cNvSpPr>
            <a:spLocks noChangeArrowheads="1"/>
          </p:cNvSpPr>
          <p:nvPr/>
        </p:nvSpPr>
        <p:spPr bwMode="auto">
          <a:xfrm>
            <a:off x="596727" y="2450701"/>
            <a:ext cx="388843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3800" cap="all" spc="300" dirty="0" smtClean="0">
                <a:solidFill>
                  <a:schemeClr val="bg1"/>
                </a:solidFill>
                <a:latin typeface="Impact" panose="020B0806030902050204" pitchFamily="34" charset="0"/>
                <a:cs typeface="Arial" panose="020B0604020202020204" pitchFamily="34" charset="0"/>
              </a:rPr>
              <a:t>2019</a:t>
            </a:r>
            <a:endParaRPr lang="zh-CN" altLang="en-US" sz="13800" cap="all" spc="300" dirty="0">
              <a:solidFill>
                <a:schemeClr val="bg1"/>
              </a:solidFill>
              <a:latin typeface="Impact" panose="020B0806030902050204" pitchFamily="34" charset="0"/>
              <a:cs typeface="Arial" panose="020B0604020202020204" pitchFamily="34" charset="0"/>
            </a:endParaRPr>
          </a:p>
        </p:txBody>
      </p:sp>
      <p:sp>
        <p:nvSpPr>
          <p:cNvPr id="20" name="矩形 259"/>
          <p:cNvSpPr>
            <a:spLocks noChangeArrowheads="1"/>
          </p:cNvSpPr>
          <p:nvPr/>
        </p:nvSpPr>
        <p:spPr bwMode="auto">
          <a:xfrm>
            <a:off x="10691999" y="355201"/>
            <a:ext cx="182702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5400" cap="all" spc="300" dirty="0" smtClean="0">
                <a:solidFill>
                  <a:schemeClr val="bg1">
                    <a:lumMod val="65000"/>
                  </a:schemeClr>
                </a:solidFill>
                <a:latin typeface="Impact" panose="020B0806030902050204" pitchFamily="34" charset="0"/>
                <a:cs typeface="Arial" panose="020B0604020202020204" pitchFamily="34" charset="0"/>
              </a:rPr>
              <a:t>logo</a:t>
            </a:r>
            <a:endParaRPr lang="zh-CN" altLang="en-US" sz="5400" cap="all" spc="300" dirty="0">
              <a:solidFill>
                <a:schemeClr val="bg1">
                  <a:lumMod val="65000"/>
                </a:schemeClr>
              </a:solidFill>
              <a:latin typeface="Impact" panose="020B080603090205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9"/>
                                        </p:tgtEl>
                                        <p:attrNameLst>
                                          <p:attrName>ppt_y</p:attrName>
                                        </p:attrNameLst>
                                      </p:cBhvr>
                                      <p:tavLst>
                                        <p:tav tm="0">
                                          <p:val>
                                            <p:strVal val="#ppt_y"/>
                                          </p:val>
                                        </p:tav>
                                        <p:tav tm="100000">
                                          <p:val>
                                            <p:strVal val="#ppt_y"/>
                                          </p:val>
                                        </p:tav>
                                      </p:tavLst>
                                    </p:anim>
                                    <p:anim calcmode="lin" valueType="num">
                                      <p:cBhvr>
                                        <p:cTn id="18"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9"/>
                                        </p:tgtEl>
                                      </p:cBhvr>
                                    </p:animEffect>
                                  </p:childTnLst>
                                </p:cTn>
                              </p:par>
                            </p:childTnLst>
                          </p:cTn>
                        </p:par>
                        <p:par>
                          <p:cTn id="21" fill="hold">
                            <p:stCondLst>
                              <p:cond delay="1149"/>
                            </p:stCondLst>
                            <p:childTnLst>
                              <p:par>
                                <p:cTn id="22" presetID="26" presetClass="emph" presetSubtype="0" fill="hold" grpId="1" nodeType="afterEffect">
                                  <p:stCondLst>
                                    <p:cond delay="0"/>
                                  </p:stCondLst>
                                  <p:iterate type="lt">
                                    <p:tmPct val="0"/>
                                  </p:iterate>
                                  <p:childTnLst>
                                    <p:animEffect transition="out" filter="fade">
                                      <p:cBhvr>
                                        <p:cTn id="23" dur="500" tmFilter="0, 0; .2, .5; .8, .5; 1, 0"/>
                                        <p:tgtEl>
                                          <p:spTgt spid="19"/>
                                        </p:tgtEl>
                                      </p:cBhvr>
                                    </p:animEffect>
                                    <p:animScale>
                                      <p:cBhvr>
                                        <p:cTn id="24" dur="250" autoRev="1" fill="hold"/>
                                        <p:tgtEl>
                                          <p:spTgt spid="19"/>
                                        </p:tgtEl>
                                      </p:cBhvr>
                                      <p:by x="105000" y="105000"/>
                                    </p:animScale>
                                  </p:childTnLst>
                                </p:cTn>
                              </p:par>
                            </p:childTnLst>
                          </p:cTn>
                        </p:par>
                        <p:par>
                          <p:cTn id="25" fill="hold">
                            <p:stCondLst>
                              <p:cond delay="1649"/>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1"/>
                                        </p:tgtEl>
                                        <p:attrNameLst>
                                          <p:attrName>ppt_y</p:attrName>
                                        </p:attrNameLst>
                                      </p:cBhvr>
                                      <p:tavLst>
                                        <p:tav tm="0">
                                          <p:val>
                                            <p:strVal val="#ppt_y"/>
                                          </p:val>
                                        </p:tav>
                                        <p:tav tm="100000">
                                          <p:val>
                                            <p:strVal val="#ppt_y"/>
                                          </p:val>
                                        </p:tav>
                                      </p:tavLst>
                                    </p:anim>
                                    <p:anim calcmode="lin" valueType="num">
                                      <p:cBhvr>
                                        <p:cTn id="3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1"/>
                                        </p:tgtEl>
                                      </p:cBhvr>
                                    </p:animEffect>
                                  </p:childTnLst>
                                </p:cTn>
                              </p:par>
                            </p:childTnLst>
                          </p:cTn>
                        </p:par>
                        <p:par>
                          <p:cTn id="33" fill="hold">
                            <p:stCondLst>
                              <p:cond delay="2500"/>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1"/>
                                        </p:tgtEl>
                                      </p:cBhvr>
                                    </p:animEffect>
                                    <p:animScale>
                                      <p:cBhvr>
                                        <p:cTn id="36" dur="250" autoRev="1" fill="hold"/>
                                        <p:tgtEl>
                                          <p:spTgt spid="11"/>
                                        </p:tgtEl>
                                      </p:cBhvr>
                                      <p:by x="105000" y="105000"/>
                                    </p:animScale>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35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4"/>
                                        </p:tgtEl>
                                        <p:attrNameLst>
                                          <p:attrName>ppt_y</p:attrName>
                                        </p:attrNameLst>
                                      </p:cBhvr>
                                      <p:tavLst>
                                        <p:tav tm="0">
                                          <p:val>
                                            <p:strVal val="#ppt_y"/>
                                          </p:val>
                                        </p:tav>
                                        <p:tav tm="100000">
                                          <p:val>
                                            <p:strVal val="#ppt_y"/>
                                          </p:val>
                                        </p:tav>
                                      </p:tavLst>
                                    </p:anim>
                                    <p:anim calcmode="lin" valueType="num">
                                      <p:cBhvr>
                                        <p:cTn id="46"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4"/>
                                        </p:tgtEl>
                                      </p:cBhvr>
                                    </p:animEffect>
                                  </p:childTnLst>
                                </p:cTn>
                              </p:par>
                            </p:childTnLst>
                          </p:cTn>
                        </p:par>
                        <p:par>
                          <p:cTn id="49" fill="hold">
                            <p:stCondLst>
                              <p:cond delay="6000"/>
                            </p:stCondLst>
                            <p:childTnLst>
                              <p:par>
                                <p:cTn id="50" presetID="26" presetClass="emph" presetSubtype="0" fill="hold" grpId="1" nodeType="afterEffect">
                                  <p:stCondLst>
                                    <p:cond delay="0"/>
                                  </p:stCondLst>
                                  <p:iterate type="lt">
                                    <p:tmPct val="0"/>
                                  </p:iterate>
                                  <p:childTnLst>
                                    <p:animEffect transition="out" filter="fade">
                                      <p:cBhvr>
                                        <p:cTn id="51" dur="500" tmFilter="0, 0; .2, .5; .8, .5; 1, 0"/>
                                        <p:tgtEl>
                                          <p:spTgt spid="14"/>
                                        </p:tgtEl>
                                      </p:cBhvr>
                                    </p:animEffect>
                                    <p:animScale>
                                      <p:cBhvr>
                                        <p:cTn id="52" dur="250" autoRev="1" fill="hold"/>
                                        <p:tgtEl>
                                          <p:spTgt spid="14"/>
                                        </p:tgtEl>
                                      </p:cBhvr>
                                      <p:by x="105000" y="105000"/>
                                    </p:animScale>
                                  </p:childTnLst>
                                </p:cTn>
                              </p:par>
                            </p:childTnLst>
                          </p:cTn>
                        </p:par>
                        <p:par>
                          <p:cTn id="53" fill="hold">
                            <p:stCondLst>
                              <p:cond delay="65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20"/>
                                        </p:tgtEl>
                                        <p:attrNameLst>
                                          <p:attrName>ppt_y</p:attrName>
                                        </p:attrNameLst>
                                      </p:cBhvr>
                                      <p:tavLst>
                                        <p:tav tm="0">
                                          <p:val>
                                            <p:strVal val="#ppt_y"/>
                                          </p:val>
                                        </p:tav>
                                        <p:tav tm="100000">
                                          <p:val>
                                            <p:strVal val="#ppt_y"/>
                                          </p:val>
                                        </p:tav>
                                      </p:tavLst>
                                    </p:anim>
                                    <p:anim calcmode="lin" valueType="num">
                                      <p:cBhvr>
                                        <p:cTn id="58"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20"/>
                                        </p:tgtEl>
                                      </p:cBhvr>
                                    </p:animEffect>
                                  </p:childTnLst>
                                </p:cTn>
                              </p:par>
                            </p:childTnLst>
                          </p:cTn>
                        </p:par>
                        <p:par>
                          <p:cTn id="61" fill="hold">
                            <p:stCondLst>
                              <p:cond delay="7150"/>
                            </p:stCondLst>
                            <p:childTnLst>
                              <p:par>
                                <p:cTn id="62" presetID="26" presetClass="emph" presetSubtype="0" fill="hold" grpId="1" nodeType="afterEffect">
                                  <p:stCondLst>
                                    <p:cond delay="0"/>
                                  </p:stCondLst>
                                  <p:iterate type="lt">
                                    <p:tmPct val="0"/>
                                  </p:iterate>
                                  <p:childTnLst>
                                    <p:animEffect transition="out" filter="fade">
                                      <p:cBhvr>
                                        <p:cTn id="63" dur="500" tmFilter="0, 0; .2, .5; .8, .5; 1, 0"/>
                                        <p:tgtEl>
                                          <p:spTgt spid="20"/>
                                        </p:tgtEl>
                                      </p:cBhvr>
                                    </p:animEffect>
                                    <p:animScale>
                                      <p:cBhvr>
                                        <p:cTn id="64"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1" grpId="0"/>
      <p:bldP spid="11" grpId="1"/>
      <p:bldP spid="14" grpId="0"/>
      <p:bldP spid="14" grpId="1"/>
      <p:bldP spid="19" grpId="0"/>
      <p:bldP spid="19" grpId="1"/>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468935" y="651888"/>
            <a:ext cx="4176464" cy="75713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41504" y="651888"/>
            <a:ext cx="2031326" cy="757130"/>
          </a:xfrm>
          <a:prstGeom prst="rect">
            <a:avLst/>
          </a:prstGeom>
          <a:effectLst/>
        </p:spPr>
        <p:txBody>
          <a:bodyPr wrap="none">
            <a:spAutoFit/>
          </a:bodyPr>
          <a:lstStyle/>
          <a:p>
            <a:pPr algn="ctr">
              <a:lnSpc>
                <a:spcPct val="120000"/>
              </a:lnSpc>
            </a:pPr>
            <a:r>
              <a:rPr lang="zh-CN" altLang="en-US" sz="3600" b="1" dirty="0" smtClean="0">
                <a:solidFill>
                  <a:schemeClr val="bg1"/>
                </a:solidFill>
                <a:latin typeface="微软雅黑" panose="020B0503020204020204" pitchFamily="34" charset="-122"/>
                <a:ea typeface="微软雅黑" panose="020B0503020204020204" pitchFamily="34" charset="-122"/>
                <a:cs typeface="+mn-ea"/>
                <a:sym typeface="+mn-lt"/>
              </a:rPr>
              <a:t>问题描述</a:t>
            </a:r>
            <a:endParaRPr lang="en-US" altLang="zh-CN" sz="3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956767" y="736004"/>
            <a:ext cx="792088" cy="673013"/>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smtClean="0">
                <a:latin typeface="Impact" panose="020B0806030902050204" pitchFamily="34" charset="0"/>
                <a:cs typeface="+mn-ea"/>
                <a:sym typeface="+mn-lt"/>
              </a:rPr>
              <a:t>01</a:t>
            </a:r>
            <a:endParaRPr lang="zh-CN" altLang="en-US" sz="4000" dirty="0">
              <a:latin typeface="Impact" panose="020B0806030902050204" pitchFamily="34" charset="0"/>
              <a:cs typeface="+mn-ea"/>
              <a:sym typeface="+mn-lt"/>
            </a:endParaRPr>
          </a:p>
        </p:txBody>
      </p:sp>
      <p:sp>
        <p:nvSpPr>
          <p:cNvPr id="2" name="矩形 1"/>
          <p:cNvSpPr/>
          <p:nvPr/>
        </p:nvSpPr>
        <p:spPr>
          <a:xfrm>
            <a:off x="2108895" y="2608213"/>
            <a:ext cx="9510856" cy="2431435"/>
          </a:xfrm>
          <a:prstGeom prst="rect">
            <a:avLst/>
          </a:prstGeom>
        </p:spPr>
        <p:txBody>
          <a:bodyPr wrap="square">
            <a:spAutoFit/>
          </a:bodyPr>
          <a:lstStyle/>
          <a:p>
            <a:r>
              <a:rPr lang="en-US" altLang="zh-CN" sz="4000" kern="100" dirty="0">
                <a:latin typeface="Times New Roman" panose="02020603050405020304" pitchFamily="18" charset="0"/>
              </a:rPr>
              <a:t> </a:t>
            </a:r>
            <a:r>
              <a:rPr lang="zh-CN" altLang="zh-CN" sz="2800" dirty="0"/>
              <a:t>数据来源于</a:t>
            </a:r>
            <a:r>
              <a:rPr lang="en-US" altLang="zh-CN" sz="2800" dirty="0"/>
              <a:t>UCI</a:t>
            </a:r>
            <a:r>
              <a:rPr lang="zh-CN" altLang="zh-CN" sz="2800" dirty="0"/>
              <a:t>数据集，其中数据内容与葡萄牙银行机构的直接营销活动（电话）有关。市场营销活动基于电话。为了访问产品（银行定期存款）是（</a:t>
            </a:r>
            <a:r>
              <a:rPr lang="en-US" altLang="zh-CN" sz="2800" dirty="0"/>
              <a:t>“</a:t>
            </a:r>
            <a:r>
              <a:rPr lang="zh-CN" altLang="zh-CN" sz="2800" dirty="0"/>
              <a:t>是</a:t>
            </a:r>
            <a:r>
              <a:rPr lang="en-US" altLang="zh-CN" sz="2800" dirty="0"/>
              <a:t>”</a:t>
            </a:r>
            <a:r>
              <a:rPr lang="zh-CN" altLang="zh-CN" sz="2800" dirty="0"/>
              <a:t>）还是不（</a:t>
            </a:r>
            <a:r>
              <a:rPr lang="en-US" altLang="zh-CN" sz="2800" dirty="0"/>
              <a:t>“</a:t>
            </a:r>
            <a:r>
              <a:rPr lang="zh-CN" altLang="zh-CN" sz="2800" dirty="0"/>
              <a:t>否</a:t>
            </a:r>
            <a:r>
              <a:rPr lang="en-US" altLang="zh-CN" sz="2800" dirty="0"/>
              <a:t>”</a:t>
            </a:r>
            <a:r>
              <a:rPr lang="zh-CN" altLang="zh-CN" sz="2800" dirty="0"/>
              <a:t>）订阅，通常需要与同一客户进行多次联系。分类的目的是预测客户是否将订阅（是</a:t>
            </a:r>
            <a:r>
              <a:rPr lang="en-US" altLang="zh-CN" sz="2800" dirty="0"/>
              <a:t>/</a:t>
            </a:r>
            <a:r>
              <a:rPr lang="zh-CN" altLang="zh-CN" sz="2800" dirty="0"/>
              <a:t>否）定期存款（变量</a:t>
            </a:r>
            <a:r>
              <a:rPr lang="en-US" altLang="zh-CN" sz="2800" dirty="0"/>
              <a:t>y</a:t>
            </a:r>
            <a:r>
              <a:rPr lang="zh-CN" altLang="zh-CN" sz="2800" dirty="0"/>
              <a:t>）</a:t>
            </a:r>
            <a:r>
              <a:rPr lang="zh-CN" altLang="zh-CN" sz="2800" dirty="0" smtClean="0"/>
              <a:t>。</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61104" y="1600101"/>
            <a:ext cx="9510856" cy="954107"/>
          </a:xfrm>
          <a:prstGeom prst="rect">
            <a:avLst/>
          </a:prstGeom>
        </p:spPr>
        <p:txBody>
          <a:bodyPr wrap="square">
            <a:spAutoFit/>
          </a:bodyPr>
          <a:lstStyle/>
          <a:p>
            <a:r>
              <a:rPr lang="zh-CN" altLang="zh-CN" sz="2800" dirty="0"/>
              <a:t>采用了</a:t>
            </a:r>
            <a:r>
              <a:rPr lang="en-US" altLang="zh-CN" sz="2800" dirty="0"/>
              <a:t>bank-full.csv</a:t>
            </a:r>
            <a:r>
              <a:rPr lang="zh-CN" altLang="zh-CN" sz="2800" dirty="0"/>
              <a:t>数据表的内容进行分类算法模型的测试和对比，其中数据表中共有</a:t>
            </a:r>
            <a:r>
              <a:rPr lang="en-US" altLang="zh-CN" sz="2800" dirty="0"/>
              <a:t>41188</a:t>
            </a:r>
            <a:r>
              <a:rPr lang="zh-CN" altLang="zh-CN" sz="2800" dirty="0"/>
              <a:t>行记录，特征属性有</a:t>
            </a:r>
            <a:r>
              <a:rPr lang="en-US" altLang="zh-CN" sz="2800" dirty="0"/>
              <a:t>20</a:t>
            </a:r>
            <a:r>
              <a:rPr lang="zh-CN" altLang="zh-CN" sz="2800" dirty="0"/>
              <a:t>个</a:t>
            </a:r>
            <a:endParaRPr lang="zh-CN" altLang="en-US" sz="2800" dirty="0"/>
          </a:p>
        </p:txBody>
      </p:sp>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55372"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2116880" y="233449"/>
            <a:ext cx="2492990" cy="646331"/>
          </a:xfrm>
          <a:prstGeom prst="rect">
            <a:avLst/>
          </a:prstGeom>
          <a:noFill/>
        </p:spPr>
        <p:txBody>
          <a:bodyPr wrap="none" rtlCol="0">
            <a:spAutoFit/>
          </a:bodyPr>
          <a:lstStyle/>
          <a:p>
            <a:pPr fontAlgn="auto">
              <a:spcBef>
                <a:spcPts val="0"/>
              </a:spcBef>
              <a:spcAft>
                <a:spcPts val="0"/>
              </a:spcAft>
              <a:defRPr/>
            </a:pPr>
            <a:r>
              <a:rPr lang="zh-CN" altLang="en-US" sz="3600" b="1" dirty="0" smtClean="0">
                <a:solidFill>
                  <a:schemeClr val="bg1"/>
                </a:solidFill>
                <a:latin typeface="Franklin Gothic Medium" panose="020B0603020102020204" pitchFamily="34" charset="0"/>
                <a:ea typeface="微软雅黑" panose="020B0503020204020204" pitchFamily="34" charset="-122"/>
              </a:rPr>
              <a:t>数据集介绍</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sp>
        <p:nvSpPr>
          <p:cNvPr id="3" name="矩形 2"/>
          <p:cNvSpPr/>
          <p:nvPr/>
        </p:nvSpPr>
        <p:spPr>
          <a:xfrm>
            <a:off x="2116880" y="2824237"/>
            <a:ext cx="9361040" cy="3539430"/>
          </a:xfrm>
          <a:prstGeom prst="rect">
            <a:avLst/>
          </a:prstGeom>
        </p:spPr>
        <p:txBody>
          <a:bodyPr wrap="square">
            <a:spAutoFit/>
          </a:bodyPr>
          <a:lstStyle/>
          <a:p>
            <a:r>
              <a:rPr lang="zh-CN" altLang="en-US" sz="2800" dirty="0"/>
              <a:t>输入变量</a:t>
            </a:r>
            <a:r>
              <a:rPr lang="en-US" altLang="zh-CN" sz="2800" dirty="0"/>
              <a:t>: </a:t>
            </a:r>
          </a:p>
          <a:p>
            <a:r>
              <a:rPr lang="zh-CN" altLang="en-US" sz="2800" dirty="0"/>
              <a:t>（</a:t>
            </a:r>
            <a:r>
              <a:rPr lang="en-US" altLang="zh-CN" sz="2800" dirty="0"/>
              <a:t>1</a:t>
            </a:r>
            <a:r>
              <a:rPr lang="zh-CN" altLang="en-US" sz="2800" dirty="0"/>
              <a:t>）银行客户信息</a:t>
            </a:r>
            <a:r>
              <a:rPr lang="en-US" altLang="zh-CN" sz="2800" dirty="0"/>
              <a:t>: </a:t>
            </a:r>
            <a:r>
              <a:rPr lang="en-US" altLang="zh-CN" sz="2800" dirty="0" smtClean="0"/>
              <a:t>Age</a:t>
            </a:r>
            <a:r>
              <a:rPr lang="zh-CN" altLang="en-US" sz="2800" dirty="0" smtClean="0"/>
              <a:t>、</a:t>
            </a:r>
            <a:r>
              <a:rPr lang="en-US" altLang="zh-CN" sz="2800" dirty="0" smtClean="0"/>
              <a:t>Job</a:t>
            </a:r>
            <a:r>
              <a:rPr lang="zh-CN" altLang="en-US" sz="2800" dirty="0" smtClean="0"/>
              <a:t>、</a:t>
            </a:r>
            <a:r>
              <a:rPr lang="en-US" altLang="zh-CN" sz="2800" dirty="0" smtClean="0"/>
              <a:t>Marital</a:t>
            </a:r>
            <a:r>
              <a:rPr lang="zh-CN" altLang="en-US" sz="2800" dirty="0" smtClean="0"/>
              <a:t>、</a:t>
            </a:r>
            <a:r>
              <a:rPr lang="en-US" altLang="zh-CN" sz="2800" dirty="0" smtClean="0"/>
              <a:t>Education</a:t>
            </a:r>
            <a:r>
              <a:rPr lang="zh-CN" altLang="en-US" sz="2800" dirty="0" smtClean="0"/>
              <a:t>、</a:t>
            </a:r>
            <a:r>
              <a:rPr lang="en-US" altLang="zh-CN" sz="2800" dirty="0" smtClean="0"/>
              <a:t>default</a:t>
            </a:r>
            <a:r>
              <a:rPr lang="zh-CN" altLang="en-US" sz="2800" dirty="0" smtClean="0"/>
              <a:t>、</a:t>
            </a:r>
            <a:r>
              <a:rPr lang="en-US" altLang="zh-CN" sz="2800" dirty="0" smtClean="0"/>
              <a:t>housing</a:t>
            </a:r>
            <a:r>
              <a:rPr lang="zh-CN" altLang="en-US" sz="2800" dirty="0" smtClean="0"/>
              <a:t>、</a:t>
            </a:r>
            <a:r>
              <a:rPr lang="en-US" altLang="zh-CN" sz="2800" dirty="0" smtClean="0"/>
              <a:t>loan</a:t>
            </a:r>
            <a:r>
              <a:rPr lang="zh-CN" altLang="en-US" sz="2800" dirty="0"/>
              <a:t>、</a:t>
            </a:r>
            <a:r>
              <a:rPr lang="en-US" altLang="zh-CN" sz="2800" dirty="0" smtClean="0"/>
              <a:t>contact</a:t>
            </a:r>
            <a:r>
              <a:rPr lang="zh-CN" altLang="en-US" sz="2800" dirty="0" smtClean="0"/>
              <a:t>、</a:t>
            </a:r>
            <a:r>
              <a:rPr lang="en-US" altLang="zh-CN" sz="2800" dirty="0" smtClean="0"/>
              <a:t>month</a:t>
            </a:r>
            <a:r>
              <a:rPr lang="zh-CN" altLang="en-US" sz="2800" dirty="0" smtClean="0"/>
              <a:t>、</a:t>
            </a:r>
            <a:r>
              <a:rPr lang="en-US" altLang="zh-CN" sz="2800" dirty="0" smtClean="0"/>
              <a:t>day </a:t>
            </a:r>
            <a:r>
              <a:rPr lang="en-US" altLang="zh-CN" sz="2800" dirty="0"/>
              <a:t>of </a:t>
            </a:r>
            <a:r>
              <a:rPr lang="en-US" altLang="zh-CN" sz="2800" dirty="0" smtClean="0"/>
              <a:t>week</a:t>
            </a:r>
            <a:r>
              <a:rPr lang="zh-CN" altLang="en-US" sz="2800" dirty="0" smtClean="0"/>
              <a:t>、</a:t>
            </a:r>
            <a:r>
              <a:rPr lang="en-US" altLang="zh-CN" sz="2800" dirty="0" smtClean="0"/>
              <a:t>duration</a:t>
            </a:r>
          </a:p>
          <a:p>
            <a:r>
              <a:rPr lang="zh-CN" altLang="en-US" sz="2800" dirty="0" smtClean="0"/>
              <a:t>（</a:t>
            </a:r>
            <a:r>
              <a:rPr lang="en-US" altLang="zh-CN" sz="2800" dirty="0"/>
              <a:t>2</a:t>
            </a:r>
            <a:r>
              <a:rPr lang="zh-CN" altLang="en-US" sz="2800" dirty="0"/>
              <a:t>）其他</a:t>
            </a:r>
            <a:r>
              <a:rPr lang="zh-CN" altLang="en-US" sz="2800" dirty="0" smtClean="0"/>
              <a:t>属性：</a:t>
            </a:r>
            <a:r>
              <a:rPr lang="en-US" altLang="zh-CN" sz="2800" dirty="0" smtClean="0"/>
              <a:t> campaign</a:t>
            </a:r>
            <a:r>
              <a:rPr lang="zh-CN" altLang="en-US" sz="2800" dirty="0" smtClean="0"/>
              <a:t>、</a:t>
            </a:r>
            <a:r>
              <a:rPr lang="en-US" altLang="zh-CN" sz="2800" dirty="0" err="1" smtClean="0"/>
              <a:t>pdays</a:t>
            </a:r>
            <a:r>
              <a:rPr lang="zh-CN" altLang="en-US" sz="2800" dirty="0" smtClean="0"/>
              <a:t>、</a:t>
            </a:r>
            <a:r>
              <a:rPr lang="en-US" altLang="zh-CN" sz="2800" dirty="0" smtClean="0"/>
              <a:t>previous</a:t>
            </a:r>
            <a:r>
              <a:rPr lang="zh-CN" altLang="en-US" sz="2800" dirty="0" smtClean="0"/>
              <a:t>、</a:t>
            </a:r>
            <a:r>
              <a:rPr lang="en-US" altLang="zh-CN" sz="2800" dirty="0" err="1" smtClean="0"/>
              <a:t>poutcome</a:t>
            </a:r>
            <a:endParaRPr lang="en-US" altLang="zh-CN" sz="2800" dirty="0"/>
          </a:p>
          <a:p>
            <a:r>
              <a:rPr lang="zh-CN" altLang="en-US" sz="2800" dirty="0"/>
              <a:t>（</a:t>
            </a:r>
            <a:r>
              <a:rPr lang="en-US" altLang="zh-CN" sz="2800" dirty="0"/>
              <a:t>3</a:t>
            </a:r>
            <a:r>
              <a:rPr lang="zh-CN" altLang="en-US" sz="2800" dirty="0"/>
              <a:t>）社会和经济背景</a:t>
            </a:r>
            <a:r>
              <a:rPr lang="zh-CN" altLang="en-US" sz="2800" dirty="0" smtClean="0"/>
              <a:t>属性：</a:t>
            </a:r>
            <a:r>
              <a:rPr lang="en-US" altLang="zh-CN" sz="2800" dirty="0" err="1" smtClean="0"/>
              <a:t>emp.var.rate</a:t>
            </a:r>
            <a:r>
              <a:rPr lang="zh-CN" altLang="en-US" sz="2800" dirty="0" smtClean="0"/>
              <a:t>、</a:t>
            </a:r>
            <a:r>
              <a:rPr lang="en-US" altLang="zh-CN" sz="2800" dirty="0" err="1" smtClean="0"/>
              <a:t>cons.price.idx</a:t>
            </a:r>
            <a:r>
              <a:rPr lang="zh-CN" altLang="en-US" sz="2800" dirty="0" smtClean="0"/>
              <a:t>、</a:t>
            </a:r>
            <a:r>
              <a:rPr lang="en-US" altLang="zh-CN" sz="2800" dirty="0" err="1" smtClean="0"/>
              <a:t>cons.conf.idx</a:t>
            </a:r>
            <a:r>
              <a:rPr lang="zh-CN" altLang="en-US" sz="2800" dirty="0" smtClean="0"/>
              <a:t>、</a:t>
            </a:r>
            <a:r>
              <a:rPr lang="en-US" altLang="zh-CN" sz="2800" dirty="0" smtClean="0"/>
              <a:t>euribor3m</a:t>
            </a:r>
            <a:r>
              <a:rPr lang="zh-CN" altLang="en-US" sz="2800" dirty="0" smtClean="0"/>
              <a:t>、</a:t>
            </a:r>
            <a:r>
              <a:rPr lang="en-US" altLang="zh-CN" sz="2800" dirty="0" err="1" smtClean="0"/>
              <a:t>nr.employed</a:t>
            </a:r>
            <a:endParaRPr lang="en-US" altLang="zh-CN" sz="2800" dirty="0" smtClean="0"/>
          </a:p>
          <a:p>
            <a:r>
              <a:rPr lang="zh-CN" altLang="zh-CN" sz="2800" dirty="0"/>
              <a:t>输出变量</a:t>
            </a:r>
            <a:r>
              <a:rPr lang="en-US" altLang="zh-CN" sz="2800" dirty="0"/>
              <a:t>(</a:t>
            </a:r>
            <a:r>
              <a:rPr lang="zh-CN" altLang="zh-CN" sz="2800" dirty="0"/>
              <a:t>期望目标</a:t>
            </a:r>
            <a:r>
              <a:rPr lang="en-US" altLang="zh-CN" sz="2800" dirty="0"/>
              <a:t>)</a:t>
            </a:r>
            <a:r>
              <a:rPr lang="zh-CN" altLang="en-US" sz="2800" dirty="0" smtClean="0"/>
              <a:t>：</a:t>
            </a:r>
            <a:endParaRPr lang="en-US" altLang="zh-CN" sz="2800" dirty="0" smtClean="0"/>
          </a:p>
          <a:p>
            <a:r>
              <a:rPr lang="en-US" altLang="zh-CN" sz="2800" dirty="0" smtClean="0"/>
              <a:t>y</a:t>
            </a:r>
            <a:r>
              <a:rPr lang="zh-CN" altLang="en-US" sz="2800" dirty="0"/>
              <a:t>：客户预订定期存款了吗？</a:t>
            </a:r>
            <a:r>
              <a:rPr lang="en-US" altLang="zh-CN" sz="2800" dirty="0"/>
              <a:t>(</a:t>
            </a:r>
            <a:r>
              <a:rPr lang="zh-CN" altLang="en-US" sz="2800" dirty="0"/>
              <a:t>二进制</a:t>
            </a:r>
            <a:r>
              <a:rPr lang="en-US" altLang="zh-CN" sz="2800" dirty="0"/>
              <a:t>:“</a:t>
            </a:r>
            <a:r>
              <a:rPr lang="zh-CN" altLang="en-US" sz="2800" dirty="0"/>
              <a:t>是”、“否”</a:t>
            </a:r>
            <a:r>
              <a:rPr lang="en-US" altLang="zh-CN" sz="2800" dirty="0"/>
              <a:t>)</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4049" y="235339"/>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3639" y="235338"/>
            <a:ext cx="655372"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任意多边形 8"/>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1"/>
          <p:cNvSpPr txBox="1"/>
          <p:nvPr/>
        </p:nvSpPr>
        <p:spPr>
          <a:xfrm>
            <a:off x="1917123" y="262020"/>
            <a:ext cx="2492990" cy="646331"/>
          </a:xfrm>
          <a:prstGeom prst="rect">
            <a:avLst/>
          </a:prstGeom>
          <a:noFill/>
        </p:spPr>
        <p:txBody>
          <a:bodyPr wrap="none" rtlCol="0">
            <a:spAutoFit/>
          </a:bodyPr>
          <a:lstStyle/>
          <a:p>
            <a:pPr fontAlgn="auto">
              <a:spcBef>
                <a:spcPts val="0"/>
              </a:spcBef>
              <a:spcAft>
                <a:spcPts val="0"/>
              </a:spcAft>
              <a:defRPr/>
            </a:pPr>
            <a:r>
              <a:rPr lang="zh-CN" altLang="en-US" sz="3600" b="1" dirty="0" smtClean="0">
                <a:solidFill>
                  <a:schemeClr val="bg1"/>
                </a:solidFill>
                <a:latin typeface="Franklin Gothic Medium" panose="020B0603020102020204" pitchFamily="34" charset="0"/>
                <a:ea typeface="微软雅黑" panose="020B0503020204020204" pitchFamily="34" charset="-122"/>
              </a:rPr>
              <a:t>数据集介绍</a:t>
            </a:r>
            <a:endParaRPr lang="zh-CN" altLang="en-US" sz="3600" b="1" dirty="0">
              <a:solidFill>
                <a:schemeClr val="bg1"/>
              </a:solidFill>
              <a:latin typeface="Franklin Gothic Medium" panose="020B0603020102020204" pitchFamily="34" charset="0"/>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47025" y="2680221"/>
            <a:ext cx="11918632" cy="2009035"/>
          </a:xfrm>
          <a:prstGeom prst="rect">
            <a:avLst/>
          </a:prstGeom>
        </p:spPr>
      </p:pic>
      <p:sp>
        <p:nvSpPr>
          <p:cNvPr id="5" name="矩形 4"/>
          <p:cNvSpPr/>
          <p:nvPr/>
        </p:nvSpPr>
        <p:spPr>
          <a:xfrm>
            <a:off x="823639" y="1535667"/>
            <a:ext cx="1620957" cy="523220"/>
          </a:xfrm>
          <a:prstGeom prst="rect">
            <a:avLst/>
          </a:prstGeom>
        </p:spPr>
        <p:txBody>
          <a:bodyPr wrap="none">
            <a:spAutoFit/>
          </a:bodyPr>
          <a:lstStyle/>
          <a:p>
            <a:r>
              <a:rPr lang="zh-CN" altLang="zh-CN" sz="2800" kern="100" dirty="0">
                <a:ea typeface="等线" panose="02010600030101010101" pitchFamily="2" charset="-122"/>
                <a:cs typeface="Times New Roman" panose="02020603050405020304" pitchFamily="18" charset="0"/>
              </a:rPr>
              <a:t>数据展示</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917207" y="3347940"/>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938070" y="3333523"/>
            <a:ext cx="1980029" cy="609398"/>
          </a:xfrm>
          <a:prstGeom prst="rect">
            <a:avLst/>
          </a:prstGeom>
          <a:effectLst/>
        </p:spPr>
        <p:txBody>
          <a:bodyPr wrap="none">
            <a:spAutoFit/>
          </a:bodyPr>
          <a:lstStyle/>
          <a:p>
            <a:pPr algn="ctr">
              <a:lnSpc>
                <a:spcPct val="120000"/>
              </a:lnSpc>
            </a:pPr>
            <a:r>
              <a:rPr lang="zh-CN" altLang="en-US" sz="2800" b="1" dirty="0" smtClean="0">
                <a:solidFill>
                  <a:schemeClr val="bg1"/>
                </a:solidFill>
                <a:latin typeface="微软雅黑" panose="020B0503020204020204" pitchFamily="34" charset="-122"/>
                <a:ea typeface="微软雅黑" panose="020B0503020204020204" pitchFamily="34" charset="-122"/>
                <a:cs typeface="+mn-ea"/>
                <a:sym typeface="+mn-lt"/>
              </a:rPr>
              <a:t>数据预处理</a:t>
            </a:r>
            <a:endParaRPr lang="en-US" altLang="zh-CN" sz="2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3986107" y="333296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Impact" panose="020B0806030902050204" pitchFamily="34" charset="0"/>
                <a:cs typeface="+mn-ea"/>
                <a:sym typeface="+mn-lt"/>
              </a:rPr>
              <a:t>02</a:t>
            </a:r>
            <a:endParaRPr lang="zh-CN" altLang="en-US" sz="2800" dirty="0">
              <a:latin typeface="Impact" panose="020B080603090205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35"/>
          <p:cNvSpPr/>
          <p:nvPr/>
        </p:nvSpPr>
        <p:spPr bwMode="auto">
          <a:xfrm flipV="1">
            <a:off x="3744143" y="3066342"/>
            <a:ext cx="520336" cy="488802"/>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6429" tIns="48214" rIns="96429" bIns="48214"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74" name="Freeform 27"/>
          <p:cNvSpPr/>
          <p:nvPr/>
        </p:nvSpPr>
        <p:spPr bwMode="auto">
          <a:xfrm flipV="1">
            <a:off x="3909546" y="3310743"/>
            <a:ext cx="2403008" cy="1426984"/>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8CC94C"/>
          </a:solidFill>
          <a:ln>
            <a:noFill/>
          </a:ln>
          <a:effectLst/>
        </p:spPr>
        <p:txBody>
          <a:bodyPr vert="horz" wrap="square" lIns="96429" tIns="48214" rIns="96429" bIns="48214"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75" name="Freeform 27"/>
          <p:cNvSpPr/>
          <p:nvPr/>
        </p:nvSpPr>
        <p:spPr bwMode="auto">
          <a:xfrm flipH="1">
            <a:off x="6559315" y="3355258"/>
            <a:ext cx="2333031" cy="1385429"/>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8CC94C"/>
          </a:solidFill>
          <a:ln>
            <a:noFill/>
          </a:ln>
          <a:effectLst/>
        </p:spPr>
        <p:txBody>
          <a:bodyPr vert="horz" wrap="square" lIns="96429" tIns="48214" rIns="96429" bIns="48214"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76" name="Freeform 35"/>
          <p:cNvSpPr/>
          <p:nvPr/>
        </p:nvSpPr>
        <p:spPr bwMode="auto">
          <a:xfrm flipH="1">
            <a:off x="8559759" y="4532629"/>
            <a:ext cx="505184" cy="474568"/>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6429" tIns="48214" rIns="96429" bIns="48214"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77" name="Freeform 35"/>
          <p:cNvSpPr/>
          <p:nvPr/>
        </p:nvSpPr>
        <p:spPr bwMode="auto">
          <a:xfrm rot="16200000" flipH="1">
            <a:off x="6894262" y="1381086"/>
            <a:ext cx="502287" cy="471847"/>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6429" tIns="48214" rIns="96429" bIns="48214"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8" name="Freeform 27"/>
          <p:cNvSpPr/>
          <p:nvPr/>
        </p:nvSpPr>
        <p:spPr bwMode="auto">
          <a:xfrm rot="16200000" flipH="1">
            <a:off x="5314223" y="1954050"/>
            <a:ext cx="2319652" cy="1377483"/>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339966"/>
          </a:solidFill>
          <a:ln>
            <a:noFill/>
          </a:ln>
          <a:effectLst/>
        </p:spPr>
        <p:txBody>
          <a:bodyPr vert="horz" wrap="square" lIns="96429" tIns="48214" rIns="96429" bIns="48214"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9" name="Freeform 35"/>
          <p:cNvSpPr/>
          <p:nvPr/>
        </p:nvSpPr>
        <p:spPr bwMode="auto">
          <a:xfrm rot="5400000" flipH="1">
            <a:off x="5510322" y="6333592"/>
            <a:ext cx="511148" cy="480171"/>
          </a:xfrm>
          <a:custGeom>
            <a:avLst/>
            <a:gdLst>
              <a:gd name="T0" fmla="*/ 137 w 137"/>
              <a:gd name="T1" fmla="*/ 0 h 128"/>
              <a:gd name="T2" fmla="*/ 1 w 137"/>
              <a:gd name="T3" fmla="*/ 128 h 128"/>
              <a:gd name="T4" fmla="*/ 30 w 137"/>
              <a:gd name="T5" fmla="*/ 48 h 128"/>
              <a:gd name="T6" fmla="*/ 30 w 137"/>
              <a:gd name="T7" fmla="*/ 48 h 128"/>
              <a:gd name="T8" fmla="*/ 30 w 137"/>
              <a:gd name="T9" fmla="*/ 48 h 128"/>
              <a:gd name="T10" fmla="*/ 47 w 137"/>
              <a:gd name="T11" fmla="*/ 31 h 128"/>
              <a:gd name="T12" fmla="*/ 114 w 137"/>
              <a:gd name="T13" fmla="*/ 2 h 128"/>
              <a:gd name="T14" fmla="*/ 137 w 137"/>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28">
                <a:moveTo>
                  <a:pt x="137" y="0"/>
                </a:moveTo>
                <a:cubicBezTo>
                  <a:pt x="1" y="128"/>
                  <a:pt x="1" y="128"/>
                  <a:pt x="1" y="128"/>
                </a:cubicBezTo>
                <a:cubicBezTo>
                  <a:pt x="1" y="128"/>
                  <a:pt x="0" y="84"/>
                  <a:pt x="30" y="48"/>
                </a:cubicBezTo>
                <a:cubicBezTo>
                  <a:pt x="30" y="48"/>
                  <a:pt x="30" y="48"/>
                  <a:pt x="30" y="48"/>
                </a:cubicBezTo>
                <a:cubicBezTo>
                  <a:pt x="30" y="48"/>
                  <a:pt x="30" y="48"/>
                  <a:pt x="30" y="48"/>
                </a:cubicBezTo>
                <a:cubicBezTo>
                  <a:pt x="35" y="42"/>
                  <a:pt x="40" y="36"/>
                  <a:pt x="47" y="31"/>
                </a:cubicBezTo>
                <a:cubicBezTo>
                  <a:pt x="63" y="18"/>
                  <a:pt x="85" y="7"/>
                  <a:pt x="114" y="2"/>
                </a:cubicBezTo>
                <a:cubicBezTo>
                  <a:pt x="121" y="1"/>
                  <a:pt x="129" y="0"/>
                  <a:pt x="137" y="0"/>
                </a:cubicBezTo>
                <a:close/>
              </a:path>
            </a:pathLst>
          </a:custGeom>
          <a:gradFill>
            <a:gsLst>
              <a:gs pos="0">
                <a:schemeClr val="bg1">
                  <a:shade val="30000"/>
                  <a:satMod val="115000"/>
                  <a:lumMod val="76000"/>
                  <a:lumOff val="24000"/>
                  <a:alpha val="76000"/>
                </a:schemeClr>
              </a:gs>
              <a:gs pos="59000">
                <a:schemeClr val="bg1">
                  <a:alpha val="73000"/>
                </a:schemeClr>
              </a:gs>
            </a:gsLst>
            <a:lin ang="13500000" scaled="1"/>
          </a:gradFill>
          <a:ln>
            <a:noFill/>
          </a:ln>
        </p:spPr>
        <p:txBody>
          <a:bodyPr vert="horz" wrap="square" lIns="96429" tIns="48214" rIns="96429" bIns="48214"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80" name="Freeform 27"/>
          <p:cNvSpPr/>
          <p:nvPr/>
        </p:nvSpPr>
        <p:spPr bwMode="auto">
          <a:xfrm rot="5400000" flipH="1">
            <a:off x="5286503" y="4783420"/>
            <a:ext cx="2360575" cy="1401785"/>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339966"/>
          </a:solidFill>
          <a:ln>
            <a:noFill/>
          </a:ln>
          <a:effectLst/>
        </p:spPr>
        <p:txBody>
          <a:bodyPr vert="horz" wrap="square" lIns="96429" tIns="48214" rIns="96429" bIns="48214"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81" name="文本框 60"/>
          <p:cNvSpPr txBox="1"/>
          <p:nvPr/>
        </p:nvSpPr>
        <p:spPr>
          <a:xfrm>
            <a:off x="6086958" y="2793004"/>
            <a:ext cx="784189" cy="6766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795" dirty="0">
                <a:latin typeface="微软雅黑" panose="020B0503020204020204" pitchFamily="34" charset="-122"/>
                <a:ea typeface="微软雅黑" panose="020B0503020204020204" pitchFamily="34" charset="-122"/>
              </a:rPr>
              <a:t>01</a:t>
            </a:r>
            <a:endParaRPr lang="zh-CN" altLang="en-US" sz="3795" dirty="0">
              <a:latin typeface="微软雅黑" panose="020B0503020204020204" pitchFamily="34" charset="-122"/>
              <a:ea typeface="微软雅黑" panose="020B0503020204020204" pitchFamily="34" charset="-122"/>
            </a:endParaRPr>
          </a:p>
        </p:txBody>
      </p:sp>
      <p:sp>
        <p:nvSpPr>
          <p:cNvPr id="82" name="文本框 61"/>
          <p:cNvSpPr txBox="1"/>
          <p:nvPr/>
        </p:nvSpPr>
        <p:spPr>
          <a:xfrm>
            <a:off x="6113318" y="4826653"/>
            <a:ext cx="784189" cy="6766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795" dirty="0">
                <a:latin typeface="微软雅黑" panose="020B0503020204020204" pitchFamily="34" charset="-122"/>
                <a:ea typeface="微软雅黑" panose="020B0503020204020204" pitchFamily="34" charset="-122"/>
              </a:rPr>
              <a:t>03</a:t>
            </a:r>
            <a:endParaRPr lang="zh-CN" altLang="en-US" sz="3795" dirty="0">
              <a:latin typeface="微软雅黑" panose="020B0503020204020204" pitchFamily="34" charset="-122"/>
              <a:ea typeface="微软雅黑" panose="020B0503020204020204" pitchFamily="34" charset="-122"/>
            </a:endParaRPr>
          </a:p>
        </p:txBody>
      </p:sp>
      <p:sp>
        <p:nvSpPr>
          <p:cNvPr id="83" name="文本框 62"/>
          <p:cNvSpPr txBox="1"/>
          <p:nvPr/>
        </p:nvSpPr>
        <p:spPr>
          <a:xfrm>
            <a:off x="5023846" y="3714555"/>
            <a:ext cx="784189" cy="6766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795" dirty="0">
                <a:latin typeface="微软雅黑" panose="020B0503020204020204" pitchFamily="34" charset="-122"/>
                <a:ea typeface="微软雅黑" panose="020B0503020204020204" pitchFamily="34" charset="-122"/>
              </a:rPr>
              <a:t>04</a:t>
            </a:r>
            <a:endParaRPr lang="zh-CN" altLang="en-US" sz="3795" dirty="0">
              <a:latin typeface="微软雅黑" panose="020B0503020204020204" pitchFamily="34" charset="-122"/>
              <a:ea typeface="微软雅黑" panose="020B0503020204020204" pitchFamily="34" charset="-122"/>
            </a:endParaRPr>
          </a:p>
        </p:txBody>
      </p:sp>
      <p:sp>
        <p:nvSpPr>
          <p:cNvPr id="84" name="文本框 63"/>
          <p:cNvSpPr txBox="1"/>
          <p:nvPr/>
        </p:nvSpPr>
        <p:spPr>
          <a:xfrm>
            <a:off x="6847160" y="3714555"/>
            <a:ext cx="784189" cy="67666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3795" dirty="0">
                <a:latin typeface="微软雅黑" panose="020B0503020204020204" pitchFamily="34" charset="-122"/>
                <a:ea typeface="微软雅黑" panose="020B0503020204020204" pitchFamily="34" charset="-122"/>
              </a:rPr>
              <a:t>02</a:t>
            </a:r>
            <a:endParaRPr lang="zh-CN" altLang="en-US" sz="3795" dirty="0">
              <a:latin typeface="微软雅黑" panose="020B0503020204020204" pitchFamily="34" charset="-122"/>
              <a:ea typeface="微软雅黑" panose="020B0503020204020204" pitchFamily="34" charset="-122"/>
            </a:endParaRPr>
          </a:p>
        </p:txBody>
      </p:sp>
      <p:sp>
        <p:nvSpPr>
          <p:cNvPr id="85" name="文本框 49"/>
          <p:cNvSpPr txBox="1"/>
          <p:nvPr/>
        </p:nvSpPr>
        <p:spPr>
          <a:xfrm>
            <a:off x="8127250" y="1885634"/>
            <a:ext cx="2896880" cy="461665"/>
          </a:xfrm>
          <a:prstGeom prst="rect">
            <a:avLst/>
          </a:prstGeom>
          <a:noFill/>
        </p:spPr>
        <p:txBody>
          <a:bodyPr wrap="square" rtlCol="0">
            <a:spAutoFit/>
          </a:bodyPr>
          <a:lstStyle/>
          <a:p>
            <a:pPr fontAlgn="auto">
              <a:spcBef>
                <a:spcPts val="0"/>
              </a:spcBef>
              <a:spcAft>
                <a:spcPts val="0"/>
              </a:spcAft>
              <a:defRPr/>
            </a:pPr>
            <a:r>
              <a:rPr lang="zh-CN" altLang="en-US" sz="2400" dirty="0" smtClean="0">
                <a:solidFill>
                  <a:schemeClr val="tx1">
                    <a:lumMod val="65000"/>
                    <a:lumOff val="35000"/>
                  </a:schemeClr>
                </a:solidFill>
                <a:latin typeface="Franklin Gothic Book" panose="020B0503020102020204" pitchFamily="34" charset="0"/>
              </a:rPr>
              <a:t>缺失值检测与处理</a:t>
            </a:r>
            <a:endParaRPr lang="zh-CN" altLang="en-US" sz="2400" dirty="0">
              <a:solidFill>
                <a:schemeClr val="tx1">
                  <a:lumMod val="65000"/>
                  <a:lumOff val="35000"/>
                </a:schemeClr>
              </a:solidFill>
              <a:latin typeface="Franklin Gothic Book" panose="020B0503020102020204" pitchFamily="34" charset="0"/>
            </a:endParaRPr>
          </a:p>
        </p:txBody>
      </p:sp>
      <p:sp>
        <p:nvSpPr>
          <p:cNvPr id="87" name="文本框 49"/>
          <p:cNvSpPr txBox="1"/>
          <p:nvPr/>
        </p:nvSpPr>
        <p:spPr>
          <a:xfrm>
            <a:off x="8693877" y="5171395"/>
            <a:ext cx="2117862" cy="461665"/>
          </a:xfrm>
          <a:prstGeom prst="rect">
            <a:avLst/>
          </a:prstGeom>
          <a:noFill/>
        </p:spPr>
        <p:txBody>
          <a:bodyPr wrap="square" rtlCol="0">
            <a:spAutoFit/>
          </a:bodyPr>
          <a:lstStyle/>
          <a:p>
            <a:pPr fontAlgn="auto">
              <a:spcBef>
                <a:spcPts val="0"/>
              </a:spcBef>
              <a:spcAft>
                <a:spcPts val="0"/>
              </a:spcAft>
              <a:defRPr/>
            </a:pPr>
            <a:r>
              <a:rPr lang="zh-CN" altLang="en-US" sz="2400" dirty="0" smtClean="0">
                <a:solidFill>
                  <a:schemeClr val="tx1">
                    <a:lumMod val="65000"/>
                    <a:lumOff val="35000"/>
                  </a:schemeClr>
                </a:solidFill>
                <a:latin typeface="Franklin Gothic Book" panose="020B0503020102020204" pitchFamily="34" charset="0"/>
              </a:rPr>
              <a:t>标签编码</a:t>
            </a:r>
            <a:endParaRPr lang="zh-CN" altLang="en-US" sz="2400" dirty="0">
              <a:solidFill>
                <a:schemeClr val="tx1">
                  <a:lumMod val="65000"/>
                  <a:lumOff val="35000"/>
                </a:schemeClr>
              </a:solidFill>
              <a:latin typeface="Franklin Gothic Book" panose="020B0503020102020204" pitchFamily="34" charset="0"/>
            </a:endParaRPr>
          </a:p>
        </p:txBody>
      </p:sp>
      <p:sp>
        <p:nvSpPr>
          <p:cNvPr id="88" name="矩形 87"/>
          <p:cNvSpPr/>
          <p:nvPr/>
        </p:nvSpPr>
        <p:spPr>
          <a:xfrm>
            <a:off x="8407699" y="5492092"/>
            <a:ext cx="2690219" cy="28193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dirty="0" smtClean="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endPar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89" name="文本框 49"/>
          <p:cNvSpPr txBox="1"/>
          <p:nvPr/>
        </p:nvSpPr>
        <p:spPr>
          <a:xfrm>
            <a:off x="1741805" y="5115439"/>
            <a:ext cx="2117862" cy="461665"/>
          </a:xfrm>
          <a:prstGeom prst="rect">
            <a:avLst/>
          </a:prstGeom>
          <a:noFill/>
        </p:spPr>
        <p:txBody>
          <a:bodyPr wrap="square" rtlCol="0">
            <a:spAutoFit/>
          </a:bodyPr>
          <a:lstStyle/>
          <a:p>
            <a:pPr algn="r" fontAlgn="auto">
              <a:spcBef>
                <a:spcPts val="0"/>
              </a:spcBef>
              <a:spcAft>
                <a:spcPts val="0"/>
              </a:spcAft>
              <a:defRPr/>
            </a:pPr>
            <a:r>
              <a:rPr lang="zh-CN" altLang="en-US" sz="2400" dirty="0" smtClean="0">
                <a:solidFill>
                  <a:schemeClr val="tx1">
                    <a:lumMod val="65000"/>
                    <a:lumOff val="35000"/>
                  </a:schemeClr>
                </a:solidFill>
                <a:latin typeface="Franklin Gothic Book" panose="020B0503020102020204" pitchFamily="34" charset="0"/>
              </a:rPr>
              <a:t>布尔编码</a:t>
            </a:r>
            <a:endParaRPr lang="zh-CN" altLang="en-US" sz="2400" dirty="0">
              <a:solidFill>
                <a:schemeClr val="tx1">
                  <a:lumMod val="65000"/>
                  <a:lumOff val="35000"/>
                </a:schemeClr>
              </a:solidFill>
              <a:latin typeface="Franklin Gothic Book" panose="020B0503020102020204" pitchFamily="34" charset="0"/>
            </a:endParaRPr>
          </a:p>
        </p:txBody>
      </p:sp>
      <p:sp>
        <p:nvSpPr>
          <p:cNvPr id="91" name="文本框 49"/>
          <p:cNvSpPr txBox="1"/>
          <p:nvPr/>
        </p:nvSpPr>
        <p:spPr>
          <a:xfrm>
            <a:off x="2396927" y="2199253"/>
            <a:ext cx="2117862" cy="461665"/>
          </a:xfrm>
          <a:prstGeom prst="rect">
            <a:avLst/>
          </a:prstGeom>
          <a:noFill/>
        </p:spPr>
        <p:txBody>
          <a:bodyPr wrap="square" rtlCol="0">
            <a:spAutoFit/>
          </a:bodyPr>
          <a:lstStyle/>
          <a:p>
            <a:pPr algn="r" fontAlgn="auto">
              <a:spcBef>
                <a:spcPts val="0"/>
              </a:spcBef>
              <a:spcAft>
                <a:spcPts val="0"/>
              </a:spcAft>
              <a:defRPr/>
            </a:pPr>
            <a:r>
              <a:rPr lang="zh-CN" altLang="zh-CN" sz="2400" dirty="0">
                <a:solidFill>
                  <a:schemeClr val="tx1">
                    <a:lumMod val="65000"/>
                    <a:lumOff val="35000"/>
                  </a:schemeClr>
                </a:solidFill>
                <a:latin typeface="Franklin Gothic Book" panose="020B0503020102020204" pitchFamily="34" charset="0"/>
              </a:rPr>
              <a:t>独热编码</a:t>
            </a:r>
            <a:endParaRPr lang="zh-CN" altLang="en-US" sz="2400" dirty="0">
              <a:solidFill>
                <a:schemeClr val="tx1">
                  <a:lumMod val="65000"/>
                  <a:lumOff val="35000"/>
                </a:schemeClr>
              </a:solidFill>
              <a:latin typeface="Franklin Gothic Book" panose="020B0503020102020204" pitchFamily="34" charset="0"/>
            </a:endParaRPr>
          </a:p>
        </p:txBody>
      </p:sp>
      <p:grpSp>
        <p:nvGrpSpPr>
          <p:cNvPr id="28" name="组合 27"/>
          <p:cNvGrpSpPr/>
          <p:nvPr/>
        </p:nvGrpSpPr>
        <p:grpSpPr>
          <a:xfrm>
            <a:off x="-4049" y="235338"/>
            <a:ext cx="12881849" cy="7016362"/>
            <a:chOff x="0" y="222291"/>
            <a:chExt cx="12881849" cy="7016362"/>
          </a:xfrm>
        </p:grpSpPr>
        <p:sp>
          <p:nvSpPr>
            <p:cNvPr id="29" name="任意多边形 28"/>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27688" y="222291"/>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32" name="TextBox 41"/>
            <p:cNvSpPr txBox="1"/>
            <p:nvPr/>
          </p:nvSpPr>
          <p:spPr>
            <a:xfrm>
              <a:off x="1969590" y="301131"/>
              <a:ext cx="1723549" cy="461665"/>
            </a:xfrm>
            <a:prstGeom prst="rect">
              <a:avLst/>
            </a:prstGeom>
            <a:noFill/>
          </p:spPr>
          <p:txBody>
            <a:bodyPr wrap="none" rtlCol="0">
              <a:spAutoFit/>
            </a:bodyPr>
            <a:lstStyle/>
            <a:p>
              <a:pPr fontAlgn="auto">
                <a:spcBef>
                  <a:spcPts val="0"/>
                </a:spcBef>
                <a:spcAft>
                  <a:spcPts val="0"/>
                </a:spcAft>
                <a:defRPr/>
              </a:pPr>
              <a:r>
                <a:rPr lang="zh-CN" altLang="en-US" sz="2400" b="1" dirty="0" smtClean="0">
                  <a:solidFill>
                    <a:schemeClr val="bg1"/>
                  </a:solidFill>
                  <a:latin typeface="Franklin Gothic Medium" panose="020B0603020102020204" pitchFamily="34" charset="0"/>
                  <a:ea typeface="微软雅黑" panose="020B0503020204020204" pitchFamily="34" charset="-122"/>
                </a:rPr>
                <a:t>数据预处理</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33" name="矩形 32"/>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1" fill="hold" grpId="0" nodeType="withEffect">
                                  <p:stCondLst>
                                    <p:cond delay="300"/>
                                  </p:stCondLst>
                                  <p:childTnLst>
                                    <p:set>
                                      <p:cBhvr>
                                        <p:cTn id="9" dur="1" fill="hold">
                                          <p:stCondLst>
                                            <p:cond delay="0"/>
                                          </p:stCondLst>
                                        </p:cTn>
                                        <p:tgtEl>
                                          <p:spTgt spid="78"/>
                                        </p:tgtEl>
                                        <p:attrNameLst>
                                          <p:attrName>style.visibility</p:attrName>
                                        </p:attrNameLst>
                                      </p:cBhvr>
                                      <p:to>
                                        <p:strVal val="visible"/>
                                      </p:to>
                                    </p:set>
                                    <p:animEffect transition="in" filter="wipe(up)">
                                      <p:cBhvr>
                                        <p:cTn id="10" dur="500"/>
                                        <p:tgtEl>
                                          <p:spTgt spid="78"/>
                                        </p:tgtEl>
                                      </p:cBhvr>
                                    </p:animEffect>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81"/>
                                        </p:tgtEl>
                                        <p:attrNameLst>
                                          <p:attrName>style.visibility</p:attrName>
                                        </p:attrNameLst>
                                      </p:cBhvr>
                                      <p:to>
                                        <p:strVal val="visible"/>
                                      </p:to>
                                    </p:set>
                                    <p:anim calcmode="lin" valueType="num">
                                      <p:cBhvr>
                                        <p:cTn id="14" dur="500" fill="hold"/>
                                        <p:tgtEl>
                                          <p:spTgt spid="81"/>
                                        </p:tgtEl>
                                        <p:attrNameLst>
                                          <p:attrName>ppt_w</p:attrName>
                                        </p:attrNameLst>
                                      </p:cBhvr>
                                      <p:tavLst>
                                        <p:tav tm="0">
                                          <p:val>
                                            <p:strVal val="(6*min(max(#ppt_w*#ppt_h,.3),1)-7.4)/-.7*#ppt_w"/>
                                          </p:val>
                                        </p:tav>
                                        <p:tav tm="100000">
                                          <p:val>
                                            <p:strVal val="#ppt_w"/>
                                          </p:val>
                                        </p:tav>
                                      </p:tavLst>
                                    </p:anim>
                                    <p:anim calcmode="lin" valueType="num">
                                      <p:cBhvr>
                                        <p:cTn id="15" dur="500" fill="hold"/>
                                        <p:tgtEl>
                                          <p:spTgt spid="81"/>
                                        </p:tgtEl>
                                        <p:attrNameLst>
                                          <p:attrName>ppt_h</p:attrName>
                                        </p:attrNameLst>
                                      </p:cBhvr>
                                      <p:tavLst>
                                        <p:tav tm="0">
                                          <p:val>
                                            <p:strVal val="(6*min(max(#ppt_w*#ppt_h,.3),1)-7.4)/-.7*#ppt_h"/>
                                          </p:val>
                                        </p:tav>
                                        <p:tav tm="100000">
                                          <p:val>
                                            <p:strVal val="#ppt_h"/>
                                          </p:val>
                                        </p:tav>
                                      </p:tavLst>
                                    </p:anim>
                                    <p:anim calcmode="lin" valueType="num">
                                      <p:cBhvr>
                                        <p:cTn id="16" dur="500" fill="hold"/>
                                        <p:tgtEl>
                                          <p:spTgt spid="81"/>
                                        </p:tgtEl>
                                        <p:attrNameLst>
                                          <p:attrName>ppt_x</p:attrName>
                                        </p:attrNameLst>
                                      </p:cBhvr>
                                      <p:tavLst>
                                        <p:tav tm="0">
                                          <p:val>
                                            <p:fltVal val="0.5"/>
                                          </p:val>
                                        </p:tav>
                                        <p:tav tm="100000">
                                          <p:val>
                                            <p:strVal val="#ppt_x"/>
                                          </p:val>
                                        </p:tav>
                                      </p:tavLst>
                                    </p:anim>
                                    <p:anim calcmode="lin" valueType="num">
                                      <p:cBhvr>
                                        <p:cTn id="17" dur="500" fill="hold"/>
                                        <p:tgtEl>
                                          <p:spTgt spid="81"/>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left)">
                                      <p:cBhvr>
                                        <p:cTn id="21" dur="500"/>
                                        <p:tgtEl>
                                          <p:spTgt spid="76"/>
                                        </p:tgtEl>
                                      </p:cBhvr>
                                    </p:animEffect>
                                  </p:childTnLst>
                                </p:cTn>
                              </p:par>
                              <p:par>
                                <p:cTn id="22" presetID="22" presetClass="entr" presetSubtype="2" fill="hold" grpId="0" nodeType="withEffect">
                                  <p:stCondLst>
                                    <p:cond delay="300"/>
                                  </p:stCondLst>
                                  <p:childTnLst>
                                    <p:set>
                                      <p:cBhvr>
                                        <p:cTn id="23" dur="1" fill="hold">
                                          <p:stCondLst>
                                            <p:cond delay="0"/>
                                          </p:stCondLst>
                                        </p:cTn>
                                        <p:tgtEl>
                                          <p:spTgt spid="75"/>
                                        </p:tgtEl>
                                        <p:attrNameLst>
                                          <p:attrName>style.visibility</p:attrName>
                                        </p:attrNameLst>
                                      </p:cBhvr>
                                      <p:to>
                                        <p:strVal val="visible"/>
                                      </p:to>
                                    </p:set>
                                    <p:animEffect transition="in" filter="wipe(right)">
                                      <p:cBhvr>
                                        <p:cTn id="24" dur="500"/>
                                        <p:tgtEl>
                                          <p:spTgt spid="75"/>
                                        </p:tgtEl>
                                      </p:cBhvr>
                                    </p:animEffect>
                                  </p:childTnLst>
                                </p:cTn>
                              </p:par>
                            </p:childTnLst>
                          </p:cTn>
                        </p:par>
                        <p:par>
                          <p:cTn id="25" fill="hold">
                            <p:stCondLst>
                              <p:cond delay="1500"/>
                            </p:stCondLst>
                            <p:childTnLst>
                              <p:par>
                                <p:cTn id="26" presetID="23" presetClass="entr" presetSubtype="36"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p:cTn id="28" dur="500" fill="hold"/>
                                        <p:tgtEl>
                                          <p:spTgt spid="84"/>
                                        </p:tgtEl>
                                        <p:attrNameLst>
                                          <p:attrName>ppt_w</p:attrName>
                                        </p:attrNameLst>
                                      </p:cBhvr>
                                      <p:tavLst>
                                        <p:tav tm="0">
                                          <p:val>
                                            <p:strVal val="(6*min(max(#ppt_w*#ppt_h,.3),1)-7.4)/-.7*#ppt_w"/>
                                          </p:val>
                                        </p:tav>
                                        <p:tav tm="100000">
                                          <p:val>
                                            <p:strVal val="#ppt_w"/>
                                          </p:val>
                                        </p:tav>
                                      </p:tavLst>
                                    </p:anim>
                                    <p:anim calcmode="lin" valueType="num">
                                      <p:cBhvr>
                                        <p:cTn id="29" dur="500" fill="hold"/>
                                        <p:tgtEl>
                                          <p:spTgt spid="84"/>
                                        </p:tgtEl>
                                        <p:attrNameLst>
                                          <p:attrName>ppt_h</p:attrName>
                                        </p:attrNameLst>
                                      </p:cBhvr>
                                      <p:tavLst>
                                        <p:tav tm="0">
                                          <p:val>
                                            <p:strVal val="(6*min(max(#ppt_w*#ppt_h,.3),1)-7.4)/-.7*#ppt_h"/>
                                          </p:val>
                                        </p:tav>
                                        <p:tav tm="100000">
                                          <p:val>
                                            <p:strVal val="#ppt_h"/>
                                          </p:val>
                                        </p:tav>
                                      </p:tavLst>
                                    </p:anim>
                                    <p:anim calcmode="lin" valueType="num">
                                      <p:cBhvr>
                                        <p:cTn id="30" dur="500" fill="hold"/>
                                        <p:tgtEl>
                                          <p:spTgt spid="84"/>
                                        </p:tgtEl>
                                        <p:attrNameLst>
                                          <p:attrName>ppt_x</p:attrName>
                                        </p:attrNameLst>
                                      </p:cBhvr>
                                      <p:tavLst>
                                        <p:tav tm="0">
                                          <p:val>
                                            <p:fltVal val="0.5"/>
                                          </p:val>
                                        </p:tav>
                                        <p:tav tm="100000">
                                          <p:val>
                                            <p:strVal val="#ppt_x"/>
                                          </p:val>
                                        </p:tav>
                                      </p:tavLst>
                                    </p:anim>
                                    <p:anim calcmode="lin" valueType="num">
                                      <p:cBhvr>
                                        <p:cTn id="31" dur="500" fill="hold"/>
                                        <p:tgtEl>
                                          <p:spTgt spid="84"/>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wipe(up)">
                                      <p:cBhvr>
                                        <p:cTn id="35" dur="500"/>
                                        <p:tgtEl>
                                          <p:spTgt spid="79"/>
                                        </p:tgtEl>
                                      </p:cBhvr>
                                    </p:animEffect>
                                  </p:childTnLst>
                                </p:cTn>
                              </p:par>
                              <p:par>
                                <p:cTn id="36" presetID="22" presetClass="entr" presetSubtype="4" fill="hold" grpId="0" nodeType="withEffect">
                                  <p:stCondLst>
                                    <p:cond delay="300"/>
                                  </p:stCondLst>
                                  <p:childTnLst>
                                    <p:set>
                                      <p:cBhvr>
                                        <p:cTn id="37" dur="1" fill="hold">
                                          <p:stCondLst>
                                            <p:cond delay="0"/>
                                          </p:stCondLst>
                                        </p:cTn>
                                        <p:tgtEl>
                                          <p:spTgt spid="80"/>
                                        </p:tgtEl>
                                        <p:attrNameLst>
                                          <p:attrName>style.visibility</p:attrName>
                                        </p:attrNameLst>
                                      </p:cBhvr>
                                      <p:to>
                                        <p:strVal val="visible"/>
                                      </p:to>
                                    </p:set>
                                    <p:animEffect transition="in" filter="wipe(down)">
                                      <p:cBhvr>
                                        <p:cTn id="38" dur="500"/>
                                        <p:tgtEl>
                                          <p:spTgt spid="80"/>
                                        </p:tgtEl>
                                      </p:cBhvr>
                                    </p:animEffect>
                                  </p:childTnLst>
                                </p:cTn>
                              </p:par>
                            </p:childTnLst>
                          </p:cTn>
                        </p:par>
                        <p:par>
                          <p:cTn id="39" fill="hold">
                            <p:stCondLst>
                              <p:cond delay="2500"/>
                            </p:stCondLst>
                            <p:childTnLst>
                              <p:par>
                                <p:cTn id="40" presetID="23" presetClass="entr" presetSubtype="36" fill="hold" grpId="0" nodeType="afterEffect">
                                  <p:stCondLst>
                                    <p:cond delay="0"/>
                                  </p:stCondLst>
                                  <p:childTnLst>
                                    <p:set>
                                      <p:cBhvr>
                                        <p:cTn id="41" dur="1" fill="hold">
                                          <p:stCondLst>
                                            <p:cond delay="0"/>
                                          </p:stCondLst>
                                        </p:cTn>
                                        <p:tgtEl>
                                          <p:spTgt spid="82"/>
                                        </p:tgtEl>
                                        <p:attrNameLst>
                                          <p:attrName>style.visibility</p:attrName>
                                        </p:attrNameLst>
                                      </p:cBhvr>
                                      <p:to>
                                        <p:strVal val="visible"/>
                                      </p:to>
                                    </p:set>
                                    <p:anim calcmode="lin" valueType="num">
                                      <p:cBhvr>
                                        <p:cTn id="42" dur="500" fill="hold"/>
                                        <p:tgtEl>
                                          <p:spTgt spid="82"/>
                                        </p:tgtEl>
                                        <p:attrNameLst>
                                          <p:attrName>ppt_w</p:attrName>
                                        </p:attrNameLst>
                                      </p:cBhvr>
                                      <p:tavLst>
                                        <p:tav tm="0">
                                          <p:val>
                                            <p:strVal val="(6*min(max(#ppt_w*#ppt_h,.3),1)-7.4)/-.7*#ppt_w"/>
                                          </p:val>
                                        </p:tav>
                                        <p:tav tm="100000">
                                          <p:val>
                                            <p:strVal val="#ppt_w"/>
                                          </p:val>
                                        </p:tav>
                                      </p:tavLst>
                                    </p:anim>
                                    <p:anim calcmode="lin" valueType="num">
                                      <p:cBhvr>
                                        <p:cTn id="43" dur="500" fill="hold"/>
                                        <p:tgtEl>
                                          <p:spTgt spid="82"/>
                                        </p:tgtEl>
                                        <p:attrNameLst>
                                          <p:attrName>ppt_h</p:attrName>
                                        </p:attrNameLst>
                                      </p:cBhvr>
                                      <p:tavLst>
                                        <p:tav tm="0">
                                          <p:val>
                                            <p:strVal val="(6*min(max(#ppt_w*#ppt_h,.3),1)-7.4)/-.7*#ppt_h"/>
                                          </p:val>
                                        </p:tav>
                                        <p:tav tm="100000">
                                          <p:val>
                                            <p:strVal val="#ppt_h"/>
                                          </p:val>
                                        </p:tav>
                                      </p:tavLst>
                                    </p:anim>
                                    <p:anim calcmode="lin" valueType="num">
                                      <p:cBhvr>
                                        <p:cTn id="44" dur="500" fill="hold"/>
                                        <p:tgtEl>
                                          <p:spTgt spid="82"/>
                                        </p:tgtEl>
                                        <p:attrNameLst>
                                          <p:attrName>ppt_x</p:attrName>
                                        </p:attrNameLst>
                                      </p:cBhvr>
                                      <p:tavLst>
                                        <p:tav tm="0">
                                          <p:val>
                                            <p:fltVal val="0.5"/>
                                          </p:val>
                                        </p:tav>
                                        <p:tav tm="100000">
                                          <p:val>
                                            <p:strVal val="#ppt_x"/>
                                          </p:val>
                                        </p:tav>
                                      </p:tavLst>
                                    </p:anim>
                                    <p:anim calcmode="lin" valueType="num">
                                      <p:cBhvr>
                                        <p:cTn id="45" dur="500" fill="hold"/>
                                        <p:tgtEl>
                                          <p:spTgt spid="82"/>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right)">
                                      <p:cBhvr>
                                        <p:cTn id="49" dur="500"/>
                                        <p:tgtEl>
                                          <p:spTgt spid="73"/>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wipe(left)">
                                      <p:cBhvr>
                                        <p:cTn id="53" dur="500"/>
                                        <p:tgtEl>
                                          <p:spTgt spid="74"/>
                                        </p:tgtEl>
                                      </p:cBhvr>
                                    </p:animEffect>
                                  </p:childTnLst>
                                </p:cTn>
                              </p:par>
                            </p:childTnLst>
                          </p:cTn>
                        </p:par>
                        <p:par>
                          <p:cTn id="54" fill="hold">
                            <p:stCondLst>
                              <p:cond delay="4000"/>
                            </p:stCondLst>
                            <p:childTnLst>
                              <p:par>
                                <p:cTn id="55" presetID="23" presetClass="entr" presetSubtype="36" fill="hold" grpId="0" nodeType="afterEffect">
                                  <p:stCondLst>
                                    <p:cond delay="0"/>
                                  </p:stCondLst>
                                  <p:childTnLst>
                                    <p:set>
                                      <p:cBhvr>
                                        <p:cTn id="56" dur="1" fill="hold">
                                          <p:stCondLst>
                                            <p:cond delay="0"/>
                                          </p:stCondLst>
                                        </p:cTn>
                                        <p:tgtEl>
                                          <p:spTgt spid="83"/>
                                        </p:tgtEl>
                                        <p:attrNameLst>
                                          <p:attrName>style.visibility</p:attrName>
                                        </p:attrNameLst>
                                      </p:cBhvr>
                                      <p:to>
                                        <p:strVal val="visible"/>
                                      </p:to>
                                    </p:set>
                                    <p:anim calcmode="lin" valueType="num">
                                      <p:cBhvr>
                                        <p:cTn id="57" dur="500" fill="hold"/>
                                        <p:tgtEl>
                                          <p:spTgt spid="83"/>
                                        </p:tgtEl>
                                        <p:attrNameLst>
                                          <p:attrName>ppt_w</p:attrName>
                                        </p:attrNameLst>
                                      </p:cBhvr>
                                      <p:tavLst>
                                        <p:tav tm="0">
                                          <p:val>
                                            <p:strVal val="(6*min(max(#ppt_w*#ppt_h,.3),1)-7.4)/-.7*#ppt_w"/>
                                          </p:val>
                                        </p:tav>
                                        <p:tav tm="100000">
                                          <p:val>
                                            <p:strVal val="#ppt_w"/>
                                          </p:val>
                                        </p:tav>
                                      </p:tavLst>
                                    </p:anim>
                                    <p:anim calcmode="lin" valueType="num">
                                      <p:cBhvr>
                                        <p:cTn id="58" dur="500" fill="hold"/>
                                        <p:tgtEl>
                                          <p:spTgt spid="83"/>
                                        </p:tgtEl>
                                        <p:attrNameLst>
                                          <p:attrName>ppt_h</p:attrName>
                                        </p:attrNameLst>
                                      </p:cBhvr>
                                      <p:tavLst>
                                        <p:tav tm="0">
                                          <p:val>
                                            <p:strVal val="(6*min(max(#ppt_w*#ppt_h,.3),1)-7.4)/-.7*#ppt_h"/>
                                          </p:val>
                                        </p:tav>
                                        <p:tav tm="100000">
                                          <p:val>
                                            <p:strVal val="#ppt_h"/>
                                          </p:val>
                                        </p:tav>
                                      </p:tavLst>
                                    </p:anim>
                                    <p:anim calcmode="lin" valueType="num">
                                      <p:cBhvr>
                                        <p:cTn id="59" dur="500" fill="hold"/>
                                        <p:tgtEl>
                                          <p:spTgt spid="83"/>
                                        </p:tgtEl>
                                        <p:attrNameLst>
                                          <p:attrName>ppt_x</p:attrName>
                                        </p:attrNameLst>
                                      </p:cBhvr>
                                      <p:tavLst>
                                        <p:tav tm="0">
                                          <p:val>
                                            <p:fltVal val="0.5"/>
                                          </p:val>
                                        </p:tav>
                                        <p:tav tm="100000">
                                          <p:val>
                                            <p:strVal val="#ppt_x"/>
                                          </p:val>
                                        </p:tav>
                                      </p:tavLst>
                                    </p:anim>
                                    <p:anim calcmode="lin" valueType="num">
                                      <p:cBhvr>
                                        <p:cTn id="60" dur="500" fill="hold"/>
                                        <p:tgtEl>
                                          <p:spTgt spid="83"/>
                                        </p:tgtEl>
                                        <p:attrNameLst>
                                          <p:attrName>ppt_y</p:attrName>
                                        </p:attrNameLst>
                                      </p:cBhvr>
                                      <p:tavLst>
                                        <p:tav tm="0">
                                          <p:val>
                                            <p:strVal val="1+(6*min(max(#ppt_w*#ppt_h,.3),1)-7.4)/-.7*#ppt_h/2"/>
                                          </p:val>
                                        </p:tav>
                                        <p:tav tm="100000">
                                          <p:val>
                                            <p:strVal val="#ppt_y"/>
                                          </p:val>
                                        </p:tav>
                                      </p:tavLst>
                                    </p:anim>
                                  </p:childTnLst>
                                </p:cTn>
                              </p:par>
                            </p:childTnLst>
                          </p:cTn>
                        </p:par>
                        <p:par>
                          <p:cTn id="61" fill="hold">
                            <p:stCondLst>
                              <p:cond delay="4500"/>
                            </p:stCondLst>
                            <p:childTnLst>
                              <p:par>
                                <p:cTn id="62" presetID="16" presetClass="entr" presetSubtype="21" fill="hold" grpId="0" nodeType="after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barn(inVertical)">
                                      <p:cBhvr>
                                        <p:cTn id="64" dur="500"/>
                                        <p:tgtEl>
                                          <p:spTgt spid="85"/>
                                        </p:tgtEl>
                                      </p:cBhvr>
                                    </p:animEffect>
                                  </p:childTnLst>
                                </p:cTn>
                              </p:par>
                            </p:childTnLst>
                          </p:cTn>
                        </p:par>
                        <p:par>
                          <p:cTn id="65" fill="hold">
                            <p:stCondLst>
                              <p:cond delay="5000"/>
                            </p:stCondLst>
                            <p:childTnLst>
                              <p:par>
                                <p:cTn id="66" presetID="16" presetClass="entr" presetSubtype="21" fill="hold" grpId="0" nodeType="after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barn(inVertical)">
                                      <p:cBhvr>
                                        <p:cTn id="68" dur="500"/>
                                        <p:tgtEl>
                                          <p:spTgt spid="87"/>
                                        </p:tgtEl>
                                      </p:cBhvr>
                                    </p:animEffect>
                                  </p:childTnLst>
                                </p:cTn>
                              </p:par>
                            </p:childTnLst>
                          </p:cTn>
                        </p:par>
                        <p:par>
                          <p:cTn id="69" fill="hold">
                            <p:stCondLst>
                              <p:cond delay="5500"/>
                            </p:stCondLst>
                            <p:childTnLst>
                              <p:par>
                                <p:cTn id="70" presetID="16" presetClass="entr" presetSubtype="21" fill="hold" grpId="0" nodeType="after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barn(inVertical)">
                                      <p:cBhvr>
                                        <p:cTn id="72" dur="500"/>
                                        <p:tgtEl>
                                          <p:spTgt spid="88"/>
                                        </p:tgtEl>
                                      </p:cBhvr>
                                    </p:animEffect>
                                  </p:childTnLst>
                                </p:cTn>
                              </p:par>
                            </p:childTnLst>
                          </p:cTn>
                        </p:par>
                        <p:par>
                          <p:cTn id="73" fill="hold">
                            <p:stCondLst>
                              <p:cond delay="6000"/>
                            </p:stCondLst>
                            <p:childTnLst>
                              <p:par>
                                <p:cTn id="74" presetID="16" presetClass="entr" presetSubtype="21" fill="hold" grpId="0" nodeType="after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barn(inVertical)">
                                      <p:cBhvr>
                                        <p:cTn id="76" dur="500"/>
                                        <p:tgtEl>
                                          <p:spTgt spid="89"/>
                                        </p:tgtEl>
                                      </p:cBhvr>
                                    </p:animEffect>
                                  </p:childTnLst>
                                </p:cTn>
                              </p:par>
                            </p:childTnLst>
                          </p:cTn>
                        </p:par>
                        <p:par>
                          <p:cTn id="77" fill="hold">
                            <p:stCondLst>
                              <p:cond delay="6500"/>
                            </p:stCondLst>
                            <p:childTnLst>
                              <p:par>
                                <p:cTn id="78" presetID="16" presetClass="entr" presetSubtype="21" fill="hold" grpId="0" nodeType="after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barn(inVertical)">
                                      <p:cBhvr>
                                        <p:cTn id="8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P spid="78" grpId="0" animBg="1"/>
      <p:bldP spid="79" grpId="0" animBg="1"/>
      <p:bldP spid="80" grpId="0" animBg="1"/>
      <p:bldP spid="81" grpId="0"/>
      <p:bldP spid="82" grpId="0"/>
      <p:bldP spid="83" grpId="0"/>
      <p:bldP spid="84" grpId="0"/>
      <p:bldP spid="85" grpId="0"/>
      <p:bldP spid="87" grpId="0"/>
      <p:bldP spid="88" grpId="0"/>
      <p:bldP spid="89" grpId="0"/>
      <p:bldP spid="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049" y="235338"/>
            <a:ext cx="12881849" cy="7016362"/>
            <a:chOff x="0" y="222291"/>
            <a:chExt cx="12881849" cy="7016362"/>
          </a:xfrm>
        </p:grpSpPr>
        <p:sp>
          <p:nvSpPr>
            <p:cNvPr id="21" name="任意多边形 20"/>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27688" y="222291"/>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24" name="TextBox 41"/>
            <p:cNvSpPr txBox="1"/>
            <p:nvPr/>
          </p:nvSpPr>
          <p:spPr>
            <a:xfrm>
              <a:off x="1969590" y="301131"/>
              <a:ext cx="1723549" cy="461665"/>
            </a:xfrm>
            <a:prstGeom prst="rect">
              <a:avLst/>
            </a:prstGeom>
            <a:noFill/>
          </p:spPr>
          <p:txBody>
            <a:bodyPr wrap="none" rtlCol="0">
              <a:spAutoFit/>
            </a:bodyPr>
            <a:lstStyle/>
            <a:p>
              <a:pPr fontAlgn="auto">
                <a:spcBef>
                  <a:spcPts val="0"/>
                </a:spcBef>
                <a:spcAft>
                  <a:spcPts val="0"/>
                </a:spcAft>
                <a:defRPr/>
              </a:pPr>
              <a:r>
                <a:rPr lang="zh-CN" altLang="en-US" sz="2400" b="1" dirty="0" smtClean="0">
                  <a:solidFill>
                    <a:schemeClr val="bg1"/>
                  </a:solidFill>
                  <a:latin typeface="Franklin Gothic Medium" panose="020B0603020102020204" pitchFamily="34" charset="0"/>
                  <a:ea typeface="微软雅黑" panose="020B0503020204020204" pitchFamily="34" charset="-122"/>
                </a:rPr>
                <a:t>数据预处理</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25" name="矩形 2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8" name="图片 17"/>
          <p:cNvPicPr/>
          <p:nvPr/>
        </p:nvPicPr>
        <p:blipFill>
          <a:blip r:embed="rId3">
            <a:extLst>
              <a:ext uri="{28A0092B-C50C-407E-A947-70E740481C1C}">
                <a14:useLocalDpi xmlns:a14="http://schemas.microsoft.com/office/drawing/2010/main" val="0"/>
              </a:ext>
            </a:extLst>
          </a:blip>
          <a:srcRect/>
          <a:stretch>
            <a:fillRect/>
          </a:stretch>
        </p:blipFill>
        <p:spPr bwMode="auto">
          <a:xfrm>
            <a:off x="776918" y="2279096"/>
            <a:ext cx="2807970" cy="3808730"/>
          </a:xfrm>
          <a:prstGeom prst="rect">
            <a:avLst/>
          </a:prstGeom>
          <a:noFill/>
          <a:ln>
            <a:noFill/>
          </a:ln>
        </p:spPr>
      </p:pic>
      <p:sp>
        <p:nvSpPr>
          <p:cNvPr id="2" name="文本框 1"/>
          <p:cNvSpPr txBox="1"/>
          <p:nvPr/>
        </p:nvSpPr>
        <p:spPr>
          <a:xfrm>
            <a:off x="668735" y="1500355"/>
            <a:ext cx="36004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latin typeface="Times New Roman" panose="02020603050405020304" pitchFamily="18" charset="0"/>
                <a:cs typeface="Times New Roman" panose="02020603050405020304" pitchFamily="18" charset="0"/>
              </a:rPr>
              <a:t>缺失值检测</a:t>
            </a:r>
            <a:endParaRPr lang="zh-CN" altLang="en-US" sz="2400" dirty="0">
              <a:latin typeface="Times New Roman" panose="02020603050405020304" pitchFamily="18" charset="0"/>
              <a:cs typeface="Times New Roman" panose="02020603050405020304" pitchFamily="18" charset="0"/>
            </a:endParaRPr>
          </a:p>
        </p:txBody>
      </p:sp>
      <p:sp>
        <p:nvSpPr>
          <p:cNvPr id="3" name="矩形 2"/>
          <p:cNvSpPr/>
          <p:nvPr/>
        </p:nvSpPr>
        <p:spPr>
          <a:xfrm>
            <a:off x="6632364" y="1592688"/>
            <a:ext cx="1877437" cy="461665"/>
          </a:xfrm>
          <a:prstGeom prst="rect">
            <a:avLst/>
          </a:prstGeom>
        </p:spPr>
        <p:txBody>
          <a:bodyPr wrap="none">
            <a:spAutoFit/>
          </a:bodyPr>
          <a:lstStyle/>
          <a:p>
            <a:r>
              <a:rPr lang="en-US" altLang="zh-CN" sz="2400" kern="100" dirty="0" smtClean="0">
                <a:latin typeface="宋体" panose="02010600030101010101" pitchFamily="2" charset="-122"/>
                <a:cs typeface="Times New Roman" panose="02020603050405020304" pitchFamily="18" charset="0"/>
              </a:rPr>
              <a:t>2  </a:t>
            </a:r>
            <a:r>
              <a:rPr lang="zh-CN" altLang="zh-CN" sz="2400" kern="100" dirty="0" smtClean="0">
                <a:latin typeface="宋体" panose="02010600030101010101" pitchFamily="2" charset="-122"/>
                <a:cs typeface="Times New Roman" panose="02020603050405020304" pitchFamily="18" charset="0"/>
              </a:rPr>
              <a:t>标签编码</a:t>
            </a:r>
            <a:endParaRPr lang="zh-CN" altLang="en-US" sz="2400" dirty="0">
              <a:latin typeface="宋体" panose="02010600030101010101" pitchFamily="2" charset="-122"/>
            </a:endParaRPr>
          </a:p>
        </p:txBody>
      </p:sp>
      <p:sp>
        <p:nvSpPr>
          <p:cNvPr id="8" name="矩形 7"/>
          <p:cNvSpPr/>
          <p:nvPr/>
        </p:nvSpPr>
        <p:spPr>
          <a:xfrm>
            <a:off x="6448425" y="2403801"/>
            <a:ext cx="6429375" cy="2192075"/>
          </a:xfrm>
          <a:prstGeom prst="rect">
            <a:avLst/>
          </a:prstGeom>
        </p:spPr>
        <p:txBody>
          <a:bodyPr>
            <a:spAutoFit/>
          </a:bodyPr>
          <a:lstStyle/>
          <a:p>
            <a:pPr>
              <a:lnSpc>
                <a:spcPct val="200000"/>
              </a:lnSpc>
            </a:pPr>
            <a:r>
              <a:rPr lang="en-US" altLang="zh-CN" sz="2400" kern="100" dirty="0" err="1" smtClean="0">
                <a:latin typeface="Times New Roman" panose="02020603050405020304" pitchFamily="18" charset="0"/>
                <a:cs typeface="Times New Roman" panose="02020603050405020304" pitchFamily="18" charset="0"/>
              </a:rPr>
              <a:t>LabelEncoder</a:t>
            </a:r>
            <a:r>
              <a:rPr lang="zh-CN" altLang="zh-CN" sz="2400" kern="100" dirty="0" smtClean="0">
                <a:latin typeface="Times New Roman" panose="02020603050405020304" pitchFamily="18" charset="0"/>
                <a:cs typeface="Times New Roman" panose="02020603050405020304" pitchFamily="18" charset="0"/>
              </a:rPr>
              <a:t>编码</a:t>
            </a:r>
            <a:endParaRPr lang="en-US" altLang="zh-CN" sz="2400" kern="100" dirty="0" smtClean="0">
              <a:latin typeface="Times New Roman" panose="02020603050405020304" pitchFamily="18" charset="0"/>
              <a:cs typeface="Times New Roman" panose="02020603050405020304" pitchFamily="18" charset="0"/>
            </a:endParaRPr>
          </a:p>
          <a:p>
            <a:pPr>
              <a:lnSpc>
                <a:spcPct val="200000"/>
              </a:lnSpc>
            </a:pPr>
            <a:r>
              <a:rPr lang="zh-CN" altLang="zh-CN" sz="2400" kern="100" dirty="0">
                <a:latin typeface="Times New Roman" panose="02020603050405020304" pitchFamily="18" charset="0"/>
                <a:cs typeface="Times New Roman" panose="02020603050405020304" pitchFamily="18" charset="0"/>
              </a:rPr>
              <a:t>对标签</a:t>
            </a:r>
            <a:r>
              <a:rPr lang="en-US" altLang="zh-CN" sz="2400" kern="100" dirty="0">
                <a:latin typeface="Times New Roman" panose="02020603050405020304" pitchFamily="18" charset="0"/>
                <a:cs typeface="Times New Roman" panose="02020603050405020304" pitchFamily="18" charset="0"/>
              </a:rPr>
              <a:t>y</a:t>
            </a:r>
            <a:r>
              <a:rPr lang="zh-CN" altLang="zh-CN" sz="2400" kern="100" dirty="0">
                <a:latin typeface="Times New Roman" panose="02020603050405020304" pitchFamily="18" charset="0"/>
                <a:cs typeface="Times New Roman" panose="02020603050405020304" pitchFamily="18" charset="0"/>
              </a:rPr>
              <a:t>进行非数值型到数值型表示的</a:t>
            </a:r>
            <a:endParaRPr lang="en-US" altLang="zh-CN" sz="2400" kern="100" dirty="0">
              <a:latin typeface="Times New Roman" panose="02020603050405020304" pitchFamily="18" charset="0"/>
              <a:cs typeface="Times New Roman" panose="02020603050405020304" pitchFamily="18" charset="0"/>
            </a:endParaRPr>
          </a:p>
          <a:p>
            <a:pPr>
              <a:lnSpc>
                <a:spcPct val="200000"/>
              </a:lnSpc>
            </a:pPr>
            <a:r>
              <a:rPr lang="zh-CN" altLang="zh-CN" sz="2400" kern="100" dirty="0" smtClean="0">
                <a:latin typeface="Times New Roman" panose="02020603050405020304" pitchFamily="18" charset="0"/>
                <a:cs typeface="Times New Roman" panose="02020603050405020304" pitchFamily="18" charset="0"/>
              </a:rPr>
              <a:t>其中</a:t>
            </a:r>
            <a:r>
              <a:rPr lang="en-US" altLang="zh-CN" sz="2400" kern="100" dirty="0">
                <a:latin typeface="Times New Roman" panose="02020603050405020304" pitchFamily="18" charset="0"/>
                <a:cs typeface="Times New Roman" panose="02020603050405020304" pitchFamily="18" charset="0"/>
              </a:rPr>
              <a:t>‘y=yes’</a:t>
            </a:r>
            <a:r>
              <a:rPr lang="zh-CN" altLang="zh-CN" sz="2400" kern="100" dirty="0">
                <a:latin typeface="Times New Roman" panose="02020603050405020304" pitchFamily="18" charset="0"/>
                <a:cs typeface="Times New Roman" panose="02020603050405020304" pitchFamily="18" charset="0"/>
              </a:rPr>
              <a:t>为</a:t>
            </a:r>
            <a:r>
              <a:rPr lang="en-US" altLang="zh-CN" sz="2400" kern="100" dirty="0">
                <a:latin typeface="Times New Roman" panose="02020603050405020304" pitchFamily="18" charset="0"/>
                <a:cs typeface="Times New Roman" panose="02020603050405020304" pitchFamily="18" charset="0"/>
              </a:rPr>
              <a:t>1</a:t>
            </a:r>
            <a:r>
              <a:rPr lang="zh-CN" altLang="zh-CN" sz="2400" kern="100" dirty="0">
                <a:latin typeface="Times New Roman" panose="02020603050405020304" pitchFamily="18" charset="0"/>
                <a:cs typeface="Times New Roman" panose="02020603050405020304" pitchFamily="18" charset="0"/>
              </a:rPr>
              <a:t>，反之为</a:t>
            </a:r>
            <a:r>
              <a:rPr lang="en-US" altLang="zh-CN" sz="2400" kern="1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049" y="235338"/>
            <a:ext cx="12881849" cy="7016362"/>
            <a:chOff x="0" y="222291"/>
            <a:chExt cx="12881849" cy="7016362"/>
          </a:xfrm>
        </p:grpSpPr>
        <p:sp>
          <p:nvSpPr>
            <p:cNvPr id="21" name="任意多边形 20"/>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1" fmla="*/ 18984824 w 19575949"/>
                <a:gd name="connsiteY0-2" fmla="*/ 0 h 1182250"/>
                <a:gd name="connsiteX1-3" fmla="*/ 19575949 w 19575949"/>
                <a:gd name="connsiteY1-4" fmla="*/ 591125 h 1182250"/>
                <a:gd name="connsiteX2-5" fmla="*/ 18984824 w 19575949"/>
                <a:gd name="connsiteY2-6" fmla="*/ 1182250 h 1182250"/>
                <a:gd name="connsiteX3-7" fmla="*/ 18906855 w 19575949"/>
                <a:gd name="connsiteY3-8" fmla="*/ 1174390 h 1182250"/>
                <a:gd name="connsiteX4-9" fmla="*/ 16539100 w 19575949"/>
                <a:gd name="connsiteY4-10" fmla="*/ 1174390 h 1182250"/>
                <a:gd name="connsiteX5-11" fmla="*/ 0 w 19575949"/>
                <a:gd name="connsiteY5-12" fmla="*/ 112703 h 1182250"/>
                <a:gd name="connsiteX6-13" fmla="*/ 18906855 w 19575949"/>
                <a:gd name="connsiteY6-14" fmla="*/ 7860 h 1182250"/>
                <a:gd name="connsiteX7" fmla="*/ 18984824 w 19575949"/>
                <a:gd name="connsiteY7" fmla="*/ 0 h 1182250"/>
                <a:gd name="connsiteX0-15" fmla="*/ 18984826 w 19575951"/>
                <a:gd name="connsiteY0-16" fmla="*/ 0 h 1182250"/>
                <a:gd name="connsiteX1-17" fmla="*/ 19575951 w 19575951"/>
                <a:gd name="connsiteY1-18" fmla="*/ 591125 h 1182250"/>
                <a:gd name="connsiteX2-19" fmla="*/ 18984826 w 19575951"/>
                <a:gd name="connsiteY2-20" fmla="*/ 1182250 h 1182250"/>
                <a:gd name="connsiteX3-21" fmla="*/ 18906857 w 19575951"/>
                <a:gd name="connsiteY3-22" fmla="*/ 1174390 h 1182250"/>
                <a:gd name="connsiteX4-23" fmla="*/ 0 w 19575951"/>
                <a:gd name="connsiteY4-24" fmla="*/ 1148181 h 1182250"/>
                <a:gd name="connsiteX5-25" fmla="*/ 2 w 19575951"/>
                <a:gd name="connsiteY5-26" fmla="*/ 112703 h 1182250"/>
                <a:gd name="connsiteX6-27" fmla="*/ 18906857 w 19575951"/>
                <a:gd name="connsiteY6-28" fmla="*/ 7860 h 1182250"/>
                <a:gd name="connsiteX7-29" fmla="*/ 18984826 w 19575951"/>
                <a:gd name="connsiteY7-30" fmla="*/ 0 h 118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27688" y="222291"/>
              <a:ext cx="665567" cy="584775"/>
            </a:xfrm>
            <a:prstGeom prst="rect">
              <a:avLst/>
            </a:prstGeom>
            <a:effectLst/>
          </p:spPr>
          <p:txBody>
            <a:bodyPr wrap="none">
              <a:spAutoFit/>
            </a:bodyPr>
            <a:lstStyle/>
            <a:p>
              <a:r>
                <a:rPr lang="en-US" altLang="zh-CN" sz="3200" b="1" dirty="0" smtClean="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24" name="TextBox 41"/>
            <p:cNvSpPr txBox="1"/>
            <p:nvPr/>
          </p:nvSpPr>
          <p:spPr>
            <a:xfrm>
              <a:off x="1969590" y="301131"/>
              <a:ext cx="1723549" cy="461665"/>
            </a:xfrm>
            <a:prstGeom prst="rect">
              <a:avLst/>
            </a:prstGeom>
            <a:noFill/>
          </p:spPr>
          <p:txBody>
            <a:bodyPr wrap="none" rtlCol="0">
              <a:spAutoFit/>
            </a:bodyPr>
            <a:lstStyle/>
            <a:p>
              <a:pPr fontAlgn="auto">
                <a:spcBef>
                  <a:spcPts val="0"/>
                </a:spcBef>
                <a:spcAft>
                  <a:spcPts val="0"/>
                </a:spcAft>
                <a:defRPr/>
              </a:pPr>
              <a:r>
                <a:rPr lang="zh-CN" altLang="en-US" sz="2400" b="1" dirty="0" smtClean="0">
                  <a:solidFill>
                    <a:schemeClr val="bg1"/>
                  </a:solidFill>
                  <a:latin typeface="Franklin Gothic Medium" panose="020B0603020102020204" pitchFamily="34" charset="0"/>
                  <a:ea typeface="微软雅黑" panose="020B0503020204020204" pitchFamily="34" charset="-122"/>
                </a:rPr>
                <a:t>数据预处理</a:t>
              </a: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25" name="矩形 2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文本框 1"/>
          <p:cNvSpPr txBox="1"/>
          <p:nvPr/>
        </p:nvSpPr>
        <p:spPr>
          <a:xfrm>
            <a:off x="-213446" y="1431807"/>
            <a:ext cx="4357973" cy="461665"/>
          </a:xfrm>
          <a:prstGeom prst="rect">
            <a:avLst/>
          </a:prstGeom>
          <a:noFill/>
        </p:spPr>
        <p:txBody>
          <a:bodyPr wrap="square" rtlCol="0">
            <a:spAutoFit/>
          </a:bodyPr>
          <a:lstStyle/>
          <a:p>
            <a:pPr algn="r" fontAlgn="auto">
              <a:spcBef>
                <a:spcPts val="0"/>
              </a:spcBef>
              <a:spcAft>
                <a:spcPts val="0"/>
              </a:spcAft>
              <a:defRPr/>
            </a:pPr>
            <a:r>
              <a:rPr lang="en-US" altLang="zh-CN" sz="2400" dirty="0" smtClean="0">
                <a:latin typeface="Times New Roman" panose="02020603050405020304" pitchFamily="18" charset="0"/>
                <a:cs typeface="Times New Roman" panose="02020603050405020304" pitchFamily="18" charset="0"/>
              </a:rPr>
              <a:t>3  </a:t>
            </a:r>
            <a:r>
              <a:rPr lang="zh-CN" altLang="zh-CN" sz="2400" dirty="0" smtClean="0"/>
              <a:t>分类</a:t>
            </a:r>
            <a:r>
              <a:rPr lang="zh-CN" altLang="zh-CN" sz="2400" dirty="0"/>
              <a:t>特征转换为分类数值</a:t>
            </a:r>
            <a:endParaRPr lang="zh-CN" altLang="en-US" sz="2400" dirty="0">
              <a:solidFill>
                <a:schemeClr val="tx1">
                  <a:lumMod val="65000"/>
                  <a:lumOff val="35000"/>
                </a:schemeClr>
              </a:solidFill>
              <a:latin typeface="Franklin Gothic Book" panose="020B0503020102020204" pitchFamily="34" charset="0"/>
            </a:endParaRPr>
          </a:p>
        </p:txBody>
      </p:sp>
      <p:sp>
        <p:nvSpPr>
          <p:cNvPr id="3" name="矩形 2"/>
          <p:cNvSpPr/>
          <p:nvPr/>
        </p:nvSpPr>
        <p:spPr>
          <a:xfrm>
            <a:off x="6717407" y="1431807"/>
            <a:ext cx="1877437" cy="461665"/>
          </a:xfrm>
          <a:prstGeom prst="rect">
            <a:avLst/>
          </a:prstGeom>
        </p:spPr>
        <p:txBody>
          <a:bodyPr wrap="none">
            <a:spAutoFit/>
          </a:bodyPr>
          <a:lstStyle/>
          <a:p>
            <a:r>
              <a:rPr lang="en-US" altLang="zh-CN" sz="2400" kern="100" dirty="0">
                <a:latin typeface="宋体" panose="02010600030101010101" pitchFamily="2" charset="-122"/>
                <a:cs typeface="Times New Roman" panose="02020603050405020304" pitchFamily="18" charset="0"/>
              </a:rPr>
              <a:t>4</a:t>
            </a:r>
            <a:r>
              <a:rPr lang="en-US" altLang="zh-CN" sz="2400" kern="100" dirty="0" smtClean="0">
                <a:latin typeface="宋体" panose="02010600030101010101" pitchFamily="2" charset="-122"/>
                <a:cs typeface="Times New Roman" panose="02020603050405020304" pitchFamily="18" charset="0"/>
              </a:rPr>
              <a:t>  </a:t>
            </a:r>
            <a:r>
              <a:rPr lang="zh-CN" altLang="en-US" sz="2400" kern="100" dirty="0" smtClean="0">
                <a:latin typeface="宋体" panose="02010600030101010101" pitchFamily="2" charset="-122"/>
                <a:cs typeface="Times New Roman" panose="02020603050405020304" pitchFamily="18" charset="0"/>
              </a:rPr>
              <a:t>独热</a:t>
            </a:r>
            <a:r>
              <a:rPr lang="zh-CN" altLang="zh-CN" sz="2400" kern="100" dirty="0" smtClean="0">
                <a:latin typeface="宋体" panose="02010600030101010101" pitchFamily="2" charset="-122"/>
                <a:cs typeface="Times New Roman" panose="02020603050405020304" pitchFamily="18" charset="0"/>
              </a:rPr>
              <a:t>编码</a:t>
            </a:r>
            <a:endParaRPr lang="zh-CN" altLang="en-US" sz="2400" dirty="0">
              <a:latin typeface="宋体" panose="02010600030101010101" pitchFamily="2" charset="-122"/>
            </a:endParaRPr>
          </a:p>
        </p:txBody>
      </p:sp>
      <p:sp>
        <p:nvSpPr>
          <p:cNvPr id="8" name="矩形 7"/>
          <p:cNvSpPr/>
          <p:nvPr/>
        </p:nvSpPr>
        <p:spPr>
          <a:xfrm>
            <a:off x="6448426" y="2403801"/>
            <a:ext cx="5309542" cy="4524315"/>
          </a:xfrm>
          <a:prstGeom prst="rect">
            <a:avLst/>
          </a:prstGeom>
        </p:spPr>
        <p:txBody>
          <a:bodyPr wrap="square">
            <a:spAutoFit/>
          </a:bodyPr>
          <a:lstStyle/>
          <a:p>
            <a:pPr>
              <a:lnSpc>
                <a:spcPct val="200000"/>
              </a:lnSpc>
            </a:pPr>
            <a:r>
              <a:rPr lang="en-US" altLang="zh-CN" sz="2400" kern="100" dirty="0" err="1">
                <a:latin typeface="Times New Roman" panose="02020603050405020304" pitchFamily="18" charset="0"/>
                <a:cs typeface="Times New Roman" panose="02020603050405020304" pitchFamily="18" charset="0"/>
              </a:rPr>
              <a:t>O</a:t>
            </a:r>
            <a:r>
              <a:rPr lang="en-US" altLang="zh-CN" sz="2400" kern="100" dirty="0" err="1" smtClean="0">
                <a:latin typeface="Times New Roman" panose="02020603050405020304" pitchFamily="18" charset="0"/>
                <a:cs typeface="Times New Roman" panose="02020603050405020304" pitchFamily="18" charset="0"/>
              </a:rPr>
              <a:t>nehotEncoder</a:t>
            </a:r>
            <a:r>
              <a:rPr lang="zh-CN" altLang="zh-CN" sz="2400" kern="100" dirty="0" smtClean="0">
                <a:latin typeface="Times New Roman" panose="02020603050405020304" pitchFamily="18" charset="0"/>
                <a:cs typeface="Times New Roman" panose="02020603050405020304" pitchFamily="18" charset="0"/>
              </a:rPr>
              <a:t>编码</a:t>
            </a:r>
            <a:endParaRPr lang="en-US" altLang="zh-CN" sz="2400" kern="100" dirty="0" smtClean="0">
              <a:latin typeface="Times New Roman" panose="02020603050405020304" pitchFamily="18" charset="0"/>
              <a:cs typeface="Times New Roman" panose="02020603050405020304" pitchFamily="18" charset="0"/>
            </a:endParaRPr>
          </a:p>
          <a:p>
            <a:pPr>
              <a:lnSpc>
                <a:spcPct val="200000"/>
              </a:lnSpc>
            </a:pPr>
            <a:r>
              <a:rPr lang="en-US" altLang="zh-CN" sz="2400" dirty="0" smtClean="0">
                <a:latin typeface="宋体" panose="02010600030101010101" pitchFamily="2" charset="-122"/>
              </a:rPr>
              <a:t>1.</a:t>
            </a:r>
            <a:r>
              <a:rPr lang="zh-CN" altLang="zh-CN" sz="2400" dirty="0" smtClean="0">
                <a:latin typeface="宋体" panose="02010600030101010101" pitchFamily="2" charset="-122"/>
              </a:rPr>
              <a:t>将</a:t>
            </a:r>
            <a:r>
              <a:rPr lang="zh-CN" altLang="zh-CN" sz="2400" dirty="0">
                <a:latin typeface="宋体" panose="02010600030101010101" pitchFamily="2" charset="-122"/>
              </a:rPr>
              <a:t>特征表示都转换为哑变量</a:t>
            </a:r>
            <a:r>
              <a:rPr lang="zh-CN" altLang="zh-CN" sz="2400" dirty="0" smtClean="0">
                <a:latin typeface="宋体" panose="02010600030101010101" pitchFamily="2" charset="-122"/>
              </a:rPr>
              <a:t>。</a:t>
            </a:r>
            <a:endParaRPr lang="en-US" altLang="zh-CN" sz="2400" dirty="0" smtClean="0">
              <a:latin typeface="宋体" panose="02010600030101010101" pitchFamily="2" charset="-122"/>
            </a:endParaRPr>
          </a:p>
          <a:p>
            <a:pPr>
              <a:lnSpc>
                <a:spcPct val="200000"/>
              </a:lnSpc>
            </a:pPr>
            <a:r>
              <a:rPr lang="en-US" altLang="zh-CN" sz="2400" dirty="0" smtClean="0">
                <a:latin typeface="宋体" panose="02010600030101010101" pitchFamily="2" charset="-122"/>
              </a:rPr>
              <a:t>2.</a:t>
            </a:r>
            <a:r>
              <a:rPr lang="zh-CN" altLang="zh-CN" sz="2400" dirty="0" smtClean="0">
                <a:latin typeface="宋体" panose="02010600030101010101" pitchFamily="2" charset="-122"/>
              </a:rPr>
              <a:t>特征</a:t>
            </a:r>
            <a:r>
              <a:rPr lang="zh-CN" altLang="zh-CN" sz="2400" dirty="0">
                <a:latin typeface="宋体" panose="02010600030101010101" pitchFamily="2" charset="-122"/>
              </a:rPr>
              <a:t>取值是没有可计算性质的，是</a:t>
            </a:r>
            <a:r>
              <a:rPr lang="en-US" altLang="zh-CN" sz="2400" dirty="0">
                <a:latin typeface="宋体" panose="02010600030101010101" pitchFamily="2" charset="-122"/>
              </a:rPr>
              <a:t>“</a:t>
            </a:r>
            <a:r>
              <a:rPr lang="zh-CN" altLang="zh-CN" sz="2400" dirty="0">
                <a:latin typeface="宋体" panose="02010600030101010101" pitchFamily="2" charset="-122"/>
              </a:rPr>
              <a:t>有你就没有我</a:t>
            </a:r>
            <a:r>
              <a:rPr lang="en-US" altLang="zh-CN" sz="2400" dirty="0">
                <a:latin typeface="宋体" panose="02010600030101010101" pitchFamily="2" charset="-122"/>
              </a:rPr>
              <a:t>”</a:t>
            </a:r>
            <a:r>
              <a:rPr lang="zh-CN" altLang="zh-CN" sz="2400" dirty="0">
                <a:latin typeface="宋体" panose="02010600030101010101" pitchFamily="2" charset="-122"/>
              </a:rPr>
              <a:t>的不等</a:t>
            </a:r>
            <a:r>
              <a:rPr lang="zh-CN" altLang="zh-CN" sz="2400" dirty="0" smtClean="0">
                <a:latin typeface="宋体" panose="02010600030101010101" pitchFamily="2" charset="-122"/>
              </a:rPr>
              <a:t>概念</a:t>
            </a:r>
            <a:endParaRPr lang="en-US" altLang="zh-CN" sz="2400" dirty="0" smtClean="0">
              <a:latin typeface="宋体" panose="02010600030101010101" pitchFamily="2" charset="-122"/>
            </a:endParaRPr>
          </a:p>
          <a:p>
            <a:pPr>
              <a:lnSpc>
                <a:spcPct val="200000"/>
              </a:lnSpc>
            </a:pPr>
            <a:r>
              <a:rPr lang="en-US" altLang="zh-CN" sz="2400" dirty="0" err="1" smtClean="0">
                <a:latin typeface="Times New Roman" panose="02020603050405020304" pitchFamily="18" charset="0"/>
                <a:cs typeface="Times New Roman" panose="02020603050405020304" pitchFamily="18" charset="0"/>
              </a:rPr>
              <a:t>Eg:job</a:t>
            </a:r>
            <a:endParaRPr lang="zh-CN" altLang="en-US" sz="2400" dirty="0">
              <a:latin typeface="Times New Roman" panose="02020603050405020304" pitchFamily="18" charset="0"/>
              <a:cs typeface="Times New Roman" panose="02020603050405020304" pitchFamily="18" charset="0"/>
            </a:endParaRPr>
          </a:p>
          <a:p>
            <a:pPr>
              <a:lnSpc>
                <a:spcPct val="200000"/>
              </a:lnSpc>
            </a:pPr>
            <a:endParaRPr lang="zh-CN" altLang="en-US" sz="2400" dirty="0">
              <a:latin typeface="宋体" panose="02010600030101010101" pitchFamily="2" charset="-122"/>
              <a:cs typeface="Times New Roman" panose="02020603050405020304" pitchFamily="18" charset="0"/>
            </a:endParaRPr>
          </a:p>
        </p:txBody>
      </p:sp>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802145" y="2667306"/>
            <a:ext cx="2876475" cy="1458859"/>
          </a:xfrm>
          <a:prstGeom prst="rect">
            <a:avLst/>
          </a:prstGeom>
          <a:noFill/>
          <a:ln>
            <a:noFill/>
          </a:ln>
        </p:spPr>
      </p:pic>
      <p:sp>
        <p:nvSpPr>
          <p:cNvPr id="13" name="等腰三角形 15"/>
          <p:cNvSpPr>
            <a:spLocks noChangeArrowheads="1"/>
          </p:cNvSpPr>
          <p:nvPr/>
        </p:nvSpPr>
        <p:spPr bwMode="auto">
          <a:xfrm flipV="1">
            <a:off x="1593299" y="4465768"/>
            <a:ext cx="303014" cy="202567"/>
          </a:xfrm>
          <a:prstGeom prst="triangle">
            <a:avLst>
              <a:gd name="adj" fmla="val 50000"/>
            </a:avLst>
          </a:prstGeom>
          <a:solidFill>
            <a:srgbClr val="339966"/>
          </a:solidFill>
          <a:ln>
            <a:noFill/>
          </a:ln>
          <a:effectLst/>
        </p:spPr>
        <p:txBody>
          <a:bodyPr anchor="ctr"/>
          <a:lstStyle/>
          <a:p>
            <a:pPr algn="ctr"/>
            <a:endParaRPr lang="zh-CN" altLang="zh-CN" sz="2530">
              <a:latin typeface="微软雅黑" panose="020B0503020204020204" pitchFamily="34" charset="-122"/>
              <a:ea typeface="微软雅黑" panose="020B0503020204020204" pitchFamily="34" charset="-122"/>
              <a:sym typeface="方正兰亭黑_GBK" pitchFamily="2" charset="-122"/>
            </a:endParaRPr>
          </a:p>
        </p:txBody>
      </p:sp>
      <p:pic>
        <p:nvPicPr>
          <p:cNvPr id="14" name="图片 13"/>
          <p:cNvPicPr/>
          <p:nvPr/>
        </p:nvPicPr>
        <p:blipFill>
          <a:blip r:embed="rId4">
            <a:extLst>
              <a:ext uri="{28A0092B-C50C-407E-A947-70E740481C1C}">
                <a14:useLocalDpi xmlns:a14="http://schemas.microsoft.com/office/drawing/2010/main" val="0"/>
              </a:ext>
            </a:extLst>
          </a:blip>
          <a:srcRect/>
          <a:stretch>
            <a:fillRect/>
          </a:stretch>
        </p:blipFill>
        <p:spPr bwMode="auto">
          <a:xfrm>
            <a:off x="956767" y="4963172"/>
            <a:ext cx="2959944" cy="1523482"/>
          </a:xfrm>
          <a:prstGeom prst="rect">
            <a:avLst/>
          </a:prstGeom>
          <a:noFill/>
          <a:ln>
            <a:noFill/>
          </a:ln>
        </p:spPr>
      </p:pic>
      <p:sp>
        <p:nvSpPr>
          <p:cNvPr id="4" name="文本框 3"/>
          <p:cNvSpPr txBox="1"/>
          <p:nvPr/>
        </p:nvSpPr>
        <p:spPr>
          <a:xfrm>
            <a:off x="802145" y="1940171"/>
            <a:ext cx="2304393" cy="461665"/>
          </a:xfrm>
          <a:prstGeom prst="rect">
            <a:avLst/>
          </a:prstGeom>
          <a:noFill/>
        </p:spPr>
        <p:txBody>
          <a:bodyPr wrap="square" rtlCol="0">
            <a:spAutoFit/>
          </a:bodyPr>
          <a:lstStyle/>
          <a:p>
            <a:r>
              <a:rPr lang="en-US" altLang="zh-CN" sz="2400" dirty="0" err="1" smtClean="0">
                <a:latin typeface="Times New Roman" panose="02020603050405020304" pitchFamily="18" charset="0"/>
                <a:cs typeface="Times New Roman" panose="02020603050405020304" pitchFamily="18" charset="0"/>
              </a:rPr>
              <a:t>Eg:education</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1395</Words>
  <Application>Microsoft Office PowerPoint</Application>
  <PresentationFormat>自定义</PresentationFormat>
  <Paragraphs>285</Paragraphs>
  <Slides>28</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等线</vt:lpstr>
      <vt:lpstr>方正兰亭黑_GBK</vt:lpstr>
      <vt:lpstr>宋体</vt:lpstr>
      <vt:lpstr>微软雅黑</vt:lpstr>
      <vt:lpstr>Arial</vt:lpstr>
      <vt:lpstr>Calibri</vt:lpstr>
      <vt:lpstr>Cambria Math</vt:lpstr>
      <vt:lpstr>Franklin Gothic Book</vt:lpstr>
      <vt:lpstr>Franklin Gothic Medium</vt:lpstr>
      <vt:lpstr>Impact</vt:lpstr>
      <vt:lpstr>Segoe UI Emoji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第一PPT www.1ppt.com</cp:keywords>
  <cp:lastModifiedBy/>
  <cp:revision>2</cp:revision>
  <dcterms:created xsi:type="dcterms:W3CDTF">2016-09-15T16:21:00Z</dcterms:created>
  <dcterms:modified xsi:type="dcterms:W3CDTF">2019-11-29T12:35:16Z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