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Adient-MASTER_copy theme 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59999" y="0"/>
            <a:ext cx="9612000" cy="914400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 marL="228600" indent="-2286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defRPr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defRPr/>
            </a:lvl4pPr>
            <a:lvl5pPr marL="6858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59998" y="1295999"/>
            <a:ext cx="11466000" cy="486826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buClr>
                <a:schemeClr val="tx2"/>
              </a:buClr>
              <a:defRPr/>
            </a:lvl3pPr>
            <a:lvl4pPr>
              <a:spcAft>
                <a:spcPts val="600"/>
              </a:spcAft>
              <a:buClr>
                <a:schemeClr val="tx2"/>
              </a:buClr>
              <a:defRPr/>
            </a:lvl4pPr>
            <a:lvl5pPr marL="685800" indent="-228600"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Title / Date / Public-Internal-Confidential-Restricted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05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8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ltGray">
          <a:xfrm>
            <a:off x="0" y="6410325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342900" y="6567488"/>
            <a:ext cx="273050" cy="223837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4E74F4-4398-4331-8B26-4A6FA3EBE28E}" type="slidenum">
              <a:rPr lang="en-US" altLang="en-US" sz="1000">
                <a:solidFill>
                  <a:schemeClr val="bg1"/>
                </a:solidFill>
              </a:rPr>
              <a:pPr/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pic>
        <p:nvPicPr>
          <p:cNvPr id="2970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2438" y="6467475"/>
            <a:ext cx="79295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2448" y="171450"/>
            <a:ext cx="137795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09986" y="6468199"/>
            <a:ext cx="3456000" cy="182880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/ Date / Public-Internal-Confidential-Restricted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696912" y="6630807"/>
            <a:ext cx="3456000" cy="1365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 i="0" dirty="0" err="1">
                <a:solidFill>
                  <a:schemeClr val="bg1"/>
                </a:solidFill>
              </a:rPr>
              <a:t>Adient</a:t>
            </a:r>
            <a:r>
              <a:rPr lang="en-US" altLang="en-US" sz="1000" i="0" dirty="0">
                <a:solidFill>
                  <a:schemeClr val="bg1"/>
                </a:solidFill>
              </a:rPr>
              <a:t> – Improving the experience of a world in motion</a:t>
            </a:r>
          </a:p>
        </p:txBody>
      </p:sp>
    </p:spTree>
    <p:extLst>
      <p:ext uri="{BB962C8B-B14F-4D97-AF65-F5344CB8AC3E}">
        <p14:creationId xmlns:p14="http://schemas.microsoft.com/office/powerpoint/2010/main" val="5084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defRPr b="1" kern="1200">
          <a:solidFill>
            <a:schemeClr val="tx2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88" indent="-228600" algn="l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rtl="0" eaLnBrk="0" fontAlgn="base" hangingPunct="0">
        <a:spcBef>
          <a:spcPct val="0"/>
        </a:spcBef>
        <a:spcAft>
          <a:spcPts val="600"/>
        </a:spcAft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223">
          <p15:clr>
            <a:srgbClr val="F26B43"/>
          </p15:clr>
        </p15:guide>
        <p15:guide id="4" pos="7447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orient="horz" pos="38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All colors in our templates come from our corporate color palette and have been</a:t>
            </a:r>
            <a:br>
              <a:rPr lang="en-US" dirty="0"/>
            </a:br>
            <a:r>
              <a:rPr lang="en-US" dirty="0"/>
              <a:t>pre-formatted for use as text, backgrounds and fill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For charts and graphs only, these additional tints can be used: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Title / Date / Public-Internal-Confidential-Restricted</a:t>
            </a:r>
            <a:endParaRPr lang="en-US" dirty="0"/>
          </a:p>
        </p:txBody>
      </p:sp>
      <p:sp>
        <p:nvSpPr>
          <p:cNvPr id="7" name="Rectangle 12"/>
          <p:cNvSpPr/>
          <p:nvPr/>
        </p:nvSpPr>
        <p:spPr>
          <a:xfrm>
            <a:off x="6485048" y="4446131"/>
            <a:ext cx="1217137" cy="1217137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Gray tint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R  231</a:t>
            </a:r>
          </a:p>
          <a:p>
            <a:r>
              <a:rPr lang="en-US" sz="1200" dirty="0">
                <a:solidFill>
                  <a:schemeClr val="tx1"/>
                </a:solidFill>
              </a:rPr>
              <a:t>G  232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 233</a:t>
            </a:r>
          </a:p>
        </p:txBody>
      </p:sp>
      <p:sp>
        <p:nvSpPr>
          <p:cNvPr id="8" name="Rectangle 14"/>
          <p:cNvSpPr/>
          <p:nvPr/>
        </p:nvSpPr>
        <p:spPr>
          <a:xfrm>
            <a:off x="365760" y="4446131"/>
            <a:ext cx="1217137" cy="1217137"/>
          </a:xfrm>
          <a:prstGeom prst="rect">
            <a:avLst/>
          </a:prstGeom>
          <a:solidFill>
            <a:srgbClr val="0F7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Teal tint 1</a:t>
            </a:r>
          </a:p>
          <a:p>
            <a:r>
              <a:rPr lang="en-US" sz="1200" dirty="0"/>
              <a:t>R  15</a:t>
            </a:r>
          </a:p>
          <a:p>
            <a:r>
              <a:rPr lang="en-US" sz="1200" dirty="0"/>
              <a:t>G  113</a:t>
            </a:r>
          </a:p>
          <a:p>
            <a:r>
              <a:rPr lang="en-US" sz="1200" dirty="0"/>
              <a:t>B  142</a:t>
            </a:r>
          </a:p>
        </p:txBody>
      </p:sp>
      <p:sp>
        <p:nvSpPr>
          <p:cNvPr id="9" name="Rectangle 15"/>
          <p:cNvSpPr/>
          <p:nvPr/>
        </p:nvSpPr>
        <p:spPr>
          <a:xfrm>
            <a:off x="1895582" y="4446131"/>
            <a:ext cx="1217137" cy="1217137"/>
          </a:xfrm>
          <a:prstGeom prst="rect">
            <a:avLst/>
          </a:prstGeom>
          <a:solidFill>
            <a:srgbClr val="5F9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Teal tint 2</a:t>
            </a:r>
          </a:p>
          <a:p>
            <a:r>
              <a:rPr lang="en-US" sz="1200" dirty="0"/>
              <a:t>R  95</a:t>
            </a:r>
          </a:p>
          <a:p>
            <a:r>
              <a:rPr lang="en-US" sz="1200" dirty="0"/>
              <a:t>G  157</a:t>
            </a:r>
          </a:p>
          <a:p>
            <a:r>
              <a:rPr lang="en-US" sz="1200" dirty="0"/>
              <a:t>B  171</a:t>
            </a:r>
          </a:p>
        </p:txBody>
      </p:sp>
      <p:sp>
        <p:nvSpPr>
          <p:cNvPr id="10" name="Rectangle 16"/>
          <p:cNvSpPr/>
          <p:nvPr/>
        </p:nvSpPr>
        <p:spPr>
          <a:xfrm>
            <a:off x="3425404" y="4446131"/>
            <a:ext cx="1217137" cy="1217137"/>
          </a:xfrm>
          <a:prstGeom prst="rect">
            <a:avLst/>
          </a:prstGeom>
          <a:solidFill>
            <a:srgbClr val="DE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Green tint 1</a:t>
            </a:r>
          </a:p>
          <a:p>
            <a:r>
              <a:rPr lang="en-US" sz="1200" dirty="0">
                <a:solidFill>
                  <a:schemeClr val="tx1"/>
                </a:solidFill>
              </a:rPr>
              <a:t>R  222</a:t>
            </a:r>
          </a:p>
          <a:p>
            <a:r>
              <a:rPr lang="en-US" sz="1200" dirty="0">
                <a:solidFill>
                  <a:schemeClr val="tx1"/>
                </a:solidFill>
              </a:rPr>
              <a:t>G  229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 101</a:t>
            </a:r>
          </a:p>
        </p:txBody>
      </p:sp>
      <p:sp>
        <p:nvSpPr>
          <p:cNvPr id="11" name="Rectangle 17"/>
          <p:cNvSpPr/>
          <p:nvPr/>
        </p:nvSpPr>
        <p:spPr>
          <a:xfrm>
            <a:off x="4955226" y="4446131"/>
            <a:ext cx="1217137" cy="1217137"/>
          </a:xfrm>
          <a:prstGeom prst="rect">
            <a:avLst/>
          </a:prstGeom>
          <a:solidFill>
            <a:srgbClr val="EEF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Green tint 2</a:t>
            </a:r>
          </a:p>
          <a:p>
            <a:r>
              <a:rPr lang="en-US" sz="1200" dirty="0">
                <a:solidFill>
                  <a:schemeClr val="tx1"/>
                </a:solidFill>
              </a:rPr>
              <a:t>R  238</a:t>
            </a:r>
          </a:p>
          <a:p>
            <a:r>
              <a:rPr lang="en-US" sz="1200" dirty="0">
                <a:solidFill>
                  <a:schemeClr val="tx1"/>
                </a:solidFill>
              </a:rPr>
              <a:t>G  240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 143</a:t>
            </a:r>
          </a:p>
        </p:txBody>
      </p:sp>
      <p:sp>
        <p:nvSpPr>
          <p:cNvPr id="12" name="Rectangle 15"/>
          <p:cNvSpPr/>
          <p:nvPr/>
        </p:nvSpPr>
        <p:spPr>
          <a:xfrm>
            <a:off x="8014869" y="4446131"/>
            <a:ext cx="1217137" cy="1217137"/>
          </a:xfrm>
          <a:prstGeom prst="rect">
            <a:avLst/>
          </a:prstGeom>
          <a:solidFill>
            <a:srgbClr val="B43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Signal red PPT</a:t>
            </a:r>
          </a:p>
          <a:p>
            <a:r>
              <a:rPr lang="en-US" sz="1200" dirty="0"/>
              <a:t>R  180</a:t>
            </a:r>
          </a:p>
          <a:p>
            <a:r>
              <a:rPr lang="en-US" sz="1200" dirty="0"/>
              <a:t>G  60</a:t>
            </a:r>
          </a:p>
          <a:p>
            <a:r>
              <a:rPr lang="en-US" sz="1200" dirty="0"/>
              <a:t>B  70</a:t>
            </a:r>
          </a:p>
        </p:txBody>
      </p:sp>
      <p:sp>
        <p:nvSpPr>
          <p:cNvPr id="13" name="Rectangle 6"/>
          <p:cNvSpPr/>
          <p:nvPr/>
        </p:nvSpPr>
        <p:spPr>
          <a:xfrm>
            <a:off x="365760" y="2007590"/>
            <a:ext cx="1217137" cy="1217137"/>
          </a:xfrm>
          <a:prstGeom prst="rect">
            <a:avLst/>
          </a:prstGeom>
          <a:solidFill>
            <a:srgbClr val="00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Adient Teal</a:t>
            </a:r>
          </a:p>
          <a:p>
            <a:r>
              <a:rPr lang="en-US" sz="1200" dirty="0">
                <a:solidFill>
                  <a:schemeClr val="bg2"/>
                </a:solidFill>
              </a:rPr>
              <a:t>R  0</a:t>
            </a:r>
          </a:p>
          <a:p>
            <a:r>
              <a:rPr lang="en-US" sz="1200" dirty="0">
                <a:solidFill>
                  <a:schemeClr val="bg2"/>
                </a:solidFill>
              </a:rPr>
              <a:t>G  70</a:t>
            </a:r>
          </a:p>
          <a:p>
            <a:r>
              <a:rPr lang="en-US" sz="1200" dirty="0">
                <a:solidFill>
                  <a:schemeClr val="bg2"/>
                </a:solidFill>
              </a:rPr>
              <a:t>B  91</a:t>
            </a:r>
          </a:p>
        </p:txBody>
      </p:sp>
      <p:sp>
        <p:nvSpPr>
          <p:cNvPr id="14" name="Rectangle 8"/>
          <p:cNvSpPr/>
          <p:nvPr/>
        </p:nvSpPr>
        <p:spPr>
          <a:xfrm>
            <a:off x="1895582" y="2007590"/>
            <a:ext cx="1217137" cy="1217137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Adient Green</a:t>
            </a:r>
          </a:p>
          <a:p>
            <a:r>
              <a:rPr lang="en-US" sz="1200" dirty="0">
                <a:solidFill>
                  <a:schemeClr val="tx2"/>
                </a:solidFill>
              </a:rPr>
              <a:t>R  191</a:t>
            </a:r>
          </a:p>
          <a:p>
            <a:r>
              <a:rPr lang="en-US" sz="1200" dirty="0">
                <a:solidFill>
                  <a:schemeClr val="tx2"/>
                </a:solidFill>
              </a:rPr>
              <a:t>G  215</a:t>
            </a:r>
          </a:p>
          <a:p>
            <a:r>
              <a:rPr lang="en-US" sz="1200" dirty="0">
                <a:solidFill>
                  <a:schemeClr val="tx2"/>
                </a:solidFill>
              </a:rPr>
              <a:t>B  50</a:t>
            </a:r>
          </a:p>
        </p:txBody>
      </p:sp>
      <p:sp>
        <p:nvSpPr>
          <p:cNvPr id="15" name="Rectangle 9"/>
          <p:cNvSpPr/>
          <p:nvPr/>
        </p:nvSpPr>
        <p:spPr>
          <a:xfrm>
            <a:off x="3425404" y="2007590"/>
            <a:ext cx="1217137" cy="1217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Black</a:t>
            </a:r>
          </a:p>
          <a:p>
            <a:r>
              <a:rPr lang="en-US" sz="1200" dirty="0"/>
              <a:t>R  0</a:t>
            </a:r>
          </a:p>
          <a:p>
            <a:r>
              <a:rPr lang="en-US" sz="1200" dirty="0"/>
              <a:t>G  0</a:t>
            </a:r>
          </a:p>
          <a:p>
            <a:r>
              <a:rPr lang="en-US" sz="1200" dirty="0"/>
              <a:t>B  0</a:t>
            </a:r>
          </a:p>
        </p:txBody>
      </p:sp>
      <p:sp>
        <p:nvSpPr>
          <p:cNvPr id="16" name="Rectangle 10"/>
          <p:cNvSpPr/>
          <p:nvPr/>
        </p:nvSpPr>
        <p:spPr>
          <a:xfrm>
            <a:off x="4955226" y="2007590"/>
            <a:ext cx="1217137" cy="1217137"/>
          </a:xfrm>
          <a:prstGeom prst="rect">
            <a:avLst/>
          </a:prstGeom>
          <a:solidFill>
            <a:srgbClr val="616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Adient Gray</a:t>
            </a:r>
          </a:p>
          <a:p>
            <a:r>
              <a:rPr lang="en-US" sz="1200" dirty="0"/>
              <a:t>R  97</a:t>
            </a:r>
          </a:p>
          <a:p>
            <a:r>
              <a:rPr lang="en-US" sz="1200" dirty="0"/>
              <a:t>G  98</a:t>
            </a:r>
          </a:p>
          <a:p>
            <a:r>
              <a:rPr lang="en-US" sz="1200" dirty="0"/>
              <a:t>B  101</a:t>
            </a:r>
          </a:p>
        </p:txBody>
      </p:sp>
      <p:sp>
        <p:nvSpPr>
          <p:cNvPr id="17" name="Rectangle 11"/>
          <p:cNvSpPr/>
          <p:nvPr/>
        </p:nvSpPr>
        <p:spPr>
          <a:xfrm>
            <a:off x="6485048" y="2007590"/>
            <a:ext cx="1217137" cy="1217137"/>
          </a:xfrm>
          <a:prstGeom prst="rect">
            <a:avLst/>
          </a:prstGeom>
          <a:solidFill>
            <a:srgbClr val="BCB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Adient Light Gray</a:t>
            </a:r>
          </a:p>
          <a:p>
            <a:r>
              <a:rPr lang="en-US" sz="1200" dirty="0"/>
              <a:t>R  188</a:t>
            </a:r>
          </a:p>
          <a:p>
            <a:r>
              <a:rPr lang="en-US" sz="1200" dirty="0"/>
              <a:t>G  188</a:t>
            </a:r>
          </a:p>
          <a:p>
            <a:r>
              <a:rPr lang="en-US" sz="1200" dirty="0"/>
              <a:t>B  190</a:t>
            </a:r>
          </a:p>
        </p:txBody>
      </p:sp>
      <p:sp>
        <p:nvSpPr>
          <p:cNvPr id="18" name="Rectangle 13"/>
          <p:cNvSpPr/>
          <p:nvPr/>
        </p:nvSpPr>
        <p:spPr>
          <a:xfrm>
            <a:off x="8014869" y="2007590"/>
            <a:ext cx="1217137" cy="121713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White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R  255</a:t>
            </a:r>
          </a:p>
          <a:p>
            <a:r>
              <a:rPr lang="en-US" sz="1200" dirty="0">
                <a:solidFill>
                  <a:schemeClr val="tx1"/>
                </a:solidFill>
              </a:rPr>
              <a:t>G  255</a:t>
            </a:r>
          </a:p>
          <a:p>
            <a:r>
              <a:rPr lang="en-US" sz="1200" dirty="0">
                <a:solidFill>
                  <a:schemeClr val="tx1"/>
                </a:solidFill>
              </a:rPr>
              <a:t>B  255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228138" y="4373217"/>
            <a:ext cx="2593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&gt;"/>
            </a:pPr>
            <a:r>
              <a:rPr lang="de-DE" sz="1200" dirty="0" err="1"/>
              <a:t>Red</a:t>
            </a:r>
            <a:r>
              <a:rPr lang="de-DE" sz="1200" dirty="0"/>
              <a:t> </a:t>
            </a:r>
            <a:r>
              <a:rPr lang="de-DE" sz="1200" dirty="0" err="1"/>
              <a:t>color</a:t>
            </a:r>
            <a:r>
              <a:rPr lang="de-DE" sz="1200" dirty="0"/>
              <a:t> </a:t>
            </a:r>
            <a:r>
              <a:rPr lang="de-DE" sz="1200" dirty="0" err="1"/>
              <a:t>option</a:t>
            </a:r>
            <a:r>
              <a:rPr lang="de-DE" sz="1200" dirty="0"/>
              <a:t> must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alerts</a:t>
            </a:r>
            <a:r>
              <a:rPr lang="de-DE" sz="1200" dirty="0"/>
              <a:t> / negative </a:t>
            </a:r>
            <a:r>
              <a:rPr lang="de-DE" sz="1200" dirty="0" err="1"/>
              <a:t>numbers</a:t>
            </a:r>
            <a:endParaRPr lang="de-DE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&gt;"/>
            </a:pPr>
            <a:r>
              <a:rPr lang="de-DE" sz="1200" dirty="0"/>
              <a:t>Never </a:t>
            </a:r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red</a:t>
            </a:r>
            <a:r>
              <a:rPr lang="de-DE" sz="1200" dirty="0"/>
              <a:t> </a:t>
            </a:r>
            <a:r>
              <a:rPr lang="de-DE" sz="1200" dirty="0" err="1"/>
              <a:t>color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text</a:t>
            </a:r>
            <a:r>
              <a:rPr lang="de-DE" sz="1200" dirty="0"/>
              <a:t> on </a:t>
            </a:r>
            <a:br>
              <a:rPr lang="de-DE" sz="1200" dirty="0"/>
            </a:br>
            <a:r>
              <a:rPr lang="de-DE" sz="1200" dirty="0" err="1"/>
              <a:t>Teal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Green </a:t>
            </a:r>
            <a:r>
              <a:rPr lang="de-DE" sz="1200" dirty="0" err="1"/>
              <a:t>background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584274"/>
      </p:ext>
    </p:extLst>
  </p:cSld>
  <p:clrMapOvr>
    <a:masterClrMapping/>
  </p:clrMapOvr>
</p:sld>
</file>

<file path=ppt/theme/theme1.xml><?xml version="1.0" encoding="utf-8"?>
<a:theme xmlns:a="http://schemas.openxmlformats.org/drawingml/2006/main" name="Adient-MASTER theme // Rev 2.0">
  <a:themeElements>
    <a:clrScheme name="Benutzerdefiniert 27">
      <a:dk1>
        <a:srgbClr val="616265"/>
      </a:dk1>
      <a:lt1>
        <a:sysClr val="window" lastClr="FFFFFF"/>
      </a:lt1>
      <a:dk2>
        <a:srgbClr val="00465B"/>
      </a:dk2>
      <a:lt2>
        <a:srgbClr val="BFD732"/>
      </a:lt2>
      <a:accent1>
        <a:srgbClr val="AAAAAA"/>
      </a:accent1>
      <a:accent2>
        <a:srgbClr val="000000"/>
      </a:accent2>
      <a:accent3>
        <a:srgbClr val="00465B"/>
      </a:accent3>
      <a:accent4>
        <a:srgbClr val="BFD732"/>
      </a:accent4>
      <a:accent5>
        <a:srgbClr val="D8D8D8"/>
      </a:accent5>
      <a:accent6>
        <a:srgbClr val="B43C46"/>
      </a:accent6>
      <a:hlink>
        <a:srgbClr val="00465B"/>
      </a:hlink>
      <a:folHlink>
        <a:srgbClr val="BFD732"/>
      </a:folHlink>
    </a:clrScheme>
    <a:fontScheme name="Adi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ient_ppt_temp_16x9_working_031617-CVR" id="{866DC2B1-E93D-4D54-A957-AF31E00309CA}" vid="{314CFF52-7C6D-4E45-9079-C52FF2DC79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140</Words>
  <Application>Microsoft Office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Adient-MASTER theme // Rev 2.0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Adient PPT Starter Kit 11-2017</dc:title>
  <dc:creator>Dan</dc:creator>
  <dc:description/>
  <cp:lastModifiedBy>Ivy Qian</cp:lastModifiedBy>
  <cp:revision>192</cp:revision>
  <dcterms:created xsi:type="dcterms:W3CDTF">2017-03-20T15:07:02Z</dcterms:created>
  <dcterms:modified xsi:type="dcterms:W3CDTF">2019-01-21T03:08:13Z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210792-6e5f-4945-9946-e33b2c1b77aa_Enabled">
    <vt:lpwstr>True</vt:lpwstr>
  </property>
  <property fmtid="{D5CDD505-2E9C-101B-9397-08002B2CF9AE}" pid="3" name="MSIP_Label_f5210792-6e5f-4945-9946-e33b2c1b77aa_SiteId">
    <vt:lpwstr>21f195bc-13e5-4339-82ea-ef8b8ecdd0a9</vt:lpwstr>
  </property>
  <property fmtid="{D5CDD505-2E9C-101B-9397-08002B2CF9AE}" pid="4" name="MSIP_Label_f5210792-6e5f-4945-9946-e33b2c1b77aa_Ref">
    <vt:lpwstr>https://api.informationprotection.azure.com/api/21f195bc-13e5-4339-82ea-ef8b8ecdd0a9</vt:lpwstr>
  </property>
  <property fmtid="{D5CDD505-2E9C-101B-9397-08002B2CF9AE}" pid="5" name="MSIP_Label_f5210792-6e5f-4945-9946-e33b2c1b77aa_SetBy">
    <vt:lpwstr>jmacnal@adient.com</vt:lpwstr>
  </property>
  <property fmtid="{D5CDD505-2E9C-101B-9397-08002B2CF9AE}" pid="6" name="MSIP_Label_f5210792-6e5f-4945-9946-e33b2c1b77aa_SetDate">
    <vt:lpwstr>2017-11-08T14:15:34.2664773-06:00</vt:lpwstr>
  </property>
  <property fmtid="{D5CDD505-2E9C-101B-9397-08002B2CF9AE}" pid="7" name="MSIP_Label_f5210792-6e5f-4945-9946-e33b2c1b77aa_Name">
    <vt:lpwstr>Internal</vt:lpwstr>
  </property>
  <property fmtid="{D5CDD505-2E9C-101B-9397-08002B2CF9AE}" pid="8" name="MSIP_Label_f5210792-6e5f-4945-9946-e33b2c1b77aa_Application">
    <vt:lpwstr>Microsoft Azure Information Protection</vt:lpwstr>
  </property>
  <property fmtid="{D5CDD505-2E9C-101B-9397-08002B2CF9AE}" pid="9" name="MSIP_Label_f5210792-6e5f-4945-9946-e33b2c1b77aa_Extended_MSFT_Method">
    <vt:lpwstr>Automatic</vt:lpwstr>
  </property>
  <property fmtid="{D5CDD505-2E9C-101B-9397-08002B2CF9AE}" pid="10" name="MSIP_Label_dd77c177-921f-4c67-aad2-9844fb8189cd_Enabled">
    <vt:lpwstr>True</vt:lpwstr>
  </property>
  <property fmtid="{D5CDD505-2E9C-101B-9397-08002B2CF9AE}" pid="11" name="MSIP_Label_dd77c177-921f-4c67-aad2-9844fb8189cd_SiteId">
    <vt:lpwstr>21f195bc-13e5-4339-82ea-ef8b8ecdd0a9</vt:lpwstr>
  </property>
  <property fmtid="{D5CDD505-2E9C-101B-9397-08002B2CF9AE}" pid="12" name="MSIP_Label_dd77c177-921f-4c67-aad2-9844fb8189cd_Ref">
    <vt:lpwstr>https://api.informationprotection.azure.com/api/21f195bc-13e5-4339-82ea-ef8b8ecdd0a9</vt:lpwstr>
  </property>
  <property fmtid="{D5CDD505-2E9C-101B-9397-08002B2CF9AE}" pid="13" name="MSIP_Label_dd77c177-921f-4c67-aad2-9844fb8189cd_SetBy">
    <vt:lpwstr>jmacnal@adient.com</vt:lpwstr>
  </property>
  <property fmtid="{D5CDD505-2E9C-101B-9397-08002B2CF9AE}" pid="14" name="MSIP_Label_dd77c177-921f-4c67-aad2-9844fb8189cd_SetDate">
    <vt:lpwstr>2017-11-08T14:15:34.2664773-06:00</vt:lpwstr>
  </property>
  <property fmtid="{D5CDD505-2E9C-101B-9397-08002B2CF9AE}" pid="15" name="MSIP_Label_dd77c177-921f-4c67-aad2-9844fb8189cd_Name">
    <vt:lpwstr>Adient INTERNAL</vt:lpwstr>
  </property>
  <property fmtid="{D5CDD505-2E9C-101B-9397-08002B2CF9AE}" pid="16" name="MSIP_Label_dd77c177-921f-4c67-aad2-9844fb8189cd_Application">
    <vt:lpwstr>Microsoft Azure Information Protection</vt:lpwstr>
  </property>
  <property fmtid="{D5CDD505-2E9C-101B-9397-08002B2CF9AE}" pid="17" name="MSIP_Label_dd77c177-921f-4c67-aad2-9844fb8189cd_Extended_MSFT_Method">
    <vt:lpwstr>Automatic</vt:lpwstr>
  </property>
  <property fmtid="{D5CDD505-2E9C-101B-9397-08002B2CF9AE}" pid="18" name="MSIP_Label_dd77c177-921f-4c67-aad2-9844fb8189cd_Parent">
    <vt:lpwstr>f5210792-6e5f-4945-9946-e33b2c1b77aa</vt:lpwstr>
  </property>
  <property fmtid="{D5CDD505-2E9C-101B-9397-08002B2CF9AE}" pid="19" name="Sensitivity">
    <vt:lpwstr>Internal Adient INTERNAL</vt:lpwstr>
  </property>
  <property fmtid="{D5CDD505-2E9C-101B-9397-08002B2CF9AE}" pid="20" name="Presentation">
    <vt:lpwstr>Adient PPT Starter Kit 11-2017</vt:lpwstr>
  </property>
  <property fmtid="{D5CDD505-2E9C-101B-9397-08002B2CF9AE}" pid="21" name="SlideDescription">
    <vt:lpwstr/>
  </property>
</Properties>
</file>