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987824" y="2204864"/>
            <a:ext cx="2800350" cy="1228725"/>
          </a:xfrm>
          <a:prstGeom prst="rect">
            <a:avLst/>
          </a:prstGeom>
          <a:noFill/>
          <a:ln w="9525">
            <a:noFill/>
            <a:miter lim="800000"/>
            <a:headEnd/>
            <a:tailEnd/>
          </a:ln>
        </p:spPr>
      </p:pic>
      <p:sp>
        <p:nvSpPr>
          <p:cNvPr id="5" name="矩形标注 4"/>
          <p:cNvSpPr/>
          <p:nvPr/>
        </p:nvSpPr>
        <p:spPr>
          <a:xfrm>
            <a:off x="1547664" y="4365104"/>
            <a:ext cx="2016224" cy="1152128"/>
          </a:xfrm>
          <a:prstGeom prst="wedgeRectCallout">
            <a:avLst>
              <a:gd name="adj1" fmla="val 89621"/>
              <a:gd name="adj2" fmla="val -134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出色块文字</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5" name="矩形标注 4"/>
          <p:cNvSpPr/>
          <p:nvPr/>
        </p:nvSpPr>
        <p:spPr>
          <a:xfrm>
            <a:off x="1619672" y="4365104"/>
            <a:ext cx="2736304" cy="1152128"/>
          </a:xfrm>
          <a:prstGeom prst="wedgeRectCallout">
            <a:avLst>
              <a:gd name="adj1" fmla="val 42729"/>
              <a:gd name="adj2" fmla="val -1320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从左到右，出文字，圆圈，文字</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2411760" y="1988840"/>
            <a:ext cx="4124325" cy="1333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5" name="矩形标注 4"/>
          <p:cNvSpPr/>
          <p:nvPr/>
        </p:nvSpPr>
        <p:spPr>
          <a:xfrm>
            <a:off x="323528" y="476672"/>
            <a:ext cx="2736304" cy="1152128"/>
          </a:xfrm>
          <a:prstGeom prst="wedgeRectCallout">
            <a:avLst>
              <a:gd name="adj1" fmla="val 61054"/>
              <a:gd name="adj2" fmla="val 9194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鼠标移上出遮照和文字</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2123728" y="2132856"/>
            <a:ext cx="4772025" cy="1276350"/>
          </a:xfrm>
          <a:prstGeom prst="rect">
            <a:avLst/>
          </a:prstGeom>
          <a:noFill/>
          <a:ln w="9525">
            <a:noFill/>
            <a:miter lim="800000"/>
            <a:headEnd/>
            <a:tailEnd/>
          </a:ln>
        </p:spPr>
      </p:pic>
      <p:sp>
        <p:nvSpPr>
          <p:cNvPr id="6" name="文本框 9">
            <a:extLst>
              <a:ext uri="{FF2B5EF4-FFF2-40B4-BE49-F238E27FC236}">
                <a16:creationId xmlns:a16="http://schemas.microsoft.com/office/drawing/2014/main" xmlns="" id="{C914DEF1-816B-48CE-953E-752DCC1E1A32}"/>
              </a:ext>
            </a:extLst>
          </p:cNvPr>
          <p:cNvSpPr txBox="1"/>
          <p:nvPr/>
        </p:nvSpPr>
        <p:spPr>
          <a:xfrm>
            <a:off x="251520" y="3717032"/>
            <a:ext cx="11121390" cy="430887"/>
          </a:xfrm>
          <a:prstGeom prst="rect">
            <a:avLst/>
          </a:prstGeom>
          <a:noFill/>
        </p:spPr>
        <p:txBody>
          <a:bodyPr wrap="square" rtlCol="0">
            <a:spAutoFit/>
          </a:bodyPr>
          <a:lstStyle/>
          <a:p>
            <a:r>
              <a:rPr lang="zh-CN" altLang="en-US" sz="1100" dirty="0"/>
              <a:t>在</a:t>
            </a:r>
            <a:r>
              <a:rPr lang="en-US" altLang="zh-CN" sz="1100" dirty="0"/>
              <a:t>CQYFAS</a:t>
            </a:r>
            <a:r>
              <a:rPr lang="zh-CN" altLang="en-US" sz="1100" dirty="0"/>
              <a:t>，春节联欢晚会是一年一度最隆重的盛会。那是一个属于“艾小渝”自己的舞台，每年春晚主题都应景走心</a:t>
            </a:r>
            <a:r>
              <a:rPr lang="zh-CN" altLang="en-US" sz="1100" dirty="0" smtClean="0"/>
              <a:t>，</a:t>
            </a:r>
            <a:endParaRPr lang="en-US" altLang="zh-CN" sz="1100" dirty="0" smtClean="0"/>
          </a:p>
          <a:p>
            <a:r>
              <a:rPr lang="zh-CN" altLang="en-US" sz="1100" dirty="0" smtClean="0"/>
              <a:t>所有</a:t>
            </a:r>
            <a:r>
              <a:rPr lang="zh-CN" altLang="en-US" sz="1100" dirty="0"/>
              <a:t>节目都是重庆延锋安道拓人根据时下流行的元素自编自导共同出品，齐心打造的视听盛宴。</a:t>
            </a:r>
          </a:p>
        </p:txBody>
      </p:sp>
      <p:sp>
        <p:nvSpPr>
          <p:cNvPr id="7" name="文本框 10">
            <a:extLst>
              <a:ext uri="{FF2B5EF4-FFF2-40B4-BE49-F238E27FC236}">
                <a16:creationId xmlns:a16="http://schemas.microsoft.com/office/drawing/2014/main" xmlns="" id="{14610C8A-7893-4E68-BF77-05FC5CC81518}"/>
              </a:ext>
            </a:extLst>
          </p:cNvPr>
          <p:cNvSpPr txBox="1"/>
          <p:nvPr/>
        </p:nvSpPr>
        <p:spPr>
          <a:xfrm>
            <a:off x="294031" y="3435407"/>
            <a:ext cx="4029710" cy="261610"/>
          </a:xfrm>
          <a:prstGeom prst="rect">
            <a:avLst/>
          </a:prstGeom>
          <a:noFill/>
        </p:spPr>
        <p:txBody>
          <a:bodyPr wrap="square" rtlCol="0">
            <a:spAutoFit/>
          </a:bodyPr>
          <a:lstStyle/>
          <a:p>
            <a:r>
              <a:rPr lang="zh-CN" altLang="en-US" sz="1100" dirty="0"/>
              <a:t>春节联欢晚会     每年</a:t>
            </a:r>
            <a:r>
              <a:rPr lang="en-US" altLang="zh-CN" sz="1100" dirty="0"/>
              <a:t>1~2</a:t>
            </a:r>
            <a:r>
              <a:rPr lang="zh-CN" altLang="en-US" sz="1100" dirty="0"/>
              <a:t>月</a:t>
            </a:r>
          </a:p>
        </p:txBody>
      </p:sp>
      <p:sp>
        <p:nvSpPr>
          <p:cNvPr id="9" name="椭圆 8"/>
          <p:cNvSpPr/>
          <p:nvPr/>
        </p:nvSpPr>
        <p:spPr>
          <a:xfrm>
            <a:off x="4067944" y="1628800"/>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１</a:t>
            </a:r>
            <a:endParaRPr lang="zh-CN" altLang="en-US" dirty="0"/>
          </a:p>
        </p:txBody>
      </p:sp>
      <p:sp>
        <p:nvSpPr>
          <p:cNvPr id="10" name="椭圆 9"/>
          <p:cNvSpPr/>
          <p:nvPr/>
        </p:nvSpPr>
        <p:spPr>
          <a:xfrm>
            <a:off x="5724128" y="1772816"/>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２</a:t>
            </a:r>
            <a:endParaRPr lang="zh-CN" altLang="en-US" dirty="0"/>
          </a:p>
        </p:txBody>
      </p:sp>
      <p:sp>
        <p:nvSpPr>
          <p:cNvPr id="11" name="椭圆 10"/>
          <p:cNvSpPr/>
          <p:nvPr/>
        </p:nvSpPr>
        <p:spPr>
          <a:xfrm>
            <a:off x="2771800" y="3068960"/>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３</a:t>
            </a:r>
            <a:endParaRPr lang="zh-CN" altLang="en-US" dirty="0"/>
          </a:p>
        </p:txBody>
      </p:sp>
      <p:sp>
        <p:nvSpPr>
          <p:cNvPr id="12" name="椭圆 11"/>
          <p:cNvSpPr/>
          <p:nvPr/>
        </p:nvSpPr>
        <p:spPr>
          <a:xfrm>
            <a:off x="4716016" y="3140968"/>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４</a:t>
            </a:r>
            <a:endParaRPr lang="zh-CN" altLang="en-US" dirty="0"/>
          </a:p>
        </p:txBody>
      </p:sp>
      <p:sp>
        <p:nvSpPr>
          <p:cNvPr id="13" name="椭圆 12"/>
          <p:cNvSpPr/>
          <p:nvPr/>
        </p:nvSpPr>
        <p:spPr>
          <a:xfrm>
            <a:off x="251520" y="2996952"/>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１</a:t>
            </a:r>
            <a:endParaRPr lang="zh-CN" altLang="en-US" dirty="0"/>
          </a:p>
        </p:txBody>
      </p:sp>
      <p:sp>
        <p:nvSpPr>
          <p:cNvPr id="14" name="文本框 7">
            <a:extLst>
              <a:ext uri="{FF2B5EF4-FFF2-40B4-BE49-F238E27FC236}">
                <a16:creationId xmlns:a16="http://schemas.microsoft.com/office/drawing/2014/main" xmlns="" id="{89700048-CF24-40D7-9447-B4D3F32A0C34}"/>
              </a:ext>
            </a:extLst>
          </p:cNvPr>
          <p:cNvSpPr txBox="1"/>
          <p:nvPr/>
        </p:nvSpPr>
        <p:spPr>
          <a:xfrm>
            <a:off x="0" y="4509120"/>
            <a:ext cx="11121390" cy="400110"/>
          </a:xfrm>
          <a:prstGeom prst="rect">
            <a:avLst/>
          </a:prstGeom>
          <a:noFill/>
        </p:spPr>
        <p:txBody>
          <a:bodyPr wrap="square" rtlCol="0">
            <a:spAutoFit/>
          </a:bodyPr>
          <a:lstStyle/>
          <a:p>
            <a:r>
              <a:rPr lang="zh-CN" altLang="en-US" sz="1000" dirty="0"/>
              <a:t>我们在每年的</a:t>
            </a:r>
            <a:r>
              <a:rPr lang="en-US" altLang="zh-CN" sz="1000" dirty="0"/>
              <a:t>11</a:t>
            </a:r>
            <a:r>
              <a:rPr lang="zh-CN" altLang="en-US" sz="1000" dirty="0"/>
              <a:t>月</a:t>
            </a:r>
            <a:r>
              <a:rPr lang="en-US" altLang="zh-CN" sz="1000" dirty="0"/>
              <a:t>1</a:t>
            </a:r>
            <a:r>
              <a:rPr lang="zh-CN" altLang="en-US" sz="1000" dirty="0"/>
              <a:t>日通过举办特色活动的形式邀请员工家属参与其中，从而感受延锋安道拓一直倡导的幸福家文化，为此我们称之为“家属日”。</a:t>
            </a:r>
            <a:endParaRPr lang="en-US" altLang="zh-CN" sz="1000" dirty="0"/>
          </a:p>
          <a:p>
            <a:r>
              <a:rPr lang="zh-CN" altLang="en-US" sz="1000" dirty="0"/>
              <a:t>从传统观念来看，（</a:t>
            </a:r>
            <a:r>
              <a:rPr lang="en-US" altLang="zh-CN" sz="1000" dirty="0"/>
              <a:t>1+1</a:t>
            </a:r>
            <a:r>
              <a:rPr lang="zh-CN" altLang="en-US" sz="1000" dirty="0"/>
              <a:t>）</a:t>
            </a:r>
            <a:r>
              <a:rPr lang="en-US" altLang="zh-CN" sz="1000" dirty="0"/>
              <a:t>+1</a:t>
            </a:r>
            <a:r>
              <a:rPr lang="zh-CN" altLang="en-US" sz="1000" dirty="0"/>
              <a:t>代表，其中</a:t>
            </a:r>
            <a:r>
              <a:rPr lang="en-US" altLang="zh-CN" sz="1000" dirty="0"/>
              <a:t>1+1</a:t>
            </a:r>
            <a:r>
              <a:rPr lang="zh-CN" altLang="en-US" sz="1000" dirty="0"/>
              <a:t>代表一个家庭的两位主体成员，剩下的</a:t>
            </a:r>
            <a:r>
              <a:rPr lang="en-US" altLang="zh-CN" sz="1000" dirty="0"/>
              <a:t>1</a:t>
            </a:r>
            <a:r>
              <a:rPr lang="zh-CN" altLang="en-US" sz="1000" dirty="0"/>
              <a:t>位代表孩子。因此我们将每年</a:t>
            </a:r>
            <a:r>
              <a:rPr lang="en-US" altLang="zh-CN" sz="1000" dirty="0"/>
              <a:t>11</a:t>
            </a:r>
            <a:r>
              <a:rPr lang="zh-CN" altLang="en-US" sz="1000" dirty="0"/>
              <a:t>月</a:t>
            </a:r>
            <a:r>
              <a:rPr lang="en-US" altLang="zh-CN" sz="1000" dirty="0"/>
              <a:t>1</a:t>
            </a:r>
            <a:r>
              <a:rPr lang="zh-CN" altLang="en-US" sz="1000" dirty="0"/>
              <a:t>日确定为家属日。</a:t>
            </a:r>
            <a:endParaRPr lang="en-US" altLang="zh-CN" sz="1000" dirty="0"/>
          </a:p>
        </p:txBody>
      </p:sp>
      <p:sp>
        <p:nvSpPr>
          <p:cNvPr id="15" name="文本框 8">
            <a:extLst>
              <a:ext uri="{FF2B5EF4-FFF2-40B4-BE49-F238E27FC236}">
                <a16:creationId xmlns:a16="http://schemas.microsoft.com/office/drawing/2014/main" xmlns="" id="{AF3073DA-AA1F-4A47-853E-643622CF83CD}"/>
              </a:ext>
            </a:extLst>
          </p:cNvPr>
          <p:cNvSpPr txBox="1"/>
          <p:nvPr/>
        </p:nvSpPr>
        <p:spPr>
          <a:xfrm>
            <a:off x="132736" y="4214480"/>
            <a:ext cx="4029710" cy="246221"/>
          </a:xfrm>
          <a:prstGeom prst="rect">
            <a:avLst/>
          </a:prstGeom>
          <a:noFill/>
        </p:spPr>
        <p:txBody>
          <a:bodyPr wrap="square" rtlCol="0">
            <a:spAutoFit/>
          </a:bodyPr>
          <a:lstStyle/>
          <a:p>
            <a:r>
              <a:rPr lang="zh-CN" altLang="en-US" sz="1000" dirty="0"/>
              <a:t>家属日   每年</a:t>
            </a:r>
            <a:r>
              <a:rPr lang="en-US" altLang="zh-CN" sz="1000" dirty="0"/>
              <a:t>11</a:t>
            </a:r>
            <a:r>
              <a:rPr lang="zh-CN" altLang="en-US" sz="1000" dirty="0"/>
              <a:t>月</a:t>
            </a:r>
            <a:r>
              <a:rPr lang="en-US" altLang="zh-CN" sz="1000" dirty="0"/>
              <a:t>1</a:t>
            </a:r>
            <a:r>
              <a:rPr lang="zh-CN" altLang="en-US" sz="1000" dirty="0"/>
              <a:t>日</a:t>
            </a:r>
          </a:p>
        </p:txBody>
      </p:sp>
      <p:sp>
        <p:nvSpPr>
          <p:cNvPr id="16" name="椭圆 15"/>
          <p:cNvSpPr/>
          <p:nvPr/>
        </p:nvSpPr>
        <p:spPr>
          <a:xfrm>
            <a:off x="1403648" y="4077072"/>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２</a:t>
            </a:r>
            <a:endParaRPr lang="zh-CN" altLang="en-US" dirty="0"/>
          </a:p>
        </p:txBody>
      </p:sp>
      <p:sp>
        <p:nvSpPr>
          <p:cNvPr id="17" name="文本框 7">
            <a:extLst>
              <a:ext uri="{FF2B5EF4-FFF2-40B4-BE49-F238E27FC236}">
                <a16:creationId xmlns:a16="http://schemas.microsoft.com/office/drawing/2014/main" xmlns="" id="{2C1AA030-DD5B-4016-9ABB-C9BF8CE7EF8C}"/>
              </a:ext>
            </a:extLst>
          </p:cNvPr>
          <p:cNvSpPr txBox="1"/>
          <p:nvPr/>
        </p:nvSpPr>
        <p:spPr>
          <a:xfrm>
            <a:off x="179512" y="5373216"/>
            <a:ext cx="11121390" cy="400110"/>
          </a:xfrm>
          <a:prstGeom prst="rect">
            <a:avLst/>
          </a:prstGeom>
          <a:noFill/>
        </p:spPr>
        <p:txBody>
          <a:bodyPr wrap="square" rtlCol="0">
            <a:spAutoFit/>
          </a:bodyPr>
          <a:lstStyle/>
          <a:p>
            <a:r>
              <a:rPr lang="zh-CN" altLang="en-US" sz="1000" dirty="0"/>
              <a:t>自</a:t>
            </a:r>
            <a:r>
              <a:rPr lang="en-US" altLang="zh-CN" sz="1000" dirty="0"/>
              <a:t>1996</a:t>
            </a:r>
            <a:r>
              <a:rPr lang="zh-CN" altLang="en-US" sz="1000" dirty="0"/>
              <a:t>年开始，</a:t>
            </a:r>
            <a:r>
              <a:rPr lang="en-US" altLang="zh-CN" sz="1000" dirty="0"/>
              <a:t>CQYFAS</a:t>
            </a:r>
            <a:r>
              <a:rPr lang="zh-CN" altLang="en-US" sz="1000" dirty="0"/>
              <a:t>各工厂由员工组成团队参赛，在团队集会的舞台上通过表演、舞蹈等多种形式展示公司最新的持续改进结果。该活动每年</a:t>
            </a:r>
            <a:r>
              <a:rPr lang="en-US" altLang="zh-CN" sz="1000" dirty="0"/>
              <a:t>7</a:t>
            </a:r>
            <a:r>
              <a:rPr lang="zh-CN" altLang="en-US" sz="1000" dirty="0"/>
              <a:t>月在重庆延锋安道拓各工厂内部比赛，下半年则举行中国区和亚太区比赛。</a:t>
            </a:r>
            <a:endParaRPr lang="en-US" altLang="zh-CN" sz="1000" dirty="0"/>
          </a:p>
        </p:txBody>
      </p:sp>
      <p:sp>
        <p:nvSpPr>
          <p:cNvPr id="18" name="文本框 8">
            <a:extLst>
              <a:ext uri="{FF2B5EF4-FFF2-40B4-BE49-F238E27FC236}">
                <a16:creationId xmlns:a16="http://schemas.microsoft.com/office/drawing/2014/main" xmlns="" id="{FF6C5CE6-3CAE-4BE5-9A62-D3465BCFBFAC}"/>
              </a:ext>
            </a:extLst>
          </p:cNvPr>
          <p:cNvSpPr txBox="1"/>
          <p:nvPr/>
        </p:nvSpPr>
        <p:spPr>
          <a:xfrm>
            <a:off x="179512" y="5019583"/>
            <a:ext cx="4029710" cy="246221"/>
          </a:xfrm>
          <a:prstGeom prst="rect">
            <a:avLst/>
          </a:prstGeom>
          <a:noFill/>
        </p:spPr>
        <p:txBody>
          <a:bodyPr wrap="square" rtlCol="0">
            <a:spAutoFit/>
          </a:bodyPr>
          <a:lstStyle/>
          <a:p>
            <a:r>
              <a:rPr lang="zh-CN" altLang="en-US" sz="1000" dirty="0"/>
              <a:t>团队集会   每年</a:t>
            </a:r>
            <a:r>
              <a:rPr lang="en-US" altLang="zh-CN" sz="1000" dirty="0"/>
              <a:t>7</a:t>
            </a:r>
            <a:r>
              <a:rPr lang="zh-CN" altLang="en-US" sz="1000" dirty="0"/>
              <a:t>月</a:t>
            </a:r>
          </a:p>
        </p:txBody>
      </p:sp>
      <p:sp>
        <p:nvSpPr>
          <p:cNvPr id="19" name="椭圆 18"/>
          <p:cNvSpPr/>
          <p:nvPr/>
        </p:nvSpPr>
        <p:spPr>
          <a:xfrm>
            <a:off x="1331640" y="4941168"/>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３</a:t>
            </a:r>
            <a:endParaRPr lang="zh-CN" altLang="en-US" dirty="0"/>
          </a:p>
        </p:txBody>
      </p:sp>
      <p:sp>
        <p:nvSpPr>
          <p:cNvPr id="20" name="文本框 7">
            <a:extLst>
              <a:ext uri="{FF2B5EF4-FFF2-40B4-BE49-F238E27FC236}">
                <a16:creationId xmlns:a16="http://schemas.microsoft.com/office/drawing/2014/main" xmlns="" id="{2B5AD7BA-B1FE-41D7-AF67-D55EDCB943D0}"/>
              </a:ext>
            </a:extLst>
          </p:cNvPr>
          <p:cNvSpPr txBox="1"/>
          <p:nvPr/>
        </p:nvSpPr>
        <p:spPr>
          <a:xfrm>
            <a:off x="0" y="6309320"/>
            <a:ext cx="11121390" cy="400110"/>
          </a:xfrm>
          <a:prstGeom prst="rect">
            <a:avLst/>
          </a:prstGeom>
          <a:noFill/>
        </p:spPr>
        <p:txBody>
          <a:bodyPr wrap="square" rtlCol="0">
            <a:spAutoFit/>
          </a:bodyPr>
          <a:lstStyle/>
          <a:p>
            <a:r>
              <a:rPr lang="en-US" altLang="zh-CN" sz="1000" dirty="0"/>
              <a:t>2000</a:t>
            </a:r>
            <a:r>
              <a:rPr lang="zh-CN" altLang="en-US" sz="1000" dirty="0"/>
              <a:t>年以来，</a:t>
            </a:r>
            <a:r>
              <a:rPr lang="en-US" altLang="zh-CN" sz="1000" dirty="0"/>
              <a:t>CQYFAS</a:t>
            </a:r>
            <a:r>
              <a:rPr lang="zh-CN" altLang="en-US" sz="1000" dirty="0"/>
              <a:t>每年推出一个主题。每年</a:t>
            </a:r>
            <a:r>
              <a:rPr lang="en-US" altLang="zh-CN" sz="1000" dirty="0"/>
              <a:t>6</a:t>
            </a:r>
            <a:r>
              <a:rPr lang="zh-CN" altLang="en-US" sz="1000" dirty="0"/>
              <a:t>月，通过长达一周时间的各种活动向员工更进一步阐释重庆延锋安道拓的价值观、愿景，旨在加强员工对公司取得持续成功至关重要因素的认知和理解。为此我们称为“愿景周”</a:t>
            </a:r>
            <a:endParaRPr lang="en-US" altLang="zh-CN" sz="1000" dirty="0"/>
          </a:p>
        </p:txBody>
      </p:sp>
      <p:sp>
        <p:nvSpPr>
          <p:cNvPr id="21" name="文本框 8">
            <a:extLst>
              <a:ext uri="{FF2B5EF4-FFF2-40B4-BE49-F238E27FC236}">
                <a16:creationId xmlns:a16="http://schemas.microsoft.com/office/drawing/2014/main" xmlns="" id="{25342C87-A79D-4C47-957A-F256F3B5A0FE}"/>
              </a:ext>
            </a:extLst>
          </p:cNvPr>
          <p:cNvSpPr txBox="1"/>
          <p:nvPr/>
        </p:nvSpPr>
        <p:spPr>
          <a:xfrm>
            <a:off x="0" y="5970435"/>
            <a:ext cx="4029710" cy="246221"/>
          </a:xfrm>
          <a:prstGeom prst="rect">
            <a:avLst/>
          </a:prstGeom>
          <a:noFill/>
        </p:spPr>
        <p:txBody>
          <a:bodyPr wrap="square" rtlCol="0">
            <a:spAutoFit/>
          </a:bodyPr>
          <a:lstStyle/>
          <a:p>
            <a:r>
              <a:rPr lang="zh-CN" altLang="en-US" sz="1000" dirty="0"/>
              <a:t>愿景周  每年</a:t>
            </a:r>
            <a:r>
              <a:rPr lang="en-US" altLang="zh-CN" sz="1000" dirty="0"/>
              <a:t>6</a:t>
            </a:r>
            <a:r>
              <a:rPr lang="zh-CN" altLang="en-US" sz="1000" dirty="0"/>
              <a:t>月</a:t>
            </a:r>
          </a:p>
        </p:txBody>
      </p:sp>
      <p:sp>
        <p:nvSpPr>
          <p:cNvPr id="22" name="椭圆 21"/>
          <p:cNvSpPr/>
          <p:nvPr/>
        </p:nvSpPr>
        <p:spPr>
          <a:xfrm>
            <a:off x="1043608" y="5877272"/>
            <a:ext cx="504056" cy="5040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４</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339752" y="1916832"/>
            <a:ext cx="4438650" cy="1800225"/>
          </a:xfrm>
          <a:prstGeom prst="rect">
            <a:avLst/>
          </a:prstGeom>
          <a:noFill/>
          <a:ln w="9525">
            <a:noFill/>
            <a:miter lim="800000"/>
            <a:headEnd/>
            <a:tailEnd/>
          </a:ln>
        </p:spPr>
      </p:pic>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5" name="矩形标注 4"/>
          <p:cNvSpPr/>
          <p:nvPr/>
        </p:nvSpPr>
        <p:spPr>
          <a:xfrm>
            <a:off x="323528" y="1340768"/>
            <a:ext cx="2232248" cy="504056"/>
          </a:xfrm>
          <a:prstGeom prst="wedgeRectCallout">
            <a:avLst>
              <a:gd name="adj1" fmla="val 38765"/>
              <a:gd name="adj2" fmla="val 8151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文字显出效果</a:t>
            </a:r>
            <a:endParaRPr lang="zh-CN" altLang="en-US" dirty="0"/>
          </a:p>
        </p:txBody>
      </p:sp>
      <p:sp>
        <p:nvSpPr>
          <p:cNvPr id="6" name="矩形标注 5"/>
          <p:cNvSpPr/>
          <p:nvPr/>
        </p:nvSpPr>
        <p:spPr>
          <a:xfrm>
            <a:off x="5148064" y="4077072"/>
            <a:ext cx="2232248" cy="504056"/>
          </a:xfrm>
          <a:prstGeom prst="wedgeRectCallout">
            <a:avLst>
              <a:gd name="adj1" fmla="val -14091"/>
              <a:gd name="adj2" fmla="val -1818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文字显出效果，鼠标移上放大字体</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5" name="矩形标注 4"/>
          <p:cNvSpPr/>
          <p:nvPr/>
        </p:nvSpPr>
        <p:spPr>
          <a:xfrm>
            <a:off x="323528" y="1340768"/>
            <a:ext cx="2232248" cy="504056"/>
          </a:xfrm>
          <a:prstGeom prst="wedgeRectCallout">
            <a:avLst>
              <a:gd name="adj1" fmla="val 85014"/>
              <a:gd name="adj2" fmla="val 23659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先出圈图</a:t>
            </a:r>
            <a:endParaRPr lang="zh-CN" altLang="en-US" dirty="0"/>
          </a:p>
        </p:txBody>
      </p:sp>
      <p:sp>
        <p:nvSpPr>
          <p:cNvPr id="6" name="矩形标注 5"/>
          <p:cNvSpPr/>
          <p:nvPr/>
        </p:nvSpPr>
        <p:spPr>
          <a:xfrm>
            <a:off x="4211960" y="4365104"/>
            <a:ext cx="2232248" cy="504056"/>
          </a:xfrm>
          <a:prstGeom prst="wedgeRectCallout">
            <a:avLst>
              <a:gd name="adj1" fmla="val -14091"/>
              <a:gd name="adj2" fmla="val -1818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再文字显出效果，</a:t>
            </a:r>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2987824" y="2420888"/>
            <a:ext cx="2828925" cy="1266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6" name="矩形标注 5"/>
          <p:cNvSpPr/>
          <p:nvPr/>
        </p:nvSpPr>
        <p:spPr>
          <a:xfrm>
            <a:off x="3491880" y="4869160"/>
            <a:ext cx="2232248" cy="504056"/>
          </a:xfrm>
          <a:prstGeom prst="wedgeRectCallout">
            <a:avLst>
              <a:gd name="adj1" fmla="val -8805"/>
              <a:gd name="adj2" fmla="val -23155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两边往里出色块文字，</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2627784" y="2564904"/>
            <a:ext cx="4362450" cy="1295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447675" y="1988840"/>
            <a:ext cx="8696325" cy="2095500"/>
          </a:xfrm>
          <a:prstGeom prst="rect">
            <a:avLst/>
          </a:prstGeom>
          <a:noFill/>
          <a:ln w="9525">
            <a:noFill/>
            <a:miter lim="800000"/>
            <a:headEnd/>
            <a:tailEnd/>
          </a:ln>
        </p:spPr>
      </p:pic>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6" name="矩形标注 5"/>
          <p:cNvSpPr/>
          <p:nvPr/>
        </p:nvSpPr>
        <p:spPr>
          <a:xfrm>
            <a:off x="5148064" y="1412776"/>
            <a:ext cx="3312368" cy="504056"/>
          </a:xfrm>
          <a:prstGeom prst="wedgeRectCallout">
            <a:avLst>
              <a:gd name="adj1" fmla="val -95686"/>
              <a:gd name="adj2" fmla="val 8444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先出文字再出图，</a:t>
            </a:r>
            <a:endParaRPr lang="zh-CN" altLang="en-US" dirty="0"/>
          </a:p>
        </p:txBody>
      </p:sp>
      <p:sp>
        <p:nvSpPr>
          <p:cNvPr id="7" name="矩形标注 6"/>
          <p:cNvSpPr/>
          <p:nvPr/>
        </p:nvSpPr>
        <p:spPr>
          <a:xfrm>
            <a:off x="2411760" y="4869160"/>
            <a:ext cx="3312368" cy="504056"/>
          </a:xfrm>
          <a:prstGeom prst="wedgeRectCallout">
            <a:avLst>
              <a:gd name="adj1" fmla="val -85000"/>
              <a:gd name="adj2" fmla="val -24618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鼠标移上，出遮</a:t>
            </a:r>
            <a:r>
              <a:rPr lang="zh-CN" altLang="zh-CN" dirty="0" smtClean="0"/>
              <a:t>照</a:t>
            </a:r>
            <a:r>
              <a:rPr lang="zh-CN" altLang="zh-CN" dirty="0" smtClean="0"/>
              <a:t>然后文字往上</a:t>
            </a:r>
            <a:r>
              <a:rPr lang="zh-CN" altLang="zh-CN" dirty="0" smtClean="0"/>
              <a:t>流动</a:t>
            </a:r>
            <a:r>
              <a:rPr lang="zh-CN" altLang="en-US" dirty="0" smtClean="0"/>
              <a:t>，文字后面提供</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6" name="矩形标注 5"/>
          <p:cNvSpPr/>
          <p:nvPr/>
        </p:nvSpPr>
        <p:spPr>
          <a:xfrm>
            <a:off x="2339752" y="4797152"/>
            <a:ext cx="4752528" cy="504056"/>
          </a:xfrm>
          <a:prstGeom prst="wedgeRectCallout">
            <a:avLst>
              <a:gd name="adj1" fmla="val -8805"/>
              <a:gd name="adj2" fmla="val -23155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zh-CN" dirty="0" smtClean="0"/>
              <a:t>杂志，同时出图 点更多如有没展示完的就从下方展开，可在线预览</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1979712" y="1844824"/>
            <a:ext cx="5095875" cy="19621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547664" y="4365104"/>
            <a:ext cx="2016224" cy="1152128"/>
          </a:xfrm>
          <a:prstGeom prst="wedgeRectCallout">
            <a:avLst>
              <a:gd name="adj1" fmla="val 89621"/>
              <a:gd name="adj2" fmla="val -134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左边出来文字</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923928" y="2276872"/>
            <a:ext cx="2028825" cy="1219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547664" y="4365104"/>
            <a:ext cx="2016224" cy="1152128"/>
          </a:xfrm>
          <a:prstGeom prst="wedgeRectCallout">
            <a:avLst>
              <a:gd name="adj1" fmla="val 89621"/>
              <a:gd name="adj2" fmla="val -134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两边往里同时出色块文字</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059832" y="2060848"/>
            <a:ext cx="2752725" cy="1314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547664" y="4365104"/>
            <a:ext cx="2016224" cy="1152128"/>
          </a:xfrm>
          <a:prstGeom prst="wedgeRectCallout">
            <a:avLst>
              <a:gd name="adj1" fmla="val 89621"/>
              <a:gd name="adj2" fmla="val -134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先出上面色块文字，再出下面文字</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3419872" y="1772816"/>
            <a:ext cx="2381250" cy="15144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547664" y="4365104"/>
            <a:ext cx="2736304" cy="1152128"/>
          </a:xfrm>
          <a:prstGeom prst="wedgeRectCallout">
            <a:avLst>
              <a:gd name="adj1" fmla="val 42729"/>
              <a:gd name="adj2" fmla="val -1320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先出左边字，再出右边图，完成后再切换下一套，这样轮播，共３套，另两套图文字后面提供</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339752" y="1556792"/>
            <a:ext cx="4200525" cy="18097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483768" y="1844824"/>
            <a:ext cx="3619500" cy="1724025"/>
          </a:xfrm>
          <a:prstGeom prst="rect">
            <a:avLst/>
          </a:prstGeom>
          <a:noFill/>
          <a:ln w="9525">
            <a:noFill/>
            <a:miter lim="800000"/>
            <a:headEnd/>
            <a:tailEnd/>
          </a:ln>
        </p:spPr>
      </p:pic>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79512" y="2492896"/>
            <a:ext cx="1763688" cy="1152128"/>
          </a:xfrm>
          <a:prstGeom prst="wedgeRectCallout">
            <a:avLst>
              <a:gd name="adj1" fmla="val 92903"/>
              <a:gd name="adj2" fmla="val -4886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再出图标，</a:t>
            </a:r>
            <a:r>
              <a:rPr lang="zh-CN" altLang="en-US" dirty="0" smtClean="0"/>
              <a:t>鼠标移上</a:t>
            </a:r>
            <a:r>
              <a:rPr lang="zh-CN" altLang="en-US" dirty="0" smtClean="0"/>
              <a:t>，加庶照</a:t>
            </a:r>
            <a:endParaRPr lang="zh-CN" altLang="en-US" dirty="0"/>
          </a:p>
        </p:txBody>
      </p:sp>
      <p:sp>
        <p:nvSpPr>
          <p:cNvPr id="6" name="矩形标注 5"/>
          <p:cNvSpPr/>
          <p:nvPr/>
        </p:nvSpPr>
        <p:spPr>
          <a:xfrm>
            <a:off x="4860032" y="4005064"/>
            <a:ext cx="1763688" cy="1152128"/>
          </a:xfrm>
          <a:prstGeom prst="wedgeRectCallout">
            <a:avLst>
              <a:gd name="adj1" fmla="val -49255"/>
              <a:gd name="adj2" fmla="val -88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流程图标由下往上出</a:t>
            </a:r>
            <a:endParaRPr lang="zh-CN" altLang="en-US" dirty="0"/>
          </a:p>
        </p:txBody>
      </p:sp>
      <p:sp>
        <p:nvSpPr>
          <p:cNvPr id="7" name="矩形标注 6"/>
          <p:cNvSpPr/>
          <p:nvPr/>
        </p:nvSpPr>
        <p:spPr>
          <a:xfrm>
            <a:off x="5796136" y="620688"/>
            <a:ext cx="1763688" cy="1152128"/>
          </a:xfrm>
          <a:prstGeom prst="wedgeRectCallout">
            <a:avLst>
              <a:gd name="adj1" fmla="val -110299"/>
              <a:gd name="adj2" fmla="val 6634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先出文字底图</a:t>
            </a:r>
            <a:endParaRPr lang="zh-CN" altLang="en-US" dirty="0"/>
          </a:p>
        </p:txBody>
      </p:sp>
      <p:sp>
        <p:nvSpPr>
          <p:cNvPr id="8" name="矩形标注 7"/>
          <p:cNvSpPr/>
          <p:nvPr/>
        </p:nvSpPr>
        <p:spPr>
          <a:xfrm>
            <a:off x="1475656" y="4221088"/>
            <a:ext cx="1763688" cy="1152128"/>
          </a:xfrm>
          <a:prstGeom prst="wedgeRectCallout">
            <a:avLst>
              <a:gd name="adj1" fmla="val 51928"/>
              <a:gd name="adj2" fmla="val -1231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３出色块文字，图片，和流程图标</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411760" y="1772816"/>
            <a:ext cx="3905250" cy="1876425"/>
          </a:xfrm>
          <a:prstGeom prst="rect">
            <a:avLst/>
          </a:prstGeom>
          <a:noFill/>
          <a:ln w="9525">
            <a:noFill/>
            <a:miter lim="800000"/>
            <a:headEnd/>
            <a:tailEnd/>
          </a:ln>
        </p:spPr>
      </p:pic>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0" y="2780928"/>
            <a:ext cx="1763688" cy="1152128"/>
          </a:xfrm>
          <a:prstGeom prst="wedgeRectCallout">
            <a:avLst>
              <a:gd name="adj1" fmla="val 92903"/>
              <a:gd name="adj2" fmla="val -4886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先出左边文字和图标</a:t>
            </a:r>
            <a:endParaRPr lang="zh-CN" altLang="en-US" dirty="0"/>
          </a:p>
        </p:txBody>
      </p:sp>
      <p:sp>
        <p:nvSpPr>
          <p:cNvPr id="6" name="矩形标注 5"/>
          <p:cNvSpPr/>
          <p:nvPr/>
        </p:nvSpPr>
        <p:spPr>
          <a:xfrm>
            <a:off x="5292080" y="4077072"/>
            <a:ext cx="1763688" cy="1152128"/>
          </a:xfrm>
          <a:prstGeom prst="wedgeRectCallout">
            <a:avLst>
              <a:gd name="adj1" fmla="val -49255"/>
              <a:gd name="adj2" fmla="val -88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再出右边文字和图标</a:t>
            </a:r>
            <a:endParaRPr lang="zh-CN" altLang="en-US" dirty="0"/>
          </a:p>
        </p:txBody>
      </p:sp>
      <p:sp>
        <p:nvSpPr>
          <p:cNvPr id="7" name="矩形标注 6"/>
          <p:cNvSpPr/>
          <p:nvPr/>
        </p:nvSpPr>
        <p:spPr>
          <a:xfrm>
            <a:off x="6588224" y="1340768"/>
            <a:ext cx="1763688" cy="1152128"/>
          </a:xfrm>
          <a:prstGeom prst="wedgeRectCallout">
            <a:avLst>
              <a:gd name="adj1" fmla="val -110299"/>
              <a:gd name="adj2" fmla="val 6634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由下往上显出</a:t>
            </a:r>
            <a:endParaRPr lang="zh-CN" altLang="en-US" dirty="0"/>
          </a:p>
        </p:txBody>
      </p:sp>
      <p:sp>
        <p:nvSpPr>
          <p:cNvPr id="8" name="矩形标注 7"/>
          <p:cNvSpPr/>
          <p:nvPr/>
        </p:nvSpPr>
        <p:spPr>
          <a:xfrm>
            <a:off x="1331640" y="4293096"/>
            <a:ext cx="1763688" cy="1152128"/>
          </a:xfrm>
          <a:prstGeom prst="wedgeRectCallout">
            <a:avLst>
              <a:gd name="adj1" fmla="val 51928"/>
              <a:gd name="adj2" fmla="val -1231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３个小图标，鼠标移上，变绿色</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职业前景</a:t>
            </a:r>
            <a:endParaRPr lang="zh-CN" altLang="en-US" dirty="0"/>
          </a:p>
        </p:txBody>
      </p:sp>
      <p:sp>
        <p:nvSpPr>
          <p:cNvPr id="5" name="矩形标注 4"/>
          <p:cNvSpPr/>
          <p:nvPr/>
        </p:nvSpPr>
        <p:spPr>
          <a:xfrm>
            <a:off x="1547664" y="4509120"/>
            <a:ext cx="2736304" cy="1152128"/>
          </a:xfrm>
          <a:prstGeom prst="wedgeRectCallout">
            <a:avLst>
              <a:gd name="adj1" fmla="val 42729"/>
              <a:gd name="adj2" fmla="val -1320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向左一张图一张图轮播，共５张图，另３张后面提供</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2555776" y="2204864"/>
            <a:ext cx="3762375" cy="12382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
            <a:ext cx="7772400" cy="836712"/>
          </a:xfrm>
        </p:spPr>
        <p:txBody>
          <a:bodyPr/>
          <a:lstStyle/>
          <a:p>
            <a:r>
              <a:rPr lang="zh-CN" altLang="en-US" dirty="0" smtClean="0"/>
              <a:t>企业文化</a:t>
            </a:r>
            <a:endParaRPr lang="zh-CN" altLang="en-US" dirty="0"/>
          </a:p>
        </p:txBody>
      </p:sp>
      <p:sp>
        <p:nvSpPr>
          <p:cNvPr id="5" name="矩形标注 4"/>
          <p:cNvSpPr/>
          <p:nvPr/>
        </p:nvSpPr>
        <p:spPr>
          <a:xfrm>
            <a:off x="1619672" y="4221088"/>
            <a:ext cx="2736304" cy="1152128"/>
          </a:xfrm>
          <a:prstGeom prst="wedgeRectCallout">
            <a:avLst>
              <a:gd name="adj1" fmla="val 42729"/>
              <a:gd name="adj2" fmla="val -1320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文字效果</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3059832" y="1916832"/>
            <a:ext cx="2714625" cy="12858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556</Words>
  <Application>Microsoft Office PowerPoint</Application>
  <PresentationFormat>全屏显示(4:3)</PresentationFormat>
  <Paragraphs>59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职业前景</vt:lpstr>
      <vt:lpstr>职业前景</vt:lpstr>
      <vt:lpstr>职业前景</vt:lpstr>
      <vt:lpstr>职业前景</vt:lpstr>
      <vt:lpstr>职业前景</vt:lpstr>
      <vt:lpstr>职业前景</vt:lpstr>
      <vt:lpstr>职业前景</vt:lpstr>
      <vt:lpstr>职业前景</vt:lpstr>
      <vt:lpstr>企业文化</vt:lpstr>
      <vt:lpstr>企业文化</vt:lpstr>
      <vt:lpstr>企业文化</vt:lpstr>
      <vt:lpstr>企业文化</vt:lpstr>
      <vt:lpstr>企业文化</vt:lpstr>
      <vt:lpstr>企业文化</vt:lpstr>
      <vt:lpstr>企业文化</vt:lpstr>
      <vt:lpstr>企业文化</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职业前景</dc:title>
  <dc:creator>Administrator</dc:creator>
  <cp:lastModifiedBy>Windows 用户</cp:lastModifiedBy>
  <cp:revision>5</cp:revision>
  <dcterms:created xsi:type="dcterms:W3CDTF">2019-01-24T16:35:21Z</dcterms:created>
  <dcterms:modified xsi:type="dcterms:W3CDTF">2019-01-24T17:54:52Z</dcterms:modified>
</cp:coreProperties>
</file>