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8" r:id="rId9"/>
    <p:sldId id="289" r:id="rId10"/>
    <p:sldId id="263" r:id="rId11"/>
    <p:sldId id="264" r:id="rId12"/>
    <p:sldId id="290" r:id="rId13"/>
    <p:sldId id="265" r:id="rId14"/>
    <p:sldId id="266" r:id="rId15"/>
    <p:sldId id="267" r:id="rId16"/>
    <p:sldId id="268" r:id="rId17"/>
    <p:sldId id="291" r:id="rId18"/>
    <p:sldId id="292" r:id="rId19"/>
    <p:sldId id="269" r:id="rId20"/>
    <p:sldId id="293" r:id="rId21"/>
    <p:sldId id="270" r:id="rId22"/>
    <p:sldId id="271" r:id="rId23"/>
    <p:sldId id="294" r:id="rId24"/>
    <p:sldId id="272" r:id="rId25"/>
    <p:sldId id="273" r:id="rId26"/>
    <p:sldId id="274" r:id="rId27"/>
    <p:sldId id="275" r:id="rId28"/>
    <p:sldId id="295" r:id="rId29"/>
    <p:sldId id="276" r:id="rId30"/>
    <p:sldId id="296" r:id="rId31"/>
    <p:sldId id="277" r:id="rId32"/>
    <p:sldId id="278" r:id="rId33"/>
    <p:sldId id="279" r:id="rId34"/>
    <p:sldId id="297" r:id="rId35"/>
    <p:sldId id="280" r:id="rId36"/>
    <p:sldId id="281" r:id="rId37"/>
    <p:sldId id="298" r:id="rId38"/>
    <p:sldId id="282" r:id="rId39"/>
    <p:sldId id="283" r:id="rId40"/>
    <p:sldId id="299" r:id="rId41"/>
    <p:sldId id="284" r:id="rId42"/>
    <p:sldId id="285" r:id="rId43"/>
    <p:sldId id="300" r:id="rId44"/>
    <p:sldId id="286" r:id="rId45"/>
    <p:sldId id="28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3A781-ACA0-4960-BC9C-E673076410AB}" type="datetimeFigureOut">
              <a:rPr lang="en-US" smtClean="0"/>
              <a:t>3/3/2014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2F75D9-802F-47A4-96BF-99B927C171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EF8-BC37-4892-8753-AFE8AAF60671}" type="datetime1">
              <a:rPr lang="en-US" smtClean="0"/>
              <a:t>3/3/2014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2358-6508-4801-905C-E55CCFEFB70C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67ABB-02FA-4B59-916B-F82105F6F7DE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FD8417B-28AA-490B-8EDE-37DB6A128A09}" type="datetime1">
              <a:rPr lang="en-US" smtClean="0"/>
              <a:t>3/3/2014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114B-C5B0-462B-BA50-899F0EA65AAD}" type="datetime1">
              <a:rPr lang="en-US" smtClean="0"/>
              <a:t>3/3/2014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3394-969A-4491-87E2-E582AE0CEDDC}" type="datetime1">
              <a:rPr lang="en-US" smtClean="0"/>
              <a:t>3/3/2014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0CB51-A26B-432E-93AF-60D9626CE99C}" type="datetime1">
              <a:rPr lang="en-US" smtClean="0"/>
              <a:t>3/3/2014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53F-B499-4BE8-9BC1-019C4EAFE246}" type="datetime1">
              <a:rPr lang="en-US" smtClean="0"/>
              <a:t>3/3/2014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6E68-42D6-4A6C-B51F-C1AB0C5D8715}" type="datetime1">
              <a:rPr lang="en-US" smtClean="0"/>
              <a:t>3/3/2014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7D859E-346B-4F43-A4A3-67F2D964B04A}" type="datetime1">
              <a:rPr lang="en-US" smtClean="0"/>
              <a:t>3/3/2014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4B48-B4D0-4A43-8D3C-D802E9986104}" type="datetime1">
              <a:rPr lang="en-US" smtClean="0"/>
              <a:t>3/3/2014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C89B33A-8D70-4BD5-9BB9-FF5BBED6C96C}" type="datetime1">
              <a:rPr lang="en-US" smtClean="0"/>
              <a:t>3/3/2014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D404CBB4-CBE3-4E4A-BCB2-04BFC302EE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64770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Group: 03</a:t>
            </a:r>
          </a:p>
          <a:p>
            <a:r>
              <a:rPr lang="en-US" dirty="0" smtClean="0"/>
              <a:t>Group Members: </a:t>
            </a:r>
          </a:p>
          <a:p>
            <a:r>
              <a:rPr lang="en-US" dirty="0" smtClean="0"/>
              <a:t>1005033</a:t>
            </a:r>
          </a:p>
          <a:p>
            <a:r>
              <a:rPr lang="en-US" dirty="0" smtClean="0"/>
              <a:t>1005037</a:t>
            </a:r>
          </a:p>
          <a:p>
            <a:r>
              <a:rPr lang="en-US" dirty="0" smtClean="0"/>
              <a:t>1005038</a:t>
            </a:r>
          </a:p>
          <a:p>
            <a:r>
              <a:rPr lang="en-US" dirty="0" smtClean="0"/>
              <a:t>1005058</a:t>
            </a:r>
          </a:p>
          <a:p>
            <a:r>
              <a:rPr lang="en-US" dirty="0" smtClean="0"/>
              <a:t>1005059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0"/>
            <a:ext cx="8305800" cy="1981200"/>
          </a:xfrm>
        </p:spPr>
        <p:txBody>
          <a:bodyPr/>
          <a:lstStyle/>
          <a:p>
            <a:r>
              <a:rPr lang="en-US" dirty="0" smtClean="0"/>
              <a:t>eBook Shop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0" y="2057400"/>
            <a:ext cx="3581400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>
              <a:buFont typeface="Wingdings"/>
              <a:buChar char="Ø"/>
            </a:pPr>
            <a:r>
              <a:rPr lang="en-US" sz="2400" dirty="0" smtClean="0"/>
              <a:t>Sequence Diagram</a:t>
            </a:r>
          </a:p>
          <a:p>
            <a:pPr>
              <a:buFont typeface="Wingdings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State Chart</a:t>
            </a:r>
          </a:p>
          <a:p>
            <a:pPr>
              <a:buFont typeface="Wingdings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Activity Diagram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</a:t>
            </a:fld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207633"/>
            <a:ext cx="4346628" cy="549796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10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400" smtClean="0"/>
              <a:t>Activity </a:t>
            </a:r>
            <a:r>
              <a:rPr sz="4400" smtClean="0"/>
              <a:t>Diagram 1.2: Update Book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2600" y="1297435"/>
            <a:ext cx="6019800" cy="457949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11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400" smtClean="0"/>
              <a:t>Sequence Diagram </a:t>
            </a:r>
            <a:r>
              <a:rPr sz="4400" smtClean="0"/>
              <a:t>1.3: </a:t>
            </a:r>
            <a:r>
              <a:rPr sz="4000" smtClean="0"/>
              <a:t>View Book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o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7" y="2428875"/>
            <a:ext cx="7515225" cy="27622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12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101305"/>
            <a:ext cx="3810000" cy="564311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13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19200"/>
          </a:xfrm>
        </p:spPr>
        <p:txBody>
          <a:bodyPr/>
          <a:lstStyle/>
          <a:p>
            <a:r>
              <a:rPr sz="4000" smtClean="0"/>
              <a:t>Activity </a:t>
            </a:r>
            <a:r>
              <a:rPr sz="4000" smtClean="0"/>
              <a:t>Diagram 1.3: </a:t>
            </a:r>
            <a:r>
              <a:rPr sz="3600" smtClean="0"/>
              <a:t>View Book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762001" y="1676400"/>
          <a:ext cx="7696198" cy="4190999"/>
        </p:xfrm>
        <a:graphic>
          <a:graphicData uri="http://schemas.openxmlformats.org/drawingml/2006/table">
            <a:tbl>
              <a:tblPr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tblPr>
              <a:tblGrid>
                <a:gridCol w="2565912"/>
                <a:gridCol w="2565912"/>
                <a:gridCol w="2564374"/>
              </a:tblGrid>
              <a:tr h="9313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Use-case ID &gt;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6298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2.1&gt;Place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An order is placed for a book by customer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USR, BOMGR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USR orders for book, BOMGR accepts &amp; process order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  <a:tr h="122237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2.2&gt; Delivery Process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Ordered book is delivered to the customer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BOMGR, USR, STF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BDMGR delivers the book to USR by STF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  <a:tr h="40745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2.3&gt; Update Book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Book list is updated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STF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14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2. Order and Delivery</a:t>
            </a:r>
            <a:br>
              <a:rPr smtClean="0"/>
            </a:br>
            <a:r>
              <a:rPr sz="3100" smtClean="0"/>
              <a:t>Use Case Glossary: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908" y="1295399"/>
            <a:ext cx="7176492" cy="501962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15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19200"/>
          </a:xfrm>
        </p:spPr>
        <p:txBody>
          <a:bodyPr/>
          <a:lstStyle/>
          <a:p>
            <a:r>
              <a:rPr sz="4000" smtClean="0"/>
              <a:t>Sequence Diagram </a:t>
            </a:r>
            <a:r>
              <a:rPr smtClean="0"/>
              <a:t>2.1</a:t>
            </a:r>
            <a:r>
              <a:rPr smtClean="0"/>
              <a:t>: Place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024890"/>
            <a:ext cx="3733800" cy="568626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16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219200"/>
          </a:xfrm>
        </p:spPr>
        <p:txBody>
          <a:bodyPr/>
          <a:lstStyle/>
          <a:p>
            <a:r>
              <a:rPr sz="4400" smtClean="0"/>
              <a:t>Activity </a:t>
            </a:r>
            <a:r>
              <a:rPr sz="4400" smtClean="0"/>
              <a:t>Diagram </a:t>
            </a:r>
            <a:r>
              <a:rPr smtClean="0"/>
              <a:t>2.1: Place Order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s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7" y="2109787"/>
            <a:ext cx="5724525" cy="34004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17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o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7" y="2428875"/>
            <a:ext cx="7515225" cy="27622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18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Book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539" y="1295400"/>
            <a:ext cx="7345861" cy="4800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19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400" smtClean="0"/>
              <a:t>Sequence Diagram </a:t>
            </a:r>
            <a:r>
              <a:rPr smtClean="0"/>
              <a:t>2.2</a:t>
            </a:r>
            <a:r>
              <a:rPr smtClean="0"/>
              <a:t>: Delivery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Subsystems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Sequence Diagram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Activity Diagram</a:t>
            </a:r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State </a:t>
            </a:r>
            <a:r>
              <a:rPr lang="en-US" sz="2800" dirty="0" smtClean="0"/>
              <a:t>Chart</a:t>
            </a:r>
            <a:endParaRPr lang="en-US" sz="2800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Outline of the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</a:t>
            </a:fld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taf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3228"/>
            <a:ext cx="8229600" cy="43535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20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Staff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800" y="1066800"/>
            <a:ext cx="2971800" cy="582470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21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400" smtClean="0"/>
              <a:t>Activity </a:t>
            </a:r>
            <a:r>
              <a:rPr sz="4400" smtClean="0"/>
              <a:t>Diagram </a:t>
            </a:r>
            <a:r>
              <a:rPr smtClean="0"/>
              <a:t>2.2: Delivery Process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074" y="1143000"/>
            <a:ext cx="7251326" cy="526966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22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000" smtClean="0"/>
              <a:t>Sequence Diagram </a:t>
            </a:r>
            <a:r>
              <a:rPr smtClean="0"/>
              <a:t>2.3</a:t>
            </a:r>
            <a:r>
              <a:rPr smtClean="0"/>
              <a:t>: Update Book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s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7" y="2109787"/>
            <a:ext cx="5724525" cy="34004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23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2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1048679"/>
            <a:ext cx="3276600" cy="565413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24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-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000" smtClean="0"/>
              <a:t>Activity </a:t>
            </a:r>
            <a:r>
              <a:rPr sz="4000" smtClean="0"/>
              <a:t>Diagram </a:t>
            </a:r>
            <a:r>
              <a:rPr smtClean="0"/>
              <a:t>2.3: Update Book List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90600" y="1600200"/>
          <a:ext cx="7543798" cy="4796028"/>
        </p:xfrm>
        <a:graphic>
          <a:graphicData uri="http://schemas.openxmlformats.org/drawingml/2006/table">
            <a:tbl>
              <a:tblPr/>
              <a:tblGrid>
                <a:gridCol w="2515102"/>
                <a:gridCol w="2515102"/>
                <a:gridCol w="2513594"/>
              </a:tblGrid>
              <a:tr h="6949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Use-case ID &gt;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1216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3.1&gt;Add 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New Employee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STF gets appointed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STF, BMGR, MB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STF applies for job, BMGR creates list of applicants, MB selects STF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  <a:tr h="1216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3.2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&gt; Application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Applicants applies to Main Branch then Main Branch forwards to particular Branches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MB, STF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  <a:tr h="12161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Calibri"/>
                          <a:ea typeface="Calibri"/>
                          <a:cs typeface="Times New Roman"/>
                        </a:rPr>
                        <a:t>3.3</a:t>
                      </a: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&gt; Payment and Bonus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Times New Roman"/>
                        </a:rPr>
                        <a:t>Management of monthly payment and bonus for the staffs of a particular branch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BMGR, STF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Times New Roman"/>
                        </a:rPr>
                        <a:t>BMGR provides payment and bonus to STF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25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3. Employee Management</a:t>
            </a:r>
            <a:br>
              <a:rPr smtClean="0"/>
            </a:br>
            <a:r>
              <a:rPr sz="3100" smtClean="0"/>
              <a:t>Use Case Glossary: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26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00" smtClean="0"/>
              <a:t>Sequence Diagram </a:t>
            </a:r>
            <a:r>
              <a:rPr smtClean="0"/>
              <a:t>3.1</a:t>
            </a:r>
            <a:r>
              <a:rPr smtClean="0"/>
              <a:t>: Add New Employee</a:t>
            </a:r>
            <a:endParaRPr lang="en-US" dirty="0"/>
          </a:p>
        </p:txBody>
      </p:sp>
      <p:pic>
        <p:nvPicPr>
          <p:cNvPr id="7" name="Content Placeholder 6" descr="3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350931"/>
            <a:ext cx="7086600" cy="536510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995265"/>
            <a:ext cx="3657600" cy="577020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27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00" smtClean="0"/>
              <a:t>Activity </a:t>
            </a:r>
            <a:r>
              <a:rPr sz="4400" smtClean="0"/>
              <a:t>Diagram </a:t>
            </a:r>
            <a:r>
              <a:rPr smtClean="0"/>
              <a:t>3.1: Add New Employee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taf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3228"/>
            <a:ext cx="8229600" cy="43535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28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Staff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143000"/>
            <a:ext cx="6705600" cy="5241261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29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219200"/>
          </a:xfrm>
        </p:spPr>
        <p:txBody>
          <a:bodyPr/>
          <a:lstStyle/>
          <a:p>
            <a:r>
              <a:rPr sz="4000" smtClean="0"/>
              <a:t>Sequence Diagram </a:t>
            </a:r>
            <a:r>
              <a:rPr smtClean="0"/>
              <a:t>3.2</a:t>
            </a:r>
            <a:r>
              <a:rPr smtClean="0"/>
              <a:t>: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Book Inventory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Order and Delivery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Employee Management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User and Branch Review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Subsystems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</a:t>
            </a:fld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pplica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250" y="1852612"/>
            <a:ext cx="5905500" cy="39147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30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976785"/>
            <a:ext cx="3276600" cy="553764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31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19200"/>
          </a:xfrm>
        </p:spPr>
        <p:txBody>
          <a:bodyPr/>
          <a:lstStyle/>
          <a:p>
            <a:r>
              <a:rPr sz="4400" smtClean="0"/>
              <a:t>Activity </a:t>
            </a:r>
            <a:r>
              <a:rPr sz="4400" smtClean="0"/>
              <a:t>Diagram </a:t>
            </a:r>
            <a:r>
              <a:rPr smtClean="0"/>
              <a:t>3.2: Application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524000"/>
            <a:ext cx="5562600" cy="45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32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00" smtClean="0"/>
              <a:t>Sequence Diagram </a:t>
            </a:r>
            <a:r>
              <a:rPr smtClean="0"/>
              <a:t>3.3</a:t>
            </a:r>
            <a:r>
              <a:rPr smtClean="0"/>
              <a:t>: Payment and Bonus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3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027826"/>
            <a:ext cx="3657599" cy="5564348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33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00" smtClean="0"/>
              <a:t>Activity </a:t>
            </a:r>
            <a:r>
              <a:rPr sz="4400" smtClean="0"/>
              <a:t>Diagram </a:t>
            </a:r>
            <a:r>
              <a:rPr smtClean="0"/>
              <a:t>3.3: Payment and Bonus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Staff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3228"/>
            <a:ext cx="8229600" cy="435354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34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Staff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6800" y="1752600"/>
          <a:ext cx="7391399" cy="4267200"/>
        </p:xfrm>
        <a:graphic>
          <a:graphicData uri="http://schemas.openxmlformats.org/drawingml/2006/table">
            <a:tbl>
              <a:tblPr/>
              <a:tblGrid>
                <a:gridCol w="2464292"/>
                <a:gridCol w="2464292"/>
                <a:gridCol w="2462815"/>
              </a:tblGrid>
              <a:tr h="9482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Use-case ID &gt;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  <a:cs typeface="Times New Roman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8297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4.1&gt;User 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Review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Branch gives review about a particular USR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USR, BMGR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  <a:tr h="82973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4.2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&gt; Book Review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Review is given on a particular book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USR, MB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  <a:tr h="16594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4.3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&gt; Branch Review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According to branch services USR gives review about corresponding branch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USR, MB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35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4. User and Branch Review</a:t>
            </a:r>
            <a:br>
              <a:rPr smtClean="0"/>
            </a:br>
            <a:r>
              <a:rPr sz="3200" smtClean="0"/>
              <a:t>Use Case Glossary: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2872" y="1371600"/>
            <a:ext cx="6645728" cy="45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36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19200"/>
          </a:xfrm>
        </p:spPr>
        <p:txBody>
          <a:bodyPr/>
          <a:lstStyle/>
          <a:p>
            <a:r>
              <a:rPr sz="4000" smtClean="0"/>
              <a:t>Sequence Diagram </a:t>
            </a:r>
            <a:r>
              <a:rPr smtClean="0"/>
              <a:t>4.1</a:t>
            </a:r>
            <a:r>
              <a:rPr smtClean="0"/>
              <a:t>: User Review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Us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737" y="2109787"/>
            <a:ext cx="5724525" cy="34004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37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User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237" y="1600199"/>
            <a:ext cx="4678363" cy="477790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38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219200"/>
          </a:xfrm>
        </p:spPr>
        <p:txBody>
          <a:bodyPr/>
          <a:lstStyle/>
          <a:p>
            <a:r>
              <a:rPr lang="pt-BR" sz="4400" dirty="0" smtClean="0"/>
              <a:t>Activity </a:t>
            </a:r>
            <a:r>
              <a:rPr lang="pt-BR" sz="4400" dirty="0" smtClean="0"/>
              <a:t>Diagram </a:t>
            </a:r>
            <a:r>
              <a:rPr lang="pt-BR" dirty="0" smtClean="0"/>
              <a:t>4.1: User Review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8850" y="1233920"/>
            <a:ext cx="7184550" cy="486208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39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400" smtClean="0"/>
              <a:t>Sequence Diagram </a:t>
            </a:r>
            <a:r>
              <a:rPr smtClean="0"/>
              <a:t>4.2</a:t>
            </a:r>
            <a:r>
              <a:rPr smtClean="0"/>
              <a:t>: Book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1. Book Inventory</a:t>
            </a:r>
            <a:br>
              <a:rPr smtClean="0"/>
            </a:br>
            <a:r>
              <a:rPr sz="3100" smtClean="0"/>
              <a:t>Use Case Glossary: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838200" y="1600200"/>
          <a:ext cx="7848600" cy="4495799"/>
        </p:xfrm>
        <a:graphic>
          <a:graphicData uri="http://schemas.openxmlformats.org/drawingml/2006/table">
            <a:tbl>
              <a:tblPr/>
              <a:tblGrid>
                <a:gridCol w="2616723"/>
                <a:gridCol w="2616723"/>
                <a:gridCol w="2615154"/>
              </a:tblGrid>
              <a:tr h="85585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Use-case ID &gt; Name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Description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Participant Actors and roles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</a:tr>
              <a:tr h="2142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1.1&gt;Order and Collection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Contact with publisher, order for new books and collect books from them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BMGR, </a:t>
                      </a: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STF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BMGR contacts with MB, MB orders PBS, PBS will provide book and STF will get book to shop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  <a:tr h="112330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1.2&gt; Update Book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Book list is updated according to new arrival of books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BDMGR will update book database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  <a:tr h="3744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1.3&gt; View Book List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  <a:cs typeface="Times New Roman"/>
                        </a:rPr>
                        <a:t>Book list is viewed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Calibri"/>
                          <a:ea typeface="Calibri"/>
                          <a:cs typeface="Times New Roman"/>
                        </a:rPr>
                        <a:t>USR, </a:t>
                      </a:r>
                      <a:r>
                        <a:rPr lang="en-US" sz="2000" dirty="0">
                          <a:latin typeface="Calibri"/>
                          <a:ea typeface="Calibri"/>
                          <a:cs typeface="Times New Roman"/>
                        </a:rPr>
                        <a:t>MB, BMGR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2423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4</a:t>
            </a:fld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o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7" y="2428875"/>
            <a:ext cx="7515225" cy="276225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40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088745"/>
            <a:ext cx="4953000" cy="5527549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41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219200"/>
          </a:xfrm>
        </p:spPr>
        <p:txBody>
          <a:bodyPr/>
          <a:lstStyle/>
          <a:p>
            <a:r>
              <a:rPr sz="4000" smtClean="0"/>
              <a:t>Activity </a:t>
            </a:r>
            <a:r>
              <a:rPr sz="4000" smtClean="0"/>
              <a:t>Diagram </a:t>
            </a:r>
            <a:r>
              <a:rPr smtClean="0"/>
              <a:t>4.2: Book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054" y="1143000"/>
            <a:ext cx="7674746" cy="4953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42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3810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000" smtClean="0"/>
              <a:t>Sequence Diagram </a:t>
            </a:r>
            <a:r>
              <a:rPr smtClean="0"/>
              <a:t>4.3</a:t>
            </a:r>
            <a:r>
              <a:rPr smtClean="0"/>
              <a:t>: Branch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ranch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206" y="1600200"/>
            <a:ext cx="6541231" cy="422433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43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Branch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4.3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2200" y="990600"/>
            <a:ext cx="4114800" cy="567203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44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-228600"/>
            <a:ext cx="8229600" cy="1219200"/>
          </a:xfrm>
        </p:spPr>
        <p:txBody>
          <a:bodyPr>
            <a:normAutofit/>
          </a:bodyPr>
          <a:lstStyle/>
          <a:p>
            <a:r>
              <a:rPr sz="4000" smtClean="0"/>
              <a:t>Activity </a:t>
            </a:r>
            <a:r>
              <a:rPr sz="4000" smtClean="0"/>
              <a:t>Diagram </a:t>
            </a:r>
            <a:r>
              <a:rPr smtClean="0"/>
              <a:t>4.3: Branch Review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45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3" descr="Questio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95" y="838200"/>
            <a:ext cx="7890207" cy="52280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53156"/>
            <a:ext cx="7086600" cy="516927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400" smtClean="0"/>
              <a:t>Sequence Diagram 1.1: </a:t>
            </a:r>
            <a:r>
              <a:rPr sz="4000" smtClean="0"/>
              <a:t>Order and Collection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5</a:t>
            </a:fld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1.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1152687"/>
            <a:ext cx="3505200" cy="5668936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400" smtClean="0"/>
              <a:t>Activity Diagram 1.1</a:t>
            </a:r>
            <a:r>
              <a:rPr sz="4400" smtClean="0"/>
              <a:t>:</a:t>
            </a:r>
            <a:r>
              <a:rPr sz="4400" smtClean="0"/>
              <a:t> Order and Collection</a:t>
            </a:r>
            <a:r>
              <a:rPr sz="440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6</a:t>
            </a:fld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.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052503"/>
            <a:ext cx="6934200" cy="556749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sz="4000" smtClean="0"/>
              <a:t>Sequence Diagram</a:t>
            </a:r>
            <a:r>
              <a:rPr sz="4000" smtClean="0"/>
              <a:t> </a:t>
            </a:r>
            <a:r>
              <a:rPr sz="4000" smtClean="0"/>
              <a:t>1.2: Update Book List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7</a:t>
            </a:fld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o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85" y="1524000"/>
            <a:ext cx="7901415" cy="45720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8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Book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ublish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943100"/>
            <a:ext cx="6705600" cy="37338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04CBB4-CBE3-4E4A-BCB2-04BFC302EE25}" type="slidenum">
              <a:rPr lang="en-US" sz="4400" smtClean="0"/>
              <a:pPr/>
              <a:t>9</a:t>
            </a:fld>
            <a:endParaRPr lang="en-US" sz="4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State Chart: Publisher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123</TotalTime>
  <Words>603</Words>
  <Application>Microsoft Office PowerPoint</Application>
  <PresentationFormat>On-screen Show (4:3)</PresentationFormat>
  <Paragraphs>160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Paper</vt:lpstr>
      <vt:lpstr>eBook Shop</vt:lpstr>
      <vt:lpstr>Outline of the presentation</vt:lpstr>
      <vt:lpstr>Subsystems</vt:lpstr>
      <vt:lpstr>1. Book Inventory Use Case Glossary:</vt:lpstr>
      <vt:lpstr>Sequence Diagram 1.1: Order and Collection</vt:lpstr>
      <vt:lpstr>Activity Diagram 1.1: Order and Collection </vt:lpstr>
      <vt:lpstr>Sequence Diagram 1.2: Update Book List</vt:lpstr>
      <vt:lpstr>State Chart: Book</vt:lpstr>
      <vt:lpstr>State Chart: Publisher</vt:lpstr>
      <vt:lpstr>Activity Diagram 1.2: Update Book List</vt:lpstr>
      <vt:lpstr>Sequence Diagram 1.3: View Book List</vt:lpstr>
      <vt:lpstr>State Chart: Book</vt:lpstr>
      <vt:lpstr>Activity Diagram 1.3: View Book List</vt:lpstr>
      <vt:lpstr>2. Order and Delivery Use Case Glossary:</vt:lpstr>
      <vt:lpstr>Sequence Diagram 2.1: Place Order</vt:lpstr>
      <vt:lpstr>Activity Diagram 2.1: Place Order</vt:lpstr>
      <vt:lpstr>State Chart: User</vt:lpstr>
      <vt:lpstr>State Chart: Book </vt:lpstr>
      <vt:lpstr>Sequence Diagram 2.2: Delivery Process</vt:lpstr>
      <vt:lpstr>State Chart: Staff</vt:lpstr>
      <vt:lpstr>Activity Diagram 2.2: Delivery Process</vt:lpstr>
      <vt:lpstr>Sequence Diagram 2.3: Update Book List</vt:lpstr>
      <vt:lpstr>State Chart: User</vt:lpstr>
      <vt:lpstr>Activity Diagram 2.3: Update Book List</vt:lpstr>
      <vt:lpstr>3. Employee Management Use Case Glossary:</vt:lpstr>
      <vt:lpstr>Sequence Diagram 3.1: Add New Employee</vt:lpstr>
      <vt:lpstr>Activity Diagram 3.1: Add New Employee</vt:lpstr>
      <vt:lpstr>State Chart: Staff</vt:lpstr>
      <vt:lpstr>Sequence Diagram 3.2: Application</vt:lpstr>
      <vt:lpstr>State Chart: Application</vt:lpstr>
      <vt:lpstr>Activity Diagram 3.2: Application</vt:lpstr>
      <vt:lpstr>Sequence Diagram 3.3: Payment and Bonus</vt:lpstr>
      <vt:lpstr>Activity Diagram 3.3: Payment and Bonus</vt:lpstr>
      <vt:lpstr>State Chart: Staff</vt:lpstr>
      <vt:lpstr>4. User and Branch Review Use Case Glossary:</vt:lpstr>
      <vt:lpstr>Sequence Diagram 4.1: User Review </vt:lpstr>
      <vt:lpstr>State Chart: User</vt:lpstr>
      <vt:lpstr>Activity Diagram 4.1: User Review </vt:lpstr>
      <vt:lpstr>Sequence Diagram 4.2: Book Review</vt:lpstr>
      <vt:lpstr>State Chart: Book</vt:lpstr>
      <vt:lpstr>Activity Diagram 4.2: Book Review</vt:lpstr>
      <vt:lpstr>Sequence Diagram 4.3: Branch Review</vt:lpstr>
      <vt:lpstr>State Chart: Branch</vt:lpstr>
      <vt:lpstr>Activity Diagram 4.3: Branch Review</vt:lpstr>
      <vt:lpstr>Slide 45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eBook Shop</dc:title>
  <dc:creator>Turab</dc:creator>
  <cp:lastModifiedBy>Turab</cp:lastModifiedBy>
  <cp:revision>45</cp:revision>
  <dcterms:created xsi:type="dcterms:W3CDTF">2014-03-03T12:25:53Z</dcterms:created>
  <dcterms:modified xsi:type="dcterms:W3CDTF">2014-03-03T21:37:34Z</dcterms:modified>
</cp:coreProperties>
</file>