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74" r:id="rId5"/>
    <p:sldId id="30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BD952-F55B-4ECE-9F3B-13E20E2022A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FD6B-EE0E-4FE4-959D-92CFA60D4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4ED1-02E0-4105-BC01-CCF0259967C3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A271-35D0-4CDB-8DE0-DBA14A8E5256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0CB8-0B71-4E26-85BC-6DFFFE3784A1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DA4B55-BC41-414A-8BFB-22375124C895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7F07-B816-449E-A6BC-EEA8A0FDBF0F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40B0-79DA-4A41-ADA0-99776D28B11E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EDA9-62F7-4D9C-973B-6D5F2723CDAE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BA4B-0165-445B-B049-EB222E151076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251A-9DC6-43F9-B644-65D6468805A8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03F17C-80B3-4E38-B5F5-161309573DC3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3396-1184-464D-964E-D4E89696FEC9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3E909A-A6C7-4047-BA8F-DA80730BBB4F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E175DB6-BC3B-4140-ABD3-85C3EFDFF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8305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Group: 03</a:t>
            </a:r>
          </a:p>
          <a:p>
            <a:r>
              <a:rPr lang="en-US" sz="2400" dirty="0" smtClean="0"/>
              <a:t>Group Members: </a:t>
            </a:r>
          </a:p>
          <a:p>
            <a:r>
              <a:rPr lang="en-US" sz="2400" dirty="0" smtClean="0"/>
              <a:t>1005033</a:t>
            </a:r>
          </a:p>
          <a:p>
            <a:r>
              <a:rPr lang="en-US" sz="2400" dirty="0" smtClean="0"/>
              <a:t>1005037</a:t>
            </a:r>
          </a:p>
          <a:p>
            <a:r>
              <a:rPr lang="en-US" sz="2400" dirty="0" smtClean="0"/>
              <a:t>1005038</a:t>
            </a:r>
          </a:p>
          <a:p>
            <a:r>
              <a:rPr lang="en-US" sz="2400" dirty="0" smtClean="0"/>
              <a:t>1005058</a:t>
            </a:r>
          </a:p>
          <a:p>
            <a:r>
              <a:rPr lang="en-US" sz="2400" dirty="0" smtClean="0"/>
              <a:t>1005059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8305800" cy="1981200"/>
          </a:xfrm>
        </p:spPr>
        <p:txBody>
          <a:bodyPr/>
          <a:lstStyle/>
          <a:p>
            <a:r>
              <a:rPr lang="en-US" dirty="0" smtClean="0"/>
              <a:t>eBook Shop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133600"/>
            <a:ext cx="29718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ERD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Trigger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Procedure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_category_ofa_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57200"/>
            <a:ext cx="6289010" cy="56026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_author_of_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609600"/>
            <a:ext cx="5867400" cy="57073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609600"/>
            <a:ext cx="7371017" cy="555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685800"/>
            <a:ext cx="7696200" cy="5521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609600"/>
            <a:ext cx="7956212" cy="5511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_customer_gives_re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457200"/>
            <a:ext cx="6852269" cy="566984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8_customer_gives_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685800"/>
            <a:ext cx="6172200" cy="5562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9_customer_has_c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33400"/>
            <a:ext cx="6623769" cy="56026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7519" y="457200"/>
            <a:ext cx="7008962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0_applicant_submit_ap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57200"/>
            <a:ext cx="6933146" cy="5791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ER Diagram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ERD Details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Relational Schema Tables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Triggers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Procedures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1_bmgr_verify_ap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457200"/>
            <a:ext cx="6570172" cy="58113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sz="4400" smtClean="0"/>
              <a:t>Relational Schema Tables</a:t>
            </a:r>
            <a:br>
              <a:rPr sz="440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varchar2(50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varchar2(50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Gender			varchar2(8)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number(11)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			varchar2(20)		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		varchar2(50)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bmgrID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	FOREIGN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Gender			varchar2(8)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number(11)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			varchar2(20)		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		varchar2(50)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BranchManager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staffID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                 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	FOREIGN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Gender			varchar2(8)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number(11)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			varchar2(20)		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		varchar2(50)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BranchID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District		varchar2(20)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Division		varchar2(20)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		varchar2(50)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			varchar2(20)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Branch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Category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BookID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	PRIMARY KEY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				varchar2(50)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SubTitle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Edition				varchar2(10)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Volume			varchar2(10)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PriceBase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number(30)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YearOfPublication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date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PlaceOfPublication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varchar2(20)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Series				varchar2(10)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AID		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AFirstName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varchar2(20)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ALastName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varchar2(20)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AMiddleName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varchar2(20)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Author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BookCopyID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BookID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	FOREIGN KEY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				varchar2(50)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SubTitle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Edition				varchar2(10)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Volume			varchar2(10)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PriceBase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number(30)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YearOfPublication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date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PlaceOfPublication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varchar2(20)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Series				varchar2(10)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BookCopy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219200"/>
          </a:xfrm>
        </p:spPr>
        <p:txBody>
          <a:bodyPr/>
          <a:lstStyle/>
          <a:p>
            <a:pPr algn="ctr"/>
            <a:r>
              <a:rPr smtClean="0"/>
              <a:t>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pName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	varchar2(50)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pAddress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pCountry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varchar2(50)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pPhone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number(11)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pEmail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		varchar2(20)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Publisher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ReviewID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	PRIMARY KEY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ReviewTitle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varchar2(50)</a:t>
                      </a:r>
                    </a:p>
                    <a:p>
                      <a:r>
                        <a:rPr kumimoji="0"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ReviewDate</a:t>
                      </a: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date</a:t>
                      </a:r>
                    </a:p>
                    <a:p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		varchar2(1000)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pPr algn="ctr"/>
            <a:r>
              <a:rPr smtClean="0"/>
              <a:t>Triggers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381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Trigger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Check_Applicants_Eligibility</a:t>
                      </a:r>
                      <a:endParaRPr lang="en-US" sz="2000" dirty="0"/>
                    </a:p>
                  </a:txBody>
                  <a:tcPr/>
                </a:tc>
              </a:tr>
              <a:tr h="7242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of Execution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After the submission of application form</a:t>
                      </a:r>
                      <a:endParaRPr lang="en-US" sz="2000" i="0" dirty="0"/>
                    </a:p>
                  </a:txBody>
                  <a:tcPr/>
                </a:tc>
              </a:tr>
              <a:tr h="409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Actions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Commands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Eligibility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Submits</a:t>
                      </a:r>
                      <a:endParaRPr lang="en-US" sz="2000" dirty="0"/>
                    </a:p>
                  </a:txBody>
                  <a:tcPr/>
                </a:tc>
              </a:tr>
              <a:tr h="1039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Checking eligibility of those who submitted</a:t>
                      </a:r>
                      <a:r>
                        <a:rPr lang="en-US" sz="2000" baseline="0" dirty="0" smtClean="0"/>
                        <a:t> application form but not appointed as a STF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Trigger(1)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381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Trigger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Finding_Nearest_Branch</a:t>
                      </a:r>
                      <a:endParaRPr lang="en-US" sz="2000" dirty="0"/>
                    </a:p>
                  </a:txBody>
                  <a:tcPr/>
                </a:tc>
              </a:tr>
              <a:tr h="7242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of Execution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AFTER</a:t>
                      </a:r>
                      <a:r>
                        <a:rPr lang="en-US" sz="2000" i="0" baseline="0" dirty="0" smtClean="0"/>
                        <a:t> SELECT get customer location </a:t>
                      </a:r>
                      <a:endParaRPr lang="en-US" sz="2000" i="0" dirty="0"/>
                    </a:p>
                  </a:txBody>
                  <a:tcPr/>
                </a:tc>
              </a:tr>
              <a:tr h="409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Actions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Commands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DeliveryAddress,Address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 , Branch </a:t>
                      </a:r>
                      <a:endParaRPr lang="en-US" sz="2000" dirty="0"/>
                    </a:p>
                  </a:txBody>
                  <a:tcPr/>
                </a:tc>
              </a:tr>
              <a:tr h="1039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</a:t>
                      </a:r>
                      <a:r>
                        <a:rPr lang="en-US" sz="2000" baseline="0" dirty="0" smtClean="0"/>
                        <a:t> order is placed , system finds the nearest branch corresponding to the customer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Trigger(2)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982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Trigger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Update_User_Profile_of_Purchase</a:t>
                      </a:r>
                      <a:endParaRPr lang="en-US" sz="2000" dirty="0"/>
                    </a:p>
                  </a:txBody>
                  <a:tcPr/>
                </a:tc>
              </a:tr>
              <a:tr h="7242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of Execution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After</a:t>
                      </a:r>
                      <a:r>
                        <a:rPr lang="en-US" sz="2000" i="0" baseline="0" dirty="0" smtClean="0"/>
                        <a:t> delivery process</a:t>
                      </a:r>
                      <a:endParaRPr lang="en-US" sz="2000" i="0" dirty="0"/>
                    </a:p>
                  </a:txBody>
                  <a:tcPr/>
                </a:tc>
              </a:tr>
              <a:tr h="409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Actions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Commands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No_of_Book_Purchased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Customer</a:t>
                      </a:r>
                      <a:endParaRPr lang="en-US" sz="2000" dirty="0"/>
                    </a:p>
                  </a:txBody>
                  <a:tcPr/>
                </a:tc>
              </a:tr>
              <a:tr h="1039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 the order is given,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No_of_Book_Purchased</a:t>
                      </a:r>
                      <a:r>
                        <a:rPr lang="en-US" sz="2000" baseline="0" dirty="0" smtClean="0"/>
                        <a:t>  attribute of Customer table will be incremented automatically which helps to find the customer buying maximum book, helps to award  him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Trigger(3)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381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Trigger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Send_Info_of_Book_Run</a:t>
                      </a:r>
                      <a:r>
                        <a:rPr lang="en-US" sz="2000" baseline="0" dirty="0" smtClean="0"/>
                        <a:t> out</a:t>
                      </a:r>
                      <a:endParaRPr lang="en-US" sz="2000" dirty="0"/>
                    </a:p>
                  </a:txBody>
                  <a:tcPr/>
                </a:tc>
              </a:tr>
              <a:tr h="7242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of Execution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After</a:t>
                      </a:r>
                      <a:r>
                        <a:rPr lang="en-US" sz="2000" i="0" baseline="0" dirty="0" smtClean="0"/>
                        <a:t> confirming a particular book with a </a:t>
                      </a:r>
                      <a:r>
                        <a:rPr lang="en-US" sz="2000" i="0" baseline="0" dirty="0" err="1" smtClean="0"/>
                        <a:t>BookId</a:t>
                      </a:r>
                      <a:r>
                        <a:rPr lang="en-US" sz="2000" i="0" baseline="0" dirty="0" smtClean="0"/>
                        <a:t>  has no  </a:t>
                      </a:r>
                      <a:r>
                        <a:rPr lang="en-US" sz="2000" i="0" baseline="0" dirty="0" err="1" smtClean="0"/>
                        <a:t>BookCopyId</a:t>
                      </a:r>
                      <a:endParaRPr lang="en-US" sz="2000" i="0" dirty="0"/>
                    </a:p>
                  </a:txBody>
                  <a:tcPr/>
                </a:tc>
              </a:tr>
              <a:tr h="409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Actions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Commands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BookId</a:t>
                      </a:r>
                      <a:r>
                        <a:rPr lang="en-US" sz="2000" dirty="0" smtClean="0"/>
                        <a:t> , </a:t>
                      </a:r>
                      <a:r>
                        <a:rPr lang="en-US" sz="2000" dirty="0" err="1" smtClean="0"/>
                        <a:t>BookCopyId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</a:t>
                      </a:r>
                      <a:endParaRPr lang="en-US" sz="2000" dirty="0"/>
                    </a:p>
                  </a:txBody>
                  <a:tcPr/>
                </a:tc>
              </a:tr>
              <a:tr h="1039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</a:t>
                      </a:r>
                      <a:r>
                        <a:rPr lang="en-US" sz="2000" baseline="0" dirty="0" smtClean="0"/>
                        <a:t> no </a:t>
                      </a:r>
                      <a:r>
                        <a:rPr lang="en-US" sz="2000" baseline="0" dirty="0" err="1" smtClean="0"/>
                        <a:t>BookCopy</a:t>
                      </a:r>
                      <a:r>
                        <a:rPr lang="en-US" sz="2000" baseline="0" dirty="0" smtClean="0"/>
                        <a:t>  of a </a:t>
                      </a:r>
                      <a:r>
                        <a:rPr lang="en-US" sz="2000" baseline="0" dirty="0" err="1" smtClean="0"/>
                        <a:t>praticular</a:t>
                      </a:r>
                      <a:r>
                        <a:rPr lang="en-US" sz="2000" baseline="0" dirty="0" smtClean="0"/>
                        <a:t> book exists, a notification is sent to BMGR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Trigger(4)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37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Trigger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Sending_E-Mail_to_Faulty_Customer</a:t>
                      </a:r>
                      <a:endParaRPr lang="en-US" sz="2000" dirty="0"/>
                    </a:p>
                  </a:txBody>
                  <a:tcPr/>
                </a:tc>
              </a:tr>
              <a:tr h="7242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of Execution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AFTER</a:t>
                      </a:r>
                      <a:r>
                        <a:rPr lang="en-US" sz="2000" i="0" baseline="0" dirty="0" smtClean="0"/>
                        <a:t> INSERT of user review in Review table</a:t>
                      </a:r>
                      <a:endParaRPr lang="en-US" sz="2000" i="0" dirty="0"/>
                    </a:p>
                  </a:txBody>
                  <a:tcPr/>
                </a:tc>
              </a:tr>
              <a:tr h="409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Actions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Commands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UPDATE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email</a:t>
                      </a:r>
                      <a:endParaRPr lang="en-US" sz="2000" dirty="0"/>
                    </a:p>
                  </a:txBody>
                  <a:tcPr/>
                </a:tc>
              </a:tr>
              <a:tr h="4093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Customer</a:t>
                      </a:r>
                      <a:endParaRPr lang="en-US" sz="2000" dirty="0"/>
                    </a:p>
                  </a:txBody>
                  <a:tcPr/>
                </a:tc>
              </a:tr>
              <a:tr h="10390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</a:t>
                      </a:r>
                      <a:r>
                        <a:rPr lang="en-US" sz="2000" baseline="0" dirty="0" smtClean="0"/>
                        <a:t> a complain is filed against a customer, a review is added and then an email is sent to warn him by the system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Trigger(5)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Update_Staff</a:t>
                      </a:r>
                      <a:r>
                        <a:rPr lang="en-US" baseline="0" dirty="0" err="1" smtClean="0"/>
                        <a:t>_List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After</a:t>
                      </a:r>
                      <a:r>
                        <a:rPr lang="en-US" b="0" baseline="0" dirty="0" smtClean="0"/>
                        <a:t> n</a:t>
                      </a:r>
                      <a:r>
                        <a:rPr lang="en-US" b="0" dirty="0" smtClean="0"/>
                        <a:t>ew tuple</a:t>
                      </a:r>
                      <a:r>
                        <a:rPr lang="en-US" b="0" baseline="0" dirty="0" smtClean="0"/>
                        <a:t> in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Staff </a:t>
                      </a:r>
                      <a:r>
                        <a:rPr lang="en-US" b="0" dirty="0" smtClean="0"/>
                        <a:t>table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is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i="1" baseline="0" dirty="0" smtClean="0"/>
                        <a:t>CREATED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Staff</a:t>
                      </a:r>
                      <a:r>
                        <a:rPr lang="en-US" baseline="0" dirty="0" smtClean="0"/>
                        <a:t> , Branch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</a:t>
                      </a:r>
                      <a:r>
                        <a:rPr lang="en-US" baseline="0" dirty="0" smtClean="0"/>
                        <a:t>n a worker is transferred, his branch must be updated.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Trigger(6)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219200"/>
          </a:xfrm>
        </p:spPr>
        <p:txBody>
          <a:bodyPr/>
          <a:lstStyle/>
          <a:p>
            <a:pPr algn="ctr"/>
            <a:r>
              <a:rPr smtClean="0"/>
              <a:t>Procedures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ole_e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65941" cy="6324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610600" cy="4038598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Get_Book_List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MB/BMGR/STF wants to view booklist.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NULL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List of book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Vrinda"/>
                        </a:rPr>
                        <a:t> title along with author name, edition.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Books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info from Book  and  Author table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MB/BMGR/STF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Vrinda"/>
                        </a:rPr>
                        <a:t>  can view Booklist for updating Booklist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Procedure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10600" cy="4038598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Get_Branch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customer places an order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Vrinda"/>
                        </a:rPr>
                        <a:t>Userid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Nearest branch address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Vrinda"/>
                        </a:rPr>
                        <a:t>Branch,Customer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address from Customer  and  Branch table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Corresponding BOMGR receives the order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Procedure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610600" cy="4038598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Review_on_Books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 User  reviews on books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Vrinda"/>
                        </a:rPr>
                        <a:t>BookId,Review_description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Adds new Book review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Vrinda"/>
                        </a:rPr>
                        <a:t>Book,Review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SELECT 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info from Book  and  Author table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MB/BMGR/STF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Vrinda"/>
                        </a:rPr>
                        <a:t>  can view Booklist for updating Booklist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Procedure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610600" cy="5244251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Calibri"/>
                          <a:cs typeface="Vrinda"/>
                        </a:rPr>
                        <a:t>Update_Book_List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When STF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update booklist.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Calibri"/>
                          <a:ea typeface="Calibri"/>
                          <a:cs typeface="Vrinda"/>
                        </a:rPr>
                        <a:t>Is_added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Updated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Vrinda"/>
                        </a:rPr>
                        <a:t> booklist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Book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INSERT info into Book table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DELETE books from Book table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Collecting books from PBS ,STF add books to booklist(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is_added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=‘true’).Again when a book is 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delivered,STF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remove this book from booklist(</a:t>
                      </a:r>
                      <a:r>
                        <a:rPr lang="en-US" sz="20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is_added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=‘false’)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Procedure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600" cy="4087535"/>
        </p:xfrm>
        <a:graphic>
          <a:graphicData uri="http://schemas.openxmlformats.org/drawingml/2006/table">
            <a:tbl>
              <a:tblPr/>
              <a:tblGrid>
                <a:gridCol w="3048000"/>
                <a:gridCol w="1981200"/>
                <a:gridCol w="3581400"/>
              </a:tblGrid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Times New Roman"/>
                          <a:ea typeface="Calibri"/>
                          <a:cs typeface="Vrinda"/>
                        </a:rPr>
                        <a:t>ViewCustomerInformation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MB/USR/BMGR wants to see profile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CustomerID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Customer all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whereabouts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Apply 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1800" dirty="0" err="1" smtClean="0">
                          <a:latin typeface="Times New Roman"/>
                          <a:ea typeface="Calibri"/>
                          <a:cs typeface="Vrinda"/>
                        </a:rPr>
                        <a:t>CustomerID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whose information are requested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73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467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name,gender,phonenumber,email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and other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informations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from Customer Table where requested </a:t>
                      </a:r>
                      <a:r>
                        <a:rPr lang="en-US" sz="1800" baseline="0" dirty="0" err="1" smtClean="0">
                          <a:latin typeface="Times New Roman"/>
                          <a:ea typeface="Calibri"/>
                          <a:cs typeface="Vrinda"/>
                        </a:rPr>
                        <a:t>CustomerID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Vrinda"/>
                        </a:rPr>
                        <a:t> is matched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Vrinda"/>
                        </a:rPr>
                        <a:t>Customer</a:t>
                      </a:r>
                      <a:r>
                        <a:rPr lang="en-US" sz="1600" baseline="0" dirty="0" smtClean="0">
                          <a:latin typeface="Calibri"/>
                          <a:ea typeface="Calibri"/>
                          <a:cs typeface="Vrinda"/>
                        </a:rPr>
                        <a:t> himself can see basic information</a:t>
                      </a:r>
                      <a:endParaRPr lang="en-US" sz="16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Procedure 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 descr="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90600"/>
            <a:ext cx="7479224" cy="4921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sz="4400" smtClean="0"/>
              <a:t>ERD Details</a:t>
            </a:r>
            <a:br>
              <a:rPr sz="440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 descr="1_us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457200"/>
            <a:ext cx="6822202" cy="57257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_employee_worksin_bran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609600"/>
            <a:ext cx="5888346" cy="57019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_staff_belongsto_bran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533400"/>
            <a:ext cx="5730965" cy="55495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_bmgr_adds_book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62" y="457200"/>
            <a:ext cx="5553038" cy="57954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175DB6-BC3B-4140-ABD3-85C3EFDFF3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236</TotalTime>
  <Words>600</Words>
  <Application>Microsoft Office PowerPoint</Application>
  <PresentationFormat>On-screen Show (4:3)</PresentationFormat>
  <Paragraphs>298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Paper</vt:lpstr>
      <vt:lpstr>eBook Shop</vt:lpstr>
      <vt:lpstr>Outline</vt:lpstr>
      <vt:lpstr>ER DIAGRAM</vt:lpstr>
      <vt:lpstr>Slide 4</vt:lpstr>
      <vt:lpstr>ERD Details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Relational Schema Tables </vt:lpstr>
      <vt:lpstr>User</vt:lpstr>
      <vt:lpstr>BranchManager</vt:lpstr>
      <vt:lpstr>Staff</vt:lpstr>
      <vt:lpstr>Branch</vt:lpstr>
      <vt:lpstr>Category</vt:lpstr>
      <vt:lpstr>Book</vt:lpstr>
      <vt:lpstr>Author</vt:lpstr>
      <vt:lpstr>BookCopy</vt:lpstr>
      <vt:lpstr>Publisher</vt:lpstr>
      <vt:lpstr>Review</vt:lpstr>
      <vt:lpstr>Triggers</vt:lpstr>
      <vt:lpstr>Trigger(1)</vt:lpstr>
      <vt:lpstr>Trigger(2)</vt:lpstr>
      <vt:lpstr>Trigger(3)</vt:lpstr>
      <vt:lpstr>Trigger(4)</vt:lpstr>
      <vt:lpstr>Trigger(5)</vt:lpstr>
      <vt:lpstr>Trigger(6)</vt:lpstr>
      <vt:lpstr>Procedures</vt:lpstr>
      <vt:lpstr>Procedure (1)</vt:lpstr>
      <vt:lpstr>Procedure (2)</vt:lpstr>
      <vt:lpstr>Procedure (3)</vt:lpstr>
      <vt:lpstr>Procedure (4)</vt:lpstr>
      <vt:lpstr>Procedure (5)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Turab</dc:creator>
  <cp:lastModifiedBy>Turab</cp:lastModifiedBy>
  <cp:revision>50</cp:revision>
  <dcterms:created xsi:type="dcterms:W3CDTF">2014-03-11T02:45:40Z</dcterms:created>
  <dcterms:modified xsi:type="dcterms:W3CDTF">2014-03-11T07:43:19Z</dcterms:modified>
</cp:coreProperties>
</file>