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0" r:id="rId3"/>
    <p:sldId id="281" r:id="rId4"/>
    <p:sldId id="282" r:id="rId5"/>
    <p:sldId id="283" r:id="rId6"/>
    <p:sldId id="299" r:id="rId7"/>
    <p:sldId id="284" r:id="rId8"/>
    <p:sldId id="303" r:id="rId9"/>
    <p:sldId id="301" r:id="rId10"/>
    <p:sldId id="267" r:id="rId11"/>
    <p:sldId id="285" r:id="rId12"/>
    <p:sldId id="286" r:id="rId13"/>
    <p:sldId id="287" r:id="rId14"/>
    <p:sldId id="288" r:id="rId15"/>
    <p:sldId id="289" r:id="rId16"/>
    <p:sldId id="290" r:id="rId17"/>
    <p:sldId id="304" r:id="rId18"/>
    <p:sldId id="292" r:id="rId19"/>
    <p:sldId id="293" r:id="rId20"/>
    <p:sldId id="291" r:id="rId21"/>
    <p:sldId id="294" r:id="rId22"/>
    <p:sldId id="295" r:id="rId23"/>
    <p:sldId id="297" r:id="rId24"/>
    <p:sldId id="298" r:id="rId25"/>
    <p:sldId id="280" r:id="rId26"/>
    <p:sldId id="296" r:id="rId27"/>
    <p:sldId id="276" r:id="rId28"/>
    <p:sldId id="277" r:id="rId29"/>
    <p:sldId id="278" r:id="rId30"/>
    <p:sldId id="302" r:id="rId31"/>
    <p:sldId id="261" r:id="rId32"/>
    <p:sldId id="268" r:id="rId33"/>
    <p:sldId id="305" r:id="rId34"/>
    <p:sldId id="259" r:id="rId35"/>
    <p:sldId id="258" r:id="rId36"/>
    <p:sldId id="306" r:id="rId37"/>
    <p:sldId id="262" r:id="rId3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8871E-59CB-48A2-A722-9EA224C87567}" v="61" dt="2018-07-10T07:27:11.617"/>
    <p1510:client id="{C0749E20-5594-47DA-964E-95D2B3F7493D}" v="239" dt="2018-07-06T03:37:55.982"/>
    <p1510:client id="{5F322B91-65B8-4B23-8579-466C95784EB1}" v="11" dt="2018-07-11T02:25:21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A746-DF29-4586-AC92-8AFBB01DFB5C}" type="datetimeFigureOut">
              <a:rPr lang="en-US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6188E-4DF0-49C5-B231-58858820C87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1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wavelet_transfor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Wavelet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vele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wavelet_transfor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wavelet_transfor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nx.org/contents/bf483620-7240-4f43-8551-d95696257711@25/amplitude-quantiz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26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27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28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Adapted from lecture 4 , page 7 NUS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 from lecture 4 , page 8 NUS slides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0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lecture 4 , page 9 NUS slides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lecture 4 , page 10 NUS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Source: </a:t>
            </a:r>
            <a:r>
              <a:rPr lang="en-US"/>
              <a:t>https://www.edn.com/electronics-blogs/sound-bites/4421452/Audio-pitch-shifting---the-constant-Q-transform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 https://www.edn.com/electronics-blogs/sound-bites/4421452/Audio-pitch-shifting---the-constant-Q-transform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Image created locally using </a:t>
            </a:r>
            <a:r>
              <a:rPr lang="en-US" err="1">
                <a:cs typeface="Calibri"/>
              </a:rPr>
              <a:t>librosa</a:t>
            </a:r>
            <a:r>
              <a:rPr lang="en-US">
                <a:cs typeface="Calibri"/>
              </a:rPr>
              <a:t> on cmu_a0001.wav.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Adapted from L01 page 3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Source: </a:t>
            </a:r>
            <a:r>
              <a:rPr lang="en-US"/>
              <a:t>https://en.wikipedia.org/wiki/Constant-Q_transform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6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Content source: </a:t>
            </a:r>
            <a:r>
              <a:rPr lang="en-US">
                <a:hlinkClick r:id="rId3"/>
              </a:rPr>
              <a:t>https://en.wikipedia.org/wiki/Continuous_wavelet_transform</a:t>
            </a:r>
            <a:r>
              <a:rPr lang="en-US">
                <a:cs typeface="Calibri"/>
              </a:rPr>
              <a:t> and </a:t>
            </a:r>
            <a:r>
              <a:rPr lang="en-US">
                <a:hlinkClick r:id="rId4"/>
              </a:rPr>
              <a:t>https://en.wikipedia.org/wiki/Wavelet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Image source: </a:t>
            </a:r>
            <a:r>
              <a:rPr lang="en-US"/>
              <a:t>https://www.mathworks.com/help/wavelet/gs/continuous-wavelet-transform-and-scale-based-analysis.html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Morlet</a:t>
            </a:r>
            <a:r>
              <a:rPr lang="en-US">
                <a:cs typeface="Calibri"/>
              </a:rPr>
              <a:t> wavelet image source: </a:t>
            </a:r>
            <a:r>
              <a:rPr lang="en-US">
                <a:hlinkClick r:id="rId3"/>
              </a:rPr>
              <a:t>https://en.wikipedia.org/wiki/Wavelet</a:t>
            </a:r>
          </a:p>
          <a:p>
            <a:r>
              <a:rPr lang="en-US" err="1">
                <a:cs typeface="Calibri"/>
              </a:rPr>
              <a:t>Scalogram</a:t>
            </a:r>
            <a:r>
              <a:rPr lang="en-US">
                <a:cs typeface="Calibri"/>
              </a:rPr>
              <a:t> created locally in MATLAB using cwt </a:t>
            </a:r>
            <a:r>
              <a:rPr lang="en-US" err="1">
                <a:cs typeface="Calibri"/>
              </a:rPr>
              <a:t>funciton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72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CWT is known to be more robust against noise. Refer to </a:t>
            </a:r>
            <a:r>
              <a:rPr lang="en-US">
                <a:hlinkClick r:id="rId3"/>
              </a:rPr>
              <a:t>https://en.wikipedia.org/wiki/Continuous_wavelet_transform</a:t>
            </a:r>
            <a:r>
              <a:rPr lang="en-US">
                <a:cs typeface="Calibri"/>
              </a:rPr>
              <a:t> reference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CWT is known to be more robust against noise. Refer to </a:t>
            </a:r>
            <a:r>
              <a:rPr lang="en-US">
                <a:hlinkClick r:id="rId3"/>
              </a:rPr>
              <a:t>https://en.wikipedia.org/wiki/Continuous_wavelet_transform</a:t>
            </a:r>
            <a:r>
              <a:rPr lang="en-US">
                <a:cs typeface="Calibri"/>
              </a:rPr>
              <a:t> reference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 https://en.wikibooks.org/wiki/A-level_Computing/AQA/Problem_Solving,_Programming,_Data_Representation_and_Practical_Exercise/Fundamentals_of_Data_Representation/Sampled_sound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 </a:t>
            </a:r>
            <a:r>
              <a:rPr lang="en-US">
                <a:hlinkClick r:id="rId3"/>
              </a:rPr>
              <a:t>https://archive.cnx.org/contents/bf483620-7240-4f43-8551-d95696257711@25/amplitude-quantization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L07 page 6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16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24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22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Adapted from L01 page 25 of Dan's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6188E-4DF0-49C5-B231-58858820C87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FC3-B3ED-4DF2-8158-2FDF3CC2D8FF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D2BA-2D9D-43F5-B988-ABCADB7464AA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1A48-B4CF-4F6E-BA80-53592CA6B656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B450-D01A-48DC-B859-AF44DEEBBD4B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2762-FFD7-4BBD-B0C6-5383EF95704A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6BE5-0A5F-4748-9E8D-66A2C8CD2B84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574-F112-4245-BBDA-BD840A434924}" type="datetime1">
              <a:rPr lang="en-GB" smtClean="0"/>
              <a:t>12/07/2018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08F7-AFB2-443B-9E3C-E174E3104929}" type="datetime1">
              <a:rPr lang="en-GB" smtClean="0"/>
              <a:t>12/07/2018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8061-F332-4DD6-93A3-CF9462E0296F}" type="datetime1">
              <a:rPr lang="en-GB" smtClean="0"/>
              <a:t>12/07/2018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C4FE-996D-4D97-98FE-97691FC03AC2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F741-114B-482B-B883-6D6C44CB4012}" type="datetime1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4064-963B-413A-B13B-170B59F06E86}" type="datetime1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Speech signal, Features and Noise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BBA9A-802C-420B-86AF-27F1D83C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3619AF-7BE1-4B87-B68E-ED41D33F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work with the audio for classification and for many other tasks we need to extract features out of the audio.</a:t>
            </a:r>
          </a:p>
          <a:p>
            <a:r>
              <a:rPr lang="en-US">
                <a:cs typeface="Calibri"/>
              </a:rPr>
              <a:t>Here we study a few common features:</a:t>
            </a:r>
          </a:p>
          <a:p>
            <a:pPr lvl="1"/>
            <a:r>
              <a:rPr lang="en-US">
                <a:cs typeface="Calibri"/>
              </a:rPr>
              <a:t>MFCC</a:t>
            </a:r>
          </a:p>
          <a:p>
            <a:pPr lvl="1"/>
            <a:r>
              <a:rPr lang="en-US">
                <a:cs typeface="Calibri"/>
              </a:rPr>
              <a:t>Spectrogram</a:t>
            </a:r>
          </a:p>
          <a:p>
            <a:pPr lvl="1"/>
            <a:r>
              <a:rPr lang="en-US" err="1">
                <a:cs typeface="Calibri"/>
              </a:rPr>
              <a:t>Scalogram</a:t>
            </a:r>
          </a:p>
          <a:p>
            <a:pPr lvl="1"/>
            <a:r>
              <a:rPr lang="en-US">
                <a:cs typeface="Calibri"/>
              </a:rPr>
              <a:t>Q-Transform Spectrogram</a:t>
            </a:r>
          </a:p>
          <a:p>
            <a:r>
              <a:rPr lang="en-US">
                <a:cs typeface="Calibri"/>
              </a:rPr>
              <a:t>We need to understand the Fourier, Wavelet and Q Transform, to understand 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2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149FB-EE6D-4D45-88FD-B9E8F814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57"/>
          </a:xfrm>
        </p:spPr>
        <p:txBody>
          <a:bodyPr/>
          <a:lstStyle/>
          <a:p>
            <a:r>
              <a:rPr lang="en-US">
                <a:cs typeface="Calibri Light"/>
              </a:rPr>
              <a:t>2.1 Fourier Transform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0D343E-CB3D-4C1E-97B1-CD10E5C0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81"/>
            <a:ext cx="10515600" cy="5016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Idea: Break the signal into a combination of simple signals (sines and cosines) with different frequencies. Find out how much energy does each frequency contribute.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6D86A31-EFA7-4F1B-863E-E15104E9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58" y="2456738"/>
            <a:ext cx="8473440" cy="4258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7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D0A31-3B69-4812-9B72-B31B079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43"/>
          </a:xfrm>
        </p:spPr>
        <p:txBody>
          <a:bodyPr/>
          <a:lstStyle/>
          <a:p>
            <a:r>
              <a:rPr lang="en-US">
                <a:cs typeface="Calibri Light"/>
              </a:rPr>
              <a:t>Discrete-time Fourier</a:t>
            </a:r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DE2BDC49-4255-4CF2-AB1A-333A97C02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963" y="1094105"/>
            <a:ext cx="7311514" cy="56965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3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67BD0-45C2-40F3-AD12-C04382A5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31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Short Term Fourier transform (STFT)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7CB092-2915-4F35-8758-4B9E50D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790"/>
            <a:ext cx="10515600" cy="5036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Want to localize energy in time and frequency.</a:t>
            </a:r>
          </a:p>
          <a:p>
            <a:pPr lvl="1"/>
            <a:r>
              <a:rPr lang="en-US">
                <a:cs typeface="Calibri"/>
              </a:rPr>
              <a:t>Break sound into short-time pieces</a:t>
            </a:r>
          </a:p>
          <a:p>
            <a:pPr lvl="1"/>
            <a:r>
              <a:rPr lang="en-US">
                <a:cs typeface="Calibri"/>
              </a:rPr>
              <a:t>Calculate DFT on each one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Mathematically,</a:t>
            </a: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91B3EBC1-61D7-454A-BC0F-2B1B67AD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78" y="2286819"/>
            <a:ext cx="7376160" cy="3391801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248E54F-C764-48F6-8070-BCE4AC162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039" y="6089417"/>
            <a:ext cx="5926237" cy="7138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6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FA32D-728F-4B80-8678-13382E76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6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 The Spectrogram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F92CC2-9C79-48FD-BA76-AB06FBD4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145"/>
            <a:ext cx="10515600" cy="5143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Plot STFT </a:t>
            </a:r>
            <a:r>
              <a:rPr lang="en-US" i="1" dirty="0">
                <a:cs typeface="Calibri"/>
              </a:rPr>
              <a:t>X[k, m]</a:t>
            </a:r>
            <a:r>
              <a:rPr lang="en-US" dirty="0">
                <a:cs typeface="Calibri"/>
              </a:rPr>
              <a:t> as an image.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8D72237-B0EA-4E95-9F11-7B8A65AE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39" y="1458143"/>
            <a:ext cx="7152640" cy="52488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FDACD-BBB0-498B-8D09-D8DA5FA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563"/>
          </a:xfrm>
        </p:spPr>
        <p:txBody>
          <a:bodyPr/>
          <a:lstStyle/>
          <a:p>
            <a:r>
              <a:rPr lang="en-US">
                <a:cs typeface="Calibri Light"/>
              </a:rPr>
              <a:t>Time-frequency Tradeoff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DE18E-C16D-43A3-8E99-90FD2021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385"/>
            <a:ext cx="10515600" cy="5001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Longer window </a:t>
            </a:r>
            <a:r>
              <a:rPr lang="en-US" i="1">
                <a:cs typeface="Calibri"/>
              </a:rPr>
              <a:t>w[n]</a:t>
            </a:r>
            <a:r>
              <a:rPr lang="en-US">
                <a:cs typeface="Calibri"/>
              </a:rPr>
              <a:t> gains frequency resolution at the cost of time resolution.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85EB6C6-AC68-47CA-9AE5-21F2CFE0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39" y="1822582"/>
            <a:ext cx="6746240" cy="49603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32742-70B2-4D82-A1CA-FD405C14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Speech sounds on the spectrogram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71ABB-48B5-4D4D-8D00-E27426F1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Most popular speech visualization.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44FB582-E9B1-4FD9-ABA4-B78CDA93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58" y="2311677"/>
            <a:ext cx="6705600" cy="44434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4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78D55-E25C-4677-B1FC-3BF7D66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Sample Spectrogram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64C88-0527-48DF-8671-44092FD63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"Buy one, get one free!"</a:t>
            </a:r>
          </a:p>
          <a:p>
            <a:r>
              <a:rPr lang="en-US" dirty="0">
                <a:cs typeface="Calibri"/>
              </a:rPr>
              <a:t>Often the features are plotted on a logarithmic scale of frequencies. </a:t>
            </a:r>
          </a:p>
          <a:p>
            <a:r>
              <a:rPr lang="en-US" dirty="0">
                <a:cs typeface="Calibri"/>
              </a:rPr>
              <a:t>This is because our ears detect logarithmically rather than linearly.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DD0E15B-6A61-4439-9859-78E485604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648AB93C-D45D-4D5B-A15E-2196EF9D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384" y="1823120"/>
            <a:ext cx="6594613" cy="4931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9BDE7-A0B1-4CC3-98A4-9004AFB2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2.2 Filter Bank Coefficients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91B3D-D966-4285-86D8-FA004461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spectral magnitudes produced by the Short Time Fourier Transform contains too much information for subsequent processing/analysis.</a:t>
            </a:r>
            <a:endParaRPr lang="en-US"/>
          </a:p>
          <a:p>
            <a:r>
              <a:rPr lang="en-US">
                <a:cs typeface="Calibri"/>
              </a:rPr>
              <a:t>Filter bank coefficients are a more compact representation of the spectral magnitudes. </a:t>
            </a:r>
          </a:p>
          <a:p>
            <a:r>
              <a:rPr lang="en-US">
                <a:cs typeface="Calibri"/>
              </a:rPr>
              <a:t>It consists of a series (bank) of bandpass filters (typically triangular filters) and each bandpass filter produces one coefficient corresponding to the sum of the </a:t>
            </a:r>
            <a:r>
              <a:rPr lang="en-US" err="1">
                <a:cs typeface="Calibri"/>
              </a:rPr>
              <a:t>bandpassed</a:t>
            </a:r>
            <a:r>
              <a:rPr lang="en-US">
                <a:cs typeface="Calibri"/>
              </a:rPr>
              <a:t> signal.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6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76EB17-7CD4-4783-B3C3-F86E6CC2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24"/>
            <a:ext cx="10515600" cy="650374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Mel Filter Bank Coefficients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E579E-0FB6-4ED7-9D86-2E9B68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651"/>
            <a:ext cx="10515600" cy="5277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Mel scale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is a perceptual scale of pitches judged by listeners to be equal in distance from one another. </a:t>
            </a:r>
          </a:p>
          <a:p>
            <a:r>
              <a:rPr lang="en-US">
                <a:cs typeface="Calibri"/>
              </a:rPr>
              <a:t>The Mel function is a non-linear mapping between the frequency and the Mel scales: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Points equal distance apart in the Mel has a higher resolution at the lower frequencies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weapon&#10;&#10;Description generated with high confidence">
            <a:extLst>
              <a:ext uri="{FF2B5EF4-FFF2-40B4-BE49-F238E27FC236}">
                <a16:creationId xmlns:a16="http://schemas.microsoft.com/office/drawing/2014/main" xmlns="" id="{5639B2D5-5787-4602-BEC7-4A75A68F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89" y="2756901"/>
            <a:ext cx="4947920" cy="389288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8793913E-FC18-497D-A48B-2D46AC3F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85" y="3988968"/>
            <a:ext cx="9446870" cy="29119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3680B-1D13-4F3D-9E59-042338E4B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D6851F-632B-4A63-975E-6DD4F9DCC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Sound and Signal</a:t>
            </a:r>
          </a:p>
          <a:p>
            <a:r>
              <a:rPr lang="en-US">
                <a:cs typeface="Calibri"/>
              </a:rPr>
              <a:t>Quantization and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06200-2801-4D4D-AD65-31C511E6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Mel Frequency Cepstral Coefficients (MFCC)</a:t>
            </a:r>
            <a:endParaRPr lang="en-US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4E6E84A-9C79-4F17-BD5B-9A72CECAB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045" y="1516968"/>
            <a:ext cx="11006619" cy="4621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7BC4D1-3469-4568-BB9D-62538109A373}"/>
              </a:ext>
            </a:extLst>
          </p:cNvPr>
          <p:cNvSpPr txBox="1"/>
          <p:nvPr/>
        </p:nvSpPr>
        <p:spPr>
          <a:xfrm>
            <a:off x="-156030" y="6293756"/>
            <a:ext cx="810441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aseline="30000">
                <a:cs typeface="Calibri"/>
              </a:rPr>
              <a:t>P. Mermelstein (1976), "Distance measures for speech recognition, psychological and instrumental."</a:t>
            </a:r>
            <a:endParaRPr lang="en-US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1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F79EB-F8DE-475A-AEA2-049E69E3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Discrete Cosine Transform (DCT)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09492-A43A-463E-AF03-C2431B00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DCT formula can be written as linear transformation in a matrix form:</a:t>
            </a:r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033D322D-DE5A-4DDB-965B-3A08F9B5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1" y="3155415"/>
            <a:ext cx="11800114" cy="16901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1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04A61-0B8A-4088-A45F-1D12B2CA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Functions of DCT</a:t>
            </a:r>
            <a:endParaRPr lang="en-US"/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xmlns="" id="{478B71F9-4DFE-4BA1-80A1-E1000DD5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08" y="1296458"/>
            <a:ext cx="9266584" cy="55260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4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A4ED6-8E6A-4197-8C51-77D768F7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2.3 Limitations of STFT and the Constant Q Transform (CQT)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A14FD-A5E2-477C-8D8F-2A3E4EF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5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resolution of the windowing function </a:t>
            </a:r>
            <a:r>
              <a:rPr lang="en-US" i="1" dirty="0">
                <a:cs typeface="Calibri"/>
              </a:rPr>
              <a:t>w[]</a:t>
            </a:r>
            <a:r>
              <a:rPr lang="en-US" dirty="0">
                <a:cs typeface="Calibri"/>
              </a:rPr>
              <a:t> in the standard STFT is the same for all values of the frequency. </a:t>
            </a:r>
          </a:p>
          <a:p>
            <a:r>
              <a:rPr lang="en-US" dirty="0">
                <a:cs typeface="Calibri"/>
              </a:rPr>
              <a:t>Further, the standard STFT has equally spaced frequencies because the exponent increases linearly.</a:t>
            </a:r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To treat high and low frequencies "equally" we need to:</a:t>
            </a:r>
          </a:p>
          <a:p>
            <a:pPr lvl="1"/>
            <a:r>
              <a:rPr lang="en-US" dirty="0">
                <a:cs typeface="Calibri"/>
              </a:rPr>
              <a:t>have bin widths that are equal in octaves, not in absolute frequencies</a:t>
            </a:r>
          </a:p>
          <a:p>
            <a:pPr lvl="1"/>
            <a:r>
              <a:rPr lang="en-US" dirty="0">
                <a:cs typeface="Calibri"/>
              </a:rPr>
              <a:t>space the frequencies in the spectrum logarithmically</a:t>
            </a:r>
          </a:p>
          <a:p>
            <a:r>
              <a:rPr lang="en-US" dirty="0">
                <a:cs typeface="Calibri"/>
              </a:rPr>
              <a:t>These are achieved by Constant Q transform.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5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4D8B8-9FB4-41D8-A06D-C4529F6C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Constant Q Transform (CQT)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E5EF5-9D2D-4833-ADEC-C269FA7E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CQT modifies the STFT such that the frequency bins are logarithmically spaced.</a:t>
            </a:r>
          </a:p>
          <a:p>
            <a:r>
              <a:rPr lang="en-US">
                <a:cs typeface="Calibri"/>
              </a:rPr>
              <a:t>The windowing function is adjusted with center frequency so that the width of each bin too increases in proportion to the center frequency.</a:t>
            </a:r>
          </a:p>
          <a:p>
            <a:r>
              <a:rPr lang="en-US">
                <a:cs typeface="Calibri"/>
              </a:rPr>
              <a:t>The ratio of ω/</a:t>
            </a:r>
            <a:r>
              <a:rPr lang="en-US" err="1">
                <a:cs typeface="Calibri"/>
              </a:rPr>
              <a:t>δω</a:t>
            </a:r>
            <a:r>
              <a:rPr lang="en-US">
                <a:cs typeface="Calibri"/>
              </a:rPr>
              <a:t> is kept constant, hence the term “Constant-Q”. (ω: frequency).</a:t>
            </a:r>
          </a:p>
          <a:p>
            <a:r>
              <a:rPr lang="en-US">
                <a:cs typeface="Calibri"/>
              </a:rPr>
              <a:t>Ignoring a normalization term, the transform now looks like this:</a:t>
            </a:r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xmlns="" id="{F5DB973F-CF22-4D77-B60B-DCC8D0E6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8" y="5131981"/>
            <a:ext cx="5907616" cy="1187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1D3E1-0751-451C-8F0D-626443119ADF}"/>
              </a:ext>
            </a:extLst>
          </p:cNvPr>
          <p:cNvSpPr txBox="1"/>
          <p:nvPr/>
        </p:nvSpPr>
        <p:spPr>
          <a:xfrm>
            <a:off x="-273958" y="6311900"/>
            <a:ext cx="645341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Judith C. Brown, "Calculation of a constant Q spectral transform"</a:t>
            </a:r>
            <a:r>
              <a:rPr lang="en-US" dirty="0">
                <a:cs typeface="Calibri"/>
              </a:rPr>
              <a:t> 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6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86E3B-85F7-4EED-81A2-AD738AC9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CQT Spectrogram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FEA401E-8AFB-4DEC-99E9-8555CA1F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798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Similar to STFT, we plot the values from CQT and obtain the CQT Spectrogram.</a:t>
            </a:r>
          </a:p>
          <a:p>
            <a:r>
              <a:rPr lang="en-US">
                <a:cs typeface="Calibri"/>
              </a:rPr>
              <a:t>For the same audio "Buy one, get one free!"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028FA7C-DA6D-47F9-9946-B273168D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32" y="2830235"/>
            <a:ext cx="5374640" cy="40284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1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95B5-076D-4898-9C8E-04635B45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CQT Spectrogram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E3FF5-3B6B-4E6B-B8DD-76F077D3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Mirrors the human auditory system, at lower-frequencies spectral resolution is better, whereas temporal resolution improves at higher frequencies.</a:t>
            </a:r>
            <a:endParaRPr lang="en-US"/>
          </a:p>
          <a:p>
            <a:r>
              <a:rPr lang="en-US">
                <a:cs typeface="Calibri"/>
              </a:rPr>
              <a:t>It is more suited than spectrogram for musical data.</a:t>
            </a:r>
          </a:p>
          <a:p>
            <a:r>
              <a:rPr lang="en-US">
                <a:cs typeface="Calibri"/>
              </a:rPr>
              <a:t>More useful when the frequencies span multiple octaves as fewer frequency bins are required to cover a given range effectively.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0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93DB4-D286-4439-A4BC-4CAE7968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2.4 Wavelet Transform (Continuous)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08FD9-B877-48F1-A4B0-1A782B24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CWT is used to divide a continuous time function into wavelets.</a:t>
            </a:r>
          </a:p>
          <a:p>
            <a:r>
              <a:rPr lang="en-US">
                <a:cs typeface="Calibri"/>
              </a:rPr>
              <a:t>A wavelet is a brief wave-like oscillation which satisfies certain mathematical properties.</a:t>
            </a:r>
          </a:p>
          <a:p>
            <a:r>
              <a:rPr lang="en-US">
                <a:cs typeface="Calibri"/>
              </a:rPr>
              <a:t>For CWT we first choose a 'mother' wavelet.</a:t>
            </a:r>
          </a:p>
          <a:p>
            <a:r>
              <a:rPr lang="en-US">
                <a:cs typeface="Calibri"/>
              </a:rPr>
              <a:t>This wavelet is scaled and shifted to generate different functions.</a:t>
            </a:r>
          </a:p>
          <a:p>
            <a:r>
              <a:rPr lang="en-US">
                <a:cs typeface="Calibri"/>
              </a:rPr>
              <a:t>These functions are convolved with the input signal to obtain the CWT.</a:t>
            </a:r>
          </a:p>
          <a:p>
            <a:r>
              <a:rPr lang="en-US">
                <a:cs typeface="Calibri"/>
              </a:rPr>
              <a:t>Like spectrogram is for Fourier transform, the plot of CWT is called </a:t>
            </a:r>
            <a:r>
              <a:rPr lang="en-US" err="1">
                <a:cs typeface="Calibri"/>
              </a:rPr>
              <a:t>scalogram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2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9BBCA-8A8C-45EF-9A1F-DC652A5E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CWT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D5050-4F5D-4E0A-9627-57C7678C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Fourier transform gives a frequency representation of the signal while CWT gives a time-frequency representation.</a:t>
            </a:r>
          </a:p>
          <a:p>
            <a:r>
              <a:rPr lang="en-US">
                <a:cs typeface="Calibri"/>
              </a:rPr>
              <a:t>CWT offers both time and frequency localization.</a:t>
            </a:r>
            <a:endParaRPr lang="en-US"/>
          </a:p>
          <a:p>
            <a:r>
              <a:rPr lang="en-US">
                <a:cs typeface="Calibri"/>
              </a:rPr>
              <a:t>Lower frequencies get a wider time window and higher frequencies get shorter time window in the </a:t>
            </a:r>
            <a:r>
              <a:rPr lang="en-US" err="1">
                <a:cs typeface="Calibri"/>
              </a:rPr>
              <a:t>scalogram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r>
              <a:rPr lang="en-US">
                <a:cs typeface="Calibri"/>
              </a:rPr>
              <a:t>This can be seen by comparing the frequency-time divisions in the spectrogram and </a:t>
            </a:r>
            <a:r>
              <a:rPr lang="en-US" err="1">
                <a:cs typeface="Calibri"/>
              </a:rPr>
              <a:t>scalogram</a:t>
            </a:r>
            <a:r>
              <a:rPr lang="en-US">
                <a:cs typeface="Calibri"/>
              </a:rPr>
              <a:t>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736E3A4-0AAF-43D5-83F0-343B8EFA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60" y="4975969"/>
            <a:ext cx="5068276" cy="18004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5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3F77B-9D45-4B82-B4DD-9449B7E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Scalogram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AFB0CE-D2C7-4100-8F88-CDEE740D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145"/>
            <a:ext cx="10515600" cy="4889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Morlet</a:t>
            </a:r>
            <a:r>
              <a:rPr lang="en-US" dirty="0">
                <a:cs typeface="Calibri"/>
              </a:rPr>
              <a:t> Wavelet and corresponding </a:t>
            </a:r>
            <a:r>
              <a:rPr lang="en-US" dirty="0" err="1">
                <a:cs typeface="Calibri"/>
              </a:rPr>
              <a:t>scalogram</a:t>
            </a:r>
            <a:r>
              <a:rPr lang="en-US" dirty="0">
                <a:cs typeface="Calibri"/>
              </a:rPr>
              <a:t> for "Buy one, get one free!"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C28C673-75D0-4442-8087-820E1D13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41" y="3455377"/>
            <a:ext cx="3932115" cy="109024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6BA4298-E6F6-4DEE-B69A-B0E20CF16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58" y="2307831"/>
            <a:ext cx="6065520" cy="454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DA8AF-8A47-4B57-99F0-9662B0BE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Sound and Signal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CC7306-3759-4FC6-99DD-F6A4556F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5042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Sound is air pressure variation.</a:t>
            </a:r>
          </a:p>
          <a:p>
            <a:r>
              <a:rPr lang="en-US" dirty="0">
                <a:cs typeface="Calibri"/>
              </a:rPr>
              <a:t>Waves travelling through air, and so treated as signals.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9F75DEF-A16A-45C3-8896-796A84F5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8" y="2191702"/>
            <a:ext cx="5527040" cy="4323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3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71E9-1DF0-41D0-B85C-6799744E0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61E89D-B4C7-4784-84D4-15A7ACB5E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Noise and its types</a:t>
            </a:r>
          </a:p>
          <a:p>
            <a:r>
              <a:rPr lang="en-US">
                <a:cs typeface="Calibri"/>
              </a:rPr>
              <a:t>Effects on the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ADB64-0308-45FE-9D4D-A8AE481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3.1 NOISE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9F185-CA85-4805-BCE8-AD3AA082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Noise is an unwanted disturbance present in the signal. </a:t>
            </a:r>
          </a:p>
          <a:p>
            <a:r>
              <a:rPr lang="en-US">
                <a:cs typeface="Calibri"/>
              </a:rPr>
              <a:t>Arises during transmitting, capturing or conversion of signals. </a:t>
            </a:r>
          </a:p>
          <a:p>
            <a:r>
              <a:rPr lang="en-US">
                <a:cs typeface="Calibri"/>
              </a:rPr>
              <a:t>The common types of noise are :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1. White noise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2. Black noise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3. Gaussian noise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4. Pink noise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5. Brown noise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22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3A5819-B34C-4314-B9B8-26858FE2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761701"/>
            <a:ext cx="10515600" cy="4998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Signal-to-noise (SNR) is the ratio of signal power to noise power. It is often expressed in decibels.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</a:t>
            </a:r>
            <a:r>
              <a:rPr lang="en-US" sz="2500">
                <a:cs typeface="Calibri"/>
              </a:rPr>
              <a:t> Where A is the root mean square amplitude.</a:t>
            </a:r>
            <a:r>
              <a:rPr lang="en-US" dirty="0">
                <a:cs typeface="Calibri"/>
              </a:rPr>
              <a:t> 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Noise is more robust in high-frequency range as compared to low-frequency range. </a:t>
            </a:r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806C33BE-4D0A-4695-B60D-4C884D5A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0" y="1903950"/>
            <a:ext cx="5086709" cy="13535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8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A5FD4-3F26-4908-989F-4C1898BA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Waveform, with noise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B1E4BB-78AD-4306-B23A-33502EAF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waveform of "Buy one get one free!" with little noise.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same waveform with much larger noise.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0F029AC-61DC-4AF3-8730-72E86021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26" y="2212857"/>
            <a:ext cx="8504661" cy="167958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85432B7-BCC5-4EE7-96EE-FD7AD286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27" y="4350468"/>
            <a:ext cx="8504663" cy="1669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3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6B1C7-A594-4A88-9FB7-793C88F3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27441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3.2 EFFECT OF NOISE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48F9E-F1E2-419A-94EF-DAE6A80E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595588"/>
            <a:ext cx="10817524" cy="48401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The presence of noise in signals affects the feature representation in the following ways.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1. Spectrogram ("</a:t>
            </a:r>
            <a:r>
              <a:rPr lang="en-US">
                <a:ea typeface="+mn-lt"/>
                <a:cs typeface="+mn-lt"/>
              </a:rPr>
              <a:t>Buy one get one free!" without and with little noise)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 </a:t>
            </a:r>
            <a:r>
              <a:rPr lang="en-US" sz="2500">
                <a:cs typeface="Calibri"/>
              </a:rPr>
              <a:t>           Without noise                                                    With little noise 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DC6C3EA0-9D5C-4F10-86C8-CDDD163E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92" y="2773601"/>
            <a:ext cx="4295077" cy="3218984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B05AA9EE-CE51-4A00-A12A-A0AC1476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04" y="2772008"/>
            <a:ext cx="4295077" cy="32189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6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19E89-70AA-4555-8E1F-DC6350CC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9" y="502909"/>
            <a:ext cx="10601864" cy="6096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2. Scalogram: 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CWT is more resistant against noise, and hence does not show much change with little noise.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"Buy one get one free!" without and with little and high noise.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Without noise                        with little noise                      with high </a:t>
            </a:r>
            <a:r>
              <a:rPr lang="en-US" dirty="0">
                <a:cs typeface="Calibri"/>
              </a:rPr>
              <a:t>noise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xmlns="" id="{F464D1C0-B2F1-4A7F-8AE9-42DFF617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1" y="2456515"/>
            <a:ext cx="3891033" cy="291108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DFC3750-BB21-45BF-814A-01907CEB6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470" y="2456057"/>
            <a:ext cx="3904784" cy="29123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C254AFA4-D4F9-4F97-AF3B-ED56FDEA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201" y="2456056"/>
            <a:ext cx="3895492" cy="2912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45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19E89-70AA-4555-8E1F-DC6350CC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9" y="502909"/>
            <a:ext cx="10601864" cy="5372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3. Q Spectrogram: </a:t>
            </a:r>
          </a:p>
          <a:p>
            <a:r>
              <a:rPr lang="en-US">
                <a:cs typeface="Calibri"/>
              </a:rPr>
              <a:t>"Buy one get one free!" without and with little noise.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 Without noise                                                     with noise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3F4DF5B-DB42-48A5-9D5A-AA395ACA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4" y="1532577"/>
            <a:ext cx="4640519" cy="3480172"/>
          </a:xfrm>
          <a:prstGeom prst="rect">
            <a:avLst/>
          </a:prstGeom>
        </p:spPr>
      </p:pic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CDAF1E9A-60C1-4F7A-A1F2-D8AE824D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94" y="1530550"/>
            <a:ext cx="4583151" cy="34791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6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A7367F-2611-4CEF-B1D8-D8536BD88982}"/>
              </a:ext>
            </a:extLst>
          </p:cNvPr>
          <p:cNvSpPr txBox="1"/>
          <p:nvPr/>
        </p:nvSpPr>
        <p:spPr>
          <a:xfrm>
            <a:off x="756250" y="705929"/>
            <a:ext cx="9601199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4. MFCC Features </a:t>
            </a:r>
          </a:p>
          <a:p>
            <a:endParaRPr lang="en-US" sz="10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Presence of noise also affects the MFCC features.  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The distance between the MFCC feature vector of the pure signal and noisy signal depends upon the variance in the noise present. 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C15DA-275A-4C62-B498-9C4C3B4E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Recording the sound, Sampling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9193FC-0349-437F-A272-AD51F053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Sound signal is sampled at regular intervals (at sampling frequency) and the value of the amplitude at that moment of signal is observed.</a:t>
            </a:r>
          </a:p>
          <a:p>
            <a:r>
              <a:rPr lang="en-US">
                <a:cs typeface="Calibri"/>
              </a:rPr>
              <a:t>Sampling rate: 44.1 kHz for audio and human speech recording 16kHz.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F85F01-4839-44DB-9FBD-E51554B7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8" y="4072503"/>
            <a:ext cx="3914078" cy="2643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AD48FD-8CAF-456B-BE5E-0232C122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652" y="4070956"/>
            <a:ext cx="3923371" cy="26437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4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8AEED-2C6E-417B-AA59-E19CD5CD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Quantization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8647F-999D-4E4A-AECD-5A45C3E7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Observed amplitudes are quantized. Only quantized values are stored.</a:t>
            </a:r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C7568F1-E533-4745-840E-859E69CE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1" y="2478842"/>
            <a:ext cx="10189291" cy="33347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1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6D836-9B5A-4B09-91B0-10AAC67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Quantization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ED2C4-8087-4986-B36A-019217B8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Represent waveform with discrete levels.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Equivalent to adding error </a:t>
            </a:r>
            <a:r>
              <a:rPr lang="en-US" i="1">
                <a:cs typeface="Calibri"/>
              </a:rPr>
              <a:t>e[n]</a:t>
            </a:r>
            <a:r>
              <a:rPr lang="en-US">
                <a:cs typeface="Calibri"/>
              </a:rPr>
              <a:t>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e[n] ~ uncorrelated, white noise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793E44A8-6AF9-4FAC-8567-3B5444C2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41" y="2166960"/>
            <a:ext cx="7990114" cy="2284594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1374A14C-9081-41C2-8780-AA288E30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70" y="4858443"/>
            <a:ext cx="2743200" cy="352401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DF8DA47-498B-4E13-9E85-86A48DE9A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49" y="5805532"/>
            <a:ext cx="4648200" cy="9964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0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D5550-E068-4A1D-8137-52553E2F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Sampling and Quantization together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D951D25B-FC07-4384-B4BC-69CD23026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376" y="1439545"/>
            <a:ext cx="8171167" cy="53004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2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FC5DB-6399-41A6-9727-5340DF76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the waveform looks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323A0-E15B-4930-92D7-3A55C42D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"Buy one, get one free!"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571EBB7-407D-4538-BA60-FE2A6337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2850753"/>
            <a:ext cx="10668000" cy="22886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2CFD6-F718-41CB-AFA9-0DE13DA0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EB5914-8F53-434D-96B1-41392717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279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Features from audio</a:t>
            </a:r>
          </a:p>
          <a:p>
            <a:r>
              <a:rPr lang="en-US">
                <a:cs typeface="Calibri"/>
              </a:rPr>
              <a:t>2.1 Fourier Transform and Spectrogram</a:t>
            </a:r>
          </a:p>
          <a:p>
            <a:r>
              <a:rPr lang="en-US">
                <a:cs typeface="Calibri"/>
              </a:rPr>
              <a:t>2.2 MFCC</a:t>
            </a:r>
          </a:p>
          <a:p>
            <a:r>
              <a:rPr lang="en-US">
                <a:cs typeface="Calibri"/>
              </a:rPr>
              <a:t>2.3 Constant Q Transform and Q-Spectrogram</a:t>
            </a:r>
          </a:p>
          <a:p>
            <a:r>
              <a:rPr lang="en-US">
                <a:cs typeface="Calibri"/>
              </a:rPr>
              <a:t>2.4 Wavelet Transform and </a:t>
            </a:r>
            <a:r>
              <a:rPr lang="en-US" err="1">
                <a:cs typeface="Calibri"/>
              </a:rPr>
              <a:t>Scalogram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3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Widescreen</PresentationFormat>
  <Paragraphs>273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Speech signal, Features and Noise</vt:lpstr>
      <vt:lpstr>Section 1 </vt:lpstr>
      <vt:lpstr>Sound and Signal</vt:lpstr>
      <vt:lpstr>Recording the sound, Sampling</vt:lpstr>
      <vt:lpstr>Quantization</vt:lpstr>
      <vt:lpstr>Quantization Cont.</vt:lpstr>
      <vt:lpstr>Sampling and Quantization together</vt:lpstr>
      <vt:lpstr>How the waveform looks ...</vt:lpstr>
      <vt:lpstr>Section 2</vt:lpstr>
      <vt:lpstr>Features</vt:lpstr>
      <vt:lpstr>2.1 Fourier Transform</vt:lpstr>
      <vt:lpstr>Discrete-time Fourier</vt:lpstr>
      <vt:lpstr>Short Term Fourier transform (STFT)</vt:lpstr>
      <vt:lpstr> The Spectrogram</vt:lpstr>
      <vt:lpstr>Time-frequency Tradeoff</vt:lpstr>
      <vt:lpstr>Speech sounds on the spectrogram</vt:lpstr>
      <vt:lpstr>Sample Spectrogram</vt:lpstr>
      <vt:lpstr>2.2 Filter Bank Coefficients</vt:lpstr>
      <vt:lpstr>Mel Filter Bank Coefficients</vt:lpstr>
      <vt:lpstr>Mel Frequency Cepstral Coefficients (MFCC)</vt:lpstr>
      <vt:lpstr>Discrete Cosine Transform (DCT)</vt:lpstr>
      <vt:lpstr>Basic Functions of DCT</vt:lpstr>
      <vt:lpstr>2.3 Limitations of STFT and the Constant Q Transform (CQT)</vt:lpstr>
      <vt:lpstr>Constant Q Transform (CQT)</vt:lpstr>
      <vt:lpstr>CQT Spectrogram</vt:lpstr>
      <vt:lpstr>CQT Spectrogram Applications</vt:lpstr>
      <vt:lpstr>2.4 Wavelet Transform (Continuous)</vt:lpstr>
      <vt:lpstr>CWT cont.</vt:lpstr>
      <vt:lpstr>Scalogram</vt:lpstr>
      <vt:lpstr>Section 3</vt:lpstr>
      <vt:lpstr>3.1 NOISE </vt:lpstr>
      <vt:lpstr>PowerPoint Presentation</vt:lpstr>
      <vt:lpstr>Waveform, with noise</vt:lpstr>
      <vt:lpstr>3.2 EFFECT OF NOISE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Tulsulkar Gauri Ravindra</cp:lastModifiedBy>
  <cp:revision>92</cp:revision>
  <dcterms:modified xsi:type="dcterms:W3CDTF">2018-07-12T05:51:34Z</dcterms:modified>
</cp:coreProperties>
</file>