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60" r:id="rId2"/>
    <p:sldId id="256" r:id="rId3"/>
    <p:sldId id="257" r:id="rId4"/>
    <p:sldId id="258" r:id="rId5"/>
    <p:sldId id="259" r:id="rId6"/>
    <p:sldId id="265" r:id="rId7"/>
    <p:sldId id="282" r:id="rId8"/>
    <p:sldId id="262" r:id="rId9"/>
    <p:sldId id="267" r:id="rId10"/>
    <p:sldId id="270" r:id="rId11"/>
    <p:sldId id="271" r:id="rId12"/>
    <p:sldId id="272" r:id="rId13"/>
    <p:sldId id="274" r:id="rId14"/>
    <p:sldId id="275" r:id="rId15"/>
    <p:sldId id="278" r:id="rId16"/>
    <p:sldId id="290" r:id="rId17"/>
    <p:sldId id="285" r:id="rId18"/>
    <p:sldId id="284" r:id="rId19"/>
    <p:sldId id="286" r:id="rId20"/>
    <p:sldId id="287" r:id="rId21"/>
    <p:sldId id="292" r:id="rId22"/>
    <p:sldId id="288" r:id="rId23"/>
    <p:sldId id="289" r:id="rId24"/>
    <p:sldId id="283" r:id="rId25"/>
    <p:sldId id="29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3300"/>
    <a:srgbClr val="FFFF00"/>
    <a:srgbClr val="FF0066"/>
    <a:srgbClr val="FF0000"/>
    <a:srgbClr val="66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38" autoAdjust="0"/>
    <p:restoredTop sz="94660"/>
  </p:normalViewPr>
  <p:slideViewPr>
    <p:cSldViewPr snapToGrid="0">
      <p:cViewPr varScale="1">
        <p:scale>
          <a:sx n="63" d="100"/>
          <a:sy n="63" d="100"/>
        </p:scale>
        <p:origin x="82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D6A90B-7511-4CBC-863A-9FD5BBA799A0}" type="datetimeFigureOut">
              <a:rPr lang="en-IN" smtClean="0"/>
              <a:t>16-08-2023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E136C8-1AC3-46AF-AD29-BB1F4AB41136}"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F0D9EA-41F3-4758-BDD7-4EE8353182E5}" type="datetimeFigureOut">
              <a:rPr lang="en-IN" smtClean="0"/>
              <a:t>16-08-2023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004BE67-BA87-4B88-8A81-4B5FB2DD5CE8}"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F0D9EA-41F3-4758-BDD7-4EE8353182E5}" type="datetimeFigureOut">
              <a:rPr lang="en-IN" smtClean="0"/>
              <a:t>16-08-2023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04BE67-BA87-4B88-8A81-4B5FB2DD5CE8}"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F0D9EA-41F3-4758-BDD7-4EE8353182E5}" type="datetimeFigureOut">
              <a:rPr lang="en-IN" smtClean="0"/>
              <a:t>16-08-2023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04BE67-BA87-4B88-8A81-4B5FB2DD5CE8}"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F0D9EA-41F3-4758-BDD7-4EE8353182E5}" type="datetimeFigureOut">
              <a:rPr lang="en-IN" smtClean="0"/>
              <a:t>16-08-2023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04BE67-BA87-4B88-8A81-4B5FB2DD5CE8}"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F0D9EA-41F3-4758-BDD7-4EE8353182E5}" type="datetimeFigureOut">
              <a:rPr lang="en-IN" smtClean="0"/>
              <a:t>16-08-2023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04BE67-BA87-4B88-8A81-4B5FB2DD5CE8}"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F0D9EA-41F3-4758-BDD7-4EE8353182E5}" type="datetimeFigureOut">
              <a:rPr lang="en-IN" smtClean="0"/>
              <a:t>16-08-2023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04BE67-BA87-4B88-8A81-4B5FB2DD5CE8}"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F0D9EA-41F3-4758-BDD7-4EE8353182E5}" type="datetimeFigureOut">
              <a:rPr lang="en-IN" smtClean="0"/>
              <a:t>16-08-2023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04BE67-BA87-4B88-8A81-4B5FB2DD5CE8}"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F0D9EA-41F3-4758-BDD7-4EE8353182E5}" type="datetimeFigureOut">
              <a:rPr lang="en-IN" smtClean="0"/>
              <a:t>16-08-2023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04BE67-BA87-4B88-8A81-4B5FB2DD5CE8}"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F0D9EA-41F3-4758-BDD7-4EE8353182E5}" type="datetimeFigureOut">
              <a:rPr lang="en-IN" smtClean="0"/>
              <a:t>16-08-2023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004BE67-BA87-4B88-8A81-4B5FB2DD5CE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F0D9EA-41F3-4758-BDD7-4EE8353182E5}" type="datetimeFigureOut">
              <a:rPr lang="en-IN" smtClean="0"/>
              <a:t>16-08-2023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04BE67-BA87-4B88-8A81-4B5FB2DD5CE8}"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8F0D9EA-41F3-4758-BDD7-4EE8353182E5}" type="datetimeFigureOut">
              <a:rPr lang="en-IN" smtClean="0"/>
              <a:t>16-08-2023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C004BE67-BA87-4B88-8A81-4B5FB2DD5CE8}"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8F0D9EA-41F3-4758-BDD7-4EE8353182E5}" type="datetimeFigureOut">
              <a:rPr lang="en-IN" smtClean="0"/>
              <a:t>16-08-2023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004BE67-BA87-4B88-8A81-4B5FB2DD5CE8}"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0720" y="365759"/>
            <a:ext cx="11054080" cy="1446550"/>
          </a:xfrm>
          <a:prstGeom prst="rect">
            <a:avLst/>
          </a:prstGeom>
          <a:noFill/>
        </p:spPr>
        <p:txBody>
          <a:bodyPr wrap="square" rtlCol="0">
            <a:spAutoFit/>
          </a:bodyPr>
          <a:lstStyle/>
          <a:p>
            <a:r>
              <a:rPr lang="en-US" sz="4400" dirty="0">
                <a:solidFill>
                  <a:schemeClr val="accent4"/>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t>employee payroll  Management</a:t>
            </a:r>
          </a:p>
          <a:p>
            <a:r>
              <a:rPr lang="en-US" sz="4400" dirty="0">
                <a:solidFill>
                  <a:schemeClr val="accent4"/>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t>                           System</a:t>
            </a:r>
            <a:endParaRPr lang="en-IN" sz="4400" dirty="0">
              <a:solidFill>
                <a:schemeClr val="accent4"/>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endParaRPr>
          </a:p>
        </p:txBody>
      </p:sp>
      <p:sp>
        <p:nvSpPr>
          <p:cNvPr id="7" name="TextBox 6"/>
          <p:cNvSpPr txBox="1"/>
          <p:nvPr/>
        </p:nvSpPr>
        <p:spPr>
          <a:xfrm>
            <a:off x="7641771" y="4586589"/>
            <a:ext cx="3056707" cy="584775"/>
          </a:xfrm>
          <a:prstGeom prst="rect">
            <a:avLst/>
          </a:prstGeom>
          <a:noFill/>
        </p:spPr>
        <p:txBody>
          <a:bodyPr wrap="square" rtlCol="0">
            <a:spAutoFit/>
          </a:bodyPr>
          <a:lstStyle/>
          <a:p>
            <a:r>
              <a:rPr lang="en-US" sz="3200" dirty="0">
                <a:solidFill>
                  <a:schemeClr val="accent4"/>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t>Batch-1</a:t>
            </a:r>
            <a:endParaRPr lang="en-IN" sz="3200" dirty="0">
              <a:solidFill>
                <a:schemeClr val="accent4"/>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8546" y="2726777"/>
            <a:ext cx="5518305" cy="38814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1" y="103051"/>
            <a:ext cx="9601200" cy="654594"/>
          </a:xfrm>
        </p:spPr>
        <p:txBody>
          <a:bodyPr>
            <a:normAutofit/>
          </a:bodyPr>
          <a:lstStyle/>
          <a:p>
            <a:r>
              <a:rPr lang="en-GB" b="1" dirty="0">
                <a:latin typeface="Times New Roman" panose="02020603050405020304" pitchFamily="18" charset="0"/>
                <a:cs typeface="Times New Roman" panose="02020603050405020304" pitchFamily="18" charset="0"/>
              </a:rPr>
              <a:t>E-R Diagram:</a:t>
            </a:r>
            <a:endParaRPr lang="en-IN" dirty="0"/>
          </a:p>
        </p:txBody>
      </p:sp>
      <p:pic>
        <p:nvPicPr>
          <p:cNvPr id="4" name="Picture 3"/>
          <p:cNvPicPr>
            <a:picLocks noChangeAspect="1"/>
          </p:cNvPicPr>
          <p:nvPr/>
        </p:nvPicPr>
        <p:blipFill>
          <a:blip r:embed="rId2"/>
          <a:stretch>
            <a:fillRect/>
          </a:stretch>
        </p:blipFill>
        <p:spPr>
          <a:xfrm>
            <a:off x="1402080" y="757645"/>
            <a:ext cx="9794239" cy="5695404"/>
          </a:xfrm>
          <a:prstGeom prst="rect">
            <a:avLst/>
          </a:prstGeom>
        </p:spPr>
      </p:pic>
      <p:sp>
        <p:nvSpPr>
          <p:cNvPr id="3" name="Rectangle 2"/>
          <p:cNvSpPr/>
          <p:nvPr/>
        </p:nvSpPr>
        <p:spPr>
          <a:xfrm>
            <a:off x="1776549" y="992777"/>
            <a:ext cx="1789611" cy="23513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82" y="727165"/>
            <a:ext cx="4469432" cy="657498"/>
          </a:xfrm>
        </p:spPr>
        <p:txBody>
          <a:bodyPr>
            <a:normAutofit/>
          </a:bodyPr>
          <a:lstStyle/>
          <a:p>
            <a:r>
              <a:rPr lang="en-IN" b="1" dirty="0">
                <a:latin typeface="Times New Roman" panose="02020603050405020304" pitchFamily="18" charset="0"/>
                <a:cs typeface="Times New Roman" panose="02020603050405020304" pitchFamily="18" charset="0"/>
              </a:rPr>
              <a:t>Home Page:</a:t>
            </a:r>
          </a:p>
        </p:txBody>
      </p:sp>
      <p:sp>
        <p:nvSpPr>
          <p:cNvPr id="3" name="TextBox 2"/>
          <p:cNvSpPr txBox="1"/>
          <p:nvPr/>
        </p:nvSpPr>
        <p:spPr>
          <a:xfrm>
            <a:off x="167882" y="63863"/>
            <a:ext cx="6807684" cy="646331"/>
          </a:xfrm>
          <a:prstGeom prst="rect">
            <a:avLst/>
          </a:prstGeom>
          <a:noFill/>
        </p:spPr>
        <p:txBody>
          <a:bodyPr wrap="square" rtlCol="0">
            <a:spAutoFit/>
          </a:bodyPr>
          <a:lstStyle/>
          <a:p>
            <a:r>
              <a:rPr lang="en-US" sz="3600" dirty="0">
                <a:solidFill>
                  <a:schemeClr val="accent5"/>
                </a:solidFill>
                <a:latin typeface="Times New Roman" panose="02020603050405020304" pitchFamily="18" charset="0"/>
                <a:cs typeface="Times New Roman" panose="02020603050405020304" pitchFamily="18" charset="0"/>
              </a:rPr>
              <a:t>Screenshots Of Output and Details</a:t>
            </a:r>
            <a:endParaRPr lang="en-IN" sz="3600" dirty="0">
              <a:solidFill>
                <a:schemeClr val="accent5"/>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37360"/>
            <a:ext cx="12192000" cy="48971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0446" y="0"/>
            <a:ext cx="8321040" cy="646331"/>
          </a:xfrm>
          <a:prstGeom prst="rect">
            <a:avLst/>
          </a:prstGeom>
          <a:noFill/>
        </p:spPr>
        <p:txBody>
          <a:bodyPr wrap="square" rtlCol="0">
            <a:spAutoFit/>
          </a:bodyPr>
          <a:lstStyle/>
          <a:p>
            <a:r>
              <a:rPr lang="en-US" sz="3600" b="1" dirty="0">
                <a:solidFill>
                  <a:schemeClr val="accent1"/>
                </a:solidFill>
                <a:latin typeface="Times New Roman" panose="02020603050405020304" pitchFamily="18" charset="0"/>
                <a:cs typeface="Times New Roman" panose="02020603050405020304" pitchFamily="18" charset="0"/>
              </a:rPr>
              <a:t>Register Page:</a:t>
            </a:r>
            <a:endParaRPr lang="en-IN" sz="3600" b="1" dirty="0">
              <a:solidFill>
                <a:schemeClr val="accent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srcRect b="7066"/>
          <a:stretch>
            <a:fillRect/>
          </a:stretch>
        </p:blipFill>
        <p:spPr>
          <a:xfrm>
            <a:off x="0" y="1016000"/>
            <a:ext cx="12192000" cy="58419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7382" y="156755"/>
            <a:ext cx="5473338" cy="646331"/>
          </a:xfrm>
          <a:prstGeom prst="rect">
            <a:avLst/>
          </a:prstGeom>
          <a:noFill/>
        </p:spPr>
        <p:txBody>
          <a:bodyPr wrap="square" rtlCol="0">
            <a:spAutoFit/>
          </a:bodyPr>
          <a:lstStyle/>
          <a:p>
            <a:r>
              <a:rPr lang="en-US" sz="3600" b="1" dirty="0">
                <a:solidFill>
                  <a:schemeClr val="accent1"/>
                </a:solidFill>
                <a:latin typeface="Times New Roman" panose="02020603050405020304" pitchFamily="18" charset="0"/>
                <a:cs typeface="Times New Roman" panose="02020603050405020304" pitchFamily="18" charset="0"/>
              </a:rPr>
              <a:t>Login Page:</a:t>
            </a:r>
            <a:endParaRPr lang="en-IN" sz="3600" b="1" dirty="0">
              <a:solidFill>
                <a:schemeClr val="accent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srcRect b="6701"/>
          <a:stretch>
            <a:fillRect/>
          </a:stretch>
        </p:blipFill>
        <p:spPr>
          <a:xfrm>
            <a:off x="0" y="944880"/>
            <a:ext cx="12192000" cy="59131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760" y="181429"/>
            <a:ext cx="4917440" cy="646331"/>
          </a:xfrm>
          <a:prstGeom prst="rect">
            <a:avLst/>
          </a:prstGeom>
          <a:noFill/>
        </p:spPr>
        <p:txBody>
          <a:bodyPr wrap="square" rtlCol="0">
            <a:spAutoFit/>
          </a:bodyPr>
          <a:lstStyle/>
          <a:p>
            <a:r>
              <a:rPr lang="en-US" sz="3600" b="1" dirty="0">
                <a:solidFill>
                  <a:schemeClr val="accent1"/>
                </a:solidFill>
                <a:latin typeface="Times New Roman" panose="02020603050405020304" pitchFamily="18" charset="0"/>
                <a:cs typeface="Times New Roman" panose="02020603050405020304" pitchFamily="18" charset="0"/>
              </a:rPr>
              <a:t>Admin Page:</a:t>
            </a:r>
            <a:endParaRPr lang="en-IN" sz="3600" b="1" dirty="0">
              <a:solidFill>
                <a:schemeClr val="accent1"/>
              </a:solidFill>
              <a:latin typeface="Times New Roman" panose="02020603050405020304" pitchFamily="18" charset="0"/>
              <a:cs typeface="Times New Roman" panose="02020603050405020304" pitchFamily="18" charset="0"/>
            </a:endParaRPr>
          </a:p>
        </p:txBody>
      </p:sp>
      <p:pic>
        <p:nvPicPr>
          <p:cNvPr id="15" name="Picture 14"/>
          <p:cNvPicPr>
            <a:picLocks noChangeAspect="1"/>
          </p:cNvPicPr>
          <p:nvPr/>
        </p:nvPicPr>
        <p:blipFill rotWithShape="1">
          <a:blip r:embed="rId2"/>
          <a:srcRect b="6927"/>
          <a:stretch>
            <a:fillRect/>
          </a:stretch>
        </p:blipFill>
        <p:spPr>
          <a:xfrm>
            <a:off x="0" y="827760"/>
            <a:ext cx="12192000" cy="61216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6571" y="104504"/>
            <a:ext cx="5342709" cy="646331"/>
          </a:xfrm>
          <a:prstGeom prst="rect">
            <a:avLst/>
          </a:prstGeom>
          <a:noFill/>
        </p:spPr>
        <p:txBody>
          <a:bodyPr wrap="square" rtlCol="0">
            <a:spAutoFit/>
          </a:bodyPr>
          <a:lstStyle/>
          <a:p>
            <a:r>
              <a:rPr lang="en-US" sz="3600" b="1" dirty="0">
                <a:solidFill>
                  <a:schemeClr val="accent1"/>
                </a:solidFill>
                <a:latin typeface="Times New Roman" panose="02020603050405020304" pitchFamily="18" charset="0"/>
                <a:cs typeface="Times New Roman" panose="02020603050405020304" pitchFamily="18" charset="0"/>
              </a:rPr>
              <a:t>Employee Page:</a:t>
            </a:r>
            <a:endParaRPr lang="en-IN" sz="3600" b="1" dirty="0">
              <a:solidFill>
                <a:schemeClr val="accent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12137"/>
          <a:stretch>
            <a:fillRect/>
          </a:stretch>
        </p:blipFill>
        <p:spPr>
          <a:xfrm>
            <a:off x="0" y="1005840"/>
            <a:ext cx="12192000" cy="59029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109CA-D604-39F6-CF7E-5A398AA7AB60}"/>
              </a:ext>
            </a:extLst>
          </p:cNvPr>
          <p:cNvSpPr>
            <a:spLocks noGrp="1"/>
          </p:cNvSpPr>
          <p:nvPr>
            <p:ph type="title"/>
          </p:nvPr>
        </p:nvSpPr>
        <p:spPr>
          <a:xfrm>
            <a:off x="436880" y="804519"/>
            <a:ext cx="11297919" cy="1049235"/>
          </a:xfrm>
        </p:spPr>
        <p:txBody>
          <a:bodyPr/>
          <a:lstStyle/>
          <a:p>
            <a:r>
              <a:rPr lang="en-IN" dirty="0"/>
              <a:t>Update Profile </a:t>
            </a:r>
          </a:p>
        </p:txBody>
      </p:sp>
      <p:sp>
        <p:nvSpPr>
          <p:cNvPr id="3" name="Content Placeholder 2">
            <a:extLst>
              <a:ext uri="{FF2B5EF4-FFF2-40B4-BE49-F238E27FC236}">
                <a16:creationId xmlns:a16="http://schemas.microsoft.com/office/drawing/2014/main" id="{067E7CAA-5D4B-F9CA-AFC9-CA532FF0B40E}"/>
              </a:ext>
            </a:extLst>
          </p:cNvPr>
          <p:cNvSpPr>
            <a:spLocks noGrp="1"/>
          </p:cNvSpPr>
          <p:nvPr>
            <p:ph idx="1"/>
          </p:nvPr>
        </p:nvSpPr>
        <p:spPr>
          <a:xfrm>
            <a:off x="6248400" y="2025892"/>
            <a:ext cx="5567680" cy="4037749"/>
          </a:xfrm>
        </p:spPr>
        <p:txBody>
          <a:bodyPr/>
          <a:lstStyle/>
          <a:p>
            <a:r>
              <a:rPr lang="en-US" b="1" i="0" dirty="0">
                <a:solidFill>
                  <a:schemeClr val="tx1"/>
                </a:solidFill>
                <a:effectLst/>
                <a:latin typeface="Times New Roman" panose="02020603050405020304" pitchFamily="18" charset="0"/>
                <a:cs typeface="Times New Roman" panose="02020603050405020304" pitchFamily="18" charset="0"/>
              </a:rPr>
              <a:t>Update profile :</a:t>
            </a:r>
            <a:r>
              <a:rPr lang="en-US" i="0" dirty="0">
                <a:solidFill>
                  <a:schemeClr val="tx1"/>
                </a:solidFill>
                <a:effectLst/>
                <a:latin typeface="Times New Roman" panose="02020603050405020304" pitchFamily="18" charset="0"/>
                <a:cs typeface="Times New Roman" panose="02020603050405020304" pitchFamily="18" charset="0"/>
              </a:rPr>
              <a:t>The admin and employee can view and update the profile.</a:t>
            </a:r>
            <a:endParaRPr lang="en-US" b="1" i="0" dirty="0">
              <a:solidFill>
                <a:schemeClr val="tx1"/>
              </a:solidFill>
              <a:effectLst/>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A4BFBE1F-B55C-CBD1-358E-3242523BFC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67840"/>
            <a:ext cx="6248400" cy="4285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290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89280"/>
            <a:ext cx="8596668" cy="873760"/>
          </a:xfrm>
        </p:spPr>
        <p:txBody>
          <a:bodyPr>
            <a:normAutofit/>
          </a:bodyPr>
          <a:lstStyle/>
          <a:p>
            <a:r>
              <a:rPr lang="en-IN" dirty="0"/>
              <a:t>Add/Edit/Delete and View Employees </a:t>
            </a:r>
          </a:p>
        </p:txBody>
      </p:sp>
      <p:sp>
        <p:nvSpPr>
          <p:cNvPr id="3" name="Content Placeholder 2"/>
          <p:cNvSpPr>
            <a:spLocks noGrp="1"/>
          </p:cNvSpPr>
          <p:nvPr>
            <p:ph idx="1"/>
          </p:nvPr>
        </p:nvSpPr>
        <p:spPr>
          <a:xfrm>
            <a:off x="5598160" y="1351280"/>
            <a:ext cx="6024245" cy="5084445"/>
          </a:xfrm>
        </p:spPr>
        <p:txBody>
          <a:bodyPr>
            <a:normAutofit/>
          </a:bodyPr>
          <a:lstStyle/>
          <a:p>
            <a:pPr algn="l">
              <a:buFont typeface="Arial" panose="020B0604020202020204" pitchFamily="34" charset="0"/>
              <a:buChar char="•"/>
            </a:pPr>
            <a:endParaRPr lang="en-US" b="1" i="0" dirty="0">
              <a:solidFill>
                <a:schemeClr val="tx1"/>
              </a:solidFill>
              <a:effectLst/>
              <a:latin typeface="Söhne"/>
            </a:endParaRP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Add :</a:t>
            </a:r>
            <a:r>
              <a:rPr lang="en-US" b="0" i="0" dirty="0">
                <a:solidFill>
                  <a:schemeClr val="tx1"/>
                </a:solidFill>
                <a:effectLst/>
                <a:latin typeface="Times New Roman" panose="02020603050405020304" pitchFamily="18" charset="0"/>
                <a:cs typeface="Times New Roman" panose="02020603050405020304" pitchFamily="18" charset="0"/>
              </a:rPr>
              <a:t> Expanding your team? Adding new members is straightforward—just fill in the details.</a:t>
            </a: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Edit :</a:t>
            </a:r>
            <a:r>
              <a:rPr lang="en-US" b="0" i="0" dirty="0">
                <a:solidFill>
                  <a:schemeClr val="tx1"/>
                </a:solidFill>
                <a:effectLst/>
                <a:latin typeface="Times New Roman" panose="02020603050405020304" pitchFamily="18" charset="0"/>
                <a:cs typeface="Times New Roman" panose="02020603050405020304" pitchFamily="18" charset="0"/>
              </a:rPr>
              <a:t> Roles change? You can easily update employee information to reflect their current roles.</a:t>
            </a: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Delete :</a:t>
            </a:r>
            <a:r>
              <a:rPr lang="en-US" b="0" i="0" dirty="0">
                <a:solidFill>
                  <a:schemeClr val="tx1"/>
                </a:solidFill>
                <a:effectLst/>
                <a:latin typeface="Times New Roman" panose="02020603050405020304" pitchFamily="18" charset="0"/>
                <a:cs typeface="Times New Roman" panose="02020603050405020304" pitchFamily="18" charset="0"/>
              </a:rPr>
              <a:t> If circumstances change, removing employee records is hassle-free, keeping everything accurate.</a:t>
            </a: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View :</a:t>
            </a:r>
            <a:r>
              <a:rPr lang="en-US" b="0" i="0" dirty="0">
                <a:solidFill>
                  <a:schemeClr val="tx1"/>
                </a:solidFill>
                <a:effectLst/>
                <a:latin typeface="Times New Roman" panose="02020603050405020304" pitchFamily="18" charset="0"/>
                <a:cs typeface="Times New Roman" panose="02020603050405020304" pitchFamily="18" charset="0"/>
              </a:rPr>
              <a:t> Get a quick overview of your workforce to stay organized and manage effectively.</a:t>
            </a:r>
          </a:p>
          <a:p>
            <a:endParaRPr lang="en-IN" dirty="0">
              <a:solidFill>
                <a:schemeClr val="tx1"/>
              </a:solidFill>
              <a:latin typeface="Times New Roman" panose="02020603050405020304" pitchFamily="18" charset="0"/>
              <a:cs typeface="Times New Roman" panose="02020603050405020304" pitchFamily="18" charset="0"/>
            </a:endParaRPr>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43075"/>
            <a:ext cx="5433021" cy="42659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040"/>
            <a:ext cx="8596668" cy="1330960"/>
          </a:xfrm>
        </p:spPr>
        <p:txBody>
          <a:bodyPr>
            <a:normAutofit/>
          </a:bodyPr>
          <a:lstStyle/>
          <a:p>
            <a:r>
              <a:rPr lang="en-IN" dirty="0"/>
              <a:t>Add/Edit/Delete and View Schedule work of Employees </a:t>
            </a:r>
          </a:p>
        </p:txBody>
      </p:sp>
      <p:sp>
        <p:nvSpPr>
          <p:cNvPr id="3" name="Content Placeholder 2"/>
          <p:cNvSpPr>
            <a:spLocks noGrp="1"/>
          </p:cNvSpPr>
          <p:nvPr>
            <p:ph idx="1"/>
          </p:nvPr>
        </p:nvSpPr>
        <p:spPr>
          <a:xfrm>
            <a:off x="5709920" y="1710889"/>
            <a:ext cx="5527040" cy="4330474"/>
          </a:xfrm>
        </p:spPr>
        <p:txBody>
          <a:bodyPr>
            <a:normAutofit/>
          </a:bodyPr>
          <a:lstStyle/>
          <a:p>
            <a:endParaRPr lang="en-US" dirty="0"/>
          </a:p>
          <a:p>
            <a:r>
              <a:rPr lang="en-US" dirty="0"/>
              <a:t>Streamline employee schedule management with our user-friendly system.</a:t>
            </a:r>
          </a:p>
          <a:p>
            <a:r>
              <a:rPr lang="en-US" dirty="0"/>
              <a:t> Effortlessly add, update, and delete schedules as required, ensuring smooth operations.</a:t>
            </a:r>
          </a:p>
          <a:p>
            <a:r>
              <a:rPr lang="en-US" dirty="0"/>
              <a:t> Gain a comprehensive view of work schedules, promoting optimal coordination.</a:t>
            </a:r>
          </a:p>
          <a:p>
            <a:r>
              <a:rPr lang="en-US" dirty="0"/>
              <a:t> Simplify workforce management and enhance productivity with ease.</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10889"/>
            <a:ext cx="5472882" cy="45516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804519"/>
            <a:ext cx="10018535" cy="1049235"/>
          </a:xfrm>
        </p:spPr>
        <p:txBody>
          <a:bodyPr>
            <a:normAutofit/>
          </a:bodyPr>
          <a:lstStyle/>
          <a:p>
            <a:r>
              <a:rPr lang="en-IN" dirty="0"/>
              <a:t>Apply/Edit/Delete and View Leaves of Employees </a:t>
            </a:r>
          </a:p>
        </p:txBody>
      </p:sp>
      <p:sp>
        <p:nvSpPr>
          <p:cNvPr id="3" name="Content Placeholder 2"/>
          <p:cNvSpPr>
            <a:spLocks noGrp="1"/>
          </p:cNvSpPr>
          <p:nvPr>
            <p:ph idx="1"/>
          </p:nvPr>
        </p:nvSpPr>
        <p:spPr>
          <a:xfrm>
            <a:off x="5425440" y="1808481"/>
            <a:ext cx="5730240" cy="4155440"/>
          </a:xfrm>
        </p:spPr>
        <p:txBody>
          <a:bodyPr>
            <a:normAutofit/>
          </a:bodyPr>
          <a:lstStyle/>
          <a:p>
            <a:r>
              <a:rPr lang="en-IN" dirty="0">
                <a:solidFill>
                  <a:schemeClr val="tx1"/>
                </a:solidFill>
                <a:latin typeface="Times New Roman" panose="02020603050405020304" pitchFamily="18" charset="0"/>
                <a:cs typeface="Times New Roman" panose="02020603050405020304" pitchFamily="18" charset="0"/>
              </a:rPr>
              <a:t>A</a:t>
            </a:r>
            <a:r>
              <a:rPr lang="en-US" dirty="0" err="1">
                <a:latin typeface="Times New Roman" panose="02020603050405020304" pitchFamily="18" charset="0"/>
                <a:cs typeface="Times New Roman" panose="02020603050405020304" pitchFamily="18" charset="0"/>
              </a:rPr>
              <a:t>pply</a:t>
            </a:r>
            <a:r>
              <a:rPr lang="en-US" b="0" i="0" dirty="0">
                <a:solidFill>
                  <a:schemeClr val="tx1"/>
                </a:solidFill>
                <a:effectLst/>
                <a:latin typeface="Times New Roman" panose="02020603050405020304" pitchFamily="18" charset="0"/>
                <a:cs typeface="Times New Roman" panose="02020603050405020304" pitchFamily="18" charset="0"/>
              </a:rPr>
              <a:t>: Adding leave records for employees is a breeze. Just input the dates and reason, and you're all set! </a:t>
            </a:r>
          </a:p>
          <a:p>
            <a:r>
              <a:rPr lang="en-US" b="0" i="0" dirty="0">
                <a:solidFill>
                  <a:schemeClr val="tx1"/>
                </a:solidFill>
                <a:effectLst/>
                <a:latin typeface="Times New Roman" panose="02020603050405020304" pitchFamily="18" charset="0"/>
                <a:cs typeface="Times New Roman" panose="02020603050405020304" pitchFamily="18" charset="0"/>
              </a:rPr>
              <a:t>Edit: Need to make changes to leave dates? No problem! Easily edit leave records to match the new plans. </a:t>
            </a:r>
          </a:p>
          <a:p>
            <a:r>
              <a:rPr lang="en-US" b="0" i="0" dirty="0">
                <a:solidFill>
                  <a:schemeClr val="tx1"/>
                </a:solidFill>
                <a:effectLst/>
                <a:latin typeface="Times New Roman" panose="02020603050405020304" pitchFamily="18" charset="0"/>
                <a:cs typeface="Times New Roman" panose="02020603050405020304" pitchFamily="18" charset="0"/>
              </a:rPr>
              <a:t>Delete: Plans changed? You can delete leave entries without any hassle, ensuring accurate records. </a:t>
            </a:r>
          </a:p>
          <a:p>
            <a:r>
              <a:rPr lang="en-US" b="0" i="0" dirty="0">
                <a:solidFill>
                  <a:schemeClr val="tx1"/>
                </a:solidFill>
                <a:effectLst/>
                <a:latin typeface="Times New Roman" panose="02020603050405020304" pitchFamily="18" charset="0"/>
                <a:cs typeface="Times New Roman" panose="02020603050405020304" pitchFamily="18" charset="0"/>
              </a:rPr>
              <a:t>View: Get a quick overview of who's on leave and when. Stay organized and plan ahead effectively.</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49121"/>
            <a:ext cx="5198612" cy="431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92159" y="364308"/>
            <a:ext cx="3107505" cy="646331"/>
          </a:xfrm>
          <a:prstGeom prst="rect">
            <a:avLst/>
          </a:prstGeom>
          <a:noFill/>
        </p:spPr>
        <p:txBody>
          <a:bodyPr wrap="square" rtlCol="0">
            <a:spAutoFit/>
          </a:bodyPr>
          <a:lstStyle/>
          <a:p>
            <a:r>
              <a:rPr lang="en-US" sz="3600" b="1" dirty="0">
                <a:solidFill>
                  <a:schemeClr val="accent1"/>
                </a:solidFill>
                <a:latin typeface="Times New Roman" panose="02020603050405020304" pitchFamily="18" charset="0"/>
                <a:cs typeface="Times New Roman" panose="02020603050405020304" pitchFamily="18" charset="0"/>
              </a:rPr>
              <a:t>Batch -01</a:t>
            </a:r>
            <a:endParaRPr lang="en-IN" sz="3600" b="1" dirty="0">
              <a:solidFill>
                <a:schemeClr val="accent1"/>
              </a:solidFill>
              <a:latin typeface="Times New Roman" panose="02020603050405020304" pitchFamily="18" charset="0"/>
              <a:cs typeface="Times New Roman" panose="02020603050405020304" pitchFamily="18" charset="0"/>
            </a:endParaRPr>
          </a:p>
        </p:txBody>
      </p:sp>
      <p:sp>
        <p:nvSpPr>
          <p:cNvPr id="5" name="TextBox 4"/>
          <p:cNvSpPr txBox="1"/>
          <p:nvPr/>
        </p:nvSpPr>
        <p:spPr>
          <a:xfrm flipH="1">
            <a:off x="5791200" y="3667760"/>
            <a:ext cx="5781040" cy="2585323"/>
          </a:xfrm>
          <a:prstGeom prst="rect">
            <a:avLst/>
          </a:prstGeom>
          <a:noFill/>
        </p:spPr>
        <p:txBody>
          <a:bodyPr wrap="square" rtlCol="0">
            <a:spAutoFit/>
          </a:bodyPr>
          <a:lstStyle/>
          <a:p>
            <a:r>
              <a:rPr lang="en-US" dirty="0">
                <a:latin typeface="Algerian" panose="04020705040A02060702" pitchFamily="82" charset="0"/>
                <a:cs typeface="Times New Roman" panose="02020603050405020304" pitchFamily="18" charset="0"/>
              </a:rPr>
              <a:t>Front End and Backend :</a:t>
            </a:r>
          </a:p>
          <a:p>
            <a:pPr marL="285750" indent="-285750" algn="just">
              <a:buFont typeface="Wingdings" panose="05000000000000000000" pitchFamily="2" charset="2"/>
              <a:buChar char="§"/>
            </a:pPr>
            <a:r>
              <a:rPr lang="en-US" dirty="0">
                <a:latin typeface="Algerian" panose="04020705040A02060702" pitchFamily="82" charset="0"/>
                <a:cs typeface="Times New Roman" panose="02020603050405020304" pitchFamily="18" charset="0"/>
              </a:rPr>
              <a:t>R. Nodankumar                                 2564563</a:t>
            </a:r>
          </a:p>
          <a:p>
            <a:pPr marL="285750" indent="-285750" algn="just">
              <a:buFont typeface="Wingdings" panose="05000000000000000000" pitchFamily="2" charset="2"/>
              <a:buChar char="§"/>
            </a:pPr>
            <a:r>
              <a:rPr lang="en-US" dirty="0">
                <a:latin typeface="Algerian" panose="04020705040A02060702" pitchFamily="82" charset="0"/>
                <a:cs typeface="Times New Roman" panose="02020603050405020304" pitchFamily="18" charset="0"/>
              </a:rPr>
              <a:t>U. Dasaratha Rami Reddy           2562947</a:t>
            </a:r>
          </a:p>
          <a:p>
            <a:pPr marL="285750" indent="-285750" algn="just">
              <a:buFont typeface="Wingdings" panose="05000000000000000000" pitchFamily="2" charset="2"/>
              <a:buChar char="§"/>
            </a:pPr>
            <a:r>
              <a:rPr lang="en-US" dirty="0">
                <a:latin typeface="Algerian" panose="04020705040A02060702" pitchFamily="82" charset="0"/>
                <a:cs typeface="Times New Roman" panose="02020603050405020304" pitchFamily="18" charset="0"/>
              </a:rPr>
              <a:t>B. Mahesh		                             2563697</a:t>
            </a:r>
          </a:p>
          <a:p>
            <a:pPr marL="285750" indent="-285750" algn="just">
              <a:buFont typeface="Wingdings" panose="05000000000000000000" pitchFamily="2" charset="2"/>
              <a:buChar char="§"/>
            </a:pPr>
            <a:r>
              <a:rPr lang="en-US" dirty="0">
                <a:latin typeface="Algerian" panose="04020705040A02060702" pitchFamily="82" charset="0"/>
                <a:cs typeface="Times New Roman" panose="02020603050405020304" pitchFamily="18" charset="0"/>
              </a:rPr>
              <a:t>P. TejasRi                                            2564180</a:t>
            </a:r>
          </a:p>
          <a:p>
            <a:pPr marL="285750" indent="-285750" algn="just">
              <a:buFont typeface="Wingdings" panose="05000000000000000000" pitchFamily="2" charset="2"/>
              <a:buChar char="§"/>
            </a:pPr>
            <a:r>
              <a:rPr lang="en-US" dirty="0">
                <a:latin typeface="Algerian" panose="04020705040A02060702" pitchFamily="82" charset="0"/>
                <a:cs typeface="Times New Roman" panose="02020603050405020304" pitchFamily="18" charset="0"/>
              </a:rPr>
              <a:t>K. V. PraneetHa                                2563138</a:t>
            </a:r>
          </a:p>
          <a:p>
            <a:pPr marL="285750" indent="-285750" algn="just">
              <a:buFont typeface="Wingdings" panose="05000000000000000000" pitchFamily="2" charset="2"/>
              <a:buChar char="§"/>
            </a:pPr>
            <a:r>
              <a:rPr lang="en-US" dirty="0">
                <a:latin typeface="Algerian" panose="04020705040A02060702" pitchFamily="82" charset="0"/>
                <a:cs typeface="Times New Roman" panose="02020603050405020304" pitchFamily="18" charset="0"/>
              </a:rPr>
              <a:t>T. Sravya                             	             2563373</a:t>
            </a:r>
          </a:p>
          <a:p>
            <a:pPr marL="285750" indent="-285750" algn="just">
              <a:buFont typeface="Wingdings" panose="05000000000000000000" pitchFamily="2" charset="2"/>
              <a:buChar char="§"/>
            </a:pPr>
            <a:r>
              <a:rPr lang="en-US" dirty="0">
                <a:latin typeface="Algerian" panose="04020705040A02060702" pitchFamily="82" charset="0"/>
                <a:cs typeface="Times New Roman" panose="02020603050405020304" pitchFamily="18" charset="0"/>
              </a:rPr>
              <a:t>B. Anitha                              	             2563568</a:t>
            </a:r>
          </a:p>
          <a:p>
            <a:pPr marL="285750" indent="-285750" algn="just">
              <a:buFont typeface="Wingdings" panose="05000000000000000000" pitchFamily="2" charset="2"/>
              <a:buChar char="§"/>
            </a:pPr>
            <a:r>
              <a:rPr lang="en-US" dirty="0">
                <a:latin typeface="Algerian" panose="04020705040A02060702" pitchFamily="82" charset="0"/>
                <a:cs typeface="Times New Roman" panose="02020603050405020304" pitchFamily="18" charset="0"/>
              </a:rPr>
              <a:t>Soumi Datta                                       2563944</a:t>
            </a:r>
          </a:p>
        </p:txBody>
      </p:sp>
      <p:sp>
        <p:nvSpPr>
          <p:cNvPr id="7" name="TextBox 6"/>
          <p:cNvSpPr txBox="1"/>
          <p:nvPr/>
        </p:nvSpPr>
        <p:spPr>
          <a:xfrm>
            <a:off x="979715" y="4089827"/>
            <a:ext cx="5016137" cy="923330"/>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443" y="163753"/>
            <a:ext cx="4103687" cy="32652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80" y="804519"/>
            <a:ext cx="11460480" cy="1049235"/>
          </a:xfrm>
        </p:spPr>
        <p:txBody>
          <a:bodyPr>
            <a:normAutofit/>
          </a:bodyPr>
          <a:lstStyle/>
          <a:p>
            <a:r>
              <a:rPr lang="en-IN" dirty="0"/>
              <a:t>Mark/Edit/Delete  Attendance of Employees </a:t>
            </a:r>
          </a:p>
        </p:txBody>
      </p:sp>
      <p:sp>
        <p:nvSpPr>
          <p:cNvPr id="3" name="Content Placeholder 2"/>
          <p:cNvSpPr>
            <a:spLocks noGrp="1"/>
          </p:cNvSpPr>
          <p:nvPr>
            <p:ph idx="1"/>
          </p:nvPr>
        </p:nvSpPr>
        <p:spPr>
          <a:xfrm>
            <a:off x="5011420" y="1853565"/>
            <a:ext cx="6164580" cy="4187825"/>
          </a:xfrm>
        </p:spPr>
        <p:txBody>
          <a:bodyPr>
            <a:normAutofit/>
          </a:bodyPr>
          <a:lstStyle/>
          <a:p>
            <a:pPr algn="l">
              <a:buFont typeface="Arial" panose="020B0604020202020204" pitchFamily="34" charset="0"/>
              <a:buChar char="•"/>
            </a:pPr>
            <a:endParaRPr lang="en-US" b="1" dirty="0">
              <a:solidFill>
                <a:schemeClr val="tx1"/>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Mark</a:t>
            </a:r>
            <a:r>
              <a:rPr lang="en-US" b="1" i="0" dirty="0">
                <a:solidFill>
                  <a:schemeClr val="tx1"/>
                </a:solidFill>
                <a:effectLst/>
                <a:latin typeface="Times New Roman" panose="02020603050405020304" pitchFamily="18" charset="0"/>
                <a:cs typeface="Times New Roman" panose="02020603050405020304" pitchFamily="18" charset="0"/>
              </a:rPr>
              <a:t>:</a:t>
            </a:r>
            <a:r>
              <a:rPr lang="en-US" b="0" i="0" dirty="0">
                <a:solidFill>
                  <a:schemeClr val="tx1"/>
                </a:solidFill>
                <a:effectLst/>
                <a:latin typeface="Times New Roman" panose="02020603050405020304" pitchFamily="18" charset="0"/>
                <a:cs typeface="Times New Roman" panose="02020603050405020304" pitchFamily="18" charset="0"/>
              </a:rPr>
              <a:t> Recording employee attendance is a breeze. Just input the dates they worked, and you're good to go!</a:t>
            </a: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Edit:</a:t>
            </a:r>
            <a:r>
              <a:rPr lang="en-US" b="0" i="0" dirty="0">
                <a:solidFill>
                  <a:schemeClr val="tx1"/>
                </a:solidFill>
                <a:effectLst/>
                <a:latin typeface="Times New Roman" panose="02020603050405020304" pitchFamily="18" charset="0"/>
                <a:cs typeface="Times New Roman" panose="02020603050405020304" pitchFamily="18" charset="0"/>
              </a:rPr>
              <a:t> Made a mistake in the attendance log? No problem! Easily edit attendance records to match the accurate hours.</a:t>
            </a: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Delete:</a:t>
            </a:r>
            <a:r>
              <a:rPr lang="en-US" b="0" i="0" dirty="0">
                <a:solidFill>
                  <a:schemeClr val="tx1"/>
                </a:solidFill>
                <a:effectLst/>
                <a:latin typeface="Times New Roman" panose="02020603050405020304" pitchFamily="18" charset="0"/>
                <a:cs typeface="Times New Roman" panose="02020603050405020304" pitchFamily="18" charset="0"/>
              </a:rPr>
              <a:t> Things change? You can remove attendance entries hassle-free, keeping records spot on.</a:t>
            </a:r>
          </a:p>
          <a:p>
            <a:pPr marL="0" indent="0" algn="l">
              <a:buNone/>
            </a:pPr>
            <a:r>
              <a:rPr lang="en-US" b="0" i="0" dirty="0">
                <a:solidFill>
                  <a:schemeClr val="tx1"/>
                </a:solidFill>
                <a:effectLst/>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27201"/>
            <a:ext cx="4988559" cy="45313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256EA-6868-4163-E898-BE1D5AC2A7F8}"/>
              </a:ext>
            </a:extLst>
          </p:cNvPr>
          <p:cNvSpPr>
            <a:spLocks noGrp="1"/>
          </p:cNvSpPr>
          <p:nvPr>
            <p:ph type="title"/>
          </p:nvPr>
        </p:nvSpPr>
        <p:spPr/>
        <p:txBody>
          <a:bodyPr/>
          <a:lstStyle/>
          <a:p>
            <a:r>
              <a:rPr lang="en-IN" dirty="0"/>
              <a:t>View attendance of Employees</a:t>
            </a:r>
          </a:p>
        </p:txBody>
      </p:sp>
      <p:sp>
        <p:nvSpPr>
          <p:cNvPr id="3" name="Content Placeholder 2">
            <a:extLst>
              <a:ext uri="{FF2B5EF4-FFF2-40B4-BE49-F238E27FC236}">
                <a16:creationId xmlns:a16="http://schemas.microsoft.com/office/drawing/2014/main" id="{1209BDCB-9728-315E-5DCC-9E490294E4A3}"/>
              </a:ext>
            </a:extLst>
          </p:cNvPr>
          <p:cNvSpPr>
            <a:spLocks noGrp="1"/>
          </p:cNvSpPr>
          <p:nvPr>
            <p:ph idx="1"/>
          </p:nvPr>
        </p:nvSpPr>
        <p:spPr>
          <a:xfrm>
            <a:off x="6187440" y="2015732"/>
            <a:ext cx="4867414" cy="3450613"/>
          </a:xfrm>
        </p:spPr>
        <p:txBody>
          <a:bodyPr/>
          <a:lstStyle/>
          <a:p>
            <a:r>
              <a:rPr lang="en-US" b="1" i="0" dirty="0">
                <a:solidFill>
                  <a:schemeClr val="tx1"/>
                </a:solidFill>
                <a:effectLst/>
                <a:latin typeface="Times New Roman" panose="02020603050405020304" pitchFamily="18" charset="0"/>
                <a:cs typeface="Times New Roman" panose="02020603050405020304" pitchFamily="18" charset="0"/>
              </a:rPr>
              <a:t>View:</a:t>
            </a:r>
            <a:r>
              <a:rPr lang="en-US" b="0" i="0" dirty="0">
                <a:solidFill>
                  <a:schemeClr val="tx1"/>
                </a:solidFill>
                <a:effectLst/>
                <a:latin typeface="Times New Roman" panose="02020603050405020304" pitchFamily="18" charset="0"/>
                <a:cs typeface="Times New Roman" panose="02020603050405020304" pitchFamily="18" charset="0"/>
              </a:rPr>
              <a:t> Need to know who was present and when? Get a quick snapshot of attendance to stay organized and plan effectively</a:t>
            </a:r>
            <a:endParaRPr lang="en-IN" dirty="0"/>
          </a:p>
          <a:p>
            <a:endParaRPr lang="en-IN" dirty="0"/>
          </a:p>
        </p:txBody>
      </p:sp>
      <p:pic>
        <p:nvPicPr>
          <p:cNvPr id="1026" name="Picture 2">
            <a:extLst>
              <a:ext uri="{FF2B5EF4-FFF2-40B4-BE49-F238E27FC236}">
                <a16:creationId xmlns:a16="http://schemas.microsoft.com/office/drawing/2014/main" id="{64EDECFC-D9AB-3D38-991F-6ED9873146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707540"/>
            <a:ext cx="6004560" cy="4469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73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4080"/>
          </a:xfrm>
        </p:spPr>
        <p:txBody>
          <a:bodyPr>
            <a:normAutofit/>
          </a:bodyPr>
          <a:lstStyle/>
          <a:p>
            <a:r>
              <a:rPr lang="en-IN" dirty="0"/>
              <a:t>Add/Edit/Delete Salary of Employees </a:t>
            </a:r>
          </a:p>
        </p:txBody>
      </p:sp>
      <p:sp>
        <p:nvSpPr>
          <p:cNvPr id="3" name="Content Placeholder 2"/>
          <p:cNvSpPr>
            <a:spLocks noGrp="1"/>
          </p:cNvSpPr>
          <p:nvPr>
            <p:ph idx="1"/>
          </p:nvPr>
        </p:nvSpPr>
        <p:spPr>
          <a:xfrm>
            <a:off x="5415280" y="1503681"/>
            <a:ext cx="5862320" cy="4511039"/>
          </a:xfrm>
        </p:spPr>
        <p:txBody>
          <a:bodyPr>
            <a:normAutofit/>
          </a:bodyPr>
          <a:lstStyle/>
          <a:p>
            <a:pPr algn="l">
              <a:buFont typeface="Arial" panose="020B0604020202020204" pitchFamily="34" charset="0"/>
              <a:buChar char="•"/>
            </a:pPr>
            <a:endParaRPr lang="en-US" sz="2000" b="1"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dirty="0">
                <a:solidFill>
                  <a:schemeClr val="tx1"/>
                </a:solidFill>
                <a:effectLst/>
                <a:latin typeface="Times New Roman" panose="02020603050405020304" pitchFamily="18" charset="0"/>
                <a:cs typeface="Times New Roman" panose="02020603050405020304" pitchFamily="18" charset="0"/>
              </a:rPr>
              <a:t>Add:</a:t>
            </a:r>
            <a:r>
              <a:rPr lang="en-US" sz="2000" b="0" i="0" dirty="0">
                <a:solidFill>
                  <a:schemeClr val="tx1"/>
                </a:solidFill>
                <a:effectLst/>
                <a:latin typeface="Times New Roman" panose="02020603050405020304" pitchFamily="18" charset="0"/>
                <a:cs typeface="Times New Roman" panose="02020603050405020304" pitchFamily="18" charset="0"/>
              </a:rPr>
              <a:t> Managing employee salaries is a breeze. Just input the details, and you're all set!</a:t>
            </a:r>
          </a:p>
          <a:p>
            <a:pPr algn="l">
              <a:buFont typeface="Arial" panose="020B0604020202020204" pitchFamily="34" charset="0"/>
              <a:buChar char="•"/>
            </a:pPr>
            <a:r>
              <a:rPr lang="en-US" sz="2000" b="1" i="0" dirty="0">
                <a:solidFill>
                  <a:schemeClr val="tx1"/>
                </a:solidFill>
                <a:effectLst/>
                <a:latin typeface="Times New Roman" panose="02020603050405020304" pitchFamily="18" charset="0"/>
                <a:cs typeface="Times New Roman" panose="02020603050405020304" pitchFamily="18" charset="0"/>
              </a:rPr>
              <a:t>Edit:</a:t>
            </a:r>
            <a:r>
              <a:rPr lang="en-US" sz="2000" b="0" i="0" dirty="0">
                <a:solidFill>
                  <a:schemeClr val="tx1"/>
                </a:solidFill>
                <a:effectLst/>
                <a:latin typeface="Times New Roman" panose="02020603050405020304" pitchFamily="18" charset="0"/>
                <a:cs typeface="Times New Roman" panose="02020603050405020304" pitchFamily="18" charset="0"/>
              </a:rPr>
              <a:t> Need to make changes to salary figures? No problem! Easily edit salary records as needed.</a:t>
            </a:r>
          </a:p>
          <a:p>
            <a:pPr algn="l">
              <a:buFont typeface="Arial" panose="020B0604020202020204" pitchFamily="34" charset="0"/>
              <a:buChar char="•"/>
            </a:pPr>
            <a:r>
              <a:rPr lang="en-US" sz="2000" b="1" i="0" dirty="0">
                <a:solidFill>
                  <a:schemeClr val="tx1"/>
                </a:solidFill>
                <a:effectLst/>
                <a:latin typeface="Times New Roman" panose="02020603050405020304" pitchFamily="18" charset="0"/>
                <a:cs typeface="Times New Roman" panose="02020603050405020304" pitchFamily="18" charset="0"/>
              </a:rPr>
              <a:t>Delete:</a:t>
            </a:r>
            <a:r>
              <a:rPr lang="en-US" sz="2000" b="0" i="0" dirty="0">
                <a:solidFill>
                  <a:schemeClr val="tx1"/>
                </a:solidFill>
                <a:effectLst/>
                <a:latin typeface="Times New Roman" panose="02020603050405020304" pitchFamily="18" charset="0"/>
                <a:cs typeface="Times New Roman" panose="02020603050405020304" pitchFamily="18" charset="0"/>
              </a:rPr>
              <a:t> Situations change? You can remove salary entries hassle-free, keeping records accurate.</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03680"/>
            <a:ext cx="5415280" cy="46024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View and Download Salary slips of Employees</a:t>
            </a:r>
          </a:p>
        </p:txBody>
      </p:sp>
      <p:sp>
        <p:nvSpPr>
          <p:cNvPr id="3" name="Content Placeholder 2"/>
          <p:cNvSpPr>
            <a:spLocks noGrp="1"/>
          </p:cNvSpPr>
          <p:nvPr>
            <p:ph idx="1"/>
          </p:nvPr>
        </p:nvSpPr>
        <p:spPr>
          <a:xfrm>
            <a:off x="5334000" y="1808481"/>
            <a:ext cx="5720854" cy="4232882"/>
          </a:xfrm>
        </p:spPr>
        <p:txBody>
          <a:bodyPr>
            <a:normAutofit/>
          </a:bodyPr>
          <a:lstStyle/>
          <a:p>
            <a:pPr algn="l">
              <a:buFont typeface="Arial" panose="020B0604020202020204" pitchFamily="34" charset="0"/>
              <a:buChar char="•"/>
            </a:pPr>
            <a:r>
              <a:rPr lang="en-US" b="1" i="0" dirty="0">
                <a:solidFill>
                  <a:schemeClr val="tx1"/>
                </a:solidFill>
                <a:effectLst/>
                <a:latin typeface="Söhne"/>
              </a:rPr>
              <a:t>View:</a:t>
            </a:r>
            <a:r>
              <a:rPr lang="en-US" b="0" i="0" dirty="0">
                <a:solidFill>
                  <a:schemeClr val="tx1"/>
                </a:solidFill>
                <a:effectLst/>
                <a:latin typeface="Söhne"/>
              </a:rPr>
              <a:t> Checking your salary details is hassle-free. Just a click away, and you can see your earnings.</a:t>
            </a:r>
          </a:p>
          <a:p>
            <a:pPr algn="l">
              <a:buFont typeface="Arial" panose="020B0604020202020204" pitchFamily="34" charset="0"/>
              <a:buChar char="•"/>
            </a:pPr>
            <a:r>
              <a:rPr lang="en-US" b="1" i="0" dirty="0">
                <a:solidFill>
                  <a:schemeClr val="tx1"/>
                </a:solidFill>
                <a:effectLst/>
                <a:latin typeface="Söhne"/>
              </a:rPr>
              <a:t>Download:</a:t>
            </a:r>
            <a:r>
              <a:rPr lang="en-US" b="0" i="0" dirty="0">
                <a:solidFill>
                  <a:schemeClr val="tx1"/>
                </a:solidFill>
                <a:effectLst/>
                <a:latin typeface="Söhne"/>
              </a:rPr>
              <a:t> Need a copy? You can download your salary slip anytime you want.</a:t>
            </a:r>
          </a:p>
          <a:p>
            <a:pPr algn="l">
              <a:buFont typeface="Arial" panose="020B0604020202020204" pitchFamily="34" charset="0"/>
              <a:buChar char="•"/>
            </a:pPr>
            <a:r>
              <a:rPr lang="en-US" b="1" i="0" dirty="0">
                <a:solidFill>
                  <a:schemeClr val="tx1"/>
                </a:solidFill>
                <a:effectLst/>
                <a:latin typeface="Söhne"/>
              </a:rPr>
              <a:t>User-Friendly:</a:t>
            </a:r>
            <a:r>
              <a:rPr lang="en-US" b="0" i="0" dirty="0">
                <a:solidFill>
                  <a:schemeClr val="tx1"/>
                </a:solidFill>
                <a:effectLst/>
                <a:latin typeface="Söhne"/>
              </a:rPr>
              <a:t> Our system is designed to make accessing salary slips simple and intuitive.</a:t>
            </a:r>
          </a:p>
          <a:p>
            <a:pPr algn="l">
              <a:buFont typeface="Arial" panose="020B0604020202020204" pitchFamily="34" charset="0"/>
              <a:buChar char="•"/>
            </a:pPr>
            <a:r>
              <a:rPr lang="en-US" b="1" i="0" dirty="0">
                <a:solidFill>
                  <a:schemeClr val="tx1"/>
                </a:solidFill>
                <a:effectLst/>
                <a:latin typeface="Söhne"/>
              </a:rPr>
              <a:t>Self-Service:</a:t>
            </a:r>
            <a:r>
              <a:rPr lang="en-US" b="0" i="0" dirty="0">
                <a:solidFill>
                  <a:schemeClr val="tx1"/>
                </a:solidFill>
                <a:effectLst/>
                <a:latin typeface="Söhne"/>
              </a:rPr>
              <a:t> Empower employees by allowing them to access their own salary information.</a:t>
            </a:r>
            <a:endParaRPr lang="en-IN" dirty="0">
              <a:solidFill>
                <a:schemeClr val="tx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08481"/>
            <a:ext cx="5049520" cy="423288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831" y="204652"/>
            <a:ext cx="8596668" cy="1320800"/>
          </a:xfrm>
        </p:spPr>
        <p:txBody>
          <a:bodyPr>
            <a:normAutofit/>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72831" y="1525452"/>
            <a:ext cx="9263501" cy="3673565"/>
          </a:xfrm>
        </p:spPr>
        <p:txBody>
          <a:bodyPr>
            <a:noAutofit/>
          </a:bodyPr>
          <a:lstStyle/>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Our Project in a Nutshell:</a:t>
            </a:r>
          </a:p>
          <a:p>
            <a:pPr marL="0" indent="0" algn="just">
              <a:buNone/>
            </a:pPr>
            <a:r>
              <a:rPr lang="en-US" sz="2000" dirty="0">
                <a:latin typeface="Times New Roman" panose="02020603050405020304" pitchFamily="18" charset="0"/>
                <a:cs typeface="Times New Roman" panose="02020603050405020304" pitchFamily="18" charset="0"/>
              </a:rPr>
              <a:t>This project is designed for both admin and employees in small organizations. It's perfect for workplaces with a limited number of team members. The admin has the power to add, update, and remove employee information. They can also handle adding new employees and setting pay grades. Admins can easily check records whenever they need to, with payment being on a monthly basis.</a:t>
            </a:r>
          </a:p>
          <a:p>
            <a:pPr marL="0" indent="0" algn="just">
              <a:buNone/>
            </a:pPr>
            <a:r>
              <a:rPr lang="en-US" sz="2000" dirty="0">
                <a:latin typeface="Times New Roman" panose="02020603050405020304" pitchFamily="18" charset="0"/>
                <a:cs typeface="Times New Roman" panose="02020603050405020304" pitchFamily="18" charset="0"/>
              </a:rPr>
              <a:t>The project aims to make things easy and accurate. It saves time, cuts costs, and helps manage records effectively. It's a simple way to streamline processes and keep everything running smoothly.</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03ACD5-3D87-FE71-569D-2F70378034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085840"/>
          </a:xfrm>
          <a:prstGeom prst="rect">
            <a:avLst/>
          </a:prstGeom>
        </p:spPr>
      </p:pic>
    </p:spTree>
    <p:extLst>
      <p:ext uri="{BB962C8B-B14F-4D97-AF65-F5344CB8AC3E}">
        <p14:creationId xmlns:p14="http://schemas.microsoft.com/office/powerpoint/2010/main" val="3868842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797" y="680720"/>
            <a:ext cx="3241523" cy="934720"/>
          </a:xfrm>
        </p:spPr>
        <p:txBody>
          <a:bodyPr>
            <a:normAutofit/>
          </a:bodyPr>
          <a:lstStyle/>
          <a:p>
            <a:r>
              <a:rPr lang="en-US" sz="4000" b="1" dirty="0">
                <a:latin typeface="Times New Roman" panose="02020603050405020304" pitchFamily="18" charset="0"/>
                <a:cs typeface="Times New Roman" panose="02020603050405020304" pitchFamily="18" charset="0"/>
              </a:rPr>
              <a:t>Contents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64271" y="1960880"/>
            <a:ext cx="10543660" cy="4361543"/>
          </a:xfrm>
        </p:spPr>
        <p:txBody>
          <a:bodyPr>
            <a:noAutofit/>
          </a:bodyPr>
          <a:lstStyle/>
          <a:p>
            <a:pPr marL="457200" indent="-457200" algn="just">
              <a:lnSpc>
                <a:spcPct val="100000"/>
              </a:lnSpc>
              <a:buFont typeface="+mj-lt"/>
              <a:buAutoNum type="arabicPeriod"/>
            </a:pPr>
            <a:r>
              <a:rPr lang="en-IN"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Introduction</a:t>
            </a:r>
          </a:p>
          <a:p>
            <a:pPr marL="457200" indent="-457200" algn="just">
              <a:lnSpc>
                <a:spcPct val="100000"/>
              </a:lnSpc>
              <a:buFont typeface="+mj-lt"/>
              <a:buAutoNum type="arabicPeriod"/>
            </a:pPr>
            <a:r>
              <a:rPr lang="en-IN"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Objective</a:t>
            </a:r>
          </a:p>
          <a:p>
            <a:pPr marL="457200" indent="-457200" algn="just">
              <a:lnSpc>
                <a:spcPct val="100000"/>
              </a:lnSpc>
              <a:buFont typeface="+mj-lt"/>
              <a:buAutoNum type="arabicPeriod"/>
            </a:pPr>
            <a:r>
              <a:rPr lang="en-IN"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Tools &amp; Languages Used</a:t>
            </a:r>
          </a:p>
          <a:p>
            <a:pPr marL="457200" indent="-457200" algn="just">
              <a:lnSpc>
                <a:spcPct val="100000"/>
              </a:lnSpc>
              <a:buFont typeface="+mj-lt"/>
              <a:buAutoNum type="arabicPeriod"/>
            </a:pPr>
            <a:r>
              <a:rPr lang="en-IN"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Features of Employee Payroll Management System</a:t>
            </a:r>
          </a:p>
          <a:p>
            <a:pPr marL="457200" indent="-457200" algn="just">
              <a:lnSpc>
                <a:spcPct val="100000"/>
              </a:lnSpc>
              <a:buFont typeface="+mj-lt"/>
              <a:buAutoNum type="arabicPeriod"/>
            </a:pPr>
            <a:r>
              <a:rPr lang="en-IN"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Advantages</a:t>
            </a:r>
            <a:endParaRPr lang="en-US"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457200" indent="-457200" algn="just">
              <a:lnSpc>
                <a:spcPct val="100000"/>
              </a:lnSpc>
              <a:buFont typeface="+mj-lt"/>
              <a:buAutoNum type="arabicPeriod"/>
            </a:pPr>
            <a:r>
              <a:rPr lang="en-US"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App Flow</a:t>
            </a:r>
          </a:p>
          <a:p>
            <a:pPr marL="457200" indent="-457200" algn="just">
              <a:lnSpc>
                <a:spcPct val="100000"/>
              </a:lnSpc>
              <a:buFont typeface="+mj-lt"/>
              <a:buAutoNum type="arabicPeriod"/>
            </a:pPr>
            <a:r>
              <a:rPr lang="en-US"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E-R Diagram</a:t>
            </a:r>
            <a:endParaRPr lang="en-IN"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457200" indent="-457200" algn="just">
              <a:lnSpc>
                <a:spcPct val="100000"/>
              </a:lnSpc>
              <a:buFont typeface="+mj-lt"/>
              <a:buAutoNum type="arabicPeriod"/>
            </a:pPr>
            <a:r>
              <a:rPr lang="en-IN"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Screen Shots Of Output and details</a:t>
            </a:r>
          </a:p>
          <a:p>
            <a:pPr marL="457200" indent="-457200" algn="just">
              <a:lnSpc>
                <a:spcPct val="100000"/>
              </a:lnSpc>
              <a:buFont typeface="+mj-lt"/>
              <a:buAutoNum type="arabicPeriod"/>
            </a:pPr>
            <a:r>
              <a:rPr lang="en-IN"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Conclusion</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5920" y="1892753"/>
            <a:ext cx="4338320" cy="43615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931817"/>
          </a:xfrm>
        </p:spPr>
        <p:txBody>
          <a:bodyPr>
            <a:normAutofit/>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81837" y="2246810"/>
            <a:ext cx="8596668" cy="4049487"/>
          </a:xfrm>
        </p:spPr>
        <p:txBody>
          <a:bodyPr>
            <a:normAutofit/>
          </a:bodyPr>
          <a:lstStyle/>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Employee payroll management system is an Internet-based Java application that automates the working of a company or work center that manage and maintain records of the employees in the different department.</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proposed project “Employee Payroll Management System” has been developed to overcome the problems faced in the practicing of manual system.</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This web application is reduced as much as possible to avoid errors while entering data. It also provides error message while entering invalid data.</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78972"/>
            <a:ext cx="8596668" cy="1320800"/>
          </a:xfrm>
        </p:spPr>
        <p:txBody>
          <a:bodyPr>
            <a:normAutofit/>
          </a:bodyPr>
          <a:lstStyle/>
          <a:p>
            <a:r>
              <a:rPr lang="en-US" sz="4000" b="1" dirty="0">
                <a:latin typeface="Times New Roman" panose="02020603050405020304" pitchFamily="18" charset="0"/>
                <a:cs typeface="Times New Roman" panose="02020603050405020304" pitchFamily="18" charset="0"/>
              </a:rPr>
              <a:t>objective</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043023"/>
            <a:ext cx="8596668" cy="3880773"/>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The Primary objective of the design is to deliver the requirement as delivered by the feasibility report. There are some objective we kept in mind.</a:t>
            </a:r>
          </a:p>
          <a:p>
            <a:pPr>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Practically : The system is quite stable and can be operated by the Employees with average intelligence.</a:t>
            </a:r>
          </a:p>
          <a:p>
            <a:pP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Efficiency : We tried to involve accuracy, timeliness and comprehensiveness of system output.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5" y="339634"/>
            <a:ext cx="6296297" cy="646331"/>
          </a:xfrm>
          <a:prstGeom prst="rect">
            <a:avLst/>
          </a:prstGeom>
          <a:noFill/>
        </p:spPr>
        <p:txBody>
          <a:bodyPr wrap="square" rtlCol="0">
            <a:spAutoFit/>
          </a:bodyPr>
          <a:lstStyle/>
          <a:p>
            <a:pPr algn="ctr"/>
            <a:r>
              <a:rPr lang="en-IN" sz="3600" b="1" dirty="0">
                <a:solidFill>
                  <a:schemeClr val="accent1"/>
                </a:solidFill>
                <a:latin typeface="Times New Roman" panose="02020603050405020304" pitchFamily="18" charset="0"/>
                <a:cs typeface="Times New Roman" panose="02020603050405020304" pitchFamily="18" charset="0"/>
              </a:rPr>
              <a:t>Tools &amp; Languages </a:t>
            </a:r>
          </a:p>
        </p:txBody>
      </p:sp>
      <p:sp>
        <p:nvSpPr>
          <p:cNvPr id="8" name="TextBox 7"/>
          <p:cNvSpPr txBox="1"/>
          <p:nvPr/>
        </p:nvSpPr>
        <p:spPr>
          <a:xfrm>
            <a:off x="757646" y="2261866"/>
            <a:ext cx="2495005" cy="3046988"/>
          </a:xfrm>
          <a:prstGeom prst="rect">
            <a:avLst/>
          </a:prstGeom>
          <a:noFill/>
        </p:spPr>
        <p:txBody>
          <a:bodyPr wrap="square" rtlCol="0">
            <a:spAutoFit/>
          </a:bodyPr>
          <a:lstStyle/>
          <a:p>
            <a:pPr>
              <a:buClr>
                <a:schemeClr val="accent1"/>
              </a:buClr>
            </a:pPr>
            <a:r>
              <a:rPr lang="en-IN" sz="2400" dirty="0">
                <a:latin typeface="Times New Roman" panose="02020603050405020304" pitchFamily="18" charset="0"/>
                <a:cs typeface="Times New Roman" panose="02020603050405020304" pitchFamily="18" charset="0"/>
              </a:rPr>
              <a:t>Front End:</a:t>
            </a:r>
          </a:p>
          <a:p>
            <a:pPr marL="342900" indent="-342900">
              <a:buClr>
                <a:schemeClr val="accent1"/>
              </a:buCl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Visual Studio</a:t>
            </a:r>
          </a:p>
          <a:p>
            <a:pPr marL="342900" indent="-342900">
              <a:buClr>
                <a:schemeClr val="accent1"/>
              </a:buCl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Angular</a:t>
            </a:r>
          </a:p>
          <a:p>
            <a:pPr marL="342900" indent="-342900">
              <a:buClr>
                <a:schemeClr val="accent1"/>
              </a:buCl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HTML</a:t>
            </a:r>
          </a:p>
          <a:p>
            <a:pPr marL="342900" indent="-342900">
              <a:buClr>
                <a:schemeClr val="accent1"/>
              </a:buCl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CSS</a:t>
            </a:r>
          </a:p>
          <a:p>
            <a:pPr marL="342900" indent="-342900">
              <a:buClr>
                <a:schemeClr val="accent1"/>
              </a:buCl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BOOTSTRAP</a:t>
            </a:r>
          </a:p>
          <a:p>
            <a:pPr>
              <a:buClr>
                <a:schemeClr val="accent1"/>
              </a:buClr>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074229" y="2261866"/>
            <a:ext cx="3239588" cy="2585323"/>
          </a:xfrm>
          <a:prstGeom prst="rect">
            <a:avLst/>
          </a:prstGeom>
          <a:noFill/>
        </p:spPr>
        <p:txBody>
          <a:bodyPr wrap="square" rtlCol="0">
            <a:spAutoFit/>
          </a:bodyPr>
          <a:lstStyle/>
          <a:p>
            <a:pPr>
              <a:buClr>
                <a:schemeClr val="accent1"/>
              </a:buClr>
            </a:pPr>
            <a:r>
              <a:rPr lang="en-IN" sz="2400" dirty="0">
                <a:latin typeface="Times New Roman" panose="02020603050405020304" pitchFamily="18" charset="0"/>
                <a:cs typeface="Times New Roman" panose="02020603050405020304" pitchFamily="18" charset="0"/>
              </a:rPr>
              <a:t>Back End</a:t>
            </a:r>
          </a:p>
          <a:p>
            <a:pPr marL="342900" indent="-342900">
              <a:buClr>
                <a:schemeClr val="accent1"/>
              </a:buCl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Spring Tool Suite</a:t>
            </a:r>
          </a:p>
          <a:p>
            <a:pPr marL="342900" indent="-342900">
              <a:buClr>
                <a:schemeClr val="accent1"/>
              </a:buCl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MySQL</a:t>
            </a:r>
          </a:p>
          <a:p>
            <a:pPr marL="342900" indent="-342900">
              <a:buClr>
                <a:schemeClr val="accent1"/>
              </a:buCl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Hibernate</a:t>
            </a:r>
          </a:p>
          <a:p>
            <a:pPr marL="342900" indent="-342900">
              <a:buClr>
                <a:schemeClr val="accent1"/>
              </a:buCl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Postman</a:t>
            </a:r>
          </a:p>
          <a:p>
            <a:endParaRPr lang="en-IN" sz="24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890" y="335279"/>
            <a:ext cx="8767112" cy="1320800"/>
          </a:xfrm>
        </p:spPr>
        <p:txBody>
          <a:bodyPr>
            <a:normAutofit/>
          </a:bodyPr>
          <a:lstStyle/>
          <a:p>
            <a:pPr algn="ctr"/>
            <a:r>
              <a:rPr lang="en-US" b="1" dirty="0">
                <a:latin typeface="Times New Roman" panose="02020603050405020304" pitchFamily="18" charset="0"/>
                <a:cs typeface="Times New Roman" panose="02020603050405020304" pitchFamily="18" charset="0"/>
              </a:rPr>
              <a:t>Features of Employee Payroll Management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568388"/>
            <a:ext cx="8596668" cy="2622178"/>
          </a:xfrm>
        </p:spPr>
        <p:txBody>
          <a:bodyPr>
            <a:norm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Easy to use.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completely secure.</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system is easily compatible with most of the web browsers.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Admin can view all the records whenever necessary with ease.</a:t>
            </a:r>
            <a:endParaRPr lang="en-IN" sz="24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019" y="701040"/>
            <a:ext cx="8596668" cy="957943"/>
          </a:xfrm>
        </p:spPr>
        <p:txBody>
          <a:bodyPr>
            <a:normAutofit/>
          </a:bodyPr>
          <a:lstStyle/>
          <a:p>
            <a:r>
              <a:rPr lang="en-US" sz="4000" b="1" dirty="0">
                <a:latin typeface="Times New Roman" panose="02020603050405020304" pitchFamily="18" charset="0"/>
                <a:cs typeface="Times New Roman" panose="02020603050405020304" pitchFamily="18" charset="0"/>
              </a:rPr>
              <a:t>Advantages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1390" y="2356533"/>
            <a:ext cx="8596668" cy="2538196"/>
          </a:xfrm>
        </p:spPr>
        <p:txBody>
          <a:bodyPr>
            <a:norm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Helps the employee easy way to access their data.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information related to employee can be added , edited, removed easily.</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Store the end-to-end data of the employees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2705947" cy="709749"/>
          </a:xfrm>
        </p:spPr>
        <p:txBody>
          <a:bodyPr>
            <a:normAutofit/>
          </a:bodyPr>
          <a:lstStyle/>
          <a:p>
            <a:r>
              <a:rPr lang="en-US" b="1" dirty="0">
                <a:latin typeface="Times New Roman" panose="02020603050405020304" pitchFamily="18" charset="0"/>
                <a:cs typeface="Times New Roman" panose="02020603050405020304" pitchFamily="18" charset="0"/>
              </a:rPr>
              <a:t>App Flow:</a:t>
            </a:r>
            <a:endParaRPr lang="en-IN"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320" b="152"/>
          <a:stretch>
            <a:fillRect/>
          </a:stretch>
        </p:blipFill>
        <p:spPr>
          <a:xfrm>
            <a:off x="4939690" y="81280"/>
            <a:ext cx="6446494" cy="5599611"/>
          </a:xfr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152</TotalTime>
  <Words>933</Words>
  <Application>Microsoft Office PowerPoint</Application>
  <PresentationFormat>Widescreen</PresentationFormat>
  <Paragraphs>104</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Algerian</vt:lpstr>
      <vt:lpstr>Arial</vt:lpstr>
      <vt:lpstr>Calibri</vt:lpstr>
      <vt:lpstr>Gill Sans MT</vt:lpstr>
      <vt:lpstr>Söhne</vt:lpstr>
      <vt:lpstr>Times New Roman</vt:lpstr>
      <vt:lpstr>Wingdings</vt:lpstr>
      <vt:lpstr>Gallery</vt:lpstr>
      <vt:lpstr>PowerPoint Presentation</vt:lpstr>
      <vt:lpstr>PowerPoint Presentation</vt:lpstr>
      <vt:lpstr>Contents</vt:lpstr>
      <vt:lpstr>Introduction</vt:lpstr>
      <vt:lpstr>objective</vt:lpstr>
      <vt:lpstr>PowerPoint Presentation</vt:lpstr>
      <vt:lpstr>Features of Employee Payroll Management System</vt:lpstr>
      <vt:lpstr>Advantages</vt:lpstr>
      <vt:lpstr>App Flow:</vt:lpstr>
      <vt:lpstr>E-R Diagram:</vt:lpstr>
      <vt:lpstr>Home Page:</vt:lpstr>
      <vt:lpstr>PowerPoint Presentation</vt:lpstr>
      <vt:lpstr>PowerPoint Presentation</vt:lpstr>
      <vt:lpstr>PowerPoint Presentation</vt:lpstr>
      <vt:lpstr>PowerPoint Presentation</vt:lpstr>
      <vt:lpstr>Update Profile </vt:lpstr>
      <vt:lpstr>Add/Edit/Delete and View Employees </vt:lpstr>
      <vt:lpstr>Add/Edit/Delete and View Schedule work of Employees </vt:lpstr>
      <vt:lpstr>Apply/Edit/Delete and View Leaves of Employees </vt:lpstr>
      <vt:lpstr>Mark/Edit/Delete  Attendance of Employees </vt:lpstr>
      <vt:lpstr>View attendance of Employees</vt:lpstr>
      <vt:lpstr>Add/Edit/Delete Salary of Employees </vt:lpstr>
      <vt:lpstr>View and Download Salary slips of Employees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anusha dv</dc:creator>
  <cp:lastModifiedBy>sravya turaga</cp:lastModifiedBy>
  <cp:revision>86</cp:revision>
  <dcterms:created xsi:type="dcterms:W3CDTF">2022-03-26T17:23:00Z</dcterms:created>
  <dcterms:modified xsi:type="dcterms:W3CDTF">2023-08-16T04:38:14Z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83D198602FEA4CDD9DA1A0FF7DD8F79E_12</vt:lpwstr>
  </property>
  <property fmtid="{D5CDD505-2E9C-101B-9397-08002B2CF9AE}" pid="3" name="KSOProductBuildVer">
    <vt:lpwstr>1033-12.2.0.13110</vt:lpwstr>
  </property>
</Properties>
</file>