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515639-25B7-43FC-8328-67C0351172D4}" type="datetimeFigureOut">
              <a:rPr lang="en-US" smtClean="0"/>
              <a:t>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EDA63F-0214-4E94-8244-780694B29006}" type="slidenum">
              <a:rPr lang="en-US" smtClean="0"/>
              <a:t>‹#›</a:t>
            </a:fld>
            <a:endParaRPr lang="en-US"/>
          </a:p>
        </p:txBody>
      </p:sp>
    </p:spTree>
    <p:extLst>
      <p:ext uri="{BB962C8B-B14F-4D97-AF65-F5344CB8AC3E}">
        <p14:creationId xmlns:p14="http://schemas.microsoft.com/office/powerpoint/2010/main" val="1771956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EDA63F-0214-4E94-8244-780694B29006}" type="slidenum">
              <a:rPr lang="en-US" smtClean="0"/>
              <a:t>1</a:t>
            </a:fld>
            <a:endParaRPr lang="en-US"/>
          </a:p>
        </p:txBody>
      </p:sp>
    </p:spTree>
    <p:extLst>
      <p:ext uri="{BB962C8B-B14F-4D97-AF65-F5344CB8AC3E}">
        <p14:creationId xmlns:p14="http://schemas.microsoft.com/office/powerpoint/2010/main" val="1447069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EDA63F-0214-4E94-8244-780694B29006}" type="slidenum">
              <a:rPr lang="en-US" smtClean="0"/>
              <a:t>2</a:t>
            </a:fld>
            <a:endParaRPr lang="en-US"/>
          </a:p>
        </p:txBody>
      </p:sp>
    </p:spTree>
    <p:extLst>
      <p:ext uri="{BB962C8B-B14F-4D97-AF65-F5344CB8AC3E}">
        <p14:creationId xmlns:p14="http://schemas.microsoft.com/office/powerpoint/2010/main" val="1535880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EDA63F-0214-4E94-8244-780694B29006}" type="slidenum">
              <a:rPr lang="en-US" smtClean="0"/>
              <a:t>3</a:t>
            </a:fld>
            <a:endParaRPr lang="en-US"/>
          </a:p>
        </p:txBody>
      </p:sp>
    </p:spTree>
    <p:extLst>
      <p:ext uri="{BB962C8B-B14F-4D97-AF65-F5344CB8AC3E}">
        <p14:creationId xmlns:p14="http://schemas.microsoft.com/office/powerpoint/2010/main" val="2941164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0F843-84E9-F605-B230-EE98D7AB17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F2F1FE-2D16-3586-D5E6-052484D2E3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8A8E12-4BB2-196A-3965-D44C0EA210AA}"/>
              </a:ext>
            </a:extLst>
          </p:cNvPr>
          <p:cNvSpPr>
            <a:spLocks noGrp="1"/>
          </p:cNvSpPr>
          <p:nvPr>
            <p:ph type="dt" sz="half" idx="10"/>
          </p:nvPr>
        </p:nvSpPr>
        <p:spPr/>
        <p:txBody>
          <a:bodyPr/>
          <a:lstStyle/>
          <a:p>
            <a:fld id="{272AA0FA-7424-41E0-91DB-5C770DE51650}" type="datetimeFigureOut">
              <a:rPr lang="en-US" smtClean="0"/>
              <a:t>2/2/2024</a:t>
            </a:fld>
            <a:endParaRPr lang="en-US"/>
          </a:p>
        </p:txBody>
      </p:sp>
      <p:sp>
        <p:nvSpPr>
          <p:cNvPr id="5" name="Footer Placeholder 4">
            <a:extLst>
              <a:ext uri="{FF2B5EF4-FFF2-40B4-BE49-F238E27FC236}">
                <a16:creationId xmlns:a16="http://schemas.microsoft.com/office/drawing/2014/main" id="{CA579FD6-B830-9C99-B5CC-F9722E1E5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E910A-C744-818F-F4BB-FE4C5C222FCA}"/>
              </a:ext>
            </a:extLst>
          </p:cNvPr>
          <p:cNvSpPr>
            <a:spLocks noGrp="1"/>
          </p:cNvSpPr>
          <p:nvPr>
            <p:ph type="sldNum" sz="quarter" idx="12"/>
          </p:nvPr>
        </p:nvSpPr>
        <p:spPr/>
        <p:txBody>
          <a:bodyPr/>
          <a:lstStyle/>
          <a:p>
            <a:fld id="{F6C94372-4417-4C4F-99AB-4EA495EC92F5}" type="slidenum">
              <a:rPr lang="en-US" smtClean="0"/>
              <a:t>‹#›</a:t>
            </a:fld>
            <a:endParaRPr lang="en-US"/>
          </a:p>
        </p:txBody>
      </p:sp>
    </p:spTree>
    <p:extLst>
      <p:ext uri="{BB962C8B-B14F-4D97-AF65-F5344CB8AC3E}">
        <p14:creationId xmlns:p14="http://schemas.microsoft.com/office/powerpoint/2010/main" val="3814021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07E57-0ACB-F026-D3E4-C8FF56156C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637323-6EAC-C1AA-4E5D-38939F4487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33961-D8A3-51B5-1DDA-271F7F408E31}"/>
              </a:ext>
            </a:extLst>
          </p:cNvPr>
          <p:cNvSpPr>
            <a:spLocks noGrp="1"/>
          </p:cNvSpPr>
          <p:nvPr>
            <p:ph type="dt" sz="half" idx="10"/>
          </p:nvPr>
        </p:nvSpPr>
        <p:spPr/>
        <p:txBody>
          <a:bodyPr/>
          <a:lstStyle/>
          <a:p>
            <a:fld id="{272AA0FA-7424-41E0-91DB-5C770DE51650}" type="datetimeFigureOut">
              <a:rPr lang="en-US" smtClean="0"/>
              <a:t>2/2/2024</a:t>
            </a:fld>
            <a:endParaRPr lang="en-US"/>
          </a:p>
        </p:txBody>
      </p:sp>
      <p:sp>
        <p:nvSpPr>
          <p:cNvPr id="5" name="Footer Placeholder 4">
            <a:extLst>
              <a:ext uri="{FF2B5EF4-FFF2-40B4-BE49-F238E27FC236}">
                <a16:creationId xmlns:a16="http://schemas.microsoft.com/office/drawing/2014/main" id="{EE629C75-00B2-8C38-C164-926A12C5F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52B54-5DDD-DD15-825C-BA51ED81E9BA}"/>
              </a:ext>
            </a:extLst>
          </p:cNvPr>
          <p:cNvSpPr>
            <a:spLocks noGrp="1"/>
          </p:cNvSpPr>
          <p:nvPr>
            <p:ph type="sldNum" sz="quarter" idx="12"/>
          </p:nvPr>
        </p:nvSpPr>
        <p:spPr/>
        <p:txBody>
          <a:bodyPr/>
          <a:lstStyle/>
          <a:p>
            <a:fld id="{F6C94372-4417-4C4F-99AB-4EA495EC92F5}" type="slidenum">
              <a:rPr lang="en-US" smtClean="0"/>
              <a:t>‹#›</a:t>
            </a:fld>
            <a:endParaRPr lang="en-US"/>
          </a:p>
        </p:txBody>
      </p:sp>
    </p:spTree>
    <p:extLst>
      <p:ext uri="{BB962C8B-B14F-4D97-AF65-F5344CB8AC3E}">
        <p14:creationId xmlns:p14="http://schemas.microsoft.com/office/powerpoint/2010/main" val="144004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9B5162-5963-31F5-2D07-5132F7EC70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389148-D838-90DE-6F8B-E2E033C2F2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D41F0D-B55A-D14F-A0D2-9207CC6A779C}"/>
              </a:ext>
            </a:extLst>
          </p:cNvPr>
          <p:cNvSpPr>
            <a:spLocks noGrp="1"/>
          </p:cNvSpPr>
          <p:nvPr>
            <p:ph type="dt" sz="half" idx="10"/>
          </p:nvPr>
        </p:nvSpPr>
        <p:spPr/>
        <p:txBody>
          <a:bodyPr/>
          <a:lstStyle/>
          <a:p>
            <a:fld id="{272AA0FA-7424-41E0-91DB-5C770DE51650}" type="datetimeFigureOut">
              <a:rPr lang="en-US" smtClean="0"/>
              <a:t>2/2/2024</a:t>
            </a:fld>
            <a:endParaRPr lang="en-US"/>
          </a:p>
        </p:txBody>
      </p:sp>
      <p:sp>
        <p:nvSpPr>
          <p:cNvPr id="5" name="Footer Placeholder 4">
            <a:extLst>
              <a:ext uri="{FF2B5EF4-FFF2-40B4-BE49-F238E27FC236}">
                <a16:creationId xmlns:a16="http://schemas.microsoft.com/office/drawing/2014/main" id="{E7A124A0-CED7-6DD9-14D3-59A18B0290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DC8FD-431F-3419-4D7C-4C63C912DFE5}"/>
              </a:ext>
            </a:extLst>
          </p:cNvPr>
          <p:cNvSpPr>
            <a:spLocks noGrp="1"/>
          </p:cNvSpPr>
          <p:nvPr>
            <p:ph type="sldNum" sz="quarter" idx="12"/>
          </p:nvPr>
        </p:nvSpPr>
        <p:spPr/>
        <p:txBody>
          <a:bodyPr/>
          <a:lstStyle/>
          <a:p>
            <a:fld id="{F6C94372-4417-4C4F-99AB-4EA495EC92F5}" type="slidenum">
              <a:rPr lang="en-US" smtClean="0"/>
              <a:t>‹#›</a:t>
            </a:fld>
            <a:endParaRPr lang="en-US"/>
          </a:p>
        </p:txBody>
      </p:sp>
    </p:spTree>
    <p:extLst>
      <p:ext uri="{BB962C8B-B14F-4D97-AF65-F5344CB8AC3E}">
        <p14:creationId xmlns:p14="http://schemas.microsoft.com/office/powerpoint/2010/main" val="272384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6C7E-6F74-F075-D15F-883A0E713D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D35651-D333-C348-5B55-FFA7211A94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FBDA1-721E-2459-EE28-C35DACF43E42}"/>
              </a:ext>
            </a:extLst>
          </p:cNvPr>
          <p:cNvSpPr>
            <a:spLocks noGrp="1"/>
          </p:cNvSpPr>
          <p:nvPr>
            <p:ph type="dt" sz="half" idx="10"/>
          </p:nvPr>
        </p:nvSpPr>
        <p:spPr/>
        <p:txBody>
          <a:bodyPr/>
          <a:lstStyle/>
          <a:p>
            <a:fld id="{272AA0FA-7424-41E0-91DB-5C770DE51650}" type="datetimeFigureOut">
              <a:rPr lang="en-US" smtClean="0"/>
              <a:t>2/2/2024</a:t>
            </a:fld>
            <a:endParaRPr lang="en-US"/>
          </a:p>
        </p:txBody>
      </p:sp>
      <p:sp>
        <p:nvSpPr>
          <p:cNvPr id="5" name="Footer Placeholder 4">
            <a:extLst>
              <a:ext uri="{FF2B5EF4-FFF2-40B4-BE49-F238E27FC236}">
                <a16:creationId xmlns:a16="http://schemas.microsoft.com/office/drawing/2014/main" id="{137C73A8-DBB2-610B-9079-F1CA861412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60AC1-911C-C9D0-EA26-498C26267A29}"/>
              </a:ext>
            </a:extLst>
          </p:cNvPr>
          <p:cNvSpPr>
            <a:spLocks noGrp="1"/>
          </p:cNvSpPr>
          <p:nvPr>
            <p:ph type="sldNum" sz="quarter" idx="12"/>
          </p:nvPr>
        </p:nvSpPr>
        <p:spPr/>
        <p:txBody>
          <a:bodyPr/>
          <a:lstStyle/>
          <a:p>
            <a:fld id="{F6C94372-4417-4C4F-99AB-4EA495EC92F5}" type="slidenum">
              <a:rPr lang="en-US" smtClean="0"/>
              <a:t>‹#›</a:t>
            </a:fld>
            <a:endParaRPr lang="en-US"/>
          </a:p>
        </p:txBody>
      </p:sp>
    </p:spTree>
    <p:extLst>
      <p:ext uri="{BB962C8B-B14F-4D97-AF65-F5344CB8AC3E}">
        <p14:creationId xmlns:p14="http://schemas.microsoft.com/office/powerpoint/2010/main" val="1540648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2D4F-4FB0-5CDE-71A0-F56077B98F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126BA3-4483-5707-71BE-F8FB12A374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162D49-5221-2B4D-B68E-407CA458B21A}"/>
              </a:ext>
            </a:extLst>
          </p:cNvPr>
          <p:cNvSpPr>
            <a:spLocks noGrp="1"/>
          </p:cNvSpPr>
          <p:nvPr>
            <p:ph type="dt" sz="half" idx="10"/>
          </p:nvPr>
        </p:nvSpPr>
        <p:spPr/>
        <p:txBody>
          <a:bodyPr/>
          <a:lstStyle/>
          <a:p>
            <a:fld id="{272AA0FA-7424-41E0-91DB-5C770DE51650}" type="datetimeFigureOut">
              <a:rPr lang="en-US" smtClean="0"/>
              <a:t>2/2/2024</a:t>
            </a:fld>
            <a:endParaRPr lang="en-US"/>
          </a:p>
        </p:txBody>
      </p:sp>
      <p:sp>
        <p:nvSpPr>
          <p:cNvPr id="5" name="Footer Placeholder 4">
            <a:extLst>
              <a:ext uri="{FF2B5EF4-FFF2-40B4-BE49-F238E27FC236}">
                <a16:creationId xmlns:a16="http://schemas.microsoft.com/office/drawing/2014/main" id="{A5BCF3C0-3935-2D69-B5B4-5D370BFF5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D8D58-06D6-FF0A-EA8F-0677D7B38AEC}"/>
              </a:ext>
            </a:extLst>
          </p:cNvPr>
          <p:cNvSpPr>
            <a:spLocks noGrp="1"/>
          </p:cNvSpPr>
          <p:nvPr>
            <p:ph type="sldNum" sz="quarter" idx="12"/>
          </p:nvPr>
        </p:nvSpPr>
        <p:spPr/>
        <p:txBody>
          <a:bodyPr/>
          <a:lstStyle/>
          <a:p>
            <a:fld id="{F6C94372-4417-4C4F-99AB-4EA495EC92F5}" type="slidenum">
              <a:rPr lang="en-US" smtClean="0"/>
              <a:t>‹#›</a:t>
            </a:fld>
            <a:endParaRPr lang="en-US"/>
          </a:p>
        </p:txBody>
      </p:sp>
    </p:spTree>
    <p:extLst>
      <p:ext uri="{BB962C8B-B14F-4D97-AF65-F5344CB8AC3E}">
        <p14:creationId xmlns:p14="http://schemas.microsoft.com/office/powerpoint/2010/main" val="602761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C69A-CD9F-38D0-039B-97B90B5466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E9E097-789F-F546-85D8-01B999E29B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F6CB83-465B-D0F8-2CDA-FF5F59781E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CA1099-F7D2-92BB-7C76-67278028D354}"/>
              </a:ext>
            </a:extLst>
          </p:cNvPr>
          <p:cNvSpPr>
            <a:spLocks noGrp="1"/>
          </p:cNvSpPr>
          <p:nvPr>
            <p:ph type="dt" sz="half" idx="10"/>
          </p:nvPr>
        </p:nvSpPr>
        <p:spPr/>
        <p:txBody>
          <a:bodyPr/>
          <a:lstStyle/>
          <a:p>
            <a:fld id="{272AA0FA-7424-41E0-91DB-5C770DE51650}" type="datetimeFigureOut">
              <a:rPr lang="en-US" smtClean="0"/>
              <a:t>2/2/2024</a:t>
            </a:fld>
            <a:endParaRPr lang="en-US"/>
          </a:p>
        </p:txBody>
      </p:sp>
      <p:sp>
        <p:nvSpPr>
          <p:cNvPr id="6" name="Footer Placeholder 5">
            <a:extLst>
              <a:ext uri="{FF2B5EF4-FFF2-40B4-BE49-F238E27FC236}">
                <a16:creationId xmlns:a16="http://schemas.microsoft.com/office/drawing/2014/main" id="{CB351FB5-29F3-40F6-527E-887846F19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FE49C6-D60B-B07B-180B-803437E35F37}"/>
              </a:ext>
            </a:extLst>
          </p:cNvPr>
          <p:cNvSpPr>
            <a:spLocks noGrp="1"/>
          </p:cNvSpPr>
          <p:nvPr>
            <p:ph type="sldNum" sz="quarter" idx="12"/>
          </p:nvPr>
        </p:nvSpPr>
        <p:spPr/>
        <p:txBody>
          <a:bodyPr/>
          <a:lstStyle/>
          <a:p>
            <a:fld id="{F6C94372-4417-4C4F-99AB-4EA495EC92F5}" type="slidenum">
              <a:rPr lang="en-US" smtClean="0"/>
              <a:t>‹#›</a:t>
            </a:fld>
            <a:endParaRPr lang="en-US"/>
          </a:p>
        </p:txBody>
      </p:sp>
    </p:spTree>
    <p:extLst>
      <p:ext uri="{BB962C8B-B14F-4D97-AF65-F5344CB8AC3E}">
        <p14:creationId xmlns:p14="http://schemas.microsoft.com/office/powerpoint/2010/main" val="24786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FBD2-E7C3-8FE8-5C66-1632125A70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08C142-A329-2703-6F1B-20379E1075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AC49D0-D162-295A-C2DF-A7F8EDECDF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764A45-2915-5E78-A5CB-43E1C26ACC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C9BC4B-F2B9-CFCC-9E8D-A74861EDA4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09835A-0702-B716-6289-09F24B375E35}"/>
              </a:ext>
            </a:extLst>
          </p:cNvPr>
          <p:cNvSpPr>
            <a:spLocks noGrp="1"/>
          </p:cNvSpPr>
          <p:nvPr>
            <p:ph type="dt" sz="half" idx="10"/>
          </p:nvPr>
        </p:nvSpPr>
        <p:spPr/>
        <p:txBody>
          <a:bodyPr/>
          <a:lstStyle/>
          <a:p>
            <a:fld id="{272AA0FA-7424-41E0-91DB-5C770DE51650}" type="datetimeFigureOut">
              <a:rPr lang="en-US" smtClean="0"/>
              <a:t>2/2/2024</a:t>
            </a:fld>
            <a:endParaRPr lang="en-US"/>
          </a:p>
        </p:txBody>
      </p:sp>
      <p:sp>
        <p:nvSpPr>
          <p:cNvPr id="8" name="Footer Placeholder 7">
            <a:extLst>
              <a:ext uri="{FF2B5EF4-FFF2-40B4-BE49-F238E27FC236}">
                <a16:creationId xmlns:a16="http://schemas.microsoft.com/office/drawing/2014/main" id="{64390A50-2675-714B-B6D2-EF7419F2BB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E22B8B-C616-19F2-4C41-B442866C1158}"/>
              </a:ext>
            </a:extLst>
          </p:cNvPr>
          <p:cNvSpPr>
            <a:spLocks noGrp="1"/>
          </p:cNvSpPr>
          <p:nvPr>
            <p:ph type="sldNum" sz="quarter" idx="12"/>
          </p:nvPr>
        </p:nvSpPr>
        <p:spPr/>
        <p:txBody>
          <a:bodyPr/>
          <a:lstStyle/>
          <a:p>
            <a:fld id="{F6C94372-4417-4C4F-99AB-4EA495EC92F5}" type="slidenum">
              <a:rPr lang="en-US" smtClean="0"/>
              <a:t>‹#›</a:t>
            </a:fld>
            <a:endParaRPr lang="en-US"/>
          </a:p>
        </p:txBody>
      </p:sp>
    </p:spTree>
    <p:extLst>
      <p:ext uri="{BB962C8B-B14F-4D97-AF65-F5344CB8AC3E}">
        <p14:creationId xmlns:p14="http://schemas.microsoft.com/office/powerpoint/2010/main" val="348842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C86D-A3EE-0408-1801-66A9CB9F70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004A82-24C2-2B92-E72A-F8FE6E2BD49D}"/>
              </a:ext>
            </a:extLst>
          </p:cNvPr>
          <p:cNvSpPr>
            <a:spLocks noGrp="1"/>
          </p:cNvSpPr>
          <p:nvPr>
            <p:ph type="dt" sz="half" idx="10"/>
          </p:nvPr>
        </p:nvSpPr>
        <p:spPr/>
        <p:txBody>
          <a:bodyPr/>
          <a:lstStyle/>
          <a:p>
            <a:fld id="{272AA0FA-7424-41E0-91DB-5C770DE51650}" type="datetimeFigureOut">
              <a:rPr lang="en-US" smtClean="0"/>
              <a:t>2/2/2024</a:t>
            </a:fld>
            <a:endParaRPr lang="en-US"/>
          </a:p>
        </p:txBody>
      </p:sp>
      <p:sp>
        <p:nvSpPr>
          <p:cNvPr id="4" name="Footer Placeholder 3">
            <a:extLst>
              <a:ext uri="{FF2B5EF4-FFF2-40B4-BE49-F238E27FC236}">
                <a16:creationId xmlns:a16="http://schemas.microsoft.com/office/drawing/2014/main" id="{08B59FF0-F466-B7C4-9B15-71AB8BFB71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546D27-1861-07E5-4D60-67995FA1238C}"/>
              </a:ext>
            </a:extLst>
          </p:cNvPr>
          <p:cNvSpPr>
            <a:spLocks noGrp="1"/>
          </p:cNvSpPr>
          <p:nvPr>
            <p:ph type="sldNum" sz="quarter" idx="12"/>
          </p:nvPr>
        </p:nvSpPr>
        <p:spPr/>
        <p:txBody>
          <a:bodyPr/>
          <a:lstStyle/>
          <a:p>
            <a:fld id="{F6C94372-4417-4C4F-99AB-4EA495EC92F5}" type="slidenum">
              <a:rPr lang="en-US" smtClean="0"/>
              <a:t>‹#›</a:t>
            </a:fld>
            <a:endParaRPr lang="en-US"/>
          </a:p>
        </p:txBody>
      </p:sp>
    </p:spTree>
    <p:extLst>
      <p:ext uri="{BB962C8B-B14F-4D97-AF65-F5344CB8AC3E}">
        <p14:creationId xmlns:p14="http://schemas.microsoft.com/office/powerpoint/2010/main" val="341353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3FDCE0-4BEC-62E6-E58E-2DAC8474EAF1}"/>
              </a:ext>
            </a:extLst>
          </p:cNvPr>
          <p:cNvSpPr>
            <a:spLocks noGrp="1"/>
          </p:cNvSpPr>
          <p:nvPr>
            <p:ph type="dt" sz="half" idx="10"/>
          </p:nvPr>
        </p:nvSpPr>
        <p:spPr/>
        <p:txBody>
          <a:bodyPr/>
          <a:lstStyle/>
          <a:p>
            <a:fld id="{272AA0FA-7424-41E0-91DB-5C770DE51650}" type="datetimeFigureOut">
              <a:rPr lang="en-US" smtClean="0"/>
              <a:t>2/2/2024</a:t>
            </a:fld>
            <a:endParaRPr lang="en-US"/>
          </a:p>
        </p:txBody>
      </p:sp>
      <p:sp>
        <p:nvSpPr>
          <p:cNvPr id="3" name="Footer Placeholder 2">
            <a:extLst>
              <a:ext uri="{FF2B5EF4-FFF2-40B4-BE49-F238E27FC236}">
                <a16:creationId xmlns:a16="http://schemas.microsoft.com/office/drawing/2014/main" id="{F021CB88-D357-AEC0-14E4-D0C835ECAC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C4AEF5-1A1A-6F2D-0A93-3969B5692894}"/>
              </a:ext>
            </a:extLst>
          </p:cNvPr>
          <p:cNvSpPr>
            <a:spLocks noGrp="1"/>
          </p:cNvSpPr>
          <p:nvPr>
            <p:ph type="sldNum" sz="quarter" idx="12"/>
          </p:nvPr>
        </p:nvSpPr>
        <p:spPr/>
        <p:txBody>
          <a:bodyPr/>
          <a:lstStyle/>
          <a:p>
            <a:fld id="{F6C94372-4417-4C4F-99AB-4EA495EC92F5}" type="slidenum">
              <a:rPr lang="en-US" smtClean="0"/>
              <a:t>‹#›</a:t>
            </a:fld>
            <a:endParaRPr lang="en-US"/>
          </a:p>
        </p:txBody>
      </p:sp>
    </p:spTree>
    <p:extLst>
      <p:ext uri="{BB962C8B-B14F-4D97-AF65-F5344CB8AC3E}">
        <p14:creationId xmlns:p14="http://schemas.microsoft.com/office/powerpoint/2010/main" val="3592353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4E4BD-0750-D24D-4433-7C0F083EA6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794646-B302-D571-9E99-D6058B153D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5358C9-FCE7-CD61-3854-687727D8F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ECFA21-948C-B240-23D5-F5BC4982FAB2}"/>
              </a:ext>
            </a:extLst>
          </p:cNvPr>
          <p:cNvSpPr>
            <a:spLocks noGrp="1"/>
          </p:cNvSpPr>
          <p:nvPr>
            <p:ph type="dt" sz="half" idx="10"/>
          </p:nvPr>
        </p:nvSpPr>
        <p:spPr/>
        <p:txBody>
          <a:bodyPr/>
          <a:lstStyle/>
          <a:p>
            <a:fld id="{272AA0FA-7424-41E0-91DB-5C770DE51650}" type="datetimeFigureOut">
              <a:rPr lang="en-US" smtClean="0"/>
              <a:t>2/2/2024</a:t>
            </a:fld>
            <a:endParaRPr lang="en-US"/>
          </a:p>
        </p:txBody>
      </p:sp>
      <p:sp>
        <p:nvSpPr>
          <p:cNvPr id="6" name="Footer Placeholder 5">
            <a:extLst>
              <a:ext uri="{FF2B5EF4-FFF2-40B4-BE49-F238E27FC236}">
                <a16:creationId xmlns:a16="http://schemas.microsoft.com/office/drawing/2014/main" id="{D233F474-B8FA-2A63-FCA5-78C25D4BE4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EFA9EF-B19B-AE4F-485B-676899658532}"/>
              </a:ext>
            </a:extLst>
          </p:cNvPr>
          <p:cNvSpPr>
            <a:spLocks noGrp="1"/>
          </p:cNvSpPr>
          <p:nvPr>
            <p:ph type="sldNum" sz="quarter" idx="12"/>
          </p:nvPr>
        </p:nvSpPr>
        <p:spPr/>
        <p:txBody>
          <a:bodyPr/>
          <a:lstStyle/>
          <a:p>
            <a:fld id="{F6C94372-4417-4C4F-99AB-4EA495EC92F5}" type="slidenum">
              <a:rPr lang="en-US" smtClean="0"/>
              <a:t>‹#›</a:t>
            </a:fld>
            <a:endParaRPr lang="en-US"/>
          </a:p>
        </p:txBody>
      </p:sp>
    </p:spTree>
    <p:extLst>
      <p:ext uri="{BB962C8B-B14F-4D97-AF65-F5344CB8AC3E}">
        <p14:creationId xmlns:p14="http://schemas.microsoft.com/office/powerpoint/2010/main" val="4155211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65C6-2E32-E9AF-CE52-A276DB3D04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4AFD8C-2862-1E1A-A2AD-916E8D4EF6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9CFC76-7307-0B3D-B8AF-F34C4ED6D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57CE5A-30AE-A55A-F978-DC37DBED777F}"/>
              </a:ext>
            </a:extLst>
          </p:cNvPr>
          <p:cNvSpPr>
            <a:spLocks noGrp="1"/>
          </p:cNvSpPr>
          <p:nvPr>
            <p:ph type="dt" sz="half" idx="10"/>
          </p:nvPr>
        </p:nvSpPr>
        <p:spPr/>
        <p:txBody>
          <a:bodyPr/>
          <a:lstStyle/>
          <a:p>
            <a:fld id="{272AA0FA-7424-41E0-91DB-5C770DE51650}" type="datetimeFigureOut">
              <a:rPr lang="en-US" smtClean="0"/>
              <a:t>2/2/2024</a:t>
            </a:fld>
            <a:endParaRPr lang="en-US"/>
          </a:p>
        </p:txBody>
      </p:sp>
      <p:sp>
        <p:nvSpPr>
          <p:cNvPr id="6" name="Footer Placeholder 5">
            <a:extLst>
              <a:ext uri="{FF2B5EF4-FFF2-40B4-BE49-F238E27FC236}">
                <a16:creationId xmlns:a16="http://schemas.microsoft.com/office/drawing/2014/main" id="{91000A29-255B-C990-2462-DE2CD624FB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BA899E-0EA6-7C50-0960-D633E4972961}"/>
              </a:ext>
            </a:extLst>
          </p:cNvPr>
          <p:cNvSpPr>
            <a:spLocks noGrp="1"/>
          </p:cNvSpPr>
          <p:nvPr>
            <p:ph type="sldNum" sz="quarter" idx="12"/>
          </p:nvPr>
        </p:nvSpPr>
        <p:spPr/>
        <p:txBody>
          <a:bodyPr/>
          <a:lstStyle/>
          <a:p>
            <a:fld id="{F6C94372-4417-4C4F-99AB-4EA495EC92F5}" type="slidenum">
              <a:rPr lang="en-US" smtClean="0"/>
              <a:t>‹#›</a:t>
            </a:fld>
            <a:endParaRPr lang="en-US"/>
          </a:p>
        </p:txBody>
      </p:sp>
    </p:spTree>
    <p:extLst>
      <p:ext uri="{BB962C8B-B14F-4D97-AF65-F5344CB8AC3E}">
        <p14:creationId xmlns:p14="http://schemas.microsoft.com/office/powerpoint/2010/main" val="1732958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EBF49-3E76-FE22-1874-B0803DE88A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5744AF-9458-88A3-9D1B-7FEFCD730A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2FA03-EC93-721C-1861-346FB0A3D9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AA0FA-7424-41E0-91DB-5C770DE51650}" type="datetimeFigureOut">
              <a:rPr lang="en-US" smtClean="0"/>
              <a:t>2/2/2024</a:t>
            </a:fld>
            <a:endParaRPr lang="en-US"/>
          </a:p>
        </p:txBody>
      </p:sp>
      <p:sp>
        <p:nvSpPr>
          <p:cNvPr id="5" name="Footer Placeholder 4">
            <a:extLst>
              <a:ext uri="{FF2B5EF4-FFF2-40B4-BE49-F238E27FC236}">
                <a16:creationId xmlns:a16="http://schemas.microsoft.com/office/drawing/2014/main" id="{D42B81C6-39A9-F0F3-D1F0-643E40FB93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79D44B-D0D0-B31B-C12E-D8324BEA0E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C94372-4417-4C4F-99AB-4EA495EC92F5}" type="slidenum">
              <a:rPr lang="en-US" smtClean="0"/>
              <a:t>‹#›</a:t>
            </a:fld>
            <a:endParaRPr lang="en-US"/>
          </a:p>
        </p:txBody>
      </p:sp>
    </p:spTree>
    <p:extLst>
      <p:ext uri="{BB962C8B-B14F-4D97-AF65-F5344CB8AC3E}">
        <p14:creationId xmlns:p14="http://schemas.microsoft.com/office/powerpoint/2010/main" val="1511146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8294307-7497-9B32-5BF9-2914FA8D89CA}"/>
              </a:ext>
            </a:extLst>
          </p:cNvPr>
          <p:cNvPicPr>
            <a:picLocks noChangeAspect="1"/>
          </p:cNvPicPr>
          <p:nvPr/>
        </p:nvPicPr>
        <p:blipFill rotWithShape="1">
          <a:blip r:embed="rId3"/>
          <a:srcRect l="20576" t="2554" r="7369"/>
          <a:stretch/>
        </p:blipFill>
        <p:spPr>
          <a:xfrm>
            <a:off x="4113622" y="0"/>
            <a:ext cx="8668512" cy="6857990"/>
          </a:xfrm>
          <a:prstGeom prst="rect">
            <a:avLst/>
          </a:prstGeom>
        </p:spPr>
      </p:pic>
      <p:sp>
        <p:nvSpPr>
          <p:cNvPr id="34" name="Rectangle 3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41E388-937E-B86C-AB5C-054585BEFEEA}"/>
              </a:ext>
            </a:extLst>
          </p:cNvPr>
          <p:cNvSpPr>
            <a:spLocks noGrp="1"/>
          </p:cNvSpPr>
          <p:nvPr>
            <p:ph type="ctrTitle"/>
          </p:nvPr>
        </p:nvSpPr>
        <p:spPr>
          <a:xfrm>
            <a:off x="477981" y="1122363"/>
            <a:ext cx="4023360" cy="3204134"/>
          </a:xfrm>
        </p:spPr>
        <p:txBody>
          <a:bodyPr vert="horz" lIns="91440" tIns="45720" rIns="91440" bIns="45720" rtlCol="0" anchor="b">
            <a:normAutofit/>
          </a:bodyPr>
          <a:lstStyle/>
          <a:p>
            <a:pPr algn="l"/>
            <a:r>
              <a:rPr lang="en-US" sz="4800" kern="1200" dirty="0">
                <a:solidFill>
                  <a:schemeClr val="bg1"/>
                </a:solidFill>
                <a:latin typeface="Abadi Extra Light" panose="020B0204020104020204" pitchFamily="34" charset="0"/>
              </a:rPr>
              <a:t>NYC          Dark Kitchen Operations Analysis</a:t>
            </a:r>
          </a:p>
        </p:txBody>
      </p:sp>
      <p:sp>
        <p:nvSpPr>
          <p:cNvPr id="3" name="Subtitle 2">
            <a:extLst>
              <a:ext uri="{FF2B5EF4-FFF2-40B4-BE49-F238E27FC236}">
                <a16:creationId xmlns:a16="http://schemas.microsoft.com/office/drawing/2014/main" id="{35C24397-8CCE-653C-4C15-AF1116DFD7C8}"/>
              </a:ext>
            </a:extLst>
          </p:cNvPr>
          <p:cNvSpPr>
            <a:spLocks noGrp="1"/>
          </p:cNvSpPr>
          <p:nvPr>
            <p:ph type="subTitle" idx="1"/>
          </p:nvPr>
        </p:nvSpPr>
        <p:spPr>
          <a:xfrm>
            <a:off x="477980" y="4872922"/>
            <a:ext cx="4023359" cy="1208141"/>
          </a:xfrm>
        </p:spPr>
        <p:txBody>
          <a:bodyPr vert="horz" lIns="91440" tIns="45720" rIns="91440" bIns="45720" rtlCol="0">
            <a:noAutofit/>
          </a:bodyPr>
          <a:lstStyle/>
          <a:p>
            <a:pPr indent="-228600" algn="l">
              <a:buFont typeface="Arial" panose="020B0604020202020204" pitchFamily="34" charset="0"/>
              <a:buChar char="•"/>
            </a:pPr>
            <a:r>
              <a:rPr lang="en-US" sz="1400" dirty="0">
                <a:solidFill>
                  <a:schemeClr val="bg1"/>
                </a:solidFill>
                <a:latin typeface="Abadi Extra Light" panose="020B0204020104020204" pitchFamily="34" charset="0"/>
              </a:rPr>
              <a:t>Insights from Machine Learning Models and algorithms</a:t>
            </a:r>
          </a:p>
          <a:p>
            <a:pPr indent="-228600" algn="l">
              <a:buFont typeface="Arial" panose="020B0604020202020204" pitchFamily="34" charset="0"/>
              <a:buChar char="•"/>
            </a:pPr>
            <a:r>
              <a:rPr lang="en-US" sz="1400" dirty="0">
                <a:solidFill>
                  <a:schemeClr val="bg1"/>
                </a:solidFill>
                <a:latin typeface="Abadi Extra Light" panose="020B0204020104020204" pitchFamily="34" charset="0"/>
              </a:rPr>
              <a:t>Dataset spans 2020-2021, reflecting real business activities in NYC dark kitchens.</a:t>
            </a:r>
          </a:p>
          <a:p>
            <a:pPr indent="-228600" algn="l">
              <a:buFont typeface="Arial" panose="020B0604020202020204" pitchFamily="34" charset="0"/>
              <a:buChar char="•"/>
            </a:pPr>
            <a:r>
              <a:rPr lang="en-US" sz="1400" dirty="0">
                <a:solidFill>
                  <a:schemeClr val="bg1"/>
                </a:solidFill>
                <a:latin typeface="Abadi Extra Light" panose="020B0204020104020204" pitchFamily="34" charset="0"/>
              </a:rPr>
              <a:t>Hypothesis on customer behavior, sales forecast and predictive analysis algorithms for month/week band</a:t>
            </a:r>
          </a:p>
        </p:txBody>
      </p:sp>
      <p:sp>
        <p:nvSpPr>
          <p:cNvPr id="36" name="Rectangle 3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717C185F-3F6A-B583-7C5E-BDF9A17FAEA7}"/>
              </a:ext>
            </a:extLst>
          </p:cNvPr>
          <p:cNvSpPr txBox="1"/>
          <p:nvPr/>
        </p:nvSpPr>
        <p:spPr>
          <a:xfrm>
            <a:off x="8289696" y="1608667"/>
            <a:ext cx="3421957" cy="450112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10756313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99B9A0-D100-5737-7C49-F62B57ABE1D4}"/>
              </a:ext>
            </a:extLst>
          </p:cNvPr>
          <p:cNvSpPr>
            <a:spLocks noGrp="1"/>
          </p:cNvSpPr>
          <p:nvPr>
            <p:ph type="ctrTitle"/>
          </p:nvPr>
        </p:nvSpPr>
        <p:spPr>
          <a:xfrm>
            <a:off x="1152425" y="255355"/>
            <a:ext cx="2823275" cy="4501127"/>
          </a:xfrm>
        </p:spPr>
        <p:txBody>
          <a:bodyPr vert="horz" lIns="91440" tIns="45720" rIns="91440" bIns="45720" rtlCol="0" anchor="t">
            <a:normAutofit/>
          </a:bodyPr>
          <a:lstStyle/>
          <a:p>
            <a:pPr algn="r"/>
            <a:r>
              <a:rPr lang="en-US" sz="3200" kern="1200" dirty="0">
                <a:solidFill>
                  <a:srgbClr val="FFFFFF"/>
                </a:solidFill>
                <a:latin typeface="Abadi Extra Light" panose="020B0204020104020204" pitchFamily="34" charset="0"/>
              </a:rPr>
              <a:t>Anomaly Detection in Total Sales</a:t>
            </a:r>
          </a:p>
        </p:txBody>
      </p:sp>
      <p:sp>
        <p:nvSpPr>
          <p:cNvPr id="3" name="Subtitle 2">
            <a:extLst>
              <a:ext uri="{FF2B5EF4-FFF2-40B4-BE49-F238E27FC236}">
                <a16:creationId xmlns:a16="http://schemas.microsoft.com/office/drawing/2014/main" id="{F93FE2A1-8B12-B8D2-C3C9-58358BF473A0}"/>
              </a:ext>
            </a:extLst>
          </p:cNvPr>
          <p:cNvSpPr>
            <a:spLocks noGrp="1"/>
          </p:cNvSpPr>
          <p:nvPr>
            <p:ph type="subTitle" idx="1"/>
          </p:nvPr>
        </p:nvSpPr>
        <p:spPr>
          <a:xfrm>
            <a:off x="4371339" y="255355"/>
            <a:ext cx="3421958" cy="4501127"/>
          </a:xfrm>
        </p:spPr>
        <p:txBody>
          <a:bodyPr vert="horz" lIns="91440" tIns="45720" rIns="91440" bIns="45720" rtlCol="0">
            <a:normAutofit/>
          </a:bodyPr>
          <a:lstStyle/>
          <a:p>
            <a:pPr indent="-228600" algn="l">
              <a:buFont typeface="Arial" panose="020B0604020202020204" pitchFamily="34" charset="0"/>
              <a:buChar char="•"/>
            </a:pPr>
            <a:r>
              <a:rPr lang="en-US" sz="2000" dirty="0">
                <a:latin typeface="Abadi Extra Light" panose="020B0204020104020204" pitchFamily="34" charset="0"/>
              </a:rPr>
              <a:t>Identified anomalies in total amount over time.</a:t>
            </a:r>
          </a:p>
          <a:p>
            <a:pPr indent="-228600" algn="l">
              <a:buFont typeface="Arial" panose="020B0604020202020204" pitchFamily="34" charset="0"/>
              <a:buChar char="•"/>
            </a:pPr>
            <a:r>
              <a:rPr lang="en-US" sz="2000" dirty="0">
                <a:latin typeface="Abadi Extra Light" panose="020B0204020104020204" pitchFamily="34" charset="0"/>
              </a:rPr>
              <a:t>Threshold value set at 70 for anomaly detection.</a:t>
            </a:r>
          </a:p>
        </p:txBody>
      </p:sp>
      <p:sp>
        <p:nvSpPr>
          <p:cNvPr id="4" name="TextBox 3">
            <a:extLst>
              <a:ext uri="{FF2B5EF4-FFF2-40B4-BE49-F238E27FC236}">
                <a16:creationId xmlns:a16="http://schemas.microsoft.com/office/drawing/2014/main" id="{E999F82D-522F-2968-AA79-E86D9A3A220F}"/>
              </a:ext>
            </a:extLst>
          </p:cNvPr>
          <p:cNvSpPr txBox="1"/>
          <p:nvPr/>
        </p:nvSpPr>
        <p:spPr>
          <a:xfrm>
            <a:off x="8113337" y="255355"/>
            <a:ext cx="3421957" cy="450112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latin typeface="Abadi Extra Light" panose="020B0204020104020204" pitchFamily="34" charset="0"/>
              </a:rPr>
              <a:t>Graph: Anomalies in Total Sales</a:t>
            </a:r>
          </a:p>
        </p:txBody>
      </p:sp>
      <p:pic>
        <p:nvPicPr>
          <p:cNvPr id="6" name="Picture 5">
            <a:extLst>
              <a:ext uri="{FF2B5EF4-FFF2-40B4-BE49-F238E27FC236}">
                <a16:creationId xmlns:a16="http://schemas.microsoft.com/office/drawing/2014/main" id="{0BB13D58-6695-AD2D-DE82-77B5DDCF5BC3}"/>
              </a:ext>
            </a:extLst>
          </p:cNvPr>
          <p:cNvPicPr>
            <a:picLocks noChangeAspect="1"/>
          </p:cNvPicPr>
          <p:nvPr/>
        </p:nvPicPr>
        <p:blipFill>
          <a:blip r:embed="rId3"/>
          <a:stretch>
            <a:fillRect/>
          </a:stretch>
        </p:blipFill>
        <p:spPr>
          <a:xfrm>
            <a:off x="1152425" y="1944192"/>
            <a:ext cx="10811256" cy="3134208"/>
          </a:xfrm>
          <a:prstGeom prst="rect">
            <a:avLst/>
          </a:prstGeom>
        </p:spPr>
      </p:pic>
      <p:sp>
        <p:nvSpPr>
          <p:cNvPr id="8" name="TextBox 7">
            <a:extLst>
              <a:ext uri="{FF2B5EF4-FFF2-40B4-BE49-F238E27FC236}">
                <a16:creationId xmlns:a16="http://schemas.microsoft.com/office/drawing/2014/main" id="{62003EE0-9B94-FE51-F02B-2A3A4D768CB3}"/>
              </a:ext>
            </a:extLst>
          </p:cNvPr>
          <p:cNvSpPr txBox="1"/>
          <p:nvPr/>
        </p:nvSpPr>
        <p:spPr>
          <a:xfrm>
            <a:off x="4371339" y="5244990"/>
            <a:ext cx="6094476" cy="1077218"/>
          </a:xfrm>
          <a:prstGeom prst="rect">
            <a:avLst/>
          </a:prstGeom>
          <a:noFill/>
        </p:spPr>
        <p:txBody>
          <a:bodyPr wrap="square">
            <a:spAutoFit/>
          </a:bodyPr>
          <a:lstStyle/>
          <a:p>
            <a:r>
              <a:rPr lang="en-US" sz="1600" b="0" i="0" dirty="0">
                <a:solidFill>
                  <a:srgbClr val="D1D5DB"/>
                </a:solidFill>
                <a:effectLst/>
                <a:latin typeface="Abadi Extra Light" panose="020B0204020104020204" pitchFamily="34" charset="0"/>
              </a:rPr>
              <a:t>My anomaly detection in total sales, using a threshold value of 70 (predefined from historical data), identifies unusual fluctuations in sales data. This analysis is key in pinpointing operational irregularities and guiding data-driven decision-making for optimizing sales performance.</a:t>
            </a:r>
            <a:endParaRPr lang="en-US" sz="1600" dirty="0">
              <a:latin typeface="Abadi Extra Light" panose="020B0204020104020204" pitchFamily="34" charset="0"/>
            </a:endParaRPr>
          </a:p>
        </p:txBody>
      </p:sp>
    </p:spTree>
    <p:extLst>
      <p:ext uri="{BB962C8B-B14F-4D97-AF65-F5344CB8AC3E}">
        <p14:creationId xmlns:p14="http://schemas.microsoft.com/office/powerpoint/2010/main" val="37532013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8" name="Rectangle 17">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6586F6-52F6-C613-41F6-950EEE6A9095}"/>
              </a:ext>
            </a:extLst>
          </p:cNvPr>
          <p:cNvSpPr>
            <a:spLocks noGrp="1"/>
          </p:cNvSpPr>
          <p:nvPr>
            <p:ph type="ctrTitle"/>
          </p:nvPr>
        </p:nvSpPr>
        <p:spPr>
          <a:xfrm>
            <a:off x="1030204" y="321043"/>
            <a:ext cx="2823275" cy="4501127"/>
          </a:xfrm>
        </p:spPr>
        <p:txBody>
          <a:bodyPr vert="horz" lIns="91440" tIns="45720" rIns="91440" bIns="45720" rtlCol="0" anchor="t">
            <a:normAutofit/>
          </a:bodyPr>
          <a:lstStyle/>
          <a:p>
            <a:pPr algn="r"/>
            <a:r>
              <a:rPr lang="en-US" sz="3200" kern="1200" dirty="0">
                <a:solidFill>
                  <a:srgbClr val="FFFFFF"/>
                </a:solidFill>
                <a:latin typeface="Abadi Extra Light" panose="020B0204020104020204" pitchFamily="34" charset="0"/>
              </a:rPr>
              <a:t>Customer Churn Rate Analysis</a:t>
            </a:r>
          </a:p>
        </p:txBody>
      </p:sp>
      <p:sp>
        <p:nvSpPr>
          <p:cNvPr id="3" name="Subtitle 2">
            <a:extLst>
              <a:ext uri="{FF2B5EF4-FFF2-40B4-BE49-F238E27FC236}">
                <a16:creationId xmlns:a16="http://schemas.microsoft.com/office/drawing/2014/main" id="{784BDBDA-D2BC-4212-3929-8CB2B1B3ED0F}"/>
              </a:ext>
            </a:extLst>
          </p:cNvPr>
          <p:cNvSpPr>
            <a:spLocks noGrp="1"/>
          </p:cNvSpPr>
          <p:nvPr>
            <p:ph type="subTitle" idx="1"/>
          </p:nvPr>
        </p:nvSpPr>
        <p:spPr>
          <a:xfrm>
            <a:off x="4459518" y="352837"/>
            <a:ext cx="3421958" cy="4501127"/>
          </a:xfrm>
        </p:spPr>
        <p:txBody>
          <a:bodyPr vert="horz" lIns="91440" tIns="45720" rIns="91440" bIns="45720" rtlCol="0">
            <a:normAutofit/>
          </a:bodyPr>
          <a:lstStyle/>
          <a:p>
            <a:pPr indent="-228600" algn="l">
              <a:buFont typeface="Arial" panose="020B0604020202020204" pitchFamily="34" charset="0"/>
              <a:buChar char="•"/>
            </a:pPr>
            <a:r>
              <a:rPr lang="en-US" sz="2000" dirty="0">
                <a:latin typeface="Abadi Extra Light" panose="020B0204020104020204" pitchFamily="34" charset="0"/>
              </a:rPr>
              <a:t>Analysis of customer retention and churn over time.</a:t>
            </a:r>
          </a:p>
          <a:p>
            <a:pPr indent="-228600" algn="l">
              <a:buFont typeface="Arial" panose="020B0604020202020204" pitchFamily="34" charset="0"/>
              <a:buChar char="•"/>
            </a:pPr>
            <a:r>
              <a:rPr lang="en-US" sz="2000" dirty="0">
                <a:latin typeface="Abadi Extra Light" panose="020B0204020104020204" pitchFamily="34" charset="0"/>
              </a:rPr>
              <a:t>Churn threshold: 60 days without an order.</a:t>
            </a:r>
          </a:p>
        </p:txBody>
      </p:sp>
      <p:sp>
        <p:nvSpPr>
          <p:cNvPr id="4" name="TextBox 3">
            <a:extLst>
              <a:ext uri="{FF2B5EF4-FFF2-40B4-BE49-F238E27FC236}">
                <a16:creationId xmlns:a16="http://schemas.microsoft.com/office/drawing/2014/main" id="{B70D4413-4419-3A4A-1FFF-C0495FAD5A03}"/>
              </a:ext>
            </a:extLst>
          </p:cNvPr>
          <p:cNvSpPr txBox="1"/>
          <p:nvPr/>
        </p:nvSpPr>
        <p:spPr>
          <a:xfrm>
            <a:off x="8140703" y="352837"/>
            <a:ext cx="3421957" cy="450112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latin typeface="Abadi Extra Light" panose="020B0204020104020204" pitchFamily="34" charset="0"/>
              </a:rPr>
              <a:t>Graph: Customer Churn Rate</a:t>
            </a:r>
          </a:p>
        </p:txBody>
      </p:sp>
      <p:sp>
        <p:nvSpPr>
          <p:cNvPr id="14" name="TextBox 13">
            <a:extLst>
              <a:ext uri="{FF2B5EF4-FFF2-40B4-BE49-F238E27FC236}">
                <a16:creationId xmlns:a16="http://schemas.microsoft.com/office/drawing/2014/main" id="{E6D33F63-D601-C5ED-2C13-FE3E13E05F1F}"/>
              </a:ext>
            </a:extLst>
          </p:cNvPr>
          <p:cNvSpPr txBox="1"/>
          <p:nvPr/>
        </p:nvSpPr>
        <p:spPr>
          <a:xfrm>
            <a:off x="4459518" y="5289991"/>
            <a:ext cx="6094476" cy="1077218"/>
          </a:xfrm>
          <a:prstGeom prst="rect">
            <a:avLst/>
          </a:prstGeom>
          <a:noFill/>
        </p:spPr>
        <p:txBody>
          <a:bodyPr wrap="square">
            <a:spAutoFit/>
          </a:bodyPr>
          <a:lstStyle/>
          <a:p>
            <a:r>
              <a:rPr lang="en-US" sz="1600" b="0" i="0" dirty="0">
                <a:solidFill>
                  <a:srgbClr val="D1D5DB"/>
                </a:solidFill>
                <a:effectLst/>
                <a:latin typeface="Abadi Extra Light" panose="020B0204020104020204" pitchFamily="34" charset="0"/>
              </a:rPr>
              <a:t>My analysis of customer churn, using a 60-day inactivity threshold, offers valuable insights into customer engagement and loyalty. It helps in identifying at-risk customers early and informs strategies to enhance retention and long-term customer value</a:t>
            </a:r>
            <a:endParaRPr lang="en-US" sz="1600" dirty="0">
              <a:latin typeface="Abadi Extra Light" panose="020B0204020104020204" pitchFamily="34" charset="0"/>
            </a:endParaRPr>
          </a:p>
        </p:txBody>
      </p:sp>
      <p:pic>
        <p:nvPicPr>
          <p:cNvPr id="17" name="Picture 16">
            <a:extLst>
              <a:ext uri="{FF2B5EF4-FFF2-40B4-BE49-F238E27FC236}">
                <a16:creationId xmlns:a16="http://schemas.microsoft.com/office/drawing/2014/main" id="{7C3F7D2E-F5E4-DA40-A581-D18A94A17A46}"/>
              </a:ext>
            </a:extLst>
          </p:cNvPr>
          <p:cNvPicPr>
            <a:picLocks noChangeAspect="1"/>
          </p:cNvPicPr>
          <p:nvPr/>
        </p:nvPicPr>
        <p:blipFill>
          <a:blip r:embed="rId3"/>
          <a:stretch>
            <a:fillRect/>
          </a:stretch>
        </p:blipFill>
        <p:spPr>
          <a:xfrm>
            <a:off x="1810511" y="1792223"/>
            <a:ext cx="10183669" cy="3429481"/>
          </a:xfrm>
          <a:prstGeom prst="rect">
            <a:avLst/>
          </a:prstGeom>
        </p:spPr>
      </p:pic>
    </p:spTree>
    <p:extLst>
      <p:ext uri="{BB962C8B-B14F-4D97-AF65-F5344CB8AC3E}">
        <p14:creationId xmlns:p14="http://schemas.microsoft.com/office/powerpoint/2010/main" val="117257697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F505A2-5235-AC0D-DA76-23BF43DEC2F0}"/>
              </a:ext>
            </a:extLst>
          </p:cNvPr>
          <p:cNvSpPr>
            <a:spLocks noGrp="1"/>
          </p:cNvSpPr>
          <p:nvPr>
            <p:ph type="ctrTitle"/>
          </p:nvPr>
        </p:nvSpPr>
        <p:spPr>
          <a:xfrm>
            <a:off x="1030204" y="109051"/>
            <a:ext cx="2823275" cy="4501127"/>
          </a:xfrm>
        </p:spPr>
        <p:txBody>
          <a:bodyPr vert="horz" lIns="91440" tIns="45720" rIns="91440" bIns="45720" rtlCol="0" anchor="t">
            <a:normAutofit/>
          </a:bodyPr>
          <a:lstStyle/>
          <a:p>
            <a:pPr algn="r"/>
            <a:r>
              <a:rPr lang="en-US" sz="3200" kern="1200" dirty="0">
                <a:solidFill>
                  <a:srgbClr val="FFFFFF"/>
                </a:solidFill>
                <a:latin typeface="Abadi Extra Light" panose="020B0204020104020204" pitchFamily="34" charset="0"/>
              </a:rPr>
              <a:t>Monthly Sales Predictive Analysis</a:t>
            </a:r>
          </a:p>
        </p:txBody>
      </p:sp>
      <p:sp>
        <p:nvSpPr>
          <p:cNvPr id="3" name="Subtitle 2">
            <a:extLst>
              <a:ext uri="{FF2B5EF4-FFF2-40B4-BE49-F238E27FC236}">
                <a16:creationId xmlns:a16="http://schemas.microsoft.com/office/drawing/2014/main" id="{DA2A7A5D-9BE3-037F-E1B1-2FF608D9AD40}"/>
              </a:ext>
            </a:extLst>
          </p:cNvPr>
          <p:cNvSpPr>
            <a:spLocks noGrp="1"/>
          </p:cNvSpPr>
          <p:nvPr>
            <p:ph type="subTitle" idx="1"/>
          </p:nvPr>
        </p:nvSpPr>
        <p:spPr>
          <a:xfrm>
            <a:off x="4459518" y="182203"/>
            <a:ext cx="3421958" cy="4501127"/>
          </a:xfrm>
        </p:spPr>
        <p:txBody>
          <a:bodyPr vert="horz" lIns="91440" tIns="45720" rIns="91440" bIns="45720" rtlCol="0">
            <a:normAutofit/>
          </a:bodyPr>
          <a:lstStyle/>
          <a:p>
            <a:pPr indent="-228600" algn="l">
              <a:buFont typeface="Arial" panose="020B0604020202020204" pitchFamily="34" charset="0"/>
              <a:buChar char="•"/>
            </a:pPr>
            <a:r>
              <a:rPr lang="en-US" sz="2000" dirty="0">
                <a:latin typeface="Abadi Extra Light" panose="020B0204020104020204" pitchFamily="34" charset="0"/>
              </a:rPr>
              <a:t>Gradient Boosting Regressor used for monthly sales prediction.</a:t>
            </a:r>
          </a:p>
          <a:p>
            <a:pPr indent="-228600" algn="l">
              <a:buFont typeface="Arial" panose="020B0604020202020204" pitchFamily="34" charset="0"/>
              <a:buChar char="•"/>
            </a:pPr>
            <a:r>
              <a:rPr lang="en-US" sz="2000" dirty="0">
                <a:latin typeface="Abadi Extra Light" panose="020B0204020104020204" pitchFamily="34" charset="0"/>
              </a:rPr>
              <a:t>Comparison between actual sales and predicted values.</a:t>
            </a:r>
          </a:p>
        </p:txBody>
      </p:sp>
      <p:sp>
        <p:nvSpPr>
          <p:cNvPr id="4" name="TextBox 3">
            <a:extLst>
              <a:ext uri="{FF2B5EF4-FFF2-40B4-BE49-F238E27FC236}">
                <a16:creationId xmlns:a16="http://schemas.microsoft.com/office/drawing/2014/main" id="{5B8F167A-1629-BE93-7B8E-0E89DA4E076C}"/>
              </a:ext>
            </a:extLst>
          </p:cNvPr>
          <p:cNvSpPr txBox="1"/>
          <p:nvPr/>
        </p:nvSpPr>
        <p:spPr>
          <a:xfrm>
            <a:off x="8006232" y="182203"/>
            <a:ext cx="3421957" cy="450112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latin typeface="Abadi Extra Light" panose="020B0204020104020204" pitchFamily="34" charset="0"/>
              </a:rPr>
              <a:t>Graph: Monthly Sales Predictions</a:t>
            </a:r>
          </a:p>
        </p:txBody>
      </p:sp>
      <p:sp>
        <p:nvSpPr>
          <p:cNvPr id="8" name="TextBox 7">
            <a:extLst>
              <a:ext uri="{FF2B5EF4-FFF2-40B4-BE49-F238E27FC236}">
                <a16:creationId xmlns:a16="http://schemas.microsoft.com/office/drawing/2014/main" id="{AD014916-A103-C492-B153-9B55DEE6B921}"/>
              </a:ext>
            </a:extLst>
          </p:cNvPr>
          <p:cNvSpPr txBox="1"/>
          <p:nvPr/>
        </p:nvSpPr>
        <p:spPr>
          <a:xfrm>
            <a:off x="4459518" y="5561392"/>
            <a:ext cx="6094476" cy="1077218"/>
          </a:xfrm>
          <a:prstGeom prst="rect">
            <a:avLst/>
          </a:prstGeom>
          <a:noFill/>
        </p:spPr>
        <p:txBody>
          <a:bodyPr wrap="square">
            <a:spAutoFit/>
          </a:bodyPr>
          <a:lstStyle/>
          <a:p>
            <a:r>
              <a:rPr lang="en-US" sz="1600" b="0" i="0" dirty="0">
                <a:solidFill>
                  <a:srgbClr val="D1D5DB"/>
                </a:solidFill>
                <a:effectLst/>
                <a:latin typeface="Abadi Extra Light" panose="020B0204020104020204" pitchFamily="34" charset="0"/>
              </a:rPr>
              <a:t>My Monthly Sales Predictive Analysis, leveraging a Gradient Boosting Regressor, effectively forecasts sales trends. This enables proactive business planning and resource allocation, ensuring optimal performance throughout the year. 2 years of average sales on 1-year monthly slot.</a:t>
            </a:r>
            <a:endParaRPr lang="en-US" sz="1600" dirty="0">
              <a:latin typeface="Abadi Extra Light" panose="020B0204020104020204" pitchFamily="34" charset="0"/>
            </a:endParaRPr>
          </a:p>
        </p:txBody>
      </p:sp>
      <p:pic>
        <p:nvPicPr>
          <p:cNvPr id="12" name="Picture 11">
            <a:extLst>
              <a:ext uri="{FF2B5EF4-FFF2-40B4-BE49-F238E27FC236}">
                <a16:creationId xmlns:a16="http://schemas.microsoft.com/office/drawing/2014/main" id="{19DC5C41-4E31-F911-FDE8-70FC6162957F}"/>
              </a:ext>
            </a:extLst>
          </p:cNvPr>
          <p:cNvPicPr>
            <a:picLocks noChangeAspect="1"/>
          </p:cNvPicPr>
          <p:nvPr/>
        </p:nvPicPr>
        <p:blipFill>
          <a:blip r:embed="rId2"/>
          <a:stretch>
            <a:fillRect/>
          </a:stretch>
        </p:blipFill>
        <p:spPr>
          <a:xfrm>
            <a:off x="451065" y="1768220"/>
            <a:ext cx="11670792" cy="3559303"/>
          </a:xfrm>
          <a:prstGeom prst="rect">
            <a:avLst/>
          </a:prstGeom>
        </p:spPr>
      </p:pic>
    </p:spTree>
    <p:extLst>
      <p:ext uri="{BB962C8B-B14F-4D97-AF65-F5344CB8AC3E}">
        <p14:creationId xmlns:p14="http://schemas.microsoft.com/office/powerpoint/2010/main" val="34759800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65F2A1-1555-640F-54FB-5396EC89F288}"/>
              </a:ext>
            </a:extLst>
          </p:cNvPr>
          <p:cNvSpPr>
            <a:spLocks noGrp="1"/>
          </p:cNvSpPr>
          <p:nvPr>
            <p:ph type="ctrTitle"/>
          </p:nvPr>
        </p:nvSpPr>
        <p:spPr>
          <a:xfrm>
            <a:off x="1152425" y="153092"/>
            <a:ext cx="2823275" cy="4501127"/>
          </a:xfrm>
        </p:spPr>
        <p:txBody>
          <a:bodyPr vert="horz" lIns="91440" tIns="45720" rIns="91440" bIns="45720" rtlCol="0" anchor="t">
            <a:normAutofit/>
          </a:bodyPr>
          <a:lstStyle/>
          <a:p>
            <a:pPr algn="r"/>
            <a:r>
              <a:rPr lang="en-US" sz="3200" kern="1200" dirty="0">
                <a:solidFill>
                  <a:srgbClr val="FFFFFF"/>
                </a:solidFill>
                <a:latin typeface="Abadi Extra Light" panose="020B0204020104020204" pitchFamily="34" charset="0"/>
              </a:rPr>
              <a:t>Weekly Sales Predictive Analysis</a:t>
            </a:r>
          </a:p>
        </p:txBody>
      </p:sp>
      <p:sp>
        <p:nvSpPr>
          <p:cNvPr id="3" name="Subtitle 2">
            <a:extLst>
              <a:ext uri="{FF2B5EF4-FFF2-40B4-BE49-F238E27FC236}">
                <a16:creationId xmlns:a16="http://schemas.microsoft.com/office/drawing/2014/main" id="{6175DDD5-3EC2-FF9C-F474-B2AF7A4B4D79}"/>
              </a:ext>
            </a:extLst>
          </p:cNvPr>
          <p:cNvSpPr>
            <a:spLocks noGrp="1"/>
          </p:cNvSpPr>
          <p:nvPr>
            <p:ph type="subTitle" idx="1"/>
          </p:nvPr>
        </p:nvSpPr>
        <p:spPr>
          <a:xfrm>
            <a:off x="4295740" y="153091"/>
            <a:ext cx="3421958" cy="4501127"/>
          </a:xfrm>
        </p:spPr>
        <p:txBody>
          <a:bodyPr vert="horz" lIns="91440" tIns="45720" rIns="91440" bIns="45720" rtlCol="0">
            <a:normAutofit/>
          </a:bodyPr>
          <a:lstStyle/>
          <a:p>
            <a:pPr indent="-228600" algn="l">
              <a:buFont typeface="Arial" panose="020B0604020202020204" pitchFamily="34" charset="0"/>
              <a:buChar char="•"/>
            </a:pPr>
            <a:r>
              <a:rPr lang="en-US" sz="2000" dirty="0">
                <a:latin typeface="Abadi Extra Light" panose="020B0204020104020204" pitchFamily="34" charset="0"/>
              </a:rPr>
              <a:t>Analysis of daily sales pattern using Gradient Boosting.</a:t>
            </a:r>
          </a:p>
          <a:p>
            <a:pPr indent="-228600" algn="l">
              <a:buFont typeface="Arial" panose="020B0604020202020204" pitchFamily="34" charset="0"/>
              <a:buChar char="•"/>
            </a:pPr>
            <a:r>
              <a:rPr lang="en-US" sz="2000" dirty="0">
                <a:latin typeface="Abadi Extra Light" panose="020B0204020104020204" pitchFamily="34" charset="0"/>
              </a:rPr>
              <a:t>Predictions for sales amount for each day of the week.</a:t>
            </a:r>
          </a:p>
        </p:txBody>
      </p:sp>
      <p:sp>
        <p:nvSpPr>
          <p:cNvPr id="4" name="TextBox 3">
            <a:extLst>
              <a:ext uri="{FF2B5EF4-FFF2-40B4-BE49-F238E27FC236}">
                <a16:creationId xmlns:a16="http://schemas.microsoft.com/office/drawing/2014/main" id="{439031D7-DAE3-E70E-ECC6-42A2110CCE94}"/>
              </a:ext>
            </a:extLst>
          </p:cNvPr>
          <p:cNvSpPr txBox="1"/>
          <p:nvPr/>
        </p:nvSpPr>
        <p:spPr>
          <a:xfrm>
            <a:off x="7962139" y="153091"/>
            <a:ext cx="3421957" cy="450112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latin typeface="Abadi Extra Light" panose="020B0204020104020204" pitchFamily="34" charset="0"/>
              </a:rPr>
              <a:t>Graph: Weekly Sales Predictions</a:t>
            </a:r>
          </a:p>
        </p:txBody>
      </p:sp>
      <p:pic>
        <p:nvPicPr>
          <p:cNvPr id="6" name="Picture 5">
            <a:extLst>
              <a:ext uri="{FF2B5EF4-FFF2-40B4-BE49-F238E27FC236}">
                <a16:creationId xmlns:a16="http://schemas.microsoft.com/office/drawing/2014/main" id="{83650971-F151-E493-2A73-081D2F3B1708}"/>
              </a:ext>
            </a:extLst>
          </p:cNvPr>
          <p:cNvPicPr>
            <a:picLocks noChangeAspect="1"/>
          </p:cNvPicPr>
          <p:nvPr/>
        </p:nvPicPr>
        <p:blipFill>
          <a:blip r:embed="rId2"/>
          <a:stretch>
            <a:fillRect/>
          </a:stretch>
        </p:blipFill>
        <p:spPr>
          <a:xfrm>
            <a:off x="961053" y="1679886"/>
            <a:ext cx="11230946" cy="3311992"/>
          </a:xfrm>
          <a:prstGeom prst="rect">
            <a:avLst/>
          </a:prstGeom>
        </p:spPr>
      </p:pic>
      <p:sp>
        <p:nvSpPr>
          <p:cNvPr id="8" name="TextBox 7">
            <a:extLst>
              <a:ext uri="{FF2B5EF4-FFF2-40B4-BE49-F238E27FC236}">
                <a16:creationId xmlns:a16="http://schemas.microsoft.com/office/drawing/2014/main" id="{869D0720-45F8-E94A-935F-021C8363A0AA}"/>
              </a:ext>
            </a:extLst>
          </p:cNvPr>
          <p:cNvSpPr txBox="1"/>
          <p:nvPr/>
        </p:nvSpPr>
        <p:spPr>
          <a:xfrm>
            <a:off x="4295740" y="5178114"/>
            <a:ext cx="6097554" cy="1077218"/>
          </a:xfrm>
          <a:prstGeom prst="rect">
            <a:avLst/>
          </a:prstGeom>
          <a:noFill/>
        </p:spPr>
        <p:txBody>
          <a:bodyPr wrap="square">
            <a:spAutoFit/>
          </a:bodyPr>
          <a:lstStyle/>
          <a:p>
            <a:r>
              <a:rPr lang="en-US" sz="1600" b="0" i="0" dirty="0">
                <a:solidFill>
                  <a:srgbClr val="D1D5DB"/>
                </a:solidFill>
                <a:effectLst/>
                <a:latin typeface="Abadi Extra Light" panose="020B0204020104020204" pitchFamily="34" charset="0"/>
              </a:rPr>
              <a:t>My Weekly Sales Predictive Analysis uses a Gradient Boosting Regressor to forecast sales trends for each day of the week. This approach allows us to anticipate daily sales fluctuations, aiding in efficient resource allocation and strategic planning for peak and off-peak times</a:t>
            </a:r>
            <a:endParaRPr lang="en-US" sz="1600" dirty="0">
              <a:latin typeface="Abadi Extra Light" panose="020B0204020104020204" pitchFamily="34" charset="0"/>
            </a:endParaRPr>
          </a:p>
        </p:txBody>
      </p:sp>
    </p:spTree>
    <p:extLst>
      <p:ext uri="{BB962C8B-B14F-4D97-AF65-F5344CB8AC3E}">
        <p14:creationId xmlns:p14="http://schemas.microsoft.com/office/powerpoint/2010/main" val="175529783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65F2A1-1555-640F-54FB-5396EC89F288}"/>
              </a:ext>
            </a:extLst>
          </p:cNvPr>
          <p:cNvSpPr>
            <a:spLocks noGrp="1"/>
          </p:cNvSpPr>
          <p:nvPr>
            <p:ph type="ctrTitle"/>
          </p:nvPr>
        </p:nvSpPr>
        <p:spPr>
          <a:xfrm>
            <a:off x="1152425" y="153092"/>
            <a:ext cx="2823275" cy="4501127"/>
          </a:xfrm>
        </p:spPr>
        <p:txBody>
          <a:bodyPr vert="horz" lIns="91440" tIns="45720" rIns="91440" bIns="45720" rtlCol="0" anchor="t">
            <a:normAutofit/>
          </a:bodyPr>
          <a:lstStyle/>
          <a:p>
            <a:pPr algn="r"/>
            <a:r>
              <a:rPr lang="en-US" sz="3200" kern="1200" dirty="0">
                <a:solidFill>
                  <a:srgbClr val="FFFFFF"/>
                </a:solidFill>
                <a:latin typeface="Abadi Extra Light" panose="020B0204020104020204" pitchFamily="34" charset="0"/>
              </a:rPr>
              <a:t>Sales Trend Analysis Over Time</a:t>
            </a:r>
          </a:p>
        </p:txBody>
      </p:sp>
      <p:sp>
        <p:nvSpPr>
          <p:cNvPr id="3" name="Subtitle 2">
            <a:extLst>
              <a:ext uri="{FF2B5EF4-FFF2-40B4-BE49-F238E27FC236}">
                <a16:creationId xmlns:a16="http://schemas.microsoft.com/office/drawing/2014/main" id="{6175DDD5-3EC2-FF9C-F474-B2AF7A4B4D79}"/>
              </a:ext>
            </a:extLst>
          </p:cNvPr>
          <p:cNvSpPr>
            <a:spLocks noGrp="1"/>
          </p:cNvSpPr>
          <p:nvPr>
            <p:ph type="subTitle" idx="1"/>
          </p:nvPr>
        </p:nvSpPr>
        <p:spPr>
          <a:xfrm>
            <a:off x="4295740" y="153091"/>
            <a:ext cx="3421958" cy="4501127"/>
          </a:xfrm>
        </p:spPr>
        <p:txBody>
          <a:bodyPr vert="horz" lIns="91440" tIns="45720" rIns="91440" bIns="45720" rtlCol="0">
            <a:normAutofit/>
          </a:bodyPr>
          <a:lstStyle/>
          <a:p>
            <a:pPr indent="-228600" algn="l">
              <a:buFont typeface="Arial" panose="020B0604020202020204" pitchFamily="34" charset="0"/>
              <a:buChar char="•"/>
            </a:pPr>
            <a:r>
              <a:rPr lang="en-US" sz="2000" dirty="0">
                <a:solidFill>
                  <a:srgbClr val="FFFFFF"/>
                </a:solidFill>
                <a:latin typeface="Abadi Extra Light" panose="020B0204020104020204" pitchFamily="34" charset="0"/>
              </a:rPr>
              <a:t>Exploration of daily sales trends.</a:t>
            </a:r>
          </a:p>
          <a:p>
            <a:pPr indent="-228600" algn="l">
              <a:buFont typeface="Arial" panose="020B0604020202020204" pitchFamily="34" charset="0"/>
              <a:buChar char="•"/>
            </a:pPr>
            <a:r>
              <a:rPr lang="en-US" sz="2000" dirty="0">
                <a:solidFill>
                  <a:srgbClr val="FFFFFF"/>
                </a:solidFill>
                <a:latin typeface="Abadi Extra Light" panose="020B0204020104020204" pitchFamily="34" charset="0"/>
              </a:rPr>
              <a:t>Use of color gradients to highlight sales intensity.</a:t>
            </a:r>
          </a:p>
        </p:txBody>
      </p:sp>
      <p:sp>
        <p:nvSpPr>
          <p:cNvPr id="4" name="TextBox 3">
            <a:extLst>
              <a:ext uri="{FF2B5EF4-FFF2-40B4-BE49-F238E27FC236}">
                <a16:creationId xmlns:a16="http://schemas.microsoft.com/office/drawing/2014/main" id="{439031D7-DAE3-E70E-ECC6-42A2110CCE94}"/>
              </a:ext>
            </a:extLst>
          </p:cNvPr>
          <p:cNvSpPr txBox="1"/>
          <p:nvPr/>
        </p:nvSpPr>
        <p:spPr>
          <a:xfrm>
            <a:off x="7962139" y="153091"/>
            <a:ext cx="3421957" cy="450112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solidFill>
                  <a:srgbClr val="FFFFFF"/>
                </a:solidFill>
                <a:latin typeface="Abadi Extra Light" panose="020B0204020104020204" pitchFamily="34" charset="0"/>
              </a:rPr>
              <a:t>Graph: Sales Trends</a:t>
            </a:r>
          </a:p>
        </p:txBody>
      </p:sp>
      <p:sp>
        <p:nvSpPr>
          <p:cNvPr id="8" name="TextBox 7">
            <a:extLst>
              <a:ext uri="{FF2B5EF4-FFF2-40B4-BE49-F238E27FC236}">
                <a16:creationId xmlns:a16="http://schemas.microsoft.com/office/drawing/2014/main" id="{869D0720-45F8-E94A-935F-021C8363A0AA}"/>
              </a:ext>
            </a:extLst>
          </p:cNvPr>
          <p:cNvSpPr txBox="1"/>
          <p:nvPr/>
        </p:nvSpPr>
        <p:spPr>
          <a:xfrm>
            <a:off x="9266160" y="1621608"/>
            <a:ext cx="2813064" cy="2554545"/>
          </a:xfrm>
          <a:prstGeom prst="rect">
            <a:avLst/>
          </a:prstGeom>
          <a:noFill/>
        </p:spPr>
        <p:txBody>
          <a:bodyPr wrap="square">
            <a:spAutoFit/>
          </a:bodyPr>
          <a:lstStyle/>
          <a:p>
            <a:r>
              <a:rPr lang="en-US" sz="1600" b="0" i="0" dirty="0">
                <a:solidFill>
                  <a:srgbClr val="D1D5DB"/>
                </a:solidFill>
                <a:effectLst/>
                <a:latin typeface="Abadi Extra Light" panose="020B0204020104020204" pitchFamily="34" charset="0"/>
              </a:rPr>
              <a:t>My Weekly Sales Predictive Analysis uses a Gradient Boosting Regressor to forecast sales trends for each day of the week. This approach allows us to anticipate daily sales fluctuations, aiding in efficient resource allocation and strategic planning for peak and off-peak times</a:t>
            </a:r>
            <a:endParaRPr lang="en-US" sz="1600" dirty="0">
              <a:latin typeface="Abadi Extra Light" panose="020B0204020104020204" pitchFamily="34" charset="0"/>
            </a:endParaRPr>
          </a:p>
        </p:txBody>
      </p:sp>
      <p:pic>
        <p:nvPicPr>
          <p:cNvPr id="7" name="Picture 6">
            <a:extLst>
              <a:ext uri="{FF2B5EF4-FFF2-40B4-BE49-F238E27FC236}">
                <a16:creationId xmlns:a16="http://schemas.microsoft.com/office/drawing/2014/main" id="{22DE8DB5-F010-FE8D-07DA-745E66875D12}"/>
              </a:ext>
            </a:extLst>
          </p:cNvPr>
          <p:cNvPicPr>
            <a:picLocks noChangeAspect="1"/>
          </p:cNvPicPr>
          <p:nvPr/>
        </p:nvPicPr>
        <p:blipFill>
          <a:blip r:embed="rId2"/>
          <a:stretch>
            <a:fillRect/>
          </a:stretch>
        </p:blipFill>
        <p:spPr>
          <a:xfrm>
            <a:off x="0" y="1656624"/>
            <a:ext cx="9144000" cy="5201376"/>
          </a:xfrm>
          <a:prstGeom prst="rect">
            <a:avLst/>
          </a:prstGeom>
        </p:spPr>
      </p:pic>
    </p:spTree>
    <p:extLst>
      <p:ext uri="{BB962C8B-B14F-4D97-AF65-F5344CB8AC3E}">
        <p14:creationId xmlns:p14="http://schemas.microsoft.com/office/powerpoint/2010/main" val="416076369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65F2A1-1555-640F-54FB-5396EC89F288}"/>
              </a:ext>
            </a:extLst>
          </p:cNvPr>
          <p:cNvSpPr>
            <a:spLocks noGrp="1"/>
          </p:cNvSpPr>
          <p:nvPr>
            <p:ph type="ctrTitle"/>
          </p:nvPr>
        </p:nvSpPr>
        <p:spPr>
          <a:xfrm>
            <a:off x="1152425" y="153092"/>
            <a:ext cx="2823275" cy="4501127"/>
          </a:xfrm>
        </p:spPr>
        <p:txBody>
          <a:bodyPr vert="horz" lIns="91440" tIns="45720" rIns="91440" bIns="45720" rtlCol="0" anchor="t">
            <a:normAutofit/>
          </a:bodyPr>
          <a:lstStyle/>
          <a:p>
            <a:pPr algn="r"/>
            <a:r>
              <a:rPr lang="en-US" sz="3600" b="1" i="0" dirty="0">
                <a:effectLst/>
                <a:latin typeface="Abadi Extra Light" panose="020B0204020104020204" pitchFamily="34" charset="0"/>
              </a:rPr>
              <a:t>Hypotheses and Insights from Analysis</a:t>
            </a:r>
          </a:p>
        </p:txBody>
      </p:sp>
      <p:sp>
        <p:nvSpPr>
          <p:cNvPr id="3" name="Subtitle 2">
            <a:extLst>
              <a:ext uri="{FF2B5EF4-FFF2-40B4-BE49-F238E27FC236}">
                <a16:creationId xmlns:a16="http://schemas.microsoft.com/office/drawing/2014/main" id="{6175DDD5-3EC2-FF9C-F474-B2AF7A4B4D79}"/>
              </a:ext>
            </a:extLst>
          </p:cNvPr>
          <p:cNvSpPr>
            <a:spLocks noGrp="1"/>
          </p:cNvSpPr>
          <p:nvPr>
            <p:ph type="subTitle" idx="1"/>
          </p:nvPr>
        </p:nvSpPr>
        <p:spPr>
          <a:xfrm>
            <a:off x="4295740" y="153091"/>
            <a:ext cx="3421958" cy="4501127"/>
          </a:xfrm>
        </p:spPr>
        <p:txBody>
          <a:bodyPr vert="horz" lIns="91440" tIns="45720" rIns="91440" bIns="45720" rtlCol="0">
            <a:normAutofit/>
          </a:bodyPr>
          <a:lstStyle/>
          <a:p>
            <a:pPr algn="l"/>
            <a:r>
              <a:rPr lang="en-US" sz="1600" b="1" i="0" dirty="0">
                <a:solidFill>
                  <a:srgbClr val="D1D5DB"/>
                </a:solidFill>
                <a:effectLst/>
                <a:latin typeface="Abadi Extra Light" panose="020B0204020104020204" pitchFamily="34" charset="0"/>
              </a:rPr>
              <a:t>Customer Behavior Insights</a:t>
            </a:r>
            <a:r>
              <a:rPr lang="en-US" sz="1600" b="0" i="0" dirty="0">
                <a:solidFill>
                  <a:srgbClr val="D1D5DB"/>
                </a:solidFill>
                <a:effectLst/>
                <a:latin typeface="Abadi Extra Light" panose="020B0204020104020204" pitchFamily="34" charset="0"/>
              </a:rPr>
              <a:t>:</a:t>
            </a:r>
          </a:p>
          <a:p>
            <a:pPr algn="l">
              <a:buFont typeface="Arial" panose="020B0604020202020204" pitchFamily="34" charset="0"/>
              <a:buChar char="•"/>
            </a:pPr>
            <a:r>
              <a:rPr lang="en-US" sz="1600" b="0" i="0" dirty="0">
                <a:solidFill>
                  <a:srgbClr val="D1D5DB"/>
                </a:solidFill>
                <a:effectLst/>
                <a:latin typeface="Abadi Extra Light" panose="020B0204020104020204" pitchFamily="34" charset="0"/>
              </a:rPr>
              <a:t>Increased sales during specific days hint at peak customer activity.</a:t>
            </a:r>
          </a:p>
          <a:p>
            <a:pPr algn="l">
              <a:buFont typeface="Arial" panose="020B0604020202020204" pitchFamily="34" charset="0"/>
              <a:buChar char="•"/>
            </a:pPr>
            <a:r>
              <a:rPr lang="en-US" sz="1600" b="0" i="0" dirty="0">
                <a:solidFill>
                  <a:srgbClr val="D1D5DB"/>
                </a:solidFill>
                <a:effectLst/>
                <a:latin typeface="Abadi Extra Light" panose="020B0204020104020204" pitchFamily="34" charset="0"/>
              </a:rPr>
              <a:t>Higher churn rates post-holidays suggest a need for targeted re-engagement strategies – need ways to keep them interested.</a:t>
            </a:r>
          </a:p>
          <a:p>
            <a:pPr indent="-228600" algn="l">
              <a:buFont typeface="Arial" panose="020B0604020202020204" pitchFamily="34" charset="0"/>
              <a:buChar char="•"/>
            </a:pPr>
            <a:endParaRPr lang="en-US" sz="2000" dirty="0">
              <a:solidFill>
                <a:srgbClr val="FFFFFF"/>
              </a:solidFill>
              <a:latin typeface="Abadi Extra Light" panose="020B0204020104020204" pitchFamily="34" charset="0"/>
            </a:endParaRPr>
          </a:p>
        </p:txBody>
      </p:sp>
      <p:sp>
        <p:nvSpPr>
          <p:cNvPr id="4" name="TextBox 3">
            <a:extLst>
              <a:ext uri="{FF2B5EF4-FFF2-40B4-BE49-F238E27FC236}">
                <a16:creationId xmlns:a16="http://schemas.microsoft.com/office/drawing/2014/main" id="{439031D7-DAE3-E70E-ECC6-42A2110CCE94}"/>
              </a:ext>
            </a:extLst>
          </p:cNvPr>
          <p:cNvSpPr txBox="1"/>
          <p:nvPr/>
        </p:nvSpPr>
        <p:spPr>
          <a:xfrm>
            <a:off x="7962139" y="153091"/>
            <a:ext cx="3421957" cy="450112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dirty="0">
              <a:solidFill>
                <a:srgbClr val="FFFFFF"/>
              </a:solidFill>
              <a:latin typeface="Abadi Extra Light" panose="020B0204020104020204" pitchFamily="34" charset="0"/>
            </a:endParaRPr>
          </a:p>
        </p:txBody>
      </p:sp>
      <p:sp>
        <p:nvSpPr>
          <p:cNvPr id="6" name="TextBox 5">
            <a:extLst>
              <a:ext uri="{FF2B5EF4-FFF2-40B4-BE49-F238E27FC236}">
                <a16:creationId xmlns:a16="http://schemas.microsoft.com/office/drawing/2014/main" id="{409B5D24-6424-2D05-5B4E-7F233EE3F23B}"/>
              </a:ext>
            </a:extLst>
          </p:cNvPr>
          <p:cNvSpPr txBox="1"/>
          <p:nvPr/>
        </p:nvSpPr>
        <p:spPr>
          <a:xfrm>
            <a:off x="8213598" y="153091"/>
            <a:ext cx="3326130" cy="1323439"/>
          </a:xfrm>
          <a:prstGeom prst="rect">
            <a:avLst/>
          </a:prstGeom>
          <a:noFill/>
        </p:spPr>
        <p:txBody>
          <a:bodyPr wrap="square">
            <a:spAutoFit/>
          </a:bodyPr>
          <a:lstStyle/>
          <a:p>
            <a:pPr algn="l"/>
            <a:r>
              <a:rPr lang="en-US" sz="1600" b="1" i="0" dirty="0">
                <a:solidFill>
                  <a:srgbClr val="D1D5DB"/>
                </a:solidFill>
                <a:effectLst/>
                <a:latin typeface="Abadi Extra Light" panose="020B0204020104020204" pitchFamily="34" charset="0"/>
              </a:rPr>
              <a:t>Sales Trends Observations</a:t>
            </a:r>
            <a:r>
              <a:rPr lang="en-US" sz="1600" b="0" i="0" dirty="0">
                <a:solidFill>
                  <a:srgbClr val="D1D5DB"/>
                </a:solidFill>
                <a:effectLst/>
                <a:latin typeface="Abadi Extra Light" panose="020B0204020104020204" pitchFamily="34" charset="0"/>
              </a:rPr>
              <a:t>:	</a:t>
            </a:r>
          </a:p>
          <a:p>
            <a:pPr algn="l">
              <a:buFont typeface="Arial" panose="020B0604020202020204" pitchFamily="34" charset="0"/>
              <a:buChar char="•"/>
            </a:pPr>
            <a:r>
              <a:rPr lang="en-US" sz="1600" b="0" i="0" dirty="0">
                <a:solidFill>
                  <a:srgbClr val="D1D5DB"/>
                </a:solidFill>
                <a:effectLst/>
                <a:latin typeface="Abadi Extra Light" panose="020B0204020104020204" pitchFamily="34" charset="0"/>
              </a:rPr>
              <a:t>Sales going up in some months due to seasonal demand.</a:t>
            </a:r>
          </a:p>
          <a:p>
            <a:pPr algn="l">
              <a:buFont typeface="Arial" panose="020B0604020202020204" pitchFamily="34" charset="0"/>
              <a:buChar char="•"/>
            </a:pPr>
            <a:r>
              <a:rPr lang="en-US" sz="1600" b="0" i="0" dirty="0">
                <a:solidFill>
                  <a:srgbClr val="D1D5DB"/>
                </a:solidFill>
                <a:effectLst/>
                <a:latin typeface="Abadi Extra Light" panose="020B0204020104020204" pitchFamily="34" charset="0"/>
              </a:rPr>
              <a:t>Unexpected high sales might be due to special deals or events.</a:t>
            </a:r>
          </a:p>
        </p:txBody>
      </p:sp>
      <p:sp>
        <p:nvSpPr>
          <p:cNvPr id="12" name="TextBox 11">
            <a:extLst>
              <a:ext uri="{FF2B5EF4-FFF2-40B4-BE49-F238E27FC236}">
                <a16:creationId xmlns:a16="http://schemas.microsoft.com/office/drawing/2014/main" id="{FF81E12B-3FD8-FC46-834A-DB52660D8AA3}"/>
              </a:ext>
            </a:extLst>
          </p:cNvPr>
          <p:cNvSpPr txBox="1"/>
          <p:nvPr/>
        </p:nvSpPr>
        <p:spPr>
          <a:xfrm>
            <a:off x="4295740" y="2114264"/>
            <a:ext cx="3421958" cy="1323439"/>
          </a:xfrm>
          <a:prstGeom prst="rect">
            <a:avLst/>
          </a:prstGeom>
          <a:noFill/>
        </p:spPr>
        <p:txBody>
          <a:bodyPr wrap="square">
            <a:spAutoFit/>
          </a:bodyPr>
          <a:lstStyle/>
          <a:p>
            <a:pPr algn="l"/>
            <a:r>
              <a:rPr lang="en-US" sz="1600" b="1" i="0" dirty="0">
                <a:solidFill>
                  <a:srgbClr val="D1D5DB"/>
                </a:solidFill>
                <a:effectLst/>
                <a:latin typeface="Abadi Extra Light" panose="020B0204020104020204" pitchFamily="34" charset="0"/>
              </a:rPr>
              <a:t>Operational Efficiency Findings</a:t>
            </a:r>
            <a:r>
              <a:rPr lang="en-US" sz="1600" b="0" i="0" dirty="0">
                <a:solidFill>
                  <a:srgbClr val="D1D5DB"/>
                </a:solidFill>
                <a:effectLst/>
                <a:latin typeface="Abadi Extra Light" panose="020B0204020104020204" pitchFamily="34" charset="0"/>
              </a:rPr>
              <a:t>:</a:t>
            </a:r>
          </a:p>
          <a:p>
            <a:pPr algn="l">
              <a:buFont typeface="Arial" panose="020B0604020202020204" pitchFamily="34" charset="0"/>
              <a:buChar char="•"/>
            </a:pPr>
            <a:r>
              <a:rPr lang="en-US" sz="1600" b="0" i="0" dirty="0">
                <a:solidFill>
                  <a:srgbClr val="D1D5DB"/>
                </a:solidFill>
                <a:effectLst/>
                <a:latin typeface="Abadi Extra Light" panose="020B0204020104020204" pitchFamily="34" charset="0"/>
              </a:rPr>
              <a:t>Variations in weekly sales trends could reflect operational challenges.</a:t>
            </a:r>
          </a:p>
          <a:p>
            <a:pPr algn="l">
              <a:buFont typeface="Arial" panose="020B0604020202020204" pitchFamily="34" charset="0"/>
              <a:buChar char="•"/>
            </a:pPr>
            <a:r>
              <a:rPr lang="en-US" sz="1600" b="0" i="0" dirty="0">
                <a:solidFill>
                  <a:srgbClr val="D1D5DB"/>
                </a:solidFill>
                <a:effectLst/>
                <a:latin typeface="Abadi Extra Light" panose="020B0204020104020204" pitchFamily="34" charset="0"/>
              </a:rPr>
              <a:t>Sudden large orders mean we need to check if we can deliver on time.</a:t>
            </a:r>
          </a:p>
        </p:txBody>
      </p:sp>
      <p:sp>
        <p:nvSpPr>
          <p:cNvPr id="14" name="TextBox 13">
            <a:extLst>
              <a:ext uri="{FF2B5EF4-FFF2-40B4-BE49-F238E27FC236}">
                <a16:creationId xmlns:a16="http://schemas.microsoft.com/office/drawing/2014/main" id="{CFDAEDBB-5D0D-C239-2ED4-8671D56E7199}"/>
              </a:ext>
            </a:extLst>
          </p:cNvPr>
          <p:cNvSpPr txBox="1"/>
          <p:nvPr/>
        </p:nvSpPr>
        <p:spPr>
          <a:xfrm>
            <a:off x="8213598" y="2114264"/>
            <a:ext cx="3554730" cy="3046988"/>
          </a:xfrm>
          <a:prstGeom prst="rect">
            <a:avLst/>
          </a:prstGeom>
          <a:noFill/>
        </p:spPr>
        <p:txBody>
          <a:bodyPr wrap="square">
            <a:spAutoFit/>
          </a:bodyPr>
          <a:lstStyle/>
          <a:p>
            <a:r>
              <a:rPr lang="en-US" sz="1600" b="1" dirty="0">
                <a:solidFill>
                  <a:srgbClr val="D1D5DB"/>
                </a:solidFill>
                <a:latin typeface="Abadi Extra Light" panose="020B0204020104020204" pitchFamily="34" charset="0"/>
              </a:rPr>
              <a:t>Curious Anomalies and Unexplained Trends</a:t>
            </a:r>
          </a:p>
          <a:p>
            <a:pPr algn="l">
              <a:buFont typeface="Arial" panose="020B0604020202020204" pitchFamily="34" charset="0"/>
              <a:buChar char="•"/>
            </a:pPr>
            <a:r>
              <a:rPr lang="en-US" sz="1600" b="0" i="0" dirty="0">
                <a:solidFill>
                  <a:srgbClr val="D1D5DB"/>
                </a:solidFill>
                <a:effectLst/>
                <a:latin typeface="Abadi Extra Light" panose="020B0204020104020204" pitchFamily="34" charset="0"/>
              </a:rPr>
              <a:t>Drops </a:t>
            </a:r>
            <a:r>
              <a:rPr lang="en-US" sz="1600" dirty="0">
                <a:solidFill>
                  <a:srgbClr val="D1D5DB"/>
                </a:solidFill>
                <a:latin typeface="Abadi Extra Light" panose="020B0204020104020204" pitchFamily="34" charset="0"/>
              </a:rPr>
              <a:t>in sales at unexpected </a:t>
            </a:r>
            <a:r>
              <a:rPr lang="en-US" sz="1600" b="0" i="0" dirty="0">
                <a:solidFill>
                  <a:srgbClr val="D1D5DB"/>
                </a:solidFill>
                <a:effectLst/>
                <a:latin typeface="Abadi Extra Light" panose="020B0204020104020204" pitchFamily="34" charset="0"/>
              </a:rPr>
              <a:t>times need more looking into – App UI problem or customer churn for competitor?</a:t>
            </a:r>
          </a:p>
          <a:p>
            <a:pPr algn="l">
              <a:buFont typeface="Arial" panose="020B0604020202020204" pitchFamily="34" charset="0"/>
              <a:buChar char="•"/>
            </a:pPr>
            <a:r>
              <a:rPr lang="en-US" sz="1600" b="0" i="0" dirty="0">
                <a:solidFill>
                  <a:srgbClr val="D1D5DB"/>
                </a:solidFill>
                <a:effectLst/>
                <a:latin typeface="Abadi Extra Light" panose="020B0204020104020204" pitchFamily="34" charset="0"/>
              </a:rPr>
              <a:t>Very big orders could point to new kinds of customers we haven’t focused on (such as party or custom company orders). </a:t>
            </a:r>
          </a:p>
          <a:p>
            <a:pPr algn="l">
              <a:buFont typeface="Arial" panose="020B0604020202020204" pitchFamily="34" charset="0"/>
              <a:buChar char="•"/>
            </a:pPr>
            <a:r>
              <a:rPr lang="en-US" sz="1600" dirty="0">
                <a:solidFill>
                  <a:srgbClr val="D1D5DB"/>
                </a:solidFill>
                <a:latin typeface="Abadi Extra Light" panose="020B0204020104020204" pitchFamily="34" charset="0"/>
              </a:rPr>
              <a:t>Times when sales are low might tell us about customer needs, we’re missing – customer feedback portal needed.</a:t>
            </a:r>
          </a:p>
          <a:p>
            <a:endParaRPr lang="en-US" sz="1600" dirty="0">
              <a:latin typeface="Abadi Extra Light" panose="020B0204020104020204" pitchFamily="34" charset="0"/>
            </a:endParaRPr>
          </a:p>
        </p:txBody>
      </p:sp>
      <p:sp>
        <p:nvSpPr>
          <p:cNvPr id="16" name="TextBox 15">
            <a:extLst>
              <a:ext uri="{FF2B5EF4-FFF2-40B4-BE49-F238E27FC236}">
                <a16:creationId xmlns:a16="http://schemas.microsoft.com/office/drawing/2014/main" id="{1E6D60CC-9D4C-09A7-30B8-167045C5D760}"/>
              </a:ext>
            </a:extLst>
          </p:cNvPr>
          <p:cNvSpPr txBox="1"/>
          <p:nvPr/>
        </p:nvSpPr>
        <p:spPr>
          <a:xfrm>
            <a:off x="4163914" y="5288340"/>
            <a:ext cx="7739634" cy="1569660"/>
          </a:xfrm>
          <a:prstGeom prst="rect">
            <a:avLst/>
          </a:prstGeom>
          <a:noFill/>
        </p:spPr>
        <p:txBody>
          <a:bodyPr wrap="square">
            <a:spAutoFit/>
          </a:bodyPr>
          <a:lstStyle/>
          <a:p>
            <a:r>
              <a:rPr lang="en-US" sz="1600" b="0" i="0" dirty="0">
                <a:solidFill>
                  <a:srgbClr val="D1D5DB"/>
                </a:solidFill>
                <a:effectLst/>
                <a:latin typeface="Abadi Extra Light" panose="020B0204020104020204" pitchFamily="34" charset="0"/>
              </a:rPr>
              <a:t>These hypotheses, derived from our data-driven analysis, reveal significant insights into customer behaviors, sales trends, and operational efficiencies. They not only provide clear-cut findings but also uncover curious anomalies and unexplained trends. These insights are invaluable in fine-tuning our business strategies, enhancing customer engagement, and optimizing our operational practices to better align with market dynamics and customer preferences</a:t>
            </a:r>
            <a:endParaRPr lang="en-US" sz="1600" dirty="0">
              <a:latin typeface="Abadi Extra Light" panose="020B0204020104020204" pitchFamily="34" charset="0"/>
            </a:endParaRPr>
          </a:p>
        </p:txBody>
      </p:sp>
      <p:sp>
        <p:nvSpPr>
          <p:cNvPr id="18" name="TextBox 17">
            <a:extLst>
              <a:ext uri="{FF2B5EF4-FFF2-40B4-BE49-F238E27FC236}">
                <a16:creationId xmlns:a16="http://schemas.microsoft.com/office/drawing/2014/main" id="{77042D1D-57E4-417D-8EDC-9EFC617E238F}"/>
              </a:ext>
            </a:extLst>
          </p:cNvPr>
          <p:cNvSpPr txBox="1"/>
          <p:nvPr/>
        </p:nvSpPr>
        <p:spPr>
          <a:xfrm>
            <a:off x="4163914" y="4875656"/>
            <a:ext cx="6094476" cy="523220"/>
          </a:xfrm>
          <a:prstGeom prst="rect">
            <a:avLst/>
          </a:prstGeom>
          <a:noFill/>
        </p:spPr>
        <p:txBody>
          <a:bodyPr wrap="square">
            <a:spAutoFit/>
          </a:bodyPr>
          <a:lstStyle/>
          <a:p>
            <a:r>
              <a:rPr lang="en-US" sz="2800" b="1" i="0" dirty="0">
                <a:solidFill>
                  <a:srgbClr val="D1D5DB"/>
                </a:solidFill>
                <a:effectLst/>
                <a:latin typeface="Abadi Extra Light" panose="020B0204020104020204" pitchFamily="34" charset="0"/>
              </a:rPr>
              <a:t>Output</a:t>
            </a:r>
            <a:endParaRPr lang="en-US" sz="2800" b="1" dirty="0">
              <a:latin typeface="Abadi Extra Light" panose="020B0204020104020204" pitchFamily="34" charset="0"/>
            </a:endParaRPr>
          </a:p>
        </p:txBody>
      </p:sp>
    </p:spTree>
    <p:extLst>
      <p:ext uri="{BB962C8B-B14F-4D97-AF65-F5344CB8AC3E}">
        <p14:creationId xmlns:p14="http://schemas.microsoft.com/office/powerpoint/2010/main" val="159282989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621</Words>
  <Application>Microsoft Office PowerPoint</Application>
  <PresentationFormat>Widescreen</PresentationFormat>
  <Paragraphs>48</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Abadi Extra Light</vt:lpstr>
      <vt:lpstr>Arial</vt:lpstr>
      <vt:lpstr>Calibri</vt:lpstr>
      <vt:lpstr>Calibri Light</vt:lpstr>
      <vt:lpstr>Office Theme</vt:lpstr>
      <vt:lpstr>NYC          Dark Kitchen Operations Analysis</vt:lpstr>
      <vt:lpstr>Anomaly Detection in Total Sales</vt:lpstr>
      <vt:lpstr>Customer Churn Rate Analysis</vt:lpstr>
      <vt:lpstr>Monthly Sales Predictive Analysis</vt:lpstr>
      <vt:lpstr>Weekly Sales Predictive Analysis</vt:lpstr>
      <vt:lpstr>Sales Trend Analysis Over Time</vt:lpstr>
      <vt:lpstr>Hypotheses and Insights from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Dark Kitchen Operations Analysis</dc:title>
  <dc:creator>Tural Musayev</dc:creator>
  <cp:lastModifiedBy>Tural Musayev</cp:lastModifiedBy>
  <cp:revision>1</cp:revision>
  <dcterms:created xsi:type="dcterms:W3CDTF">2024-02-02T20:52:37Z</dcterms:created>
  <dcterms:modified xsi:type="dcterms:W3CDTF">2024-02-02T21:32:22Z</dcterms:modified>
</cp:coreProperties>
</file>