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64" r:id="rId4"/>
    <p:sldId id="265" r:id="rId5"/>
    <p:sldId id="266" r:id="rId6"/>
    <p:sldId id="267" r:id="rId7"/>
    <p:sldId id="260" r:id="rId8"/>
    <p:sldId id="269" r:id="rId9"/>
    <p:sldId id="270" r:id="rId10"/>
  </p:sldIdLst>
  <p:sldSz cx="9144000" cy="6858000" type="screen4x3"/>
  <p:notesSz cx="6562725" cy="86868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336" autoAdjust="0"/>
    <p:restoredTop sz="96327" autoAdjust="0"/>
  </p:normalViewPr>
  <p:slideViewPr>
    <p:cSldViewPr snapToObjects="1">
      <p:cViewPr varScale="1">
        <p:scale>
          <a:sx n="128" d="100"/>
          <a:sy n="128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DC1A96EE-4B2C-0469-D765-C0765505C1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3FC1589-919D-12F5-775D-0338166C81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17925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80CB21E-2CD0-2D40-8878-80C9AAA1D85C}" type="datetimeFigureOut">
              <a:rPr lang="pl-PL"/>
              <a:pPr>
                <a:defRPr/>
              </a:pPr>
              <a:t>8.11.2022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3884D88-8A63-95BD-9072-5F9F68E08A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250238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4DD009C-42BF-3AA9-86C3-4B7454691E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17925" y="8250238"/>
            <a:ext cx="2843213" cy="4349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BC04D7-5342-5742-BE50-9E6B8AFE103E}" type="slidenum">
              <a:rPr lang="pl-PL" altLang="en-AZ"/>
              <a:pPr/>
              <a:t>‹#›</a:t>
            </a:fld>
            <a:endParaRPr lang="pl-PL" altLang="en-AZ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AB7921E0-D61F-7D5D-C201-39143EAE15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39D39EF-F079-B4DF-8B87-11A9969D347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717925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1CD4F6E-CA72-9C49-864C-1FDC55563817}" type="datetimeFigureOut">
              <a:rPr lang="pl-PL"/>
              <a:pPr>
                <a:defRPr/>
              </a:pPr>
              <a:t>8.11.2022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E009CAD5-6ACA-761F-8919-16E655F974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9663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9B792437-5457-691D-2FB6-83AA9E9F9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5638" y="4125913"/>
            <a:ext cx="5251450" cy="3910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A43CEB0-7FA6-CE50-B927-EEDE27D436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250238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C671B3D-A04B-73FD-6CF7-3A5F1BF93A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717925" y="8250238"/>
            <a:ext cx="2843213" cy="4349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092E6D-827F-084B-8B3B-CE53CE5A02DE}" type="slidenum">
              <a:rPr lang="pl-PL" altLang="en-AZ"/>
              <a:pPr/>
              <a:t>‹#›</a:t>
            </a:fld>
            <a:endParaRPr lang="pl-PL" altLang="en-A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ACBB4088-9423-DE3D-0301-4028A3665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ytuł 1">
            <a:extLst>
              <a:ext uri="{FF2B5EF4-FFF2-40B4-BE49-F238E27FC236}">
                <a16:creationId xmlns:a16="http://schemas.microsoft.com/office/drawing/2014/main" id="{76FED3B9-652A-38A8-D8F9-7D04B55CDE12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4" name="Symbol zastępczy obrazu 4">
            <a:extLst>
              <a:ext uri="{FF2B5EF4-FFF2-40B4-BE49-F238E27FC236}">
                <a16:creationId xmlns:a16="http://schemas.microsoft.com/office/drawing/2014/main" id="{D867DB67-53B8-B783-CE61-A0A4D615E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-3056" r="-542" b="2946"/>
          <a:stretch>
            <a:fillRect/>
          </a:stretch>
        </p:blipFill>
        <p:spPr bwMode="auto">
          <a:xfrm>
            <a:off x="1403350" y="5649913"/>
            <a:ext cx="1533525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rostokąt 6">
            <a:extLst>
              <a:ext uri="{FF2B5EF4-FFF2-40B4-BE49-F238E27FC236}">
                <a16:creationId xmlns:a16="http://schemas.microsoft.com/office/drawing/2014/main" id="{72F56562-1EB6-5051-ACF8-0F3F3CC43F66}"/>
              </a:ext>
            </a:extLst>
          </p:cNvPr>
          <p:cNvSpPr/>
          <p:nvPr/>
        </p:nvSpPr>
        <p:spPr>
          <a:xfrm>
            <a:off x="4356100" y="5707063"/>
            <a:ext cx="4662488" cy="1035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6" name="Obraz 7">
            <a:extLst>
              <a:ext uri="{FF2B5EF4-FFF2-40B4-BE49-F238E27FC236}">
                <a16:creationId xmlns:a16="http://schemas.microsoft.com/office/drawing/2014/main" id="{71C9E62A-8781-A10D-4F10-67EC7B023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088" y="5759450"/>
            <a:ext cx="414178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25947" y="1988840"/>
            <a:ext cx="8892103" cy="35283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25947" y="116632"/>
            <a:ext cx="8892103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5520602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5116EA86-BF10-EFE1-7358-0576E3EB6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C14E1A58-B718-6674-23E3-8CAC8CCDF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84AACC61-55B7-BC49-B0F4-FFF972D30F4A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6C09652F-023E-B514-BE89-3E5759279190}"/>
              </a:ext>
            </a:extLst>
          </p:cNvPr>
          <p:cNvSpPr/>
          <p:nvPr/>
        </p:nvSpPr>
        <p:spPr>
          <a:xfrm>
            <a:off x="7019925" y="6308725"/>
            <a:ext cx="2070100" cy="4841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372D524D-63FB-FA62-317B-837530FB9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6308725"/>
            <a:ext cx="19208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009531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7504" y="116632"/>
            <a:ext cx="6369496" cy="60095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36798203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ADDC0895-3861-2E7C-537D-20B529F76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Symbol zastępczy obrazu 4">
            <a:extLst>
              <a:ext uri="{FF2B5EF4-FFF2-40B4-BE49-F238E27FC236}">
                <a16:creationId xmlns:a16="http://schemas.microsoft.com/office/drawing/2014/main" id="{27814539-B621-D05F-93D4-670DC63F2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-3056" r="-542" b="2946"/>
          <a:stretch>
            <a:fillRect/>
          </a:stretch>
        </p:blipFill>
        <p:spPr bwMode="auto">
          <a:xfrm>
            <a:off x="1403350" y="5649913"/>
            <a:ext cx="1533525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5">
            <a:extLst>
              <a:ext uri="{FF2B5EF4-FFF2-40B4-BE49-F238E27FC236}">
                <a16:creationId xmlns:a16="http://schemas.microsoft.com/office/drawing/2014/main" id="{03FC387A-DF4A-D221-3A91-9BAB71DC4FDB}"/>
              </a:ext>
            </a:extLst>
          </p:cNvPr>
          <p:cNvSpPr/>
          <p:nvPr/>
        </p:nvSpPr>
        <p:spPr>
          <a:xfrm>
            <a:off x="4356100" y="5707063"/>
            <a:ext cx="4662488" cy="1035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5" name="Obraz 6">
            <a:extLst>
              <a:ext uri="{FF2B5EF4-FFF2-40B4-BE49-F238E27FC236}">
                <a16:creationId xmlns:a16="http://schemas.microsoft.com/office/drawing/2014/main" id="{C98C2D85-1B49-C89D-2013-867F1AA147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088" y="5759450"/>
            <a:ext cx="414178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07504" y="116632"/>
            <a:ext cx="4464496" cy="53285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/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7458575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8402D193-CF68-40B3-6DE0-BCE81B568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4">
            <a:extLst>
              <a:ext uri="{FF2B5EF4-FFF2-40B4-BE49-F238E27FC236}">
                <a16:creationId xmlns:a16="http://schemas.microsoft.com/office/drawing/2014/main" id="{D0CDAE67-F299-1E6D-087B-F5FA0E37E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8AF93008-231D-EE40-A79F-8FC180605717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Prostokąt 5">
            <a:extLst>
              <a:ext uri="{FF2B5EF4-FFF2-40B4-BE49-F238E27FC236}">
                <a16:creationId xmlns:a16="http://schemas.microsoft.com/office/drawing/2014/main" id="{E1B52634-EDC7-EF0B-0AF3-EAF378BFC7C4}"/>
              </a:ext>
            </a:extLst>
          </p:cNvPr>
          <p:cNvSpPr/>
          <p:nvPr/>
        </p:nvSpPr>
        <p:spPr>
          <a:xfrm>
            <a:off x="7019925" y="6308725"/>
            <a:ext cx="2070100" cy="4841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6" name="Obraz 6">
            <a:extLst>
              <a:ext uri="{FF2B5EF4-FFF2-40B4-BE49-F238E27FC236}">
                <a16:creationId xmlns:a16="http://schemas.microsoft.com/office/drawing/2014/main" id="{65718C75-1D39-D282-EF28-A6520F3B9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6308725"/>
            <a:ext cx="19208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7505" y="1556792"/>
            <a:ext cx="8910546" cy="453650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129753" y="44624"/>
            <a:ext cx="8910546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29753" y="548680"/>
            <a:ext cx="8910546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7013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0D6DD4DA-A42C-6995-11FC-B7A4D48DC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4">
            <a:extLst>
              <a:ext uri="{FF2B5EF4-FFF2-40B4-BE49-F238E27FC236}">
                <a16:creationId xmlns:a16="http://schemas.microsoft.com/office/drawing/2014/main" id="{6272D84B-BCDE-485B-C81E-F2A3FFB1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9DD27E13-9FD5-824B-826D-2D66DE95DECA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4" name="Prostokąt 5">
            <a:extLst>
              <a:ext uri="{FF2B5EF4-FFF2-40B4-BE49-F238E27FC236}">
                <a16:creationId xmlns:a16="http://schemas.microsoft.com/office/drawing/2014/main" id="{8CA3259B-5A83-4F47-5D52-D791910F9DA6}"/>
              </a:ext>
            </a:extLst>
          </p:cNvPr>
          <p:cNvSpPr/>
          <p:nvPr/>
        </p:nvSpPr>
        <p:spPr>
          <a:xfrm>
            <a:off x="7019925" y="6308725"/>
            <a:ext cx="2070100" cy="4841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5" name="Obraz 6">
            <a:extLst>
              <a:ext uri="{FF2B5EF4-FFF2-40B4-BE49-F238E27FC236}">
                <a16:creationId xmlns:a16="http://schemas.microsoft.com/office/drawing/2014/main" id="{C8AC0525-0D55-9442-83C1-F1680DA32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6308725"/>
            <a:ext cx="19208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377" y="1844823"/>
            <a:ext cx="4283591" cy="43204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320481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107505" y="116632"/>
            <a:ext cx="8910546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107505" y="1120625"/>
            <a:ext cx="892899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4773912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EBDB2E8E-D5F2-5B5A-8341-A1CEBD2CF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ole tekstowe 4">
            <a:extLst>
              <a:ext uri="{FF2B5EF4-FFF2-40B4-BE49-F238E27FC236}">
                <a16:creationId xmlns:a16="http://schemas.microsoft.com/office/drawing/2014/main" id="{99A7975D-0178-4C58-7BDA-5FD8513EF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D8B5D8D6-3336-2D4C-A175-FF1980E49942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5" name="Prostokąt 5">
            <a:extLst>
              <a:ext uri="{FF2B5EF4-FFF2-40B4-BE49-F238E27FC236}">
                <a16:creationId xmlns:a16="http://schemas.microsoft.com/office/drawing/2014/main" id="{0FB301D8-7901-A3CE-C1E8-731D38F0A390}"/>
              </a:ext>
            </a:extLst>
          </p:cNvPr>
          <p:cNvSpPr/>
          <p:nvPr/>
        </p:nvSpPr>
        <p:spPr>
          <a:xfrm>
            <a:off x="7019925" y="6308725"/>
            <a:ext cx="2070100" cy="4841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6" name="Obraz 6">
            <a:extLst>
              <a:ext uri="{FF2B5EF4-FFF2-40B4-BE49-F238E27FC236}">
                <a16:creationId xmlns:a16="http://schemas.microsoft.com/office/drawing/2014/main" id="{33D2A9D6-20EE-B850-EA69-165BD12D9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6308725"/>
            <a:ext cx="19208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29753" y="1628801"/>
            <a:ext cx="4154215" cy="446449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572000" y="1628801"/>
            <a:ext cx="4468299" cy="446449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129753" y="44624"/>
            <a:ext cx="8910546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129753" y="548680"/>
            <a:ext cx="8910546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4528030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F513C794-11DA-103A-ED03-D72C48C20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4">
            <a:extLst>
              <a:ext uri="{FF2B5EF4-FFF2-40B4-BE49-F238E27FC236}">
                <a16:creationId xmlns:a16="http://schemas.microsoft.com/office/drawing/2014/main" id="{292EF190-607B-6ACC-8B5A-4D48F91DE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025D93E2-352D-FA49-838C-6E84676193F7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4" name="Prostokąt 5">
            <a:extLst>
              <a:ext uri="{FF2B5EF4-FFF2-40B4-BE49-F238E27FC236}">
                <a16:creationId xmlns:a16="http://schemas.microsoft.com/office/drawing/2014/main" id="{70C6A12C-90D7-0765-07A1-765B79EC5693}"/>
              </a:ext>
            </a:extLst>
          </p:cNvPr>
          <p:cNvSpPr/>
          <p:nvPr/>
        </p:nvSpPr>
        <p:spPr>
          <a:xfrm>
            <a:off x="7019925" y="6308725"/>
            <a:ext cx="2070100" cy="4841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5" name="Obraz 6">
            <a:extLst>
              <a:ext uri="{FF2B5EF4-FFF2-40B4-BE49-F238E27FC236}">
                <a16:creationId xmlns:a16="http://schemas.microsoft.com/office/drawing/2014/main" id="{BB628B9A-D67F-D040-6C27-27147A17E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6308725"/>
            <a:ext cx="19208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7505" y="1628800"/>
            <a:ext cx="4320000" cy="446449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698051" y="1628801"/>
            <a:ext cx="4320000" cy="446449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107505" y="116632"/>
            <a:ext cx="8910546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107505" y="1120625"/>
            <a:ext cx="432000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4698051" y="1120625"/>
            <a:ext cx="432000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3914215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0DDE9D7F-359F-3FEE-DB4E-3A64FD6A0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2875D922-4DDB-3E71-4657-2F5C8A612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852FAF4C-822E-C64E-BFB5-9E7D1D64F314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7" name="Prostokąt 5">
            <a:extLst>
              <a:ext uri="{FF2B5EF4-FFF2-40B4-BE49-F238E27FC236}">
                <a16:creationId xmlns:a16="http://schemas.microsoft.com/office/drawing/2014/main" id="{5233BDE1-1637-ED22-9134-631550B100AC}"/>
              </a:ext>
            </a:extLst>
          </p:cNvPr>
          <p:cNvSpPr/>
          <p:nvPr/>
        </p:nvSpPr>
        <p:spPr>
          <a:xfrm>
            <a:off x="7019925" y="6308725"/>
            <a:ext cx="2070100" cy="4841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8" name="Obraz 6">
            <a:extLst>
              <a:ext uri="{FF2B5EF4-FFF2-40B4-BE49-F238E27FC236}">
                <a16:creationId xmlns:a16="http://schemas.microsoft.com/office/drawing/2014/main" id="{DB6EB259-B2EA-4C03-723A-BAA0D8D38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6308725"/>
            <a:ext cx="19208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3358009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116632"/>
            <a:ext cx="5461446" cy="60095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07504" y="1435100"/>
            <a:ext cx="335800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2071391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56DE871A-387F-BEFA-D885-10E435A50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EE1EF73F-D5C0-D6C5-A9F7-CCD9E509D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0619B007-EFBF-D146-B994-A0EC88B156D8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7" name="Prostokąt 5">
            <a:extLst>
              <a:ext uri="{FF2B5EF4-FFF2-40B4-BE49-F238E27FC236}">
                <a16:creationId xmlns:a16="http://schemas.microsoft.com/office/drawing/2014/main" id="{307E7FF6-36C0-8AEF-1F90-F9104FEC8888}"/>
              </a:ext>
            </a:extLst>
          </p:cNvPr>
          <p:cNvSpPr/>
          <p:nvPr/>
        </p:nvSpPr>
        <p:spPr>
          <a:xfrm>
            <a:off x="7019925" y="6308725"/>
            <a:ext cx="2070100" cy="4841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8" name="Obraz 6">
            <a:extLst>
              <a:ext uri="{FF2B5EF4-FFF2-40B4-BE49-F238E27FC236}">
                <a16:creationId xmlns:a16="http://schemas.microsoft.com/office/drawing/2014/main" id="{455D26BC-5577-C388-C1AF-04FEF051D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6308725"/>
            <a:ext cx="19208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0" y="283"/>
            <a:ext cx="9143622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8842297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F888D54D-A064-4FF2-5B0E-AD6536D3D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CE80AF0D-49D7-AFC0-DECA-3C46045AF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6F67EC5A-2482-FC4E-8928-B50A56504269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9BDC8EE7-CFAA-9C05-2C2F-FD869104EE2D}"/>
              </a:ext>
            </a:extLst>
          </p:cNvPr>
          <p:cNvSpPr/>
          <p:nvPr/>
        </p:nvSpPr>
        <p:spPr>
          <a:xfrm>
            <a:off x="7019925" y="6308725"/>
            <a:ext cx="2070100" cy="4841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7431C296-C11E-496F-90AC-AAF778401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6308725"/>
            <a:ext cx="19208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7504" y="1772817"/>
            <a:ext cx="8928992" cy="43924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11126235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19A03E32-18AA-99F3-8DEF-C1E312EA3B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9DD8E8FA-47D0-ADA4-14A2-85C725F6D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tural-hajiyev-703a15155/" TargetMode="External"/><Relationship Id="rId2" Type="http://schemas.openxmlformats.org/officeDocument/2006/relationships/hyperlink" Target="https://tural.dev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twitter.com/turalowski" TargetMode="External"/><Relationship Id="rId4" Type="http://schemas.openxmlformats.org/officeDocument/2006/relationships/hyperlink" Target="https://github.com/turalowsk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ymbol zastępczy tekstu 1">
            <a:extLst>
              <a:ext uri="{FF2B5EF4-FFF2-40B4-BE49-F238E27FC236}">
                <a16:creationId xmlns:a16="http://schemas.microsoft.com/office/drawing/2014/main" id="{C76DF1DD-41B0-CA6C-9972-CB53A1A1D1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03763" y="2492375"/>
            <a:ext cx="4314825" cy="1152525"/>
          </a:xfrm>
        </p:spPr>
        <p:txBody>
          <a:bodyPr/>
          <a:lstStyle/>
          <a:p>
            <a:r>
              <a:rPr lang="pl-PL" altLang="pl-PL" dirty="0"/>
              <a:t>Software Developer</a:t>
            </a:r>
          </a:p>
        </p:txBody>
      </p:sp>
      <p:sp>
        <p:nvSpPr>
          <p:cNvPr id="13316" name="Symbol zastępczy tekstu 3">
            <a:extLst>
              <a:ext uri="{FF2B5EF4-FFF2-40B4-BE49-F238E27FC236}">
                <a16:creationId xmlns:a16="http://schemas.microsoft.com/office/drawing/2014/main" id="{2AA75DF6-B188-96A8-FCC2-BB4DBEAE4C4A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4703763" y="115888"/>
            <a:ext cx="4314825" cy="2233612"/>
          </a:xfrm>
        </p:spPr>
        <p:txBody>
          <a:bodyPr/>
          <a:lstStyle/>
          <a:p>
            <a:r>
              <a:rPr lang="pl-PL" altLang="pl-PL" dirty="0" err="1"/>
              <a:t>Tural</a:t>
            </a:r>
            <a:r>
              <a:rPr lang="pl-PL" altLang="pl-PL" dirty="0"/>
              <a:t> </a:t>
            </a:r>
            <a:r>
              <a:rPr lang="pl-PL" altLang="pl-PL" dirty="0" err="1"/>
              <a:t>Hajiyev</a:t>
            </a:r>
            <a:endParaRPr lang="pl-PL" altLang="pl-P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E63BD2-D8FD-E631-D856-0219E6E4D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46708"/>
            <a:ext cx="2887913" cy="2491333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60E3B355-443C-E0EB-098E-19C1028F8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175" y="2348756"/>
            <a:ext cx="8528635" cy="3959969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cs typeface="Calibri" panose="020F0502020204030204" pitchFamily="34" charset="0"/>
              </a:rPr>
              <a:t>I am a qualified Software Engineer with four years of experience who worked in teams of varying sizes and scopes. I prefer to describe myself as a developer who specializes as a frontend developer but also has a solid background in backend and mobile development.</a:t>
            </a:r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2D3FBE8-CC5C-2A8D-53B1-F733F6E70998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549275"/>
            <a:ext cx="8910638" cy="863600"/>
          </a:xfrm>
        </p:spPr>
        <p:txBody>
          <a:bodyPr/>
          <a:lstStyle/>
          <a:p>
            <a:r>
              <a:rPr lang="pl-PL" altLang="pl-PL" dirty="0">
                <a:cs typeface="Calibri" panose="020F0502020204030204" pitchFamily="34" charset="0"/>
              </a:rPr>
              <a:t>Profile</a:t>
            </a:r>
          </a:p>
        </p:txBody>
      </p:sp>
    </p:spTree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60E3B355-443C-E0EB-098E-19C1028F8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950" y="1557338"/>
            <a:ext cx="8910638" cy="4535487"/>
          </a:xfrm>
        </p:spPr>
        <p:txBody>
          <a:bodyPr/>
          <a:lstStyle/>
          <a:p>
            <a:pPr marL="0" indent="0">
              <a:buNone/>
            </a:pPr>
            <a:r>
              <a:rPr lang="pl-PL" altLang="pl-PL" dirty="0"/>
              <a:t>I </a:t>
            </a:r>
            <a:r>
              <a:rPr lang="pl-PL" altLang="pl-PL" dirty="0" err="1"/>
              <a:t>studied</a:t>
            </a:r>
            <a:r>
              <a:rPr lang="pl-PL" altLang="pl-PL" dirty="0"/>
              <a:t> in Information Technologies </a:t>
            </a:r>
            <a:r>
              <a:rPr lang="pl-PL" altLang="pl-PL" dirty="0" err="1"/>
              <a:t>at</a:t>
            </a:r>
            <a:r>
              <a:rPr lang="pl-PL" altLang="pl-PL" dirty="0"/>
              <a:t> </a:t>
            </a:r>
            <a:r>
              <a:rPr lang="pl-PL" altLang="pl-PL" dirty="0" err="1"/>
              <a:t>Azerbaijan</a:t>
            </a:r>
            <a:r>
              <a:rPr lang="pl-PL" altLang="pl-PL" dirty="0"/>
              <a:t> </a:t>
            </a:r>
            <a:r>
              <a:rPr lang="pl-PL" altLang="pl-PL" dirty="0" err="1"/>
              <a:t>State</a:t>
            </a:r>
            <a:r>
              <a:rPr lang="pl-PL" altLang="pl-PL" dirty="0"/>
              <a:t> </a:t>
            </a:r>
            <a:r>
              <a:rPr lang="pl-PL" altLang="pl-PL" dirty="0" err="1"/>
              <a:t>Oil</a:t>
            </a:r>
            <a:r>
              <a:rPr lang="pl-PL" altLang="pl-PL" dirty="0"/>
              <a:t> and </a:t>
            </a:r>
            <a:r>
              <a:rPr lang="pl-PL" altLang="pl-PL" dirty="0" err="1"/>
              <a:t>Industry</a:t>
            </a:r>
            <a:r>
              <a:rPr lang="pl-PL" altLang="pl-PL" dirty="0"/>
              <a:t> University from 2016 to 2020.</a:t>
            </a:r>
          </a:p>
          <a:p>
            <a:pPr marL="0" indent="0">
              <a:buNone/>
            </a:pPr>
            <a:endParaRPr lang="pl-PL" altLang="pl-PL" dirty="0"/>
          </a:p>
          <a:p>
            <a:pPr marL="0" indent="0">
              <a:buNone/>
            </a:pPr>
            <a:r>
              <a:rPr lang="pl-PL" altLang="pl-PL" dirty="0" err="1"/>
              <a:t>Currently</a:t>
            </a:r>
            <a:r>
              <a:rPr lang="pl-PL" altLang="pl-PL" dirty="0"/>
              <a:t>, </a:t>
            </a:r>
            <a:r>
              <a:rPr lang="pl-PL" altLang="pl-PL" dirty="0" err="1"/>
              <a:t>I’m</a:t>
            </a:r>
            <a:r>
              <a:rPr lang="pl-PL" altLang="pl-PL" dirty="0"/>
              <a:t> </a:t>
            </a:r>
            <a:r>
              <a:rPr lang="pl-PL" altLang="pl-PL" dirty="0" err="1"/>
              <a:t>doing</a:t>
            </a:r>
            <a:r>
              <a:rPr lang="pl-PL" altLang="pl-PL" dirty="0"/>
              <a:t> my </a:t>
            </a:r>
            <a:r>
              <a:rPr lang="pl-PL" altLang="pl-PL" dirty="0" err="1"/>
              <a:t>master's</a:t>
            </a:r>
            <a:r>
              <a:rPr lang="pl-PL" altLang="pl-PL" dirty="0"/>
              <a:t> in </a:t>
            </a:r>
            <a:r>
              <a:rPr lang="pl-PL" altLang="pl-PL" dirty="0" err="1"/>
              <a:t>Computer</a:t>
            </a:r>
            <a:r>
              <a:rPr lang="pl-PL" altLang="pl-PL" dirty="0"/>
              <a:t> Engineering </a:t>
            </a:r>
            <a:r>
              <a:rPr lang="pl-PL" altLang="pl-PL" dirty="0" err="1"/>
              <a:t>at</a:t>
            </a:r>
            <a:r>
              <a:rPr lang="pl-PL" altLang="pl-PL" dirty="0"/>
              <a:t> </a:t>
            </a:r>
            <a:r>
              <a:rPr lang="pl-PL" altLang="pl-PL" dirty="0" err="1"/>
              <a:t>Wroclaw</a:t>
            </a:r>
            <a:r>
              <a:rPr lang="pl-PL" altLang="pl-PL" dirty="0"/>
              <a:t> University of Science and Technology. The </a:t>
            </a:r>
            <a:r>
              <a:rPr lang="pl-PL" altLang="pl-PL" dirty="0" err="1"/>
              <a:t>estimated</a:t>
            </a:r>
            <a:r>
              <a:rPr lang="pl-PL" altLang="pl-PL" dirty="0"/>
              <a:t> </a:t>
            </a:r>
            <a:r>
              <a:rPr lang="pl-PL" altLang="pl-PL" dirty="0" err="1"/>
              <a:t>time</a:t>
            </a:r>
            <a:r>
              <a:rPr lang="pl-PL" altLang="pl-PL" dirty="0"/>
              <a:t> to </a:t>
            </a:r>
            <a:r>
              <a:rPr lang="pl-PL" altLang="pl-PL" dirty="0" err="1"/>
              <a:t>get</a:t>
            </a:r>
            <a:r>
              <a:rPr lang="pl-PL" altLang="pl-PL" dirty="0"/>
              <a:t> my </a:t>
            </a:r>
            <a:r>
              <a:rPr lang="pl-PL" altLang="pl-PL" dirty="0" err="1"/>
              <a:t>master's</a:t>
            </a:r>
            <a:r>
              <a:rPr lang="pl-PL" altLang="pl-PL" dirty="0"/>
              <a:t> </a:t>
            </a:r>
            <a:r>
              <a:rPr lang="pl-PL" altLang="pl-PL" dirty="0" err="1"/>
              <a:t>degree</a:t>
            </a:r>
            <a:r>
              <a:rPr lang="pl-PL" altLang="pl-PL" dirty="0"/>
              <a:t> </a:t>
            </a:r>
            <a:r>
              <a:rPr lang="pl-PL" altLang="pl-PL" dirty="0" err="1"/>
              <a:t>is</a:t>
            </a:r>
            <a:r>
              <a:rPr lang="pl-PL" altLang="pl-PL" dirty="0"/>
              <a:t> 2023 </a:t>
            </a:r>
            <a:r>
              <a:rPr lang="pl-PL" altLang="pl-PL" dirty="0" err="1"/>
              <a:t>October</a:t>
            </a:r>
            <a:r>
              <a:rPr lang="pl-PL" altLang="pl-PL" dirty="0"/>
              <a:t>.</a:t>
            </a:r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2D3FBE8-CC5C-2A8D-53B1-F733F6E70998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549275"/>
            <a:ext cx="8910638" cy="863600"/>
          </a:xfrm>
        </p:spPr>
        <p:txBody>
          <a:bodyPr/>
          <a:lstStyle/>
          <a:p>
            <a:r>
              <a:rPr lang="pl-PL" altLang="pl-PL" dirty="0" err="1"/>
              <a:t>Education</a:t>
            </a:r>
            <a:endParaRPr lang="pl-PL" altLang="pl-PL" dirty="0"/>
          </a:p>
        </p:txBody>
      </p:sp>
    </p:spTree>
    <p:extLst>
      <p:ext uri="{BB962C8B-B14F-4D97-AF65-F5344CB8AC3E}">
        <p14:creationId xmlns:p14="http://schemas.microsoft.com/office/powerpoint/2010/main" val="2349274758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60E3B355-443C-E0EB-098E-19C1028F8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805" y="1769587"/>
            <a:ext cx="8209627" cy="4535487"/>
          </a:xfrm>
        </p:spPr>
        <p:txBody>
          <a:bodyPr/>
          <a:lstStyle/>
          <a:p>
            <a:pPr marL="0" indent="0">
              <a:buNone/>
            </a:pPr>
            <a:r>
              <a:rPr lang="pl-PL" altLang="pl-PL" dirty="0"/>
              <a:t>As Software Developer, I </a:t>
            </a:r>
            <a:r>
              <a:rPr lang="pl-PL" altLang="pl-PL" dirty="0" err="1"/>
              <a:t>am</a:t>
            </a:r>
            <a:r>
              <a:rPr lang="pl-PL" altLang="pl-PL" dirty="0"/>
              <a:t> </a:t>
            </a:r>
            <a:r>
              <a:rPr lang="pl-PL" altLang="pl-PL" dirty="0" err="1"/>
              <a:t>experienced</a:t>
            </a:r>
            <a:r>
              <a:rPr lang="pl-PL" altLang="pl-PL" dirty="0"/>
              <a:t> </a:t>
            </a:r>
            <a:r>
              <a:rPr lang="pl-PL" altLang="pl-PL" dirty="0" err="1"/>
              <a:t>mainly</a:t>
            </a:r>
            <a:r>
              <a:rPr lang="pl-PL" altLang="pl-PL" dirty="0"/>
              <a:t> in web </a:t>
            </a:r>
            <a:r>
              <a:rPr lang="pl-PL" altLang="pl-PL" dirty="0" err="1"/>
              <a:t>technologies</a:t>
            </a:r>
            <a:r>
              <a:rPr lang="pl-PL" altLang="pl-PL" dirty="0"/>
              <a:t>. I </a:t>
            </a:r>
            <a:r>
              <a:rPr lang="pl-PL" altLang="pl-PL" dirty="0" err="1"/>
              <a:t>have</a:t>
            </a:r>
            <a:r>
              <a:rPr lang="pl-PL" altLang="pl-PL" dirty="0"/>
              <a:t> solid </a:t>
            </a:r>
            <a:r>
              <a:rPr lang="pl-PL" altLang="pl-PL" dirty="0" err="1"/>
              <a:t>knowledge</a:t>
            </a:r>
            <a:r>
              <a:rPr lang="pl-PL" altLang="pl-PL" dirty="0"/>
              <a:t> and </a:t>
            </a:r>
            <a:r>
              <a:rPr lang="pl-PL" altLang="pl-PL" dirty="0" err="1"/>
              <a:t>experience</a:t>
            </a:r>
            <a:r>
              <a:rPr lang="pl-PL" altLang="pl-PL" dirty="0"/>
              <a:t> in the:</a:t>
            </a:r>
          </a:p>
          <a:p>
            <a:r>
              <a:rPr lang="pl-PL" altLang="pl-PL" dirty="0"/>
              <a:t>Planning and </a:t>
            </a:r>
            <a:r>
              <a:rPr lang="pl-PL" altLang="pl-PL" dirty="0" err="1"/>
              <a:t>implementing</a:t>
            </a:r>
            <a:r>
              <a:rPr lang="pl-PL" altLang="pl-PL" dirty="0"/>
              <a:t> User </a:t>
            </a:r>
            <a:r>
              <a:rPr lang="pl-PL" altLang="pl-PL" dirty="0" err="1"/>
              <a:t>interfaces</a:t>
            </a:r>
            <a:r>
              <a:rPr lang="pl-PL" altLang="pl-PL" dirty="0"/>
              <a:t>.</a:t>
            </a:r>
          </a:p>
          <a:p>
            <a:r>
              <a:rPr lang="pl-PL" altLang="pl-PL" dirty="0" err="1"/>
              <a:t>Designing</a:t>
            </a:r>
            <a:r>
              <a:rPr lang="pl-PL" altLang="pl-PL" dirty="0"/>
              <a:t> and </a:t>
            </a:r>
            <a:r>
              <a:rPr lang="pl-PL" altLang="pl-PL" dirty="0" err="1"/>
              <a:t>implementing</a:t>
            </a:r>
            <a:r>
              <a:rPr lang="pl-PL" altLang="pl-PL" dirty="0"/>
              <a:t> web </a:t>
            </a:r>
            <a:r>
              <a:rPr lang="pl-PL" altLang="pl-PL" dirty="0" err="1"/>
              <a:t>applications</a:t>
            </a:r>
            <a:r>
              <a:rPr lang="pl-PL" altLang="pl-PL" dirty="0"/>
              <a:t>, from the </a:t>
            </a:r>
            <a:r>
              <a:rPr lang="pl-PL" altLang="pl-PL" dirty="0" err="1"/>
              <a:t>user</a:t>
            </a:r>
            <a:r>
              <a:rPr lang="pl-PL" altLang="pl-PL" dirty="0"/>
              <a:t> end to the </a:t>
            </a:r>
            <a:r>
              <a:rPr lang="pl-PL" altLang="pl-PL" dirty="0" err="1"/>
              <a:t>backend</a:t>
            </a:r>
            <a:r>
              <a:rPr lang="pl-PL" altLang="pl-PL" dirty="0"/>
              <a:t>.</a:t>
            </a:r>
          </a:p>
          <a:p>
            <a:r>
              <a:rPr lang="pl-PL" altLang="pl-PL" dirty="0" err="1"/>
              <a:t>Documenting</a:t>
            </a:r>
            <a:r>
              <a:rPr lang="pl-PL" altLang="pl-PL" dirty="0"/>
              <a:t> and QA </a:t>
            </a:r>
            <a:r>
              <a:rPr lang="pl-PL" altLang="pl-PL" dirty="0" err="1"/>
              <a:t>testing</a:t>
            </a:r>
            <a:r>
              <a:rPr lang="pl-PL" altLang="pl-PL" dirty="0"/>
              <a:t> web </a:t>
            </a:r>
            <a:r>
              <a:rPr lang="pl-PL" altLang="pl-PL" dirty="0" err="1"/>
              <a:t>applications</a:t>
            </a:r>
            <a:r>
              <a:rPr lang="pl-PL" altLang="pl-PL" dirty="0"/>
              <a:t>.</a:t>
            </a:r>
          </a:p>
          <a:p>
            <a:pPr marL="0" indent="0">
              <a:buNone/>
            </a:pPr>
            <a:endParaRPr lang="pl-PL" altLang="pl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2D3FBE8-CC5C-2A8D-53B1-F733F6E70998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549275"/>
            <a:ext cx="8910638" cy="863600"/>
          </a:xfrm>
        </p:spPr>
        <p:txBody>
          <a:bodyPr/>
          <a:lstStyle/>
          <a:p>
            <a:r>
              <a:rPr lang="pl-PL" altLang="pl-PL" dirty="0"/>
              <a:t>Technical </a:t>
            </a:r>
            <a:r>
              <a:rPr lang="pl-PL" altLang="pl-PL" dirty="0" err="1"/>
              <a:t>Kowledge</a:t>
            </a:r>
            <a:endParaRPr lang="pl-PL" altLang="pl-PL" dirty="0"/>
          </a:p>
        </p:txBody>
      </p:sp>
    </p:spTree>
    <p:extLst>
      <p:ext uri="{BB962C8B-B14F-4D97-AF65-F5344CB8AC3E}">
        <p14:creationId xmlns:p14="http://schemas.microsoft.com/office/powerpoint/2010/main" val="1508828767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60E3B355-443C-E0EB-098E-19C1028F8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950" y="1557338"/>
            <a:ext cx="8910638" cy="4535487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pl-PL" sz="2600" dirty="0">
                <a:solidFill>
                  <a:srgbClr val="C00000"/>
                </a:solidFill>
                <a:cs typeface="Calibri" panose="020F0502020204030204" pitchFamily="34" charset="0"/>
              </a:rPr>
              <a:t>Communication: </a:t>
            </a:r>
            <a:r>
              <a:rPr lang="en-US" altLang="pl-PL" sz="2600" dirty="0">
                <a:solidFill>
                  <a:schemeClr val="tx2"/>
                </a:solidFill>
                <a:cs typeface="Calibri" panose="020F0502020204030204" pitchFamily="34" charset="0"/>
              </a:rPr>
              <a:t>No matter of professional skills, I’m able to communicate with every member of the team that I’m working with.</a:t>
            </a:r>
          </a:p>
          <a:p>
            <a:pPr>
              <a:buFontTx/>
              <a:buChar char="-"/>
            </a:pPr>
            <a:r>
              <a:rPr lang="en-US" altLang="pl-PL" sz="2600" dirty="0">
                <a:solidFill>
                  <a:srgbClr val="C00000"/>
                </a:solidFill>
                <a:cs typeface="Calibri" panose="020F0502020204030204" pitchFamily="34" charset="0"/>
              </a:rPr>
              <a:t>Problem-solving: </a:t>
            </a:r>
            <a:r>
              <a:rPr lang="en-US" altLang="pl-PL" sz="2600" dirty="0">
                <a:solidFill>
                  <a:schemeClr val="tx2"/>
                </a:solidFill>
                <a:cs typeface="Calibri" panose="020F0502020204030204" pitchFamily="34" charset="0"/>
              </a:rPr>
              <a:t>I’m good at problem-solving and solution investigating. Based on my previous experiences, I can divide complex software problems and issues into small chunks and work w/ my team to fix them.</a:t>
            </a:r>
          </a:p>
          <a:p>
            <a:pPr>
              <a:buFontTx/>
              <a:buChar char="-"/>
            </a:pPr>
            <a:r>
              <a:rPr lang="en-US" altLang="pl-PL" sz="2600" dirty="0">
                <a:solidFill>
                  <a:srgbClr val="C00000"/>
                </a:solidFill>
                <a:cs typeface="Calibri" panose="020F0502020204030204" pitchFamily="34" charset="0"/>
              </a:rPr>
              <a:t>Time Management: </a:t>
            </a:r>
            <a:r>
              <a:rPr lang="en-US" altLang="pl-PL" sz="2600" dirty="0">
                <a:solidFill>
                  <a:schemeClr val="tx2"/>
                </a:solidFill>
                <a:cs typeface="Calibri" panose="020F0502020204030204" pitchFamily="34" charset="0"/>
              </a:rPr>
              <a:t>I’m good in estimating times for planned works and finish tasks on time.</a:t>
            </a:r>
            <a:endParaRPr lang="en-US" altLang="pl-PL" sz="2600" dirty="0">
              <a:solidFill>
                <a:srgbClr val="C00000"/>
              </a:solidFill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endParaRPr lang="en-US" altLang="pl-PL" sz="2600" dirty="0">
              <a:solidFill>
                <a:srgbClr val="4A4B4E"/>
              </a:solidFill>
              <a:cs typeface="Calibri" panose="020F0502020204030204" pitchFamily="34" charset="0"/>
            </a:endParaRPr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2D3FBE8-CC5C-2A8D-53B1-F733F6E70998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549275"/>
            <a:ext cx="8910638" cy="863600"/>
          </a:xfrm>
        </p:spPr>
        <p:txBody>
          <a:bodyPr/>
          <a:lstStyle/>
          <a:p>
            <a:r>
              <a:rPr lang="pl-PL" altLang="pl-PL" dirty="0" err="1"/>
              <a:t>Soft</a:t>
            </a:r>
            <a:r>
              <a:rPr lang="pl-PL" altLang="pl-PL" dirty="0"/>
              <a:t> </a:t>
            </a:r>
            <a:r>
              <a:rPr lang="pl-PL" altLang="pl-PL" dirty="0" err="1"/>
              <a:t>skills</a:t>
            </a:r>
            <a:endParaRPr lang="pl-PL" altLang="pl-PL" dirty="0"/>
          </a:p>
        </p:txBody>
      </p:sp>
    </p:spTree>
    <p:extLst>
      <p:ext uri="{BB962C8B-B14F-4D97-AF65-F5344CB8AC3E}">
        <p14:creationId xmlns:p14="http://schemas.microsoft.com/office/powerpoint/2010/main" val="2745841234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60E3B355-443C-E0EB-098E-19C1028F8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950" y="1557338"/>
            <a:ext cx="8910638" cy="4535487"/>
          </a:xfrm>
        </p:spPr>
        <p:txBody>
          <a:bodyPr/>
          <a:lstStyle/>
          <a:p>
            <a:pPr>
              <a:buFontTx/>
              <a:buChar char="-"/>
            </a:pPr>
            <a:r>
              <a:rPr lang="en-US" i="0" dirty="0">
                <a:solidFill>
                  <a:srgbClr val="C00000"/>
                </a:solidFill>
                <a:effectLst/>
                <a:latin typeface=""/>
              </a:rPr>
              <a:t>Web technologies: </a:t>
            </a:r>
            <a:r>
              <a:rPr lang="en-US" i="0" dirty="0">
                <a:solidFill>
                  <a:srgbClr val="000000"/>
                </a:solidFill>
                <a:effectLst/>
                <a:latin typeface=""/>
              </a:rPr>
              <a:t>HTML, CSS, </a:t>
            </a:r>
            <a:r>
              <a:rPr lang="en-US" i="0" dirty="0" err="1">
                <a:solidFill>
                  <a:srgbClr val="000000"/>
                </a:solidFill>
                <a:effectLst/>
                <a:latin typeface=""/>
              </a:rPr>
              <a:t>Javascript</a:t>
            </a:r>
            <a:r>
              <a:rPr lang="en-US" i="0" dirty="0">
                <a:solidFill>
                  <a:srgbClr val="000000"/>
                </a:solidFill>
                <a:effectLst/>
                <a:latin typeface=""/>
              </a:rPr>
              <a:t>, React, Redux, context API, electron.</a:t>
            </a:r>
          </a:p>
          <a:p>
            <a:pPr>
              <a:buFontTx/>
              <a:buChar char="-"/>
            </a:pPr>
            <a:r>
              <a:rPr lang="en-US" i="0" dirty="0">
                <a:solidFill>
                  <a:srgbClr val="C00000"/>
                </a:solidFill>
                <a:effectLst/>
                <a:latin typeface=""/>
              </a:rPr>
              <a:t>Testing technologies: </a:t>
            </a:r>
            <a:r>
              <a:rPr lang="en-US" i="0" dirty="0">
                <a:solidFill>
                  <a:srgbClr val="000000"/>
                </a:solidFill>
                <a:effectLst/>
                <a:latin typeface=""/>
              </a:rPr>
              <a:t>Knowledge and experience with the testing frameworks – Jest, Enzyme, react-testing-library.</a:t>
            </a:r>
          </a:p>
          <a:p>
            <a:pPr>
              <a:buFontTx/>
              <a:buChar char="-"/>
            </a:pPr>
            <a:r>
              <a:rPr lang="en-US" i="0" dirty="0">
                <a:solidFill>
                  <a:srgbClr val="C00000"/>
                </a:solidFill>
                <a:effectLst/>
                <a:latin typeface=""/>
              </a:rPr>
              <a:t>VCS: </a:t>
            </a:r>
            <a:r>
              <a:rPr lang="en-US" i="0" dirty="0">
                <a:solidFill>
                  <a:srgbClr val="000000"/>
                </a:solidFill>
                <a:effectLst/>
                <a:latin typeface=""/>
              </a:rPr>
              <a:t>Knowledge and experience with version control systems - Git, </a:t>
            </a:r>
            <a:r>
              <a:rPr lang="en-US" i="0" dirty="0" err="1">
                <a:solidFill>
                  <a:srgbClr val="000000"/>
                </a:solidFill>
                <a:effectLst/>
                <a:latin typeface=""/>
              </a:rPr>
              <a:t>Github</a:t>
            </a:r>
            <a:r>
              <a:rPr lang="en-US" i="0" dirty="0">
                <a:solidFill>
                  <a:srgbClr val="000000"/>
                </a:solidFill>
                <a:effectLst/>
                <a:latin typeface=""/>
              </a:rPr>
              <a:t>, Gitlab.</a:t>
            </a:r>
            <a:endParaRPr lang="en-US" altLang="pl-PL" dirty="0">
              <a:solidFill>
                <a:srgbClr val="4A4B4E"/>
              </a:solidFill>
              <a:latin typeface=""/>
            </a:endParaRPr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2D3FBE8-CC5C-2A8D-53B1-F733F6E70998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549275"/>
            <a:ext cx="8910638" cy="863600"/>
          </a:xfrm>
        </p:spPr>
        <p:txBody>
          <a:bodyPr/>
          <a:lstStyle/>
          <a:p>
            <a:r>
              <a:rPr lang="pl-PL" altLang="pl-PL" dirty="0"/>
              <a:t>Tools &amp; Technologies I </a:t>
            </a:r>
            <a:r>
              <a:rPr lang="pl-PL" altLang="pl-PL" dirty="0" err="1"/>
              <a:t>like</a:t>
            </a:r>
            <a:r>
              <a:rPr lang="pl-PL" altLang="pl-PL" dirty="0"/>
              <a:t> to </a:t>
            </a:r>
            <a:r>
              <a:rPr lang="pl-PL" altLang="pl-PL" dirty="0" err="1"/>
              <a:t>work</a:t>
            </a:r>
            <a:endParaRPr lang="pl-PL" altLang="pl-PL" dirty="0"/>
          </a:p>
        </p:txBody>
      </p:sp>
    </p:spTree>
    <p:extLst>
      <p:ext uri="{BB962C8B-B14F-4D97-AF65-F5344CB8AC3E}">
        <p14:creationId xmlns:p14="http://schemas.microsoft.com/office/powerpoint/2010/main" val="4011745694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ymbol zastępczy zawartości 1">
            <a:extLst>
              <a:ext uri="{FF2B5EF4-FFF2-40B4-BE49-F238E27FC236}">
                <a16:creationId xmlns:a16="http://schemas.microsoft.com/office/drawing/2014/main" id="{0A66FE5E-9523-8EFE-04A8-DF77C3E88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520" y="1811206"/>
            <a:ext cx="4154488" cy="4464050"/>
          </a:xfrm>
        </p:spPr>
        <p:txBody>
          <a:bodyPr/>
          <a:lstStyle/>
          <a:p>
            <a:pPr marL="0" indent="0">
              <a:buNone/>
            </a:pPr>
            <a:r>
              <a:rPr lang="pl-PL" altLang="pl-PL" sz="2600" dirty="0" err="1"/>
              <a:t>It’s</a:t>
            </a:r>
            <a:r>
              <a:rPr lang="pl-PL" altLang="pl-PL" sz="2600" dirty="0"/>
              <a:t> </a:t>
            </a:r>
            <a:r>
              <a:rPr lang="pl-PL" altLang="pl-PL" sz="2600" dirty="0" err="1"/>
              <a:t>an</a:t>
            </a:r>
            <a:r>
              <a:rPr lang="pl-PL" altLang="pl-PL" sz="2600" dirty="0"/>
              <a:t> ERP </a:t>
            </a:r>
            <a:r>
              <a:rPr lang="pl-PL" altLang="pl-PL" sz="2600" dirty="0" err="1"/>
              <a:t>project</a:t>
            </a:r>
            <a:r>
              <a:rPr lang="pl-PL" altLang="pl-PL" sz="2600" dirty="0"/>
              <a:t> </a:t>
            </a:r>
            <a:r>
              <a:rPr lang="pl-PL" altLang="pl-PL" sz="2600" dirty="0" err="1"/>
              <a:t>which</a:t>
            </a:r>
            <a:r>
              <a:rPr lang="pl-PL" altLang="pl-PL" sz="2600" dirty="0"/>
              <a:t> </a:t>
            </a:r>
            <a:r>
              <a:rPr lang="pl-PL" altLang="pl-PL" sz="2600" dirty="0" err="1"/>
              <a:t>helps</a:t>
            </a:r>
            <a:r>
              <a:rPr lang="pl-PL" altLang="pl-PL" sz="2600" dirty="0"/>
              <a:t> to </a:t>
            </a:r>
            <a:r>
              <a:rPr lang="pl-PL" altLang="pl-PL" sz="2600" dirty="0" err="1"/>
              <a:t>manage</a:t>
            </a:r>
            <a:r>
              <a:rPr lang="pl-PL" altLang="pl-PL" sz="2600" dirty="0"/>
              <a:t> </a:t>
            </a:r>
            <a:r>
              <a:rPr lang="pl-PL" altLang="pl-PL" sz="2600" dirty="0" err="1"/>
              <a:t>businesses</a:t>
            </a:r>
            <a:r>
              <a:rPr lang="pl-PL" altLang="pl-PL" sz="2600" dirty="0"/>
              <a:t> from one point. </a:t>
            </a:r>
            <a:r>
              <a:rPr lang="pl-PL" altLang="pl-PL" sz="2600" dirty="0" err="1"/>
              <a:t>Each</a:t>
            </a:r>
            <a:r>
              <a:rPr lang="pl-PL" altLang="pl-PL" sz="2600" dirty="0"/>
              <a:t> module of </a:t>
            </a:r>
            <a:r>
              <a:rPr lang="pl-PL" altLang="pl-PL" sz="2600" dirty="0" err="1"/>
              <a:t>Prospect</a:t>
            </a:r>
            <a:r>
              <a:rPr lang="pl-PL" altLang="pl-PL" sz="2600" dirty="0"/>
              <a:t> </a:t>
            </a:r>
            <a:r>
              <a:rPr lang="pl-PL" altLang="pl-PL" sz="2600" dirty="0" err="1"/>
              <a:t>serves</a:t>
            </a:r>
            <a:r>
              <a:rPr lang="pl-PL" altLang="pl-PL" sz="2600" dirty="0"/>
              <a:t> </a:t>
            </a:r>
            <a:r>
              <a:rPr lang="pl-PL" altLang="pl-PL" sz="2600" dirty="0" err="1"/>
              <a:t>solutions</a:t>
            </a:r>
            <a:r>
              <a:rPr lang="pl-PL" altLang="pl-PL" sz="2600" dirty="0"/>
              <a:t> in </a:t>
            </a:r>
            <a:r>
              <a:rPr lang="pl-PL" altLang="pl-PL" sz="2600" dirty="0" err="1"/>
              <a:t>different</a:t>
            </a:r>
            <a:r>
              <a:rPr lang="pl-PL" altLang="pl-PL" sz="2600" dirty="0"/>
              <a:t> </a:t>
            </a:r>
            <a:r>
              <a:rPr lang="pl-PL" altLang="pl-PL" sz="2600" dirty="0" err="1"/>
              <a:t>areas</a:t>
            </a:r>
            <a:r>
              <a:rPr lang="pl-PL" altLang="pl-PL" sz="2600" dirty="0"/>
              <a:t> </a:t>
            </a:r>
            <a:r>
              <a:rPr lang="pl-PL" altLang="pl-PL" sz="2600" dirty="0" err="1"/>
              <a:t>like</a:t>
            </a:r>
            <a:r>
              <a:rPr lang="pl-PL" altLang="pl-PL" sz="2600" dirty="0"/>
              <a:t> </a:t>
            </a:r>
            <a:r>
              <a:rPr lang="pl-PL" altLang="pl-PL" sz="2600" dirty="0" err="1"/>
              <a:t>Users</a:t>
            </a:r>
            <a:r>
              <a:rPr lang="pl-PL" altLang="pl-PL" sz="2600" dirty="0"/>
              <a:t>, Relations, </a:t>
            </a:r>
            <a:r>
              <a:rPr lang="pl-PL" altLang="pl-PL" sz="2600" dirty="0" err="1"/>
              <a:t>Warehouses</a:t>
            </a:r>
            <a:r>
              <a:rPr lang="pl-PL" altLang="pl-PL" sz="2600" dirty="0"/>
              <a:t>, </a:t>
            </a:r>
            <a:r>
              <a:rPr lang="pl-PL" altLang="pl-PL" sz="2600" dirty="0" err="1"/>
              <a:t>Trades</a:t>
            </a:r>
            <a:r>
              <a:rPr lang="pl-PL" altLang="pl-PL" sz="2600" dirty="0"/>
              <a:t>, Finance, HR, </a:t>
            </a:r>
            <a:r>
              <a:rPr lang="pl-PL" altLang="pl-PL" sz="2600" dirty="0" err="1"/>
              <a:t>Orders</a:t>
            </a:r>
            <a:r>
              <a:rPr lang="pl-PL" altLang="pl-PL" sz="2600" dirty="0"/>
              <a:t>, Call </a:t>
            </a:r>
            <a:r>
              <a:rPr lang="pl-PL" altLang="pl-PL" sz="2600" dirty="0" err="1"/>
              <a:t>center</a:t>
            </a:r>
            <a:r>
              <a:rPr lang="pl-PL" altLang="pl-PL" sz="2600" dirty="0"/>
              <a:t>, </a:t>
            </a:r>
            <a:r>
              <a:rPr lang="pl-PL" altLang="pl-PL" sz="2600" dirty="0" err="1"/>
              <a:t>Reports</a:t>
            </a:r>
            <a:r>
              <a:rPr lang="pl-PL" altLang="pl-PL" sz="2600" dirty="0"/>
              <a:t>, </a:t>
            </a:r>
            <a:r>
              <a:rPr lang="pl-PL" altLang="pl-PL" sz="2600" dirty="0" err="1"/>
              <a:t>Tasks</a:t>
            </a:r>
            <a:r>
              <a:rPr lang="pl-PL" altLang="pl-PL" sz="2600" dirty="0"/>
              <a:t>, and </a:t>
            </a:r>
            <a:r>
              <a:rPr lang="pl-PL" altLang="pl-PL" sz="2600" dirty="0" err="1"/>
              <a:t>so</a:t>
            </a:r>
            <a:r>
              <a:rPr lang="pl-PL" altLang="pl-PL" sz="2600" dirty="0"/>
              <a:t> on. </a:t>
            </a:r>
          </a:p>
        </p:txBody>
      </p:sp>
      <p:sp>
        <p:nvSpPr>
          <p:cNvPr id="16389" name="Symbol zastępczy tekstu 4">
            <a:extLst>
              <a:ext uri="{FF2B5EF4-FFF2-40B4-BE49-F238E27FC236}">
                <a16:creationId xmlns:a16="http://schemas.microsoft.com/office/drawing/2014/main" id="{A72D7F08-CC32-9EDF-F96F-3C0348DD6DA9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30175" y="549275"/>
            <a:ext cx="8910638" cy="863600"/>
          </a:xfrm>
        </p:spPr>
        <p:txBody>
          <a:bodyPr/>
          <a:lstStyle/>
          <a:p>
            <a:r>
              <a:rPr lang="pl-PL" altLang="pl-PL" dirty="0" err="1"/>
              <a:t>Work</a:t>
            </a:r>
            <a:r>
              <a:rPr lang="pl-PL" altLang="pl-PL" dirty="0"/>
              <a:t> </a:t>
            </a:r>
            <a:r>
              <a:rPr lang="pl-PL" altLang="pl-PL" dirty="0" err="1"/>
              <a:t>experience</a:t>
            </a:r>
            <a:r>
              <a:rPr lang="pl-PL" altLang="pl-PL" dirty="0"/>
              <a:t> – </a:t>
            </a:r>
            <a:r>
              <a:rPr lang="pl-PL" altLang="pl-PL" dirty="0" err="1">
                <a:solidFill>
                  <a:srgbClr val="C00000"/>
                </a:solidFill>
              </a:rPr>
              <a:t>Prospect</a:t>
            </a:r>
            <a:r>
              <a:rPr lang="pl-PL" altLang="pl-PL" dirty="0">
                <a:solidFill>
                  <a:srgbClr val="C00000"/>
                </a:solidFill>
              </a:rPr>
              <a:t> SMB</a:t>
            </a:r>
          </a:p>
        </p:txBody>
      </p:sp>
      <p:pic>
        <p:nvPicPr>
          <p:cNvPr id="16391" name="Picture 7" descr="İnsan resursları">
            <a:extLst>
              <a:ext uri="{FF2B5EF4-FFF2-40B4-BE49-F238E27FC236}">
                <a16:creationId xmlns:a16="http://schemas.microsoft.com/office/drawing/2014/main" id="{5435B15C-3274-62E5-DA0E-3B05C8E35ECA}"/>
              </a:ext>
            </a:extLst>
          </p:cNvPr>
          <p:cNvPicPr>
            <a:picLocks noGrp="1" noChangeAspect="1" noChangeArrowheads="1"/>
          </p:cNvPicPr>
          <p:nvPr>
            <p:ph sz="half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72412"/>
            <a:ext cx="4468813" cy="25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ymbol zastępczy zawartości 1">
            <a:extLst>
              <a:ext uri="{FF2B5EF4-FFF2-40B4-BE49-F238E27FC236}">
                <a16:creationId xmlns:a16="http://schemas.microsoft.com/office/drawing/2014/main" id="{0A66FE5E-9523-8EFE-04A8-DF77C3E88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520" y="1863336"/>
            <a:ext cx="6242026" cy="4464050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4A4A4A"/>
                </a:solidFill>
                <a:effectLst/>
                <a:latin typeface="Lato" panose="020F0502020204030203" pitchFamily="34" charset="0"/>
              </a:rPr>
              <a:t>We are building a natural language processing-powered platform that automates drafting capital markets disclosures and related processes. Our solutions automate substantive legal work.</a:t>
            </a:r>
          </a:p>
        </p:txBody>
      </p:sp>
      <p:sp>
        <p:nvSpPr>
          <p:cNvPr id="16389" name="Symbol zastępczy tekstu 4">
            <a:extLst>
              <a:ext uri="{FF2B5EF4-FFF2-40B4-BE49-F238E27FC236}">
                <a16:creationId xmlns:a16="http://schemas.microsoft.com/office/drawing/2014/main" id="{A72D7F08-CC32-9EDF-F96F-3C0348DD6DA9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30175" y="549275"/>
            <a:ext cx="8910638" cy="863600"/>
          </a:xfrm>
        </p:spPr>
        <p:txBody>
          <a:bodyPr/>
          <a:lstStyle/>
          <a:p>
            <a:r>
              <a:rPr lang="pl-PL" altLang="pl-PL" dirty="0" err="1"/>
              <a:t>Work</a:t>
            </a:r>
            <a:r>
              <a:rPr lang="pl-PL" altLang="pl-PL" dirty="0"/>
              <a:t> </a:t>
            </a:r>
            <a:r>
              <a:rPr lang="pl-PL" altLang="pl-PL" dirty="0" err="1"/>
              <a:t>experience</a:t>
            </a:r>
            <a:r>
              <a:rPr lang="pl-PL" altLang="pl-PL" dirty="0"/>
              <a:t> – </a:t>
            </a:r>
            <a:r>
              <a:rPr lang="pl-PL" altLang="pl-PL" dirty="0">
                <a:solidFill>
                  <a:srgbClr val="C00000"/>
                </a:solidFill>
              </a:rPr>
              <a:t>10BE5</a:t>
            </a:r>
          </a:p>
        </p:txBody>
      </p:sp>
      <p:pic>
        <p:nvPicPr>
          <p:cNvPr id="48130" name="Picture 2" descr="10BE5">
            <a:extLst>
              <a:ext uri="{FF2B5EF4-FFF2-40B4-BE49-F238E27FC236}">
                <a16:creationId xmlns:a16="http://schemas.microsoft.com/office/drawing/2014/main" id="{CCA28FF9-F966-4BFA-D5CF-57F6D9DC72E0}"/>
              </a:ext>
            </a:extLst>
          </p:cNvPr>
          <p:cNvPicPr>
            <a:picLocks noGrp="1" noChangeAspect="1" noChangeArrowheads="1"/>
          </p:cNvPicPr>
          <p:nvPr>
            <p:ph sz="half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708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015351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ymbol zastępczy zawartości 1">
            <a:extLst>
              <a:ext uri="{FF2B5EF4-FFF2-40B4-BE49-F238E27FC236}">
                <a16:creationId xmlns:a16="http://schemas.microsoft.com/office/drawing/2014/main" id="{0A66FE5E-9523-8EFE-04A8-DF77C3E88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71800" y="2276872"/>
            <a:ext cx="8618289" cy="4464050"/>
          </a:xfrm>
        </p:spPr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latin typeface="Lato" panose="020F050202020403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</a:t>
            </a:r>
            <a:endParaRPr lang="en-US" sz="2800" dirty="0">
              <a:latin typeface="Lato" panose="020F0502020204030203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b="0" i="0" dirty="0">
                <a:effectLst/>
                <a:latin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US" sz="2800" b="0" i="0" dirty="0">
              <a:effectLst/>
              <a:latin typeface="Lato" panose="020F0502020204030203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latin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2800" dirty="0">
              <a:latin typeface="Lato" panose="020F0502020204030203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b="0" i="0" dirty="0">
                <a:effectLst/>
                <a:latin typeface="Lato" panose="020F050202020403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endParaRPr lang="en-US" sz="2800" b="0" i="0" dirty="0">
              <a:effectLst/>
              <a:latin typeface="Lato" panose="020F0502020204030203" pitchFamily="34" charset="0"/>
            </a:endParaRPr>
          </a:p>
        </p:txBody>
      </p:sp>
      <p:sp>
        <p:nvSpPr>
          <p:cNvPr id="16389" name="Symbol zastępczy tekstu 4">
            <a:extLst>
              <a:ext uri="{FF2B5EF4-FFF2-40B4-BE49-F238E27FC236}">
                <a16:creationId xmlns:a16="http://schemas.microsoft.com/office/drawing/2014/main" id="{A72D7F08-CC32-9EDF-F96F-3C0348DD6DA9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30175" y="549275"/>
            <a:ext cx="8910638" cy="863600"/>
          </a:xfrm>
        </p:spPr>
        <p:txBody>
          <a:bodyPr/>
          <a:lstStyle/>
          <a:p>
            <a:r>
              <a:rPr lang="pl-PL" altLang="pl-PL" dirty="0" err="1"/>
              <a:t>References</a:t>
            </a:r>
            <a:endParaRPr lang="pl-PL" altLang="pl-PL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294176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prezentacja_v1_2017-03_en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prezentacja_v1_2017-03_en</Template>
  <TotalTime>225</TotalTime>
  <Words>373</Words>
  <Application>Microsoft Macintosh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Lato</vt:lpstr>
      <vt:lpstr>Trebuchet MS</vt:lpstr>
      <vt:lpstr>prezentacja_v1_2017-03_en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Tural Hajiyev</dc:creator>
  <cp:lastModifiedBy>Tural Hajiyev</cp:lastModifiedBy>
  <cp:revision>5</cp:revision>
  <dcterms:created xsi:type="dcterms:W3CDTF">2022-11-06T16:22:56Z</dcterms:created>
  <dcterms:modified xsi:type="dcterms:W3CDTF">2022-11-08T15:27:36Z</dcterms:modified>
</cp:coreProperties>
</file>