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77" r:id="rId4"/>
    <p:sldId id="305" r:id="rId5"/>
    <p:sldId id="303" r:id="rId6"/>
    <p:sldId id="304" r:id="rId7"/>
    <p:sldId id="289" r:id="rId8"/>
    <p:sldId id="288" r:id="rId9"/>
    <p:sldId id="306" r:id="rId10"/>
    <p:sldId id="294" r:id="rId11"/>
    <p:sldId id="307" r:id="rId12"/>
    <p:sldId id="295" r:id="rId13"/>
    <p:sldId id="296" r:id="rId14"/>
    <p:sldId id="308" r:id="rId15"/>
    <p:sldId id="309" r:id="rId16"/>
    <p:sldId id="310" r:id="rId17"/>
    <p:sldId id="311" r:id="rId18"/>
    <p:sldId id="312" r:id="rId19"/>
    <p:sldId id="313" r:id="rId20"/>
    <p:sldId id="298" r:id="rId21"/>
    <p:sldId id="299" r:id="rId22"/>
    <p:sldId id="314" r:id="rId23"/>
    <p:sldId id="301" r:id="rId24"/>
    <p:sldId id="315" r:id="rId25"/>
    <p:sldId id="2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AA8"/>
    <a:srgbClr val="032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70" autoAdjust="0"/>
  </p:normalViewPr>
  <p:slideViewPr>
    <p:cSldViewPr>
      <p:cViewPr varScale="1">
        <p:scale>
          <a:sx n="61" d="100"/>
          <a:sy n="61" d="100"/>
        </p:scale>
        <p:origin x="6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1.png"/><Relationship Id="rId7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9BDAF-70F1-4CB1-9BE1-7D5A6CD5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25F37D-01D8-4326-9609-3CD01C827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E14EA3D2-4A20-4CFD-A77D-EE35D99DF868}"/>
              </a:ext>
            </a:extLst>
          </p:cNvPr>
          <p:cNvGrpSpPr/>
          <p:nvPr/>
        </p:nvGrpSpPr>
        <p:grpSpPr>
          <a:xfrm>
            <a:off x="3848866" y="908720"/>
            <a:ext cx="4494267" cy="1317770"/>
            <a:chOff x="9483436" y="3338490"/>
            <a:chExt cx="2493150" cy="73102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A6CDB27-50EF-4D12-BF42-052A5951F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436" y="3338490"/>
              <a:ext cx="731584" cy="73102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BE51C57-4B4B-4CFF-9EEB-D1096A441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70713"/>
              <a:ext cx="1643777" cy="512858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4BEB584-2234-45AF-BB87-95999413FF84}"/>
                </a:ext>
              </a:extLst>
            </p:cNvPr>
            <p:cNvSpPr txBox="1"/>
            <p:nvPr/>
          </p:nvSpPr>
          <p:spPr>
            <a:xfrm>
              <a:off x="10269803" y="3860848"/>
              <a:ext cx="1706783" cy="12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6125394-B47C-4A1F-8789-A2953DD7F839}"/>
              </a:ext>
            </a:extLst>
          </p:cNvPr>
          <p:cNvGrpSpPr/>
          <p:nvPr/>
        </p:nvGrpSpPr>
        <p:grpSpPr>
          <a:xfrm>
            <a:off x="1271458" y="2348880"/>
            <a:ext cx="9649072" cy="2950892"/>
            <a:chOff x="1271458" y="2348880"/>
            <a:chExt cx="9649072" cy="295089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3A2F5A6-8B74-4515-9947-D43EB061CA52}"/>
                </a:ext>
              </a:extLst>
            </p:cNvPr>
            <p:cNvSpPr txBox="1"/>
            <p:nvPr/>
          </p:nvSpPr>
          <p:spPr>
            <a:xfrm>
              <a:off x="3030096" y="2348880"/>
              <a:ext cx="613180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66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糖尿病预测平台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DB12923-4295-494E-A7F2-CBED8E4E4B3B}"/>
                </a:ext>
              </a:extLst>
            </p:cNvPr>
            <p:cNvCxnSpPr>
              <a:cxnSpLocks/>
            </p:cNvCxnSpPr>
            <p:nvPr/>
          </p:nvCxnSpPr>
          <p:spPr>
            <a:xfrm>
              <a:off x="1271458" y="4725144"/>
              <a:ext cx="964907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919F365-DB9F-437D-8967-CEC075139857}"/>
                </a:ext>
              </a:extLst>
            </p:cNvPr>
            <p:cNvSpPr txBox="1"/>
            <p:nvPr/>
          </p:nvSpPr>
          <p:spPr>
            <a:xfrm>
              <a:off x="6003629" y="4906716"/>
              <a:ext cx="184730" cy="393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6000"/>
                </a:lnSpc>
              </a:pPr>
              <a:endPara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CE3D2993-847E-4AE2-9235-4ED02B0EDB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371" y="6191601"/>
            <a:ext cx="1818205" cy="43724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5A5E33D-CE9F-4D35-8AA1-5BCEF9851501}"/>
              </a:ext>
            </a:extLst>
          </p:cNvPr>
          <p:cNvSpPr txBox="1"/>
          <p:nvPr/>
        </p:nvSpPr>
        <p:spPr>
          <a:xfrm>
            <a:off x="5070717" y="4906716"/>
            <a:ext cx="2050561" cy="144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6000"/>
              </a:lnSpc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2252835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胡家豪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26000"/>
              </a:lnSpc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2253640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黄俊哲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26000"/>
              </a:lnSpc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2253323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陶子芾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26000"/>
              </a:lnSpc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2253320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张茁含睿</a:t>
            </a:r>
          </a:p>
        </p:txBody>
      </p:sp>
    </p:spTree>
    <p:extLst>
      <p:ext uri="{BB962C8B-B14F-4D97-AF65-F5344CB8AC3E}">
        <p14:creationId xmlns:p14="http://schemas.microsoft.com/office/powerpoint/2010/main" val="42010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FF1DD-0960-0EBF-B69D-2A61176C4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6BF8A-1E9E-BCE7-FA30-0A501D9E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7743193-9690-D232-AD82-8588E97E7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06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0EDFFF-847B-CDFB-5A18-CC9CE3BF1CCC}"/>
              </a:ext>
            </a:extLst>
          </p:cNvPr>
          <p:cNvSpPr txBox="1"/>
          <p:nvPr/>
        </p:nvSpPr>
        <p:spPr>
          <a:xfrm>
            <a:off x="867419" y="1268760"/>
            <a:ext cx="532859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latin typeface="Arial Black" panose="020B0A04020102020204" pitchFamily="34" charset="0"/>
              </a:rPr>
              <a:t>03</a:t>
            </a:r>
            <a:endParaRPr lang="zh-CN" altLang="en-US" sz="287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727EFA0E-0C05-4918-4821-06603A001CCB}"/>
              </a:ext>
            </a:extLst>
          </p:cNvPr>
          <p:cNvSpPr txBox="1">
            <a:spLocks/>
          </p:cNvSpPr>
          <p:nvPr/>
        </p:nvSpPr>
        <p:spPr>
          <a:xfrm>
            <a:off x="5951984" y="2107027"/>
            <a:ext cx="5328592" cy="74659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模型介绍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B95F530-2B5D-8DCD-7940-E3C08AAC22E9}"/>
              </a:ext>
            </a:extLst>
          </p:cNvPr>
          <p:cNvCxnSpPr>
            <a:cxnSpLocks/>
          </p:cNvCxnSpPr>
          <p:nvPr/>
        </p:nvCxnSpPr>
        <p:spPr>
          <a:xfrm>
            <a:off x="6127957" y="3187767"/>
            <a:ext cx="3594498" cy="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4">
            <a:extLst>
              <a:ext uri="{FF2B5EF4-FFF2-40B4-BE49-F238E27FC236}">
                <a16:creationId xmlns:a16="http://schemas.microsoft.com/office/drawing/2014/main" id="{0494606D-922D-1A03-78CF-272D2E5D6283}"/>
              </a:ext>
            </a:extLst>
          </p:cNvPr>
          <p:cNvSpPr txBox="1">
            <a:spLocks/>
          </p:cNvSpPr>
          <p:nvPr/>
        </p:nvSpPr>
        <p:spPr>
          <a:xfrm>
            <a:off x="6097838" y="3906494"/>
            <a:ext cx="4754488" cy="74659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214D2B-31CD-CBF7-4E14-87A93E163703}"/>
              </a:ext>
            </a:extLst>
          </p:cNvPr>
          <p:cNvGrpSpPr/>
          <p:nvPr/>
        </p:nvGrpSpPr>
        <p:grpSpPr>
          <a:xfrm>
            <a:off x="8758474" y="410646"/>
            <a:ext cx="3026158" cy="871761"/>
            <a:chOff x="9477081" y="3365475"/>
            <a:chExt cx="2537602" cy="73102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F9033C1-97FE-B12C-48C3-77AB4FFB2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7081" y="3365475"/>
              <a:ext cx="731584" cy="73102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CCB65D8-98D4-FE6A-2389-E634C5CCF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90715"/>
              <a:ext cx="1643777" cy="512858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283C5D1-637B-CF15-2A66-07373741D384}"/>
                </a:ext>
              </a:extLst>
            </p:cNvPr>
            <p:cNvSpPr txBox="1"/>
            <p:nvPr/>
          </p:nvSpPr>
          <p:spPr>
            <a:xfrm>
              <a:off x="10242051" y="3859762"/>
              <a:ext cx="1772632" cy="1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33A5D67E-6950-C797-F3DF-2E6A6FF8AF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371" y="6191601"/>
            <a:ext cx="1818205" cy="4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0AE94-8956-2EE0-FB0C-72702BFF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DB4B7-F792-59C4-6164-F79B32F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76C9BF-CD3F-7A99-D952-8ADFD8E1D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99" y="27143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CA9729D-06AF-56D3-F8FB-960AAB0E285B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648F2B-1907-737C-E7BD-1F11DFBDD715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3CD6857E-00EE-24CB-5BDB-2D82650C875A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964518-84E7-A47C-04AE-FBA4B0AFB23B}"/>
              </a:ext>
            </a:extLst>
          </p:cNvPr>
          <p:cNvSpPr/>
          <p:nvPr/>
        </p:nvSpPr>
        <p:spPr>
          <a:xfrm>
            <a:off x="554374" y="399268"/>
            <a:ext cx="47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0DB7FB88-F65D-EF5B-20E7-3B92635EAF23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MindSpore</a:t>
            </a: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结构设计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12B018B-59F9-FFEA-36B1-E1B6FFBB5E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F178DA1B-898F-2A20-8C50-4796EBF33DF7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8C8B731C-F873-D26F-F8B1-42C25AC76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486F839D-44D3-D583-1505-D586339E0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DD9FBB8-51F8-60EA-EE7F-F15549354234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EBCB910-DF58-6800-0E5F-E5EB8E60D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376" y="2204864"/>
            <a:ext cx="6695809" cy="26642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41D6DA2-0FF9-1E88-42E6-2C84BBD5B1C9}"/>
              </a:ext>
            </a:extLst>
          </p:cNvPr>
          <p:cNvSpPr txBox="1"/>
          <p:nvPr/>
        </p:nvSpPr>
        <p:spPr>
          <a:xfrm>
            <a:off x="7824192" y="1510232"/>
            <a:ext cx="3216302" cy="421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altLang="zh-CN" dirty="0"/>
              <a:t>      </a:t>
            </a:r>
            <a:r>
              <a:rPr lang="zh-CN" altLang="zh-CN" dirty="0"/>
              <a:t>为提升糖尿病预测的非线性建模能力，本平台基于华为自研的深度学习框架 </a:t>
            </a:r>
            <a:r>
              <a:rPr lang="en-US" altLang="zh-CN" b="1" dirty="0"/>
              <a:t>MindSpore</a:t>
            </a:r>
            <a:r>
              <a:rPr lang="en-US" altLang="zh-CN" dirty="0"/>
              <a:t> </a:t>
            </a:r>
            <a:r>
              <a:rPr lang="zh-CN" altLang="zh-CN" dirty="0"/>
              <a:t>开发了一套多层感知机（</a:t>
            </a:r>
            <a:r>
              <a:rPr lang="en-US" altLang="zh-CN" dirty="0"/>
              <a:t>MLP</a:t>
            </a:r>
            <a:r>
              <a:rPr lang="zh-CN" altLang="zh-CN" dirty="0"/>
              <a:t>）结构的神经网络模型，支持可调激活函数、</a:t>
            </a:r>
            <a:r>
              <a:rPr lang="en-US" altLang="zh-CN" dirty="0"/>
              <a:t>Dropout</a:t>
            </a:r>
            <a:r>
              <a:rPr lang="zh-CN" altLang="zh-CN" dirty="0"/>
              <a:t>防过拟合、早停机制、日志与报告自动记录，具有良好的训练稳定性与上线部署能力。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DiabetesNet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是一个多层前馈神经网络（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Feedforward Neural Network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），主要特点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如图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C3320-75F4-800C-AF80-A1F4516A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48A46-C5FE-C04C-A5C6-8A522B9C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7E8387-7FE7-340D-01D0-48E024EB6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42" y="0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D360FF0-227D-B663-33A1-B4AEB10C5F8B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AEFFFE-990C-B65F-FB34-5C815E8ADD25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704597D5-9020-B891-9D7A-516AF34A02A8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A92F80-ECB4-5C26-967E-05FC5BC85FFB}"/>
              </a:ext>
            </a:extLst>
          </p:cNvPr>
          <p:cNvSpPr/>
          <p:nvPr/>
        </p:nvSpPr>
        <p:spPr>
          <a:xfrm>
            <a:off x="554374" y="399268"/>
            <a:ext cx="47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6725802D-448F-0208-9335-1150AE8D4B0C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MindSpore</a:t>
            </a: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参数配置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D96D456-4DCA-9EB8-0FC5-35B8A803AA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339EFBF8-1ED4-4405-3153-7804A024F1B0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C7A2142-31D2-8739-5606-3E4D07A42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11F2FD9B-6AF8-E717-720C-66CEF97B7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4060EF0-1498-A12B-D6B5-9756099B12B0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F9D58748-D3B6-5408-AE07-6019214FA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557" y="1867852"/>
            <a:ext cx="5274310" cy="312229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0151691-7A36-5ADA-0C0A-D7648544BC79}"/>
              </a:ext>
            </a:extLst>
          </p:cNvPr>
          <p:cNvSpPr txBox="1"/>
          <p:nvPr/>
        </p:nvSpPr>
        <p:spPr>
          <a:xfrm>
            <a:off x="6672064" y="2660491"/>
            <a:ext cx="37444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模型相关参数通过命令行传入并统一管理，支持灵活定制训练过程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dirty="0"/>
              <a:t>所有参数通过</a:t>
            </a:r>
            <a:r>
              <a:rPr lang="en-US" altLang="zh-CN" dirty="0" err="1"/>
              <a:t>argparse</a:t>
            </a:r>
            <a:r>
              <a:rPr lang="zh-CN" altLang="zh-CN" dirty="0"/>
              <a:t>管理，便于命令行运行和自动化脚本调用。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8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98289-0172-A141-10CE-7D228DD26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1AEE9-B2BC-BF60-06E5-70CB464A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A7DA09-9BFB-CE83-3CEC-29875EEC3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A2599F-0061-F789-5C00-89036E16EB07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250006-B77C-D5F3-A3E1-89199D3E79BC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B7655A11-CCE9-54FE-50AF-0F0B23BE4019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0599E0-CF8A-5842-837D-01F4A5630A5F}"/>
              </a:ext>
            </a:extLst>
          </p:cNvPr>
          <p:cNvSpPr/>
          <p:nvPr/>
        </p:nvSpPr>
        <p:spPr>
          <a:xfrm>
            <a:off x="554374" y="399268"/>
            <a:ext cx="47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E427EE86-9054-061F-5F6C-A17F607C5075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ea typeface="迷你简菱心" panose="02010609000101010101" pitchFamily="49" charset="-122"/>
              </a:rPr>
              <a:t>数据处理与加载</a:t>
            </a:r>
            <a:endParaRPr lang="zh-CN" altLang="en-US" sz="3200" b="1" spc="600" dirty="0">
              <a:solidFill>
                <a:srgbClr val="0B5AA8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730E9C-06C0-C92B-ECF2-F2AE3A5526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3D9579B5-0C4B-DFD6-60E1-AF670082DDD1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678D1CDE-489B-C85A-63D2-34A72C409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128300F-6860-72A3-25D5-6114DF856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D4E5075-B75D-5105-9480-37C2D0E65BBF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B6857AE-921B-7098-BE79-B88709FDDD8E}"/>
              </a:ext>
            </a:extLst>
          </p:cNvPr>
          <p:cNvSpPr txBox="1"/>
          <p:nvPr/>
        </p:nvSpPr>
        <p:spPr>
          <a:xfrm>
            <a:off x="1761765" y="2108259"/>
            <a:ext cx="2737306" cy="3248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data/data_processor.py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提供接口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prepare_data_for_training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完成数据预处理与加载：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数据格式：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CSV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文件，包含若干糖尿病相关特征（如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BMI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、血糖、年龄等）与目标标签；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由于在糖尿病预测任务中，数据集中往往存在</a:t>
            </a:r>
            <a:r>
              <a:rPr lang="zh-CN" altLang="zh-CN" sz="12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类别不平衡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的问题：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非糖尿病（负类）样本数量远多于糖尿病（正类）样本。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2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如果直接用不平衡数据训练模型，模型可能只学会预测大多数类别（非糖尿病），从而导致漏诊。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29AC30A-F62C-58DC-8A99-D73A53A410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0" y="1339458"/>
            <a:ext cx="3105226" cy="478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8B378-5071-E594-99FA-A21CB4B0A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2BD46-490F-1AFB-13D1-ACF041A7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2172A2D-A051-4564-BAD0-0FE80A0E2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84EA0BA-5C09-726F-9D2F-BF4437CE9E65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58A555-4AF1-CEDC-8C64-BFC53218FBC5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4EC0C5E-3909-00B6-39D2-D799C433224D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DE9669-AF9C-77C5-DB4A-53137F9FFA38}"/>
              </a:ext>
            </a:extLst>
          </p:cNvPr>
          <p:cNvSpPr/>
          <p:nvPr/>
        </p:nvSpPr>
        <p:spPr>
          <a:xfrm>
            <a:off x="554374" y="399268"/>
            <a:ext cx="47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1BD81803-97A2-064D-0B36-5D94A62C9C3A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ea typeface="迷你简菱心" panose="02010609000101010101" pitchFamily="49" charset="-122"/>
              </a:rPr>
              <a:t>模型效果</a:t>
            </a:r>
            <a:endParaRPr lang="zh-CN" altLang="en-US" sz="3200" b="1" spc="600" dirty="0">
              <a:solidFill>
                <a:srgbClr val="0B5AA8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0ABC183-BAD5-BE00-DAE1-56B39E046D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4C0F3393-091C-5780-8007-573D374013ED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C15F7358-4DA3-4CD1-F711-7F03F4F6A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A1F9C547-90DF-4C29-5A85-CACF07328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6FC8FA2-0CB4-EAD1-673A-0671D33D80CF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05328CB-441E-5C93-DB02-9DAF34094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78" y="216854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在未处理不平衡之前，模型运行分数如下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图片 1">
            <a:extLst>
              <a:ext uri="{FF2B5EF4-FFF2-40B4-BE49-F238E27FC236}">
                <a16:creationId xmlns:a16="http://schemas.microsoft.com/office/drawing/2014/main" id="{A6643FF7-0D12-4412-3088-FAEF1C082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86"/>
          <a:stretch>
            <a:fillRect/>
          </a:stretch>
        </p:blipFill>
        <p:spPr bwMode="auto">
          <a:xfrm>
            <a:off x="790977" y="2821004"/>
            <a:ext cx="3312368" cy="153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F7F0056-5ABB-42BB-CA06-B8BAD6917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609" y="2120142"/>
            <a:ext cx="23391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在处理不平衡后，对应结果为：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92EB10D1-B177-8A6E-3460-14F8D74B9AD4}"/>
              </a:ext>
            </a:extLst>
          </p:cNvPr>
          <p:cNvSpPr/>
          <p:nvPr/>
        </p:nvSpPr>
        <p:spPr>
          <a:xfrm>
            <a:off x="4583832" y="3365027"/>
            <a:ext cx="1368152" cy="3600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F4D6214-5312-9B64-2640-84608216E4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624" y="2644113"/>
            <a:ext cx="5150115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3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F196E-6D51-4389-A07A-E63960EDA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A2DAD-14FD-F8AF-4043-2E432F63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31B38A-5854-4B4C-FA59-32702FA38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08DC863-3BA1-17DF-AA3F-00EB8DA7508D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468A55-818C-2305-8DDB-A99429D659E5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FDCB8C24-266E-91D0-93E3-7159D3389C56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EDB741-3D8C-92A6-5ECD-21C5EBD1336C}"/>
              </a:ext>
            </a:extLst>
          </p:cNvPr>
          <p:cNvSpPr/>
          <p:nvPr/>
        </p:nvSpPr>
        <p:spPr>
          <a:xfrm>
            <a:off x="554374" y="399268"/>
            <a:ext cx="47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DC09C3B1-0861-8C52-EDE1-4D47ECBFDA61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训练流程与监控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9F46A0-4E3D-5EDA-6A0D-FA9C965E02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830C1B0C-8947-4491-55B8-0571E81DF246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AA736898-AEA0-0F55-4321-7534EC832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43587CF4-2492-AB8C-5A2B-FFD24576E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84735F4-A881-AB9A-A16B-D9119E69DFD6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CE505DA-1092-FC35-FC87-C1DBE60A7C39}"/>
              </a:ext>
            </a:extLst>
          </p:cNvPr>
          <p:cNvGrpSpPr/>
          <p:nvPr/>
        </p:nvGrpSpPr>
        <p:grpSpPr>
          <a:xfrm>
            <a:off x="721499" y="2855063"/>
            <a:ext cx="2556768" cy="480678"/>
            <a:chOff x="1935445" y="3112837"/>
            <a:chExt cx="2556768" cy="480678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8F4AD2E8-9404-E63B-B607-85D596092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646" y="3112837"/>
              <a:ext cx="2551567" cy="480678"/>
            </a:xfrm>
            <a:custGeom>
              <a:avLst/>
              <a:gdLst>
                <a:gd name="T0" fmla="*/ 0 w 2053"/>
                <a:gd name="T1" fmla="*/ 0 h 531"/>
                <a:gd name="T2" fmla="*/ 0 w 2053"/>
                <a:gd name="T3" fmla="*/ 531 h 531"/>
                <a:gd name="T4" fmla="*/ 1893 w 2053"/>
                <a:gd name="T5" fmla="*/ 531 h 531"/>
                <a:gd name="T6" fmla="*/ 2053 w 2053"/>
                <a:gd name="T7" fmla="*/ 273 h 531"/>
                <a:gd name="T8" fmla="*/ 1893 w 2053"/>
                <a:gd name="T9" fmla="*/ 0 h 531"/>
                <a:gd name="T10" fmla="*/ 0 w 2053"/>
                <a:gd name="T11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3" h="531">
                  <a:moveTo>
                    <a:pt x="0" y="0"/>
                  </a:moveTo>
                  <a:lnTo>
                    <a:pt x="0" y="531"/>
                  </a:lnTo>
                  <a:lnTo>
                    <a:pt x="1893" y="531"/>
                  </a:lnTo>
                  <a:lnTo>
                    <a:pt x="2053" y="273"/>
                  </a:lnTo>
                  <a:lnTo>
                    <a:pt x="1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AA8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04229" tIns="52114" rIns="104229" bIns="52114" numCol="1" anchor="t" anchorCtr="0" compatLnSpc="1">
              <a:prstTxWarp prst="textNoShape">
                <a:avLst/>
              </a:prstTxWarp>
            </a:bodyPr>
            <a:lstStyle/>
            <a:p>
              <a:pPr defTabSz="967527">
                <a:defRPr/>
              </a:pPr>
              <a:endParaRPr lang="id-ID" sz="1100" kern="0" dirty="0">
                <a:solidFill>
                  <a:sysClr val="windowText" lastClr="00000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endParaRPr>
            </a:p>
          </p:txBody>
        </p:sp>
        <p:sp>
          <p:nvSpPr>
            <p:cNvPr id="18" name="Rectangle 67">
              <a:extLst>
                <a:ext uri="{FF2B5EF4-FFF2-40B4-BE49-F238E27FC236}">
                  <a16:creationId xmlns:a16="http://schemas.microsoft.com/office/drawing/2014/main" id="{9C92C486-874A-3995-686E-C467A2ECB1F8}"/>
                </a:ext>
              </a:extLst>
            </p:cNvPr>
            <p:cNvSpPr/>
            <p:nvPr/>
          </p:nvSpPr>
          <p:spPr>
            <a:xfrm>
              <a:off x="1935445" y="3124006"/>
              <a:ext cx="1545353" cy="382245"/>
            </a:xfrm>
            <a:prstGeom prst="rect">
              <a:avLst/>
            </a:prstGeom>
          </p:spPr>
          <p:txBody>
            <a:bodyPr wrap="square" lIns="104229" tIns="52114" rIns="104229" bIns="52114">
              <a:spAutoFit/>
            </a:bodyPr>
            <a:lstStyle/>
            <a:p>
              <a:pPr defTabSz="967527"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ea typeface="迷你简菱心" panose="02010609000101010101" pitchFamily="49" charset="-122"/>
                </a:rPr>
                <a:t>模型实例化</a:t>
              </a:r>
              <a:endParaRPr lang="id-ID" altLang="zh-CN" b="1" kern="0" dirty="0">
                <a:solidFill>
                  <a:srgbClr val="FFFFFF"/>
                </a:solidFill>
                <a:ea typeface="迷你简菱心" panose="02010609000101010101" pitchFamily="49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DF0F30B-FBA0-9E9B-DF1D-F60E2ADECA6C}"/>
              </a:ext>
            </a:extLst>
          </p:cNvPr>
          <p:cNvGrpSpPr/>
          <p:nvPr/>
        </p:nvGrpSpPr>
        <p:grpSpPr>
          <a:xfrm>
            <a:off x="721499" y="3572299"/>
            <a:ext cx="2551568" cy="436323"/>
            <a:chOff x="1948076" y="4250345"/>
            <a:chExt cx="2551568" cy="436323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9241EA9-AAC3-CE33-6665-797E897A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077" y="4250345"/>
              <a:ext cx="2551567" cy="436323"/>
            </a:xfrm>
            <a:custGeom>
              <a:avLst/>
              <a:gdLst>
                <a:gd name="T0" fmla="*/ 0 w 2053"/>
                <a:gd name="T1" fmla="*/ 482 h 482"/>
                <a:gd name="T2" fmla="*/ 0 w 2053"/>
                <a:gd name="T3" fmla="*/ 0 h 482"/>
                <a:gd name="T4" fmla="*/ 1893 w 2053"/>
                <a:gd name="T5" fmla="*/ 0 h 482"/>
                <a:gd name="T6" fmla="*/ 2053 w 2053"/>
                <a:gd name="T7" fmla="*/ 241 h 482"/>
                <a:gd name="T8" fmla="*/ 1893 w 2053"/>
                <a:gd name="T9" fmla="*/ 482 h 482"/>
                <a:gd name="T10" fmla="*/ 0 w 2053"/>
                <a:gd name="T11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3" h="482">
                  <a:moveTo>
                    <a:pt x="0" y="482"/>
                  </a:moveTo>
                  <a:lnTo>
                    <a:pt x="0" y="0"/>
                  </a:lnTo>
                  <a:lnTo>
                    <a:pt x="1893" y="0"/>
                  </a:lnTo>
                  <a:lnTo>
                    <a:pt x="2053" y="241"/>
                  </a:lnTo>
                  <a:lnTo>
                    <a:pt x="1893" y="482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0B5AA8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04229" tIns="52114" rIns="104229" bIns="52114" numCol="1" anchor="t" anchorCtr="0" compatLnSpc="1">
              <a:prstTxWarp prst="textNoShape">
                <a:avLst/>
              </a:prstTxWarp>
            </a:bodyPr>
            <a:lstStyle/>
            <a:p>
              <a:pPr defTabSz="967527">
                <a:defRPr/>
              </a:pPr>
              <a:endParaRPr lang="id-ID" sz="1100" kern="0" dirty="0">
                <a:solidFill>
                  <a:sysClr val="windowText" lastClr="00000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endParaRPr>
            </a:p>
          </p:txBody>
        </p:sp>
        <p:sp>
          <p:nvSpPr>
            <p:cNvPr id="20" name="Rectangle 71">
              <a:extLst>
                <a:ext uri="{FF2B5EF4-FFF2-40B4-BE49-F238E27FC236}">
                  <a16:creationId xmlns:a16="http://schemas.microsoft.com/office/drawing/2014/main" id="{1431A431-80D5-2A5F-1185-EE64AF947B20}"/>
                </a:ext>
              </a:extLst>
            </p:cNvPr>
            <p:cNvSpPr/>
            <p:nvPr/>
          </p:nvSpPr>
          <p:spPr>
            <a:xfrm>
              <a:off x="1948076" y="4270202"/>
              <a:ext cx="1545353" cy="382245"/>
            </a:xfrm>
            <a:prstGeom prst="rect">
              <a:avLst/>
            </a:prstGeom>
          </p:spPr>
          <p:txBody>
            <a:bodyPr wrap="square" lIns="104229" tIns="52114" rIns="104229" bIns="52114">
              <a:spAutoFit/>
            </a:bodyPr>
            <a:lstStyle/>
            <a:p>
              <a:pPr defTabSz="967527"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ea typeface="迷你简菱心" panose="02010609000101010101" pitchFamily="49" charset="-122"/>
                </a:rPr>
                <a:t>训练器创建</a:t>
              </a:r>
              <a:endParaRPr lang="id-ID" altLang="zh-CN" b="1" kern="0" dirty="0">
                <a:solidFill>
                  <a:srgbClr val="FFFFFF"/>
                </a:solidFill>
                <a:ea typeface="迷你简菱心" panose="02010609000101010101" pitchFamily="49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0FCBA5D-E12E-D2AE-1F13-8A27E239BBC8}"/>
              </a:ext>
            </a:extLst>
          </p:cNvPr>
          <p:cNvGrpSpPr/>
          <p:nvPr/>
        </p:nvGrpSpPr>
        <p:grpSpPr>
          <a:xfrm>
            <a:off x="721499" y="2172940"/>
            <a:ext cx="2556768" cy="480678"/>
            <a:chOff x="1935445" y="3112837"/>
            <a:chExt cx="2556768" cy="480678"/>
          </a:xfrm>
        </p:grpSpPr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542D04DA-112E-1112-FFC9-D621FECDE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646" y="3112837"/>
              <a:ext cx="2551567" cy="480678"/>
            </a:xfrm>
            <a:custGeom>
              <a:avLst/>
              <a:gdLst>
                <a:gd name="T0" fmla="*/ 0 w 2053"/>
                <a:gd name="T1" fmla="*/ 0 h 531"/>
                <a:gd name="T2" fmla="*/ 0 w 2053"/>
                <a:gd name="T3" fmla="*/ 531 h 531"/>
                <a:gd name="T4" fmla="*/ 1893 w 2053"/>
                <a:gd name="T5" fmla="*/ 531 h 531"/>
                <a:gd name="T6" fmla="*/ 2053 w 2053"/>
                <a:gd name="T7" fmla="*/ 273 h 531"/>
                <a:gd name="T8" fmla="*/ 1893 w 2053"/>
                <a:gd name="T9" fmla="*/ 0 h 531"/>
                <a:gd name="T10" fmla="*/ 0 w 2053"/>
                <a:gd name="T11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3" h="531">
                  <a:moveTo>
                    <a:pt x="0" y="0"/>
                  </a:moveTo>
                  <a:lnTo>
                    <a:pt x="0" y="531"/>
                  </a:lnTo>
                  <a:lnTo>
                    <a:pt x="1893" y="531"/>
                  </a:lnTo>
                  <a:lnTo>
                    <a:pt x="2053" y="273"/>
                  </a:lnTo>
                  <a:lnTo>
                    <a:pt x="1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AA8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04229" tIns="52114" rIns="104229" bIns="52114" numCol="1" anchor="t" anchorCtr="0" compatLnSpc="1">
              <a:prstTxWarp prst="textNoShape">
                <a:avLst/>
              </a:prstTxWarp>
            </a:bodyPr>
            <a:lstStyle/>
            <a:p>
              <a:pPr defTabSz="967527">
                <a:defRPr/>
              </a:pPr>
              <a:endParaRPr lang="id-ID" sz="1100" kern="0" dirty="0">
                <a:solidFill>
                  <a:sysClr val="windowText" lastClr="00000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endParaRPr>
            </a:p>
          </p:txBody>
        </p:sp>
        <p:sp>
          <p:nvSpPr>
            <p:cNvPr id="26" name="Rectangle 67">
              <a:extLst>
                <a:ext uri="{FF2B5EF4-FFF2-40B4-BE49-F238E27FC236}">
                  <a16:creationId xmlns:a16="http://schemas.microsoft.com/office/drawing/2014/main" id="{40A61460-C9EF-FFFD-ACDA-1D8D57DA01D0}"/>
                </a:ext>
              </a:extLst>
            </p:cNvPr>
            <p:cNvSpPr/>
            <p:nvPr/>
          </p:nvSpPr>
          <p:spPr>
            <a:xfrm>
              <a:off x="1935445" y="3124006"/>
              <a:ext cx="1545353" cy="382245"/>
            </a:xfrm>
            <a:prstGeom prst="rect">
              <a:avLst/>
            </a:prstGeom>
          </p:spPr>
          <p:txBody>
            <a:bodyPr wrap="square" lIns="104229" tIns="52114" rIns="104229" bIns="52114">
              <a:spAutoFit/>
            </a:bodyPr>
            <a:lstStyle/>
            <a:p>
              <a:pPr defTabSz="967527"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ea typeface="迷你简菱心" panose="02010609000101010101" pitchFamily="49" charset="-122"/>
                </a:rPr>
                <a:t>环境配置</a:t>
              </a:r>
              <a:endParaRPr lang="id-ID" altLang="zh-CN" b="1" kern="0" dirty="0">
                <a:solidFill>
                  <a:srgbClr val="FFFFFF"/>
                </a:solidFill>
                <a:ea typeface="迷你简菱心" panose="02010609000101010101" pitchFamily="49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9050F8F-C0B0-110F-0E2F-C474326319FF}"/>
              </a:ext>
            </a:extLst>
          </p:cNvPr>
          <p:cNvGrpSpPr/>
          <p:nvPr/>
        </p:nvGrpSpPr>
        <p:grpSpPr>
          <a:xfrm>
            <a:off x="712199" y="4252627"/>
            <a:ext cx="2551568" cy="436323"/>
            <a:chOff x="1948076" y="4250345"/>
            <a:chExt cx="2551568" cy="436323"/>
          </a:xfrm>
        </p:grpSpPr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1B0DE760-30B5-6C3D-8337-959AA56C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077" y="4250345"/>
              <a:ext cx="2551567" cy="436323"/>
            </a:xfrm>
            <a:custGeom>
              <a:avLst/>
              <a:gdLst>
                <a:gd name="T0" fmla="*/ 0 w 2053"/>
                <a:gd name="T1" fmla="*/ 482 h 482"/>
                <a:gd name="T2" fmla="*/ 0 w 2053"/>
                <a:gd name="T3" fmla="*/ 0 h 482"/>
                <a:gd name="T4" fmla="*/ 1893 w 2053"/>
                <a:gd name="T5" fmla="*/ 0 h 482"/>
                <a:gd name="T6" fmla="*/ 2053 w 2053"/>
                <a:gd name="T7" fmla="*/ 241 h 482"/>
                <a:gd name="T8" fmla="*/ 1893 w 2053"/>
                <a:gd name="T9" fmla="*/ 482 h 482"/>
                <a:gd name="T10" fmla="*/ 0 w 2053"/>
                <a:gd name="T11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3" h="482">
                  <a:moveTo>
                    <a:pt x="0" y="482"/>
                  </a:moveTo>
                  <a:lnTo>
                    <a:pt x="0" y="0"/>
                  </a:lnTo>
                  <a:lnTo>
                    <a:pt x="1893" y="0"/>
                  </a:lnTo>
                  <a:lnTo>
                    <a:pt x="2053" y="241"/>
                  </a:lnTo>
                  <a:lnTo>
                    <a:pt x="1893" y="482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0B5AA8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04229" tIns="52114" rIns="104229" bIns="52114" numCol="1" anchor="t" anchorCtr="0" compatLnSpc="1">
              <a:prstTxWarp prst="textNoShape">
                <a:avLst/>
              </a:prstTxWarp>
            </a:bodyPr>
            <a:lstStyle/>
            <a:p>
              <a:pPr defTabSz="967527">
                <a:defRPr/>
              </a:pPr>
              <a:endParaRPr lang="id-ID" sz="1100" kern="0" dirty="0">
                <a:solidFill>
                  <a:sysClr val="windowText" lastClr="00000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endParaRPr>
            </a:p>
          </p:txBody>
        </p:sp>
        <p:sp>
          <p:nvSpPr>
            <p:cNvPr id="29" name="Rectangle 71">
              <a:extLst>
                <a:ext uri="{FF2B5EF4-FFF2-40B4-BE49-F238E27FC236}">
                  <a16:creationId xmlns:a16="http://schemas.microsoft.com/office/drawing/2014/main" id="{E27BF172-24FD-33FC-7306-CD5620640CF6}"/>
                </a:ext>
              </a:extLst>
            </p:cNvPr>
            <p:cNvSpPr/>
            <p:nvPr/>
          </p:nvSpPr>
          <p:spPr>
            <a:xfrm>
              <a:off x="1948076" y="4270202"/>
              <a:ext cx="1545353" cy="382245"/>
            </a:xfrm>
            <a:prstGeom prst="rect">
              <a:avLst/>
            </a:prstGeom>
          </p:spPr>
          <p:txBody>
            <a:bodyPr wrap="square" lIns="104229" tIns="52114" rIns="104229" bIns="52114">
              <a:spAutoFit/>
            </a:bodyPr>
            <a:lstStyle/>
            <a:p>
              <a:pPr defTabSz="967527"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ea typeface="迷你简菱心" panose="02010609000101010101" pitchFamily="49" charset="-122"/>
                </a:rPr>
                <a:t>回调机制</a:t>
              </a:r>
              <a:endParaRPr lang="id-ID" altLang="zh-CN" b="1" kern="0" dirty="0">
                <a:solidFill>
                  <a:srgbClr val="FFFFFF"/>
                </a:solidFill>
                <a:ea typeface="迷你简菱心" panose="02010609000101010101" pitchFamily="49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97BF774-2747-10D5-D698-0A05BC2BCC70}"/>
              </a:ext>
            </a:extLst>
          </p:cNvPr>
          <p:cNvGrpSpPr/>
          <p:nvPr/>
        </p:nvGrpSpPr>
        <p:grpSpPr>
          <a:xfrm>
            <a:off x="695400" y="4936893"/>
            <a:ext cx="2551568" cy="436323"/>
            <a:chOff x="1948076" y="4250345"/>
            <a:chExt cx="2551568" cy="436323"/>
          </a:xfrm>
        </p:grpSpPr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9A65368A-B8E7-CDE1-C1A7-52A125E8E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077" y="4250345"/>
              <a:ext cx="2551567" cy="436323"/>
            </a:xfrm>
            <a:custGeom>
              <a:avLst/>
              <a:gdLst>
                <a:gd name="T0" fmla="*/ 0 w 2053"/>
                <a:gd name="T1" fmla="*/ 482 h 482"/>
                <a:gd name="T2" fmla="*/ 0 w 2053"/>
                <a:gd name="T3" fmla="*/ 0 h 482"/>
                <a:gd name="T4" fmla="*/ 1893 w 2053"/>
                <a:gd name="T5" fmla="*/ 0 h 482"/>
                <a:gd name="T6" fmla="*/ 2053 w 2053"/>
                <a:gd name="T7" fmla="*/ 241 h 482"/>
                <a:gd name="T8" fmla="*/ 1893 w 2053"/>
                <a:gd name="T9" fmla="*/ 482 h 482"/>
                <a:gd name="T10" fmla="*/ 0 w 2053"/>
                <a:gd name="T11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3" h="482">
                  <a:moveTo>
                    <a:pt x="0" y="482"/>
                  </a:moveTo>
                  <a:lnTo>
                    <a:pt x="0" y="0"/>
                  </a:lnTo>
                  <a:lnTo>
                    <a:pt x="1893" y="0"/>
                  </a:lnTo>
                  <a:lnTo>
                    <a:pt x="2053" y="241"/>
                  </a:lnTo>
                  <a:lnTo>
                    <a:pt x="1893" y="482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0B5AA8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04229" tIns="52114" rIns="104229" bIns="52114" numCol="1" anchor="t" anchorCtr="0" compatLnSpc="1">
              <a:prstTxWarp prst="textNoShape">
                <a:avLst/>
              </a:prstTxWarp>
            </a:bodyPr>
            <a:lstStyle/>
            <a:p>
              <a:pPr defTabSz="967527">
                <a:defRPr/>
              </a:pPr>
              <a:endParaRPr lang="id-ID" sz="1100" kern="0" dirty="0">
                <a:solidFill>
                  <a:sysClr val="windowText" lastClr="00000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endParaRPr>
            </a:p>
          </p:txBody>
        </p:sp>
        <p:sp>
          <p:nvSpPr>
            <p:cNvPr id="32" name="Rectangle 71">
              <a:extLst>
                <a:ext uri="{FF2B5EF4-FFF2-40B4-BE49-F238E27FC236}">
                  <a16:creationId xmlns:a16="http://schemas.microsoft.com/office/drawing/2014/main" id="{B2A8766C-8F4D-9638-713A-09CE3FCE3274}"/>
                </a:ext>
              </a:extLst>
            </p:cNvPr>
            <p:cNvSpPr/>
            <p:nvPr/>
          </p:nvSpPr>
          <p:spPr>
            <a:xfrm>
              <a:off x="1948076" y="4270202"/>
              <a:ext cx="1545353" cy="382245"/>
            </a:xfrm>
            <a:prstGeom prst="rect">
              <a:avLst/>
            </a:prstGeom>
          </p:spPr>
          <p:txBody>
            <a:bodyPr wrap="square" lIns="104229" tIns="52114" rIns="104229" bIns="52114">
              <a:spAutoFit/>
            </a:bodyPr>
            <a:lstStyle/>
            <a:p>
              <a:pPr defTabSz="967527"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ea typeface="迷你简菱心" panose="02010609000101010101" pitchFamily="49" charset="-122"/>
                </a:rPr>
                <a:t>训练控制</a:t>
              </a:r>
              <a:endParaRPr lang="id-ID" altLang="zh-CN" b="1" kern="0" dirty="0">
                <a:solidFill>
                  <a:srgbClr val="FFFFFF"/>
                </a:solidFill>
                <a:ea typeface="迷你简菱心" panose="02010609000101010101" pitchFamily="49" charset="-122"/>
              </a:endParaRPr>
            </a:p>
          </p:txBody>
        </p:sp>
      </p:grpSp>
      <p:sp>
        <p:nvSpPr>
          <p:cNvPr id="33" name="Rectangle 5">
            <a:extLst>
              <a:ext uri="{FF2B5EF4-FFF2-40B4-BE49-F238E27FC236}">
                <a16:creationId xmlns:a16="http://schemas.microsoft.com/office/drawing/2014/main" id="{E9A51C5D-6F4F-CC58-C0D8-9FA6E1B9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543" y="2118177"/>
            <a:ext cx="5587731" cy="535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setup_environment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设置设备类型（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CPU/GPU/Ascend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）、随机种子、目录创建</a:t>
            </a:r>
            <a:endParaRPr lang="id-ID" sz="1400" kern="0" dirty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47751042-3604-A7A6-5E51-C28DB4398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543" y="2788937"/>
            <a:ext cx="5587731" cy="4845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DiabetesNet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(config) 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构造模型实例</a:t>
            </a:r>
            <a:endParaRPr lang="id-ID" sz="1400" kern="0" dirty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64E4C4E5-6A53-61E8-C8E2-8CE8910A9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542" y="3450171"/>
            <a:ext cx="5587731" cy="554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调用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create_trainer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，内部封装优化器（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Adam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）、损失函数、监控回调</a:t>
            </a:r>
            <a:endParaRPr lang="zh-CN" altLang="zh-CN" sz="1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5BA8BE44-753A-0956-7F0E-8C443BCBD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542" y="4241701"/>
            <a:ext cx="5587731" cy="4845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zh-CN" altLang="zh-CN" sz="1200" dirty="0"/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D7EE1AC8-3DEA-23DD-C566-97B76E4CC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368" y="4953676"/>
            <a:ext cx="5587731" cy="4845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endParaRPr lang="zh-CN" altLang="zh-CN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0697DA7-6512-86BD-2D67-0CD2B80C0CE0}"/>
              </a:ext>
            </a:extLst>
          </p:cNvPr>
          <p:cNvSpPr txBox="1"/>
          <p:nvPr/>
        </p:nvSpPr>
        <p:spPr>
          <a:xfrm>
            <a:off x="3503712" y="4190172"/>
            <a:ext cx="518457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050" dirty="0" err="1"/>
              <a:t>LossMonitor</a:t>
            </a:r>
            <a:r>
              <a:rPr lang="zh-CN" altLang="zh-CN" sz="1050" dirty="0"/>
              <a:t>：实时打印</a:t>
            </a:r>
            <a:r>
              <a:rPr lang="en-US" altLang="zh-CN" sz="1050" dirty="0"/>
              <a:t> Loss </a:t>
            </a:r>
            <a:r>
              <a:rPr lang="zh-CN" altLang="zh-CN" sz="1050" dirty="0"/>
              <a:t>值</a:t>
            </a:r>
            <a:endParaRPr lang="zh-CN" altLang="zh-CN" sz="1000" dirty="0"/>
          </a:p>
          <a:p>
            <a:pPr lvl="1"/>
            <a:r>
              <a:rPr lang="en-US" altLang="zh-CN" sz="1050" dirty="0" err="1"/>
              <a:t>TimeMonitor</a:t>
            </a:r>
            <a:r>
              <a:rPr lang="zh-CN" altLang="zh-CN" sz="1050" dirty="0"/>
              <a:t>：每轮耗时记录</a:t>
            </a:r>
            <a:endParaRPr lang="zh-CN" altLang="zh-CN" sz="1000" dirty="0"/>
          </a:p>
          <a:p>
            <a:pPr lvl="1"/>
            <a:r>
              <a:rPr lang="en-US" altLang="zh-CN" sz="1050" dirty="0" err="1"/>
              <a:t>ValidationCallback</a:t>
            </a:r>
            <a:r>
              <a:rPr lang="zh-CN" altLang="zh-CN" sz="1050" dirty="0"/>
              <a:t>：定期评估验证集指标，并执行早停判断</a:t>
            </a:r>
            <a:endParaRPr lang="zh-CN" altLang="zh-CN" sz="1000" dirty="0"/>
          </a:p>
          <a:p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7E16DC1-4717-A813-8829-6A1245579196}"/>
              </a:ext>
            </a:extLst>
          </p:cNvPr>
          <p:cNvSpPr txBox="1"/>
          <p:nvPr/>
        </p:nvSpPr>
        <p:spPr>
          <a:xfrm>
            <a:off x="3522471" y="4921710"/>
            <a:ext cx="4779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zh-CN" sz="1050" dirty="0"/>
              <a:t>用户可随时中断（支</a:t>
            </a:r>
            <a:r>
              <a:rPr lang="en-US" altLang="zh-CN" sz="1050" dirty="0" err="1"/>
              <a:t>KeyboardInterrupt</a:t>
            </a:r>
            <a:r>
              <a:rPr lang="zh-CN" altLang="zh-CN" sz="1050" dirty="0"/>
              <a:t>）；</a:t>
            </a:r>
            <a:endParaRPr lang="zh-CN" altLang="zh-CN" sz="1000" dirty="0"/>
          </a:p>
          <a:p>
            <a:pPr lvl="1"/>
            <a:r>
              <a:rPr lang="zh-CN" altLang="zh-CN" sz="1050" dirty="0"/>
              <a:t>每轮训练完成后保存日志与验证评估结果；</a:t>
            </a:r>
            <a:endParaRPr lang="zh-CN" altLang="zh-CN" sz="1000" dirty="0"/>
          </a:p>
          <a:p>
            <a:r>
              <a:rPr lang="en-US" altLang="zh-CN" sz="1050" dirty="0"/>
              <a:t>              </a:t>
            </a:r>
            <a:r>
              <a:rPr lang="zh-CN" altLang="zh-CN" sz="1050" dirty="0"/>
              <a:t>最终保存最优模型权重与结构；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0509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F96B8-3310-9615-ABD4-FC2FBFCA0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F50C1-2EA2-3F1A-F09B-8DA5B9EE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F33877-EDEE-EFD2-F894-703429D8E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99" y="27143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6336ED5-2207-4AC2-29A5-6CEA1A842F9C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BF889D-9E37-91CE-1F4E-03A6EE986530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CAC6167E-B33B-3F45-DBF1-757553F4B330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D53483-59CB-21A8-6E2B-665A1686D07E}"/>
              </a:ext>
            </a:extLst>
          </p:cNvPr>
          <p:cNvSpPr/>
          <p:nvPr/>
        </p:nvSpPr>
        <p:spPr>
          <a:xfrm>
            <a:off x="511894" y="399268"/>
            <a:ext cx="5581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F09C405B-0BFD-C763-E268-CE62423A7098}"/>
              </a:ext>
            </a:extLst>
          </p:cNvPr>
          <p:cNvSpPr txBox="1">
            <a:spLocks/>
          </p:cNvSpPr>
          <p:nvPr/>
        </p:nvSpPr>
        <p:spPr>
          <a:xfrm>
            <a:off x="1935444" y="389135"/>
            <a:ext cx="6104771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3200" b="1" spc="600" dirty="0" err="1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XGBoost</a:t>
            </a: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数据加载与清洗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45DED45-404A-8001-969D-89055C09B9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03858D62-8FB2-6FE1-3203-B2AA30A77BEF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3E94378-E554-2B60-22B7-1AC36E5F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B6C60F5-8EFF-638A-D96E-AE442BD09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ECA1408-CA42-DED8-1242-43EFB4C0305E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39F548E7-F33B-72B8-14DC-DD2D0D985A6A}"/>
              </a:ext>
            </a:extLst>
          </p:cNvPr>
          <p:cNvSpPr txBox="1"/>
          <p:nvPr/>
        </p:nvSpPr>
        <p:spPr>
          <a:xfrm>
            <a:off x="191344" y="1965150"/>
            <a:ext cx="51125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dirty="0"/>
              <a:t>模型输入数据来自</a:t>
            </a:r>
            <a:r>
              <a:rPr lang="en-US" altLang="zh-CN" dirty="0"/>
              <a:t> diabetes_prediction_dataset.csv</a:t>
            </a:r>
            <a:r>
              <a:rPr lang="zh-CN" altLang="zh-CN" dirty="0"/>
              <a:t>，该数据集为结构化表格数据，包含以下关键字段：</a:t>
            </a:r>
          </a:p>
          <a:p>
            <a:pPr lvl="0" algn="just"/>
            <a:r>
              <a:rPr lang="zh-CN" altLang="zh-CN" dirty="0"/>
              <a:t>基本特征：年龄（</a:t>
            </a:r>
            <a:r>
              <a:rPr lang="en-US" altLang="zh-CN" dirty="0"/>
              <a:t>age</a:t>
            </a:r>
            <a:r>
              <a:rPr lang="zh-CN" altLang="zh-CN" dirty="0"/>
              <a:t>）、</a:t>
            </a:r>
            <a:r>
              <a:rPr lang="en-US" altLang="zh-CN" dirty="0"/>
              <a:t>BMI</a:t>
            </a:r>
            <a:r>
              <a:rPr lang="zh-CN" altLang="zh-CN" dirty="0"/>
              <a:t>（</a:t>
            </a:r>
            <a:r>
              <a:rPr lang="en-US" altLang="zh-CN" dirty="0" err="1"/>
              <a:t>bmi</a:t>
            </a:r>
            <a:r>
              <a:rPr lang="zh-CN" altLang="zh-CN" dirty="0"/>
              <a:t>）、糖化血红蛋白水平（</a:t>
            </a:r>
            <a:r>
              <a:rPr lang="en-US" altLang="zh-CN" dirty="0"/>
              <a:t>HbA1c_level</a:t>
            </a:r>
            <a:r>
              <a:rPr lang="zh-CN" altLang="zh-CN" dirty="0"/>
              <a:t>）、血糖水平（</a:t>
            </a:r>
            <a:r>
              <a:rPr lang="en-US" altLang="zh-CN" dirty="0" err="1"/>
              <a:t>blood_glucose_level</a:t>
            </a:r>
            <a:r>
              <a:rPr lang="zh-CN" altLang="zh-CN" dirty="0"/>
              <a:t>）；</a:t>
            </a:r>
          </a:p>
          <a:p>
            <a:pPr lvl="0" algn="just"/>
            <a:r>
              <a:rPr lang="zh-CN" altLang="zh-CN" dirty="0"/>
              <a:t>疾病特征：是否患有高血压（</a:t>
            </a:r>
            <a:r>
              <a:rPr lang="en-US" altLang="zh-CN" dirty="0"/>
              <a:t>hypertension</a:t>
            </a:r>
            <a:r>
              <a:rPr lang="zh-CN" altLang="zh-CN" dirty="0"/>
              <a:t>）、心脏病（</a:t>
            </a:r>
            <a:r>
              <a:rPr lang="en-US" altLang="zh-CN" dirty="0" err="1"/>
              <a:t>heart_disease</a:t>
            </a:r>
            <a:r>
              <a:rPr lang="zh-CN" altLang="zh-CN" dirty="0"/>
              <a:t>）；</a:t>
            </a:r>
          </a:p>
          <a:p>
            <a:pPr lvl="0" algn="just"/>
            <a:r>
              <a:rPr lang="zh-CN" altLang="zh-CN" dirty="0"/>
              <a:t>行为特征：吸烟史（</a:t>
            </a:r>
            <a:r>
              <a:rPr lang="en-US" altLang="zh-CN" dirty="0" err="1"/>
              <a:t>smoking_history</a:t>
            </a:r>
            <a:r>
              <a:rPr lang="zh-CN" altLang="zh-CN" dirty="0"/>
              <a:t>）、性别（</a:t>
            </a:r>
            <a:r>
              <a:rPr lang="en-US" altLang="zh-CN" dirty="0"/>
              <a:t>gender</a:t>
            </a:r>
            <a:r>
              <a:rPr lang="zh-CN" altLang="zh-CN" dirty="0"/>
              <a:t>）；</a:t>
            </a:r>
          </a:p>
          <a:p>
            <a:pPr lvl="0" algn="just"/>
            <a:r>
              <a:rPr lang="zh-CN" altLang="zh-CN" dirty="0"/>
              <a:t>目标变量：是否患有糖尿病（</a:t>
            </a:r>
            <a:r>
              <a:rPr lang="en-US" altLang="zh-CN" dirty="0"/>
              <a:t>diabetes</a:t>
            </a:r>
            <a:r>
              <a:rPr lang="zh-CN" altLang="zh-CN" dirty="0"/>
              <a:t>），为二分类标签。</a:t>
            </a:r>
          </a:p>
          <a:p>
            <a:pPr algn="just"/>
            <a:r>
              <a:rPr lang="zh-CN" altLang="zh-CN" dirty="0"/>
              <a:t>处理流程</a:t>
            </a:r>
            <a:r>
              <a:rPr lang="zh-CN" altLang="en-US" dirty="0"/>
              <a:t>如图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A6D6BE-C3EF-5915-9267-BB228A8269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7968" y="1253152"/>
            <a:ext cx="5274310" cy="23740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16C68B-444F-2D35-55C6-8A7180CA08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90" y="4001079"/>
            <a:ext cx="3603378" cy="120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03247-F6FC-A164-4674-A6E7547B0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58985-EC2F-9E9C-1219-DB55A7C5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4D1F63-701C-9DCE-3315-5166DF8AC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61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6ABCCC4-7789-FBB5-443E-2959A1A6F98B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C41BB3-38BC-6160-F233-AF5232B9CF6C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B46B964E-2C19-4436-BA01-52C1CCB361F7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542997-E717-F538-900A-F76BC4A7F104}"/>
              </a:ext>
            </a:extLst>
          </p:cNvPr>
          <p:cNvSpPr/>
          <p:nvPr/>
        </p:nvSpPr>
        <p:spPr>
          <a:xfrm>
            <a:off x="511894" y="399268"/>
            <a:ext cx="5581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8C27E24F-B4AF-C2E4-1369-D16F78CDCFC9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ea typeface="迷你简菱心" panose="02010609000101010101" pitchFamily="49" charset="-122"/>
              </a:rPr>
              <a:t>特征选择与标准化</a:t>
            </a:r>
            <a:endParaRPr lang="zh-CN" altLang="en-US" sz="3200" b="1" spc="600" dirty="0">
              <a:solidFill>
                <a:srgbClr val="0B5AA8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72C4119-41B8-3DB4-447A-88576BB373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265575BE-22DE-8389-1450-B54DC9B7EECF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DFA88E8A-B515-98C5-0463-64D880211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CF77F7C8-5D5E-EF23-D815-B92AEF08D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A13A12E-9D25-7CAC-091C-5BDB8B9E76AF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D137FAE-134E-4490-C428-85A9A508E1A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6" y="1374016"/>
            <a:ext cx="10607824" cy="26075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C5B9FFF-383B-A85E-0B35-A5EB081FFAF7}"/>
              </a:ext>
            </a:extLst>
          </p:cNvPr>
          <p:cNvSpPr txBox="1"/>
          <p:nvPr/>
        </p:nvSpPr>
        <p:spPr>
          <a:xfrm>
            <a:off x="1968446" y="4498483"/>
            <a:ext cx="6165272" cy="102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选取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9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个特征作为模型输入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StandardScaler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对所有数值型特征进行归一化处理，使其具有零均值和单位方差，确保模型训练收敛更快、效果更稳定。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1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71E3A-18F7-34C1-179A-893D2311B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29EE0-5DFE-1F88-5C87-3ABC265C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691477-7EC1-2EC7-786A-304EE48D4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9" y="-18403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4185F5B-1438-DBF0-760C-5A1D1A20D984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26D1D2-0A17-B62C-E86A-D90B88534847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9A67178B-D487-70C2-981F-08343BB5C375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825C9A-1E71-CF7E-F340-3DB12ABB5E37}"/>
              </a:ext>
            </a:extLst>
          </p:cNvPr>
          <p:cNvSpPr/>
          <p:nvPr/>
        </p:nvSpPr>
        <p:spPr>
          <a:xfrm>
            <a:off x="511895" y="399268"/>
            <a:ext cx="5581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CC5E6292-284C-E5A7-A18E-F469DE29BADB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类型构建与超参数搜索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B29F7A-EF73-3E20-F8B8-EE2EC5A193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6601A4F4-46E2-F453-F24C-6B5E032EEDA6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BC174287-7B1B-7B65-5BB3-4D2EA9240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5FBD80A1-EC40-93EA-7137-04D336695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8F63105-627F-7007-2B88-BD5DFFB4D891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DC3FD6D-1CAD-5C6E-33A2-C56612A45EFC}"/>
              </a:ext>
            </a:extLst>
          </p:cNvPr>
          <p:cNvSpPr txBox="1"/>
          <p:nvPr/>
        </p:nvSpPr>
        <p:spPr>
          <a:xfrm>
            <a:off x="6600056" y="2060848"/>
            <a:ext cx="3744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XGBClassifier</a:t>
            </a:r>
            <a:r>
              <a:rPr lang="en-US" altLang="zh-CN" dirty="0"/>
              <a:t> </a:t>
            </a:r>
            <a:r>
              <a:rPr lang="zh-CN" altLang="zh-CN" dirty="0"/>
              <a:t>构建基础模型，并通过</a:t>
            </a:r>
            <a:r>
              <a:rPr lang="en-US" altLang="zh-CN" dirty="0"/>
              <a:t> </a:t>
            </a:r>
            <a:r>
              <a:rPr lang="en-US" altLang="zh-CN" dirty="0" err="1"/>
              <a:t>RandomizedSearchCV</a:t>
            </a:r>
            <a:r>
              <a:rPr lang="en-US" altLang="zh-CN" dirty="0"/>
              <a:t> </a:t>
            </a:r>
            <a:r>
              <a:rPr lang="zh-CN" altLang="zh-CN" dirty="0"/>
              <a:t>进行超参数优化，搜索空间如</a:t>
            </a:r>
            <a:r>
              <a:rPr lang="zh-CN" altLang="en-US" dirty="0"/>
              <a:t>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1BF3E6-C636-8B45-DAC6-564E1A3AD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95" y="1479011"/>
            <a:ext cx="5274310" cy="25317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3F7EA5E-6EB8-188E-C707-1F89A5E31D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9736" y="4367814"/>
            <a:ext cx="5274310" cy="1544320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A3CC675A-EA7F-5797-FA82-801D3379621A}"/>
              </a:ext>
            </a:extLst>
          </p:cNvPr>
          <p:cNvGrpSpPr/>
          <p:nvPr/>
        </p:nvGrpSpPr>
        <p:grpSpPr>
          <a:xfrm>
            <a:off x="911424" y="4898311"/>
            <a:ext cx="2556768" cy="480678"/>
            <a:chOff x="1935445" y="3112837"/>
            <a:chExt cx="2556768" cy="480678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0ACD232-E562-958D-A99B-FCB5E4A69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646" y="3112837"/>
              <a:ext cx="2551567" cy="480678"/>
            </a:xfrm>
            <a:custGeom>
              <a:avLst/>
              <a:gdLst>
                <a:gd name="T0" fmla="*/ 0 w 2053"/>
                <a:gd name="T1" fmla="*/ 0 h 531"/>
                <a:gd name="T2" fmla="*/ 0 w 2053"/>
                <a:gd name="T3" fmla="*/ 531 h 531"/>
                <a:gd name="T4" fmla="*/ 1893 w 2053"/>
                <a:gd name="T5" fmla="*/ 531 h 531"/>
                <a:gd name="T6" fmla="*/ 2053 w 2053"/>
                <a:gd name="T7" fmla="*/ 273 h 531"/>
                <a:gd name="T8" fmla="*/ 1893 w 2053"/>
                <a:gd name="T9" fmla="*/ 0 h 531"/>
                <a:gd name="T10" fmla="*/ 0 w 2053"/>
                <a:gd name="T11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3" h="531">
                  <a:moveTo>
                    <a:pt x="0" y="0"/>
                  </a:moveTo>
                  <a:lnTo>
                    <a:pt x="0" y="531"/>
                  </a:lnTo>
                  <a:lnTo>
                    <a:pt x="1893" y="531"/>
                  </a:lnTo>
                  <a:lnTo>
                    <a:pt x="2053" y="273"/>
                  </a:lnTo>
                  <a:lnTo>
                    <a:pt x="1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AA8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04229" tIns="52114" rIns="104229" bIns="52114" numCol="1" anchor="t" anchorCtr="0" compatLnSpc="1">
              <a:prstTxWarp prst="textNoShape">
                <a:avLst/>
              </a:prstTxWarp>
            </a:bodyPr>
            <a:lstStyle/>
            <a:p>
              <a:pPr defTabSz="967527">
                <a:defRPr/>
              </a:pPr>
              <a:endParaRPr lang="id-ID" sz="1100" kern="0" dirty="0">
                <a:solidFill>
                  <a:sysClr val="windowText" lastClr="00000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endParaRPr>
            </a:p>
          </p:txBody>
        </p:sp>
        <p:sp>
          <p:nvSpPr>
            <p:cNvPr id="16" name="Rectangle 67">
              <a:extLst>
                <a:ext uri="{FF2B5EF4-FFF2-40B4-BE49-F238E27FC236}">
                  <a16:creationId xmlns:a16="http://schemas.microsoft.com/office/drawing/2014/main" id="{C43FCB90-3B56-3F42-04E4-DAEF0F24A46E}"/>
                </a:ext>
              </a:extLst>
            </p:cNvPr>
            <p:cNvSpPr/>
            <p:nvPr/>
          </p:nvSpPr>
          <p:spPr>
            <a:xfrm>
              <a:off x="1935445" y="3124006"/>
              <a:ext cx="1545353" cy="382245"/>
            </a:xfrm>
            <a:prstGeom prst="rect">
              <a:avLst/>
            </a:prstGeom>
          </p:spPr>
          <p:txBody>
            <a:bodyPr wrap="square" lIns="104229" tIns="52114" rIns="104229" bIns="52114">
              <a:spAutoFit/>
            </a:bodyPr>
            <a:lstStyle/>
            <a:p>
              <a:pPr defTabSz="967527"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ea typeface="迷你简菱心" panose="02010609000101010101" pitchFamily="49" charset="-122"/>
                </a:rPr>
                <a:t>结果可视化</a:t>
              </a:r>
              <a:endParaRPr lang="id-ID" altLang="zh-CN" b="1" kern="0" dirty="0">
                <a:solidFill>
                  <a:srgbClr val="FFFFFF"/>
                </a:solidFill>
                <a:ea typeface="迷你简菱心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70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DC1D9-8A32-B7E7-28B9-D9D23C83D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0BE4A-54E5-3F6E-6B1D-4F668AB8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05AFC6-0178-9824-7BFC-8C3EA03A4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F3F7150-071E-28C6-63A6-71E380985982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87679E-2410-3820-615E-0D9D61704FBF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317673C8-CD33-13A8-7309-C96F707CA0E4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4B1F0C-9473-F96C-8FCA-B677460E7458}"/>
              </a:ext>
            </a:extLst>
          </p:cNvPr>
          <p:cNvSpPr/>
          <p:nvPr/>
        </p:nvSpPr>
        <p:spPr>
          <a:xfrm>
            <a:off x="507887" y="399268"/>
            <a:ext cx="5661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041A3875-94C4-1B86-DFBF-113EB504B460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模型评估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883BAF7-3A49-771A-0055-5E9BDEB275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BEF753ED-D50C-A655-191D-F14183E595EB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5DDDCC63-0DBD-4E79-DBFD-C0E801551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BE6EB212-5CE6-169B-2764-0F232C1F6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B311D3E-D5CD-A1D3-8CDE-3CE0F2672528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41AE242-B36B-B493-654C-F6B4A1289E37}"/>
              </a:ext>
            </a:extLst>
          </p:cNvPr>
          <p:cNvGrpSpPr/>
          <p:nvPr/>
        </p:nvGrpSpPr>
        <p:grpSpPr>
          <a:xfrm>
            <a:off x="1063813" y="2454939"/>
            <a:ext cx="2556768" cy="480678"/>
            <a:chOff x="1935445" y="3112837"/>
            <a:chExt cx="2556768" cy="480678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231A2128-6E12-8BD7-DA9C-9E9E1C7F8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646" y="3112837"/>
              <a:ext cx="2551567" cy="480678"/>
            </a:xfrm>
            <a:custGeom>
              <a:avLst/>
              <a:gdLst>
                <a:gd name="T0" fmla="*/ 0 w 2053"/>
                <a:gd name="T1" fmla="*/ 0 h 531"/>
                <a:gd name="T2" fmla="*/ 0 w 2053"/>
                <a:gd name="T3" fmla="*/ 531 h 531"/>
                <a:gd name="T4" fmla="*/ 1893 w 2053"/>
                <a:gd name="T5" fmla="*/ 531 h 531"/>
                <a:gd name="T6" fmla="*/ 2053 w 2053"/>
                <a:gd name="T7" fmla="*/ 273 h 531"/>
                <a:gd name="T8" fmla="*/ 1893 w 2053"/>
                <a:gd name="T9" fmla="*/ 0 h 531"/>
                <a:gd name="T10" fmla="*/ 0 w 2053"/>
                <a:gd name="T11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3" h="531">
                  <a:moveTo>
                    <a:pt x="0" y="0"/>
                  </a:moveTo>
                  <a:lnTo>
                    <a:pt x="0" y="531"/>
                  </a:lnTo>
                  <a:lnTo>
                    <a:pt x="1893" y="531"/>
                  </a:lnTo>
                  <a:lnTo>
                    <a:pt x="2053" y="273"/>
                  </a:lnTo>
                  <a:lnTo>
                    <a:pt x="1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AA8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04229" tIns="52114" rIns="104229" bIns="52114" numCol="1" anchor="t" anchorCtr="0" compatLnSpc="1">
              <a:prstTxWarp prst="textNoShape">
                <a:avLst/>
              </a:prstTxWarp>
            </a:bodyPr>
            <a:lstStyle/>
            <a:p>
              <a:pPr defTabSz="967527">
                <a:defRPr/>
              </a:pPr>
              <a:endParaRPr lang="id-ID" sz="1100" kern="0" dirty="0">
                <a:solidFill>
                  <a:sysClr val="windowText" lastClr="00000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endParaRPr>
            </a:p>
          </p:txBody>
        </p:sp>
        <p:sp>
          <p:nvSpPr>
            <p:cNvPr id="18" name="Rectangle 67">
              <a:extLst>
                <a:ext uri="{FF2B5EF4-FFF2-40B4-BE49-F238E27FC236}">
                  <a16:creationId xmlns:a16="http://schemas.microsoft.com/office/drawing/2014/main" id="{FC4E85C3-6775-D30C-9D39-6C444EF18CBE}"/>
                </a:ext>
              </a:extLst>
            </p:cNvPr>
            <p:cNvSpPr/>
            <p:nvPr/>
          </p:nvSpPr>
          <p:spPr>
            <a:xfrm>
              <a:off x="1935445" y="3124006"/>
              <a:ext cx="1545353" cy="382245"/>
            </a:xfrm>
            <a:prstGeom prst="rect">
              <a:avLst/>
            </a:prstGeom>
          </p:spPr>
          <p:txBody>
            <a:bodyPr wrap="square" lIns="104229" tIns="52114" rIns="104229" bIns="52114">
              <a:spAutoFit/>
            </a:bodyPr>
            <a:lstStyle/>
            <a:p>
              <a:pPr defTabSz="967527"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ea typeface="迷你简菱心" panose="02010609000101010101" pitchFamily="49" charset="-122"/>
                </a:rPr>
                <a:t>精确率</a:t>
              </a:r>
              <a:endParaRPr lang="id-ID" altLang="zh-CN" b="1" kern="0" dirty="0">
                <a:solidFill>
                  <a:srgbClr val="FFFFFF"/>
                </a:solidFill>
                <a:ea typeface="迷你简菱心" panose="02010609000101010101" pitchFamily="49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39A18D2-B50B-012F-D2DB-35FFFA949455}"/>
              </a:ext>
            </a:extLst>
          </p:cNvPr>
          <p:cNvGrpSpPr/>
          <p:nvPr/>
        </p:nvGrpSpPr>
        <p:grpSpPr>
          <a:xfrm>
            <a:off x="1063813" y="3172175"/>
            <a:ext cx="2551568" cy="436323"/>
            <a:chOff x="1948076" y="4250345"/>
            <a:chExt cx="2551568" cy="436323"/>
          </a:xfrm>
        </p:grpSpPr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2D38E00-DCAD-E578-AF03-C9D3D7D81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077" y="4250345"/>
              <a:ext cx="2551567" cy="436323"/>
            </a:xfrm>
            <a:custGeom>
              <a:avLst/>
              <a:gdLst>
                <a:gd name="T0" fmla="*/ 0 w 2053"/>
                <a:gd name="T1" fmla="*/ 482 h 482"/>
                <a:gd name="T2" fmla="*/ 0 w 2053"/>
                <a:gd name="T3" fmla="*/ 0 h 482"/>
                <a:gd name="T4" fmla="*/ 1893 w 2053"/>
                <a:gd name="T5" fmla="*/ 0 h 482"/>
                <a:gd name="T6" fmla="*/ 2053 w 2053"/>
                <a:gd name="T7" fmla="*/ 241 h 482"/>
                <a:gd name="T8" fmla="*/ 1893 w 2053"/>
                <a:gd name="T9" fmla="*/ 482 h 482"/>
                <a:gd name="T10" fmla="*/ 0 w 2053"/>
                <a:gd name="T11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3" h="482">
                  <a:moveTo>
                    <a:pt x="0" y="482"/>
                  </a:moveTo>
                  <a:lnTo>
                    <a:pt x="0" y="0"/>
                  </a:lnTo>
                  <a:lnTo>
                    <a:pt x="1893" y="0"/>
                  </a:lnTo>
                  <a:lnTo>
                    <a:pt x="2053" y="241"/>
                  </a:lnTo>
                  <a:lnTo>
                    <a:pt x="1893" y="482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0B5AA8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04229" tIns="52114" rIns="104229" bIns="52114" numCol="1" anchor="t" anchorCtr="0" compatLnSpc="1">
              <a:prstTxWarp prst="textNoShape">
                <a:avLst/>
              </a:prstTxWarp>
            </a:bodyPr>
            <a:lstStyle/>
            <a:p>
              <a:pPr defTabSz="967527">
                <a:defRPr/>
              </a:pPr>
              <a:endParaRPr lang="id-ID" sz="1100" kern="0" dirty="0">
                <a:solidFill>
                  <a:sysClr val="windowText" lastClr="00000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endParaRPr>
            </a:p>
          </p:txBody>
        </p:sp>
        <p:sp>
          <p:nvSpPr>
            <p:cNvPr id="20" name="Rectangle 71">
              <a:extLst>
                <a:ext uri="{FF2B5EF4-FFF2-40B4-BE49-F238E27FC236}">
                  <a16:creationId xmlns:a16="http://schemas.microsoft.com/office/drawing/2014/main" id="{D5980095-D9DA-E7DA-D6EC-E1B53DBEEEDE}"/>
                </a:ext>
              </a:extLst>
            </p:cNvPr>
            <p:cNvSpPr/>
            <p:nvPr/>
          </p:nvSpPr>
          <p:spPr>
            <a:xfrm>
              <a:off x="1948076" y="4270202"/>
              <a:ext cx="1545353" cy="382245"/>
            </a:xfrm>
            <a:prstGeom prst="rect">
              <a:avLst/>
            </a:prstGeom>
          </p:spPr>
          <p:txBody>
            <a:bodyPr wrap="square" lIns="104229" tIns="52114" rIns="104229" bIns="52114">
              <a:spAutoFit/>
            </a:bodyPr>
            <a:lstStyle/>
            <a:p>
              <a:pPr defTabSz="967527"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ea typeface="迷你简菱心" panose="02010609000101010101" pitchFamily="49" charset="-122"/>
                </a:rPr>
                <a:t>召回率</a:t>
              </a:r>
              <a:endParaRPr lang="id-ID" altLang="zh-CN" b="1" kern="0" dirty="0">
                <a:solidFill>
                  <a:srgbClr val="FFFFFF"/>
                </a:solidFill>
                <a:ea typeface="迷你简菱心" panose="02010609000101010101" pitchFamily="49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7365F09-1958-B0F9-72BA-F403CB19B8F8}"/>
              </a:ext>
            </a:extLst>
          </p:cNvPr>
          <p:cNvGrpSpPr/>
          <p:nvPr/>
        </p:nvGrpSpPr>
        <p:grpSpPr>
          <a:xfrm>
            <a:off x="1063813" y="1772816"/>
            <a:ext cx="2556768" cy="480678"/>
            <a:chOff x="1935445" y="3112837"/>
            <a:chExt cx="2556768" cy="480678"/>
          </a:xfrm>
        </p:grpSpPr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8964063D-2132-BD5D-E33F-D5D4329D4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0646" y="3112837"/>
              <a:ext cx="2551567" cy="480678"/>
            </a:xfrm>
            <a:custGeom>
              <a:avLst/>
              <a:gdLst>
                <a:gd name="T0" fmla="*/ 0 w 2053"/>
                <a:gd name="T1" fmla="*/ 0 h 531"/>
                <a:gd name="T2" fmla="*/ 0 w 2053"/>
                <a:gd name="T3" fmla="*/ 531 h 531"/>
                <a:gd name="T4" fmla="*/ 1893 w 2053"/>
                <a:gd name="T5" fmla="*/ 531 h 531"/>
                <a:gd name="T6" fmla="*/ 2053 w 2053"/>
                <a:gd name="T7" fmla="*/ 273 h 531"/>
                <a:gd name="T8" fmla="*/ 1893 w 2053"/>
                <a:gd name="T9" fmla="*/ 0 h 531"/>
                <a:gd name="T10" fmla="*/ 0 w 2053"/>
                <a:gd name="T11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3" h="531">
                  <a:moveTo>
                    <a:pt x="0" y="0"/>
                  </a:moveTo>
                  <a:lnTo>
                    <a:pt x="0" y="531"/>
                  </a:lnTo>
                  <a:lnTo>
                    <a:pt x="1893" y="531"/>
                  </a:lnTo>
                  <a:lnTo>
                    <a:pt x="2053" y="273"/>
                  </a:lnTo>
                  <a:lnTo>
                    <a:pt x="18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AA8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04229" tIns="52114" rIns="104229" bIns="52114" numCol="1" anchor="t" anchorCtr="0" compatLnSpc="1">
              <a:prstTxWarp prst="textNoShape">
                <a:avLst/>
              </a:prstTxWarp>
            </a:bodyPr>
            <a:lstStyle/>
            <a:p>
              <a:pPr defTabSz="967527">
                <a:defRPr/>
              </a:pPr>
              <a:endParaRPr lang="id-ID" sz="1100" kern="0" dirty="0">
                <a:solidFill>
                  <a:sysClr val="windowText" lastClr="00000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endParaRPr>
            </a:p>
          </p:txBody>
        </p:sp>
        <p:sp>
          <p:nvSpPr>
            <p:cNvPr id="26" name="Rectangle 67">
              <a:extLst>
                <a:ext uri="{FF2B5EF4-FFF2-40B4-BE49-F238E27FC236}">
                  <a16:creationId xmlns:a16="http://schemas.microsoft.com/office/drawing/2014/main" id="{F0278672-9111-CE95-98D5-67DB4A9053F9}"/>
                </a:ext>
              </a:extLst>
            </p:cNvPr>
            <p:cNvSpPr/>
            <p:nvPr/>
          </p:nvSpPr>
          <p:spPr>
            <a:xfrm>
              <a:off x="1935445" y="3124006"/>
              <a:ext cx="1545353" cy="382245"/>
            </a:xfrm>
            <a:prstGeom prst="rect">
              <a:avLst/>
            </a:prstGeom>
          </p:spPr>
          <p:txBody>
            <a:bodyPr wrap="square" lIns="104229" tIns="52114" rIns="104229" bIns="52114">
              <a:spAutoFit/>
            </a:bodyPr>
            <a:lstStyle/>
            <a:p>
              <a:pPr defTabSz="967527"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ea typeface="迷你简菱心" panose="02010609000101010101" pitchFamily="49" charset="-122"/>
                </a:rPr>
                <a:t>准确率</a:t>
              </a:r>
              <a:endParaRPr lang="id-ID" altLang="zh-CN" b="1" kern="0" dirty="0">
                <a:solidFill>
                  <a:srgbClr val="FFFFFF"/>
                </a:solidFill>
                <a:ea typeface="迷你简菱心" panose="02010609000101010101" pitchFamily="49" charset="-122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0EF0954-3FA4-48C7-A807-86C02F1BC5F8}"/>
              </a:ext>
            </a:extLst>
          </p:cNvPr>
          <p:cNvGrpSpPr/>
          <p:nvPr/>
        </p:nvGrpSpPr>
        <p:grpSpPr>
          <a:xfrm>
            <a:off x="1054513" y="3852503"/>
            <a:ext cx="2551568" cy="436323"/>
            <a:chOff x="1948076" y="4250345"/>
            <a:chExt cx="2551568" cy="436323"/>
          </a:xfrm>
        </p:grpSpPr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AD2E87F3-FFF9-9E69-7290-7BBEB07E1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077" y="4250345"/>
              <a:ext cx="2551567" cy="436323"/>
            </a:xfrm>
            <a:custGeom>
              <a:avLst/>
              <a:gdLst>
                <a:gd name="T0" fmla="*/ 0 w 2053"/>
                <a:gd name="T1" fmla="*/ 482 h 482"/>
                <a:gd name="T2" fmla="*/ 0 w 2053"/>
                <a:gd name="T3" fmla="*/ 0 h 482"/>
                <a:gd name="T4" fmla="*/ 1893 w 2053"/>
                <a:gd name="T5" fmla="*/ 0 h 482"/>
                <a:gd name="T6" fmla="*/ 2053 w 2053"/>
                <a:gd name="T7" fmla="*/ 241 h 482"/>
                <a:gd name="T8" fmla="*/ 1893 w 2053"/>
                <a:gd name="T9" fmla="*/ 482 h 482"/>
                <a:gd name="T10" fmla="*/ 0 w 2053"/>
                <a:gd name="T11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3" h="482">
                  <a:moveTo>
                    <a:pt x="0" y="482"/>
                  </a:moveTo>
                  <a:lnTo>
                    <a:pt x="0" y="0"/>
                  </a:lnTo>
                  <a:lnTo>
                    <a:pt x="1893" y="0"/>
                  </a:lnTo>
                  <a:lnTo>
                    <a:pt x="2053" y="241"/>
                  </a:lnTo>
                  <a:lnTo>
                    <a:pt x="1893" y="482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0B5AA8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04229" tIns="52114" rIns="104229" bIns="52114" numCol="1" anchor="t" anchorCtr="0" compatLnSpc="1">
              <a:prstTxWarp prst="textNoShape">
                <a:avLst/>
              </a:prstTxWarp>
            </a:bodyPr>
            <a:lstStyle/>
            <a:p>
              <a:pPr defTabSz="967527">
                <a:defRPr/>
              </a:pPr>
              <a:endParaRPr lang="id-ID" sz="1100" kern="0" dirty="0">
                <a:solidFill>
                  <a:sysClr val="windowText" lastClr="00000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endParaRPr>
            </a:p>
          </p:txBody>
        </p:sp>
        <p:sp>
          <p:nvSpPr>
            <p:cNvPr id="29" name="Rectangle 71">
              <a:extLst>
                <a:ext uri="{FF2B5EF4-FFF2-40B4-BE49-F238E27FC236}">
                  <a16:creationId xmlns:a16="http://schemas.microsoft.com/office/drawing/2014/main" id="{4F9491E8-FF78-79DE-633C-C4928B7AFB46}"/>
                </a:ext>
              </a:extLst>
            </p:cNvPr>
            <p:cNvSpPr/>
            <p:nvPr/>
          </p:nvSpPr>
          <p:spPr>
            <a:xfrm>
              <a:off x="1948076" y="4270202"/>
              <a:ext cx="1545353" cy="382245"/>
            </a:xfrm>
            <a:prstGeom prst="rect">
              <a:avLst/>
            </a:prstGeom>
          </p:spPr>
          <p:txBody>
            <a:bodyPr wrap="square" lIns="104229" tIns="52114" rIns="104229" bIns="52114">
              <a:spAutoFit/>
            </a:bodyPr>
            <a:lstStyle/>
            <a:p>
              <a:pPr defTabSz="967527">
                <a:defRPr/>
              </a:pPr>
              <a:r>
                <a:rPr lang="en-US" altLang="zh-CN" b="1" kern="0" dirty="0">
                  <a:solidFill>
                    <a:srgbClr val="FFFFFF"/>
                  </a:solidFill>
                  <a:ea typeface="迷你简菱心" panose="02010609000101010101" pitchFamily="49" charset="-122"/>
                </a:rPr>
                <a:t>F1-Score</a:t>
              </a:r>
              <a:endParaRPr lang="id-ID" altLang="zh-CN" b="1" kern="0" dirty="0">
                <a:solidFill>
                  <a:srgbClr val="FFFFFF"/>
                </a:solidFill>
                <a:ea typeface="迷你简菱心" panose="02010609000101010101" pitchFamily="49" charset="-122"/>
              </a:endParaRPr>
            </a:p>
          </p:txBody>
        </p:sp>
      </p:grpSp>
      <p:pic>
        <p:nvPicPr>
          <p:cNvPr id="46" name="图片 45">
            <a:extLst>
              <a:ext uri="{FF2B5EF4-FFF2-40B4-BE49-F238E27FC236}">
                <a16:creationId xmlns:a16="http://schemas.microsoft.com/office/drawing/2014/main" id="{C0FC63D0-CA16-A278-B56D-DA47B9BFBD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9816" y="1904603"/>
            <a:ext cx="5274310" cy="2207761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231DF2AC-9DE9-C484-4B31-BEC32C258E24}"/>
              </a:ext>
            </a:extLst>
          </p:cNvPr>
          <p:cNvSpPr txBox="1"/>
          <p:nvPr/>
        </p:nvSpPr>
        <p:spPr>
          <a:xfrm>
            <a:off x="2330296" y="4775791"/>
            <a:ext cx="6357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本平台统一采用上述四项指标作为评估标准，对比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MindSpore 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XGBoost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在不同数据切片与阈值下的性能表现，确保模型不仅具有优秀的算法指标，同时具备可解释性、实用性与医学适配性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57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内容占位符 4">
            <a:extLst>
              <a:ext uri="{FF2B5EF4-FFF2-40B4-BE49-F238E27FC236}">
                <a16:creationId xmlns:a16="http://schemas.microsoft.com/office/drawing/2014/main" id="{1FEC0298-D87C-455C-8704-3F077991C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7" y="0"/>
            <a:ext cx="12191999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A9F4D07-7616-4C28-9CAC-3D66ABD1506F}"/>
              </a:ext>
            </a:extLst>
          </p:cNvPr>
          <p:cNvSpPr txBox="1"/>
          <p:nvPr/>
        </p:nvSpPr>
        <p:spPr>
          <a:xfrm>
            <a:off x="4256162" y="2253664"/>
            <a:ext cx="1277914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67" b="1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6FA038-8D96-45B8-A5C6-36138576B163}"/>
              </a:ext>
            </a:extLst>
          </p:cNvPr>
          <p:cNvSpPr/>
          <p:nvPr/>
        </p:nvSpPr>
        <p:spPr>
          <a:xfrm>
            <a:off x="4966159" y="786661"/>
            <a:ext cx="554958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38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4000">
                      <a:srgbClr val="0B5AA8"/>
                    </a:gs>
                    <a:gs pos="83000">
                      <a:srgbClr val="0B5AA8"/>
                    </a:gs>
                    <a:gs pos="100000">
                      <a:srgbClr val="0B5AA8"/>
                    </a:gs>
                  </a:gsLst>
                  <a:lin ang="10800000" scaled="1"/>
                </a:gradFill>
                <a:latin typeface="Agency FB" panose="020B0503020202020204" pitchFamily="34" charset="0"/>
                <a:cs typeface="Times New Roman" pitchFamily="18" charset="0"/>
              </a:rPr>
              <a:t>CONTENT</a:t>
            </a:r>
            <a:endParaRPr lang="zh-CN" altLang="en-US" sz="138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4000">
                    <a:srgbClr val="0B5AA8"/>
                  </a:gs>
                  <a:gs pos="83000">
                    <a:srgbClr val="0B5AA8"/>
                  </a:gs>
                  <a:gs pos="100000">
                    <a:srgbClr val="0B5AA8"/>
                  </a:gs>
                </a:gsLst>
                <a:lin ang="10800000" scaled="1"/>
              </a:gradFill>
              <a:latin typeface="Agency FB" panose="020B0503020202020204" pitchFamily="34" charset="0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5AA0ED-CABC-46FD-847F-89D9161AE050}"/>
              </a:ext>
            </a:extLst>
          </p:cNvPr>
          <p:cNvSpPr/>
          <p:nvPr/>
        </p:nvSpPr>
        <p:spPr>
          <a:xfrm>
            <a:off x="5313645" y="4003806"/>
            <a:ext cx="477555" cy="477555"/>
          </a:xfrm>
          <a:prstGeom prst="rect">
            <a:avLst/>
          </a:pr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759F871-6A69-4429-8D06-D6224A0E93D6}"/>
              </a:ext>
            </a:extLst>
          </p:cNvPr>
          <p:cNvGrpSpPr/>
          <p:nvPr/>
        </p:nvGrpSpPr>
        <p:grpSpPr>
          <a:xfrm>
            <a:off x="5881372" y="3913528"/>
            <a:ext cx="1415772" cy="622547"/>
            <a:chOff x="5881369" y="4019738"/>
            <a:chExt cx="1415772" cy="62254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BB5D48-F675-48DE-9395-8EF1E7306BCB}"/>
                </a:ext>
              </a:extLst>
            </p:cNvPr>
            <p:cNvSpPr txBox="1"/>
            <p:nvPr/>
          </p:nvSpPr>
          <p:spPr>
            <a:xfrm>
              <a:off x="5881369" y="401973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404040"/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</a:rPr>
                <a:t>项目介绍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269587F-294A-4E2D-9352-D82B7563FC89}"/>
                </a:ext>
              </a:extLst>
            </p:cNvPr>
            <p:cNvSpPr txBox="1"/>
            <p:nvPr/>
          </p:nvSpPr>
          <p:spPr>
            <a:xfrm>
              <a:off x="5881369" y="436528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prstClr val="white">
                    <a:lumMod val="50000"/>
                  </a:prstClr>
                </a:solidFill>
                <a:latin typeface="Arial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A63C308-7D06-4C52-8B7B-16C241A08EB0}"/>
              </a:ext>
            </a:extLst>
          </p:cNvPr>
          <p:cNvSpPr/>
          <p:nvPr/>
        </p:nvSpPr>
        <p:spPr>
          <a:xfrm>
            <a:off x="8348945" y="4003806"/>
            <a:ext cx="477555" cy="477555"/>
          </a:xfrm>
          <a:prstGeom prst="rect">
            <a:avLst/>
          </a:pr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2E32D0-A302-47B0-8A88-A51751B032BA}"/>
              </a:ext>
            </a:extLst>
          </p:cNvPr>
          <p:cNvGrpSpPr/>
          <p:nvPr/>
        </p:nvGrpSpPr>
        <p:grpSpPr>
          <a:xfrm>
            <a:off x="8916672" y="3913528"/>
            <a:ext cx="1415772" cy="622547"/>
            <a:chOff x="5881369" y="4019738"/>
            <a:chExt cx="1415772" cy="622547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9AA482A-8A02-41D8-8354-7ABAE08A4DFA}"/>
                </a:ext>
              </a:extLst>
            </p:cNvPr>
            <p:cNvSpPr txBox="1"/>
            <p:nvPr/>
          </p:nvSpPr>
          <p:spPr>
            <a:xfrm>
              <a:off x="5881369" y="401973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404040"/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</a:rPr>
                <a:t>系统架构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C0261DA-06D3-48E5-84D8-4522CC72573E}"/>
                </a:ext>
              </a:extLst>
            </p:cNvPr>
            <p:cNvSpPr txBox="1"/>
            <p:nvPr/>
          </p:nvSpPr>
          <p:spPr>
            <a:xfrm>
              <a:off x="5881369" y="436528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prstClr val="white">
                    <a:lumMod val="50000"/>
                  </a:prstClr>
                </a:solidFill>
                <a:latin typeface="Arial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0D90B10-4CF1-4FDD-B6B4-C8746ED2B7C0}"/>
              </a:ext>
            </a:extLst>
          </p:cNvPr>
          <p:cNvSpPr/>
          <p:nvPr/>
        </p:nvSpPr>
        <p:spPr>
          <a:xfrm>
            <a:off x="5313645" y="4885572"/>
            <a:ext cx="477555" cy="477555"/>
          </a:xfrm>
          <a:prstGeom prst="rect">
            <a:avLst/>
          </a:pr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8FB060C-EC49-4FB2-B119-40AE32BF6B4B}"/>
              </a:ext>
            </a:extLst>
          </p:cNvPr>
          <p:cNvGrpSpPr/>
          <p:nvPr/>
        </p:nvGrpSpPr>
        <p:grpSpPr>
          <a:xfrm>
            <a:off x="5881372" y="4795293"/>
            <a:ext cx="1415772" cy="622547"/>
            <a:chOff x="5881369" y="4019738"/>
            <a:chExt cx="1415772" cy="62254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7FD3CE3-E523-41A8-8A83-3A9F1E5F88B1}"/>
                </a:ext>
              </a:extLst>
            </p:cNvPr>
            <p:cNvSpPr txBox="1"/>
            <p:nvPr/>
          </p:nvSpPr>
          <p:spPr>
            <a:xfrm>
              <a:off x="5881369" y="401973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</a:rPr>
                <a:t>模型介绍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6ACEE4C-B0BB-452F-ABD5-62B53B5EE7CD}"/>
                </a:ext>
              </a:extLst>
            </p:cNvPr>
            <p:cNvSpPr txBox="1"/>
            <p:nvPr/>
          </p:nvSpPr>
          <p:spPr>
            <a:xfrm>
              <a:off x="5881369" y="436528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prstClr val="white">
                    <a:lumMod val="50000"/>
                  </a:prstClr>
                </a:solidFill>
                <a:latin typeface="Arial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FBBD8D82-F566-4E4C-92AC-B58951CE0ED4}"/>
              </a:ext>
            </a:extLst>
          </p:cNvPr>
          <p:cNvSpPr/>
          <p:nvPr/>
        </p:nvSpPr>
        <p:spPr>
          <a:xfrm>
            <a:off x="8348945" y="4885572"/>
            <a:ext cx="477555" cy="477555"/>
          </a:xfrm>
          <a:prstGeom prst="rect">
            <a:avLst/>
          </a:pr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04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0FACE65-FE79-44DA-9AA7-F32F7EE0780C}"/>
              </a:ext>
            </a:extLst>
          </p:cNvPr>
          <p:cNvGrpSpPr/>
          <p:nvPr/>
        </p:nvGrpSpPr>
        <p:grpSpPr>
          <a:xfrm>
            <a:off x="8916672" y="4795293"/>
            <a:ext cx="1415772" cy="622547"/>
            <a:chOff x="5881369" y="4019738"/>
            <a:chExt cx="1415772" cy="622547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1444D33-1A69-4087-8DAB-CBFFC2B5983E}"/>
                </a:ext>
              </a:extLst>
            </p:cNvPr>
            <p:cNvSpPr txBox="1"/>
            <p:nvPr/>
          </p:nvSpPr>
          <p:spPr>
            <a:xfrm>
              <a:off x="5881369" y="401973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</a:rPr>
                <a:t>系统部署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431B7F3-BE14-4571-8252-F681D105A4F8}"/>
                </a:ext>
              </a:extLst>
            </p:cNvPr>
            <p:cNvSpPr txBox="1"/>
            <p:nvPr/>
          </p:nvSpPr>
          <p:spPr>
            <a:xfrm>
              <a:off x="5881369" y="436528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prstClr val="white">
                    <a:lumMod val="50000"/>
                  </a:prstClr>
                </a:solidFill>
                <a:latin typeface="Arial" charset="0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86EEBE63-DCE2-4931-9D77-2830B6327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7" y="0"/>
            <a:ext cx="4182897" cy="68580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16803AB8-6252-4348-A5EA-B0AA5A6C66BA}"/>
              </a:ext>
            </a:extLst>
          </p:cNvPr>
          <p:cNvSpPr>
            <a:spLocks/>
          </p:cNvSpPr>
          <p:nvPr/>
        </p:nvSpPr>
        <p:spPr bwMode="auto">
          <a:xfrm>
            <a:off x="2783633" y="1252441"/>
            <a:ext cx="2376686" cy="2576512"/>
          </a:xfrm>
          <a:custGeom>
            <a:avLst/>
            <a:gdLst>
              <a:gd name="T0" fmla="*/ 1625 w 1625"/>
              <a:gd name="T1" fmla="*/ 1477 h 1623"/>
              <a:gd name="T2" fmla="*/ 1625 w 1625"/>
              <a:gd name="T3" fmla="*/ 1623 h 1623"/>
              <a:gd name="T4" fmla="*/ 0 w 1625"/>
              <a:gd name="T5" fmla="*/ 1623 h 1623"/>
              <a:gd name="T6" fmla="*/ 0 w 1625"/>
              <a:gd name="T7" fmla="*/ 0 h 1623"/>
              <a:gd name="T8" fmla="*/ 1625 w 1625"/>
              <a:gd name="T9" fmla="*/ 0 h 1623"/>
              <a:gd name="T10" fmla="*/ 1625 w 1625"/>
              <a:gd name="T11" fmla="*/ 608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5" h="1623">
                <a:moveTo>
                  <a:pt x="1625" y="1477"/>
                </a:moveTo>
                <a:lnTo>
                  <a:pt x="1625" y="1623"/>
                </a:lnTo>
                <a:lnTo>
                  <a:pt x="0" y="1623"/>
                </a:lnTo>
                <a:lnTo>
                  <a:pt x="0" y="0"/>
                </a:lnTo>
                <a:lnTo>
                  <a:pt x="1625" y="0"/>
                </a:lnTo>
                <a:lnTo>
                  <a:pt x="1625" y="608"/>
                </a:lnTo>
              </a:path>
            </a:pathLst>
          </a:custGeom>
          <a:noFill/>
          <a:ln w="76200" cap="flat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0B5AA8"/>
                </a:gs>
                <a:gs pos="83000">
                  <a:srgbClr val="0B5AA8"/>
                </a:gs>
                <a:gs pos="100000">
                  <a:srgbClr val="0B5AA8"/>
                </a:gs>
              </a:gsLst>
              <a:lin ang="10800000" scaled="1"/>
              <a:tileRect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EBD9F1E-FF3A-4C98-BB86-1AF8D7FD73C6}"/>
              </a:ext>
            </a:extLst>
          </p:cNvPr>
          <p:cNvGrpSpPr/>
          <p:nvPr/>
        </p:nvGrpSpPr>
        <p:grpSpPr>
          <a:xfrm>
            <a:off x="9259669" y="272422"/>
            <a:ext cx="2545960" cy="731019"/>
            <a:chOff x="9488724" y="3354030"/>
            <a:chExt cx="2545960" cy="731019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2576CF8D-2345-45DB-A656-724C2530B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02D2FC6E-CC71-468D-8255-1DBB414F1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7C94600-5B6A-4DE0-B6F4-EFE1CF527903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9B3AF235-85C6-4967-BDE1-F364922DAC0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10523837" y="6324310"/>
            <a:ext cx="1281792" cy="418134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DE91A1A3-C774-B8BD-24C8-3F5447637CE0}"/>
              </a:ext>
            </a:extLst>
          </p:cNvPr>
          <p:cNvSpPr/>
          <p:nvPr/>
        </p:nvSpPr>
        <p:spPr>
          <a:xfrm>
            <a:off x="5313645" y="5640650"/>
            <a:ext cx="477555" cy="477555"/>
          </a:xfrm>
          <a:prstGeom prst="rect">
            <a:avLst/>
          </a:prstGeom>
          <a:solidFill>
            <a:srgbClr val="0B5A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05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4EF9B36-202F-CBFA-434F-3B371CAFFCAE}"/>
              </a:ext>
            </a:extLst>
          </p:cNvPr>
          <p:cNvGrpSpPr/>
          <p:nvPr/>
        </p:nvGrpSpPr>
        <p:grpSpPr>
          <a:xfrm>
            <a:off x="5881372" y="5550371"/>
            <a:ext cx="1415772" cy="622547"/>
            <a:chOff x="5881369" y="4019738"/>
            <a:chExt cx="1415772" cy="622547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FF7022B-1ABD-DCB6-7870-C1D8BA15D84B}"/>
                </a:ext>
              </a:extLst>
            </p:cNvPr>
            <p:cNvSpPr txBox="1"/>
            <p:nvPr/>
          </p:nvSpPr>
          <p:spPr>
            <a:xfrm>
              <a:off x="5881369" y="401973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迷你简菱心" panose="02010609000101010101" pitchFamily="49" charset="-122"/>
                  <a:ea typeface="迷你简菱心" panose="02010609000101010101" pitchFamily="49" charset="-122"/>
                </a:rPr>
                <a:t>项目总结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D347C2B-8E73-4C70-70CC-A49C3C92AFD4}"/>
                </a:ext>
              </a:extLst>
            </p:cNvPr>
            <p:cNvSpPr txBox="1"/>
            <p:nvPr/>
          </p:nvSpPr>
          <p:spPr>
            <a:xfrm>
              <a:off x="5881369" y="4365286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200" dirty="0">
                <a:solidFill>
                  <a:prstClr val="white">
                    <a:lumMod val="50000"/>
                  </a:prstClr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56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79982-F4C4-E9FB-1C5D-E90577961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F7957-F189-8A22-8F6A-E8DE3D3A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CC133B-00C4-97DA-DA37-0949A90E1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06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DED5E2-21A0-FA34-C561-9511BB359EED}"/>
              </a:ext>
            </a:extLst>
          </p:cNvPr>
          <p:cNvSpPr txBox="1"/>
          <p:nvPr/>
        </p:nvSpPr>
        <p:spPr>
          <a:xfrm>
            <a:off x="867419" y="1268760"/>
            <a:ext cx="532859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latin typeface="Arial Black" panose="020B0A04020102020204" pitchFamily="34" charset="0"/>
              </a:rPr>
              <a:t>04</a:t>
            </a:r>
            <a:endParaRPr lang="zh-CN" altLang="en-US" sz="287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A8AE84C8-6639-E0FE-CE5D-A9D42000E515}"/>
              </a:ext>
            </a:extLst>
          </p:cNvPr>
          <p:cNvSpPr txBox="1">
            <a:spLocks/>
          </p:cNvSpPr>
          <p:nvPr/>
        </p:nvSpPr>
        <p:spPr>
          <a:xfrm>
            <a:off x="5951984" y="2107027"/>
            <a:ext cx="5328592" cy="74659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系统部署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6721B4E-6B09-5829-AC61-0523F74DA15A}"/>
              </a:ext>
            </a:extLst>
          </p:cNvPr>
          <p:cNvCxnSpPr>
            <a:cxnSpLocks/>
          </p:cNvCxnSpPr>
          <p:nvPr/>
        </p:nvCxnSpPr>
        <p:spPr>
          <a:xfrm>
            <a:off x="6127957" y="3187767"/>
            <a:ext cx="3594498" cy="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4">
            <a:extLst>
              <a:ext uri="{FF2B5EF4-FFF2-40B4-BE49-F238E27FC236}">
                <a16:creationId xmlns:a16="http://schemas.microsoft.com/office/drawing/2014/main" id="{4C6D81CB-33A2-BC4E-23A7-FD77412DDAAD}"/>
              </a:ext>
            </a:extLst>
          </p:cNvPr>
          <p:cNvSpPr txBox="1">
            <a:spLocks/>
          </p:cNvSpPr>
          <p:nvPr/>
        </p:nvSpPr>
        <p:spPr>
          <a:xfrm>
            <a:off x="6097838" y="3906494"/>
            <a:ext cx="4754488" cy="74659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84238CF-7F1C-0D8F-8B1A-524E55218FD1}"/>
              </a:ext>
            </a:extLst>
          </p:cNvPr>
          <p:cNvGrpSpPr/>
          <p:nvPr/>
        </p:nvGrpSpPr>
        <p:grpSpPr>
          <a:xfrm>
            <a:off x="8758474" y="410646"/>
            <a:ext cx="3026158" cy="871761"/>
            <a:chOff x="9477081" y="3365475"/>
            <a:chExt cx="2537602" cy="73102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73B1478-EB13-3EE2-3CDD-72A1D0497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7081" y="3365475"/>
              <a:ext cx="731584" cy="73102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957360B-3AE0-75AC-01F5-59A0E7270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90715"/>
              <a:ext cx="1643777" cy="512858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A9D01A1-0EB5-1466-060B-381B49EF2FAC}"/>
                </a:ext>
              </a:extLst>
            </p:cNvPr>
            <p:cNvSpPr txBox="1"/>
            <p:nvPr/>
          </p:nvSpPr>
          <p:spPr>
            <a:xfrm>
              <a:off x="10242051" y="3859762"/>
              <a:ext cx="1772632" cy="1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32DEA673-631D-38EB-404E-E7C88CFAC5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371" y="6191601"/>
            <a:ext cx="1818205" cy="4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4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3FEB8-08C6-202B-6D55-4B77ABE26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83B2D-2475-ECF3-13D4-A9856861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3D929F-8C15-B59C-4027-CDAF00F3C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5697485-7775-57BB-86E6-B179A68CA0D7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710C6E-9CE5-94D7-D1D6-52068E80F37E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D73CE42D-62B3-8083-18A8-466D1932CFE1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FF6A8F-67C6-0F56-D355-D646665FB505}"/>
              </a:ext>
            </a:extLst>
          </p:cNvPr>
          <p:cNvSpPr/>
          <p:nvPr/>
        </p:nvSpPr>
        <p:spPr>
          <a:xfrm>
            <a:off x="554374" y="399268"/>
            <a:ext cx="47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4E972204-E9C2-7C9E-C326-EE2249357DD6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系统部署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7277E3C-AC59-3D38-419C-C5F1F23013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537997E5-81B9-C4E0-3F85-4E5A8DC89DEC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0B88837-A331-0A11-270B-AB2FC0CC9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777ADCA1-EEA3-F52F-C8CC-01B305315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40783DE-9D78-4B0D-5875-4556EA7B5107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sp>
        <p:nvSpPr>
          <p:cNvPr id="48" name="Rectangle 3">
            <a:extLst>
              <a:ext uri="{FF2B5EF4-FFF2-40B4-BE49-F238E27FC236}">
                <a16:creationId xmlns:a16="http://schemas.microsoft.com/office/drawing/2014/main" id="{2BF29BE1-E0D4-BD9D-8893-EEF011F71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535" y="1381071"/>
            <a:ext cx="370126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dirty="0"/>
              <a:t>为了实现糖尿病预测平台的高效、稳定运行，本项目采用了</a:t>
            </a:r>
            <a:r>
              <a:rPr lang="en-US" altLang="zh-CN" dirty="0"/>
              <a:t>“</a:t>
            </a:r>
            <a:r>
              <a:rPr lang="zh-CN" altLang="zh-CN" dirty="0"/>
              <a:t>前后端分离</a:t>
            </a:r>
            <a:r>
              <a:rPr lang="en-US" altLang="zh-CN" dirty="0"/>
              <a:t> + </a:t>
            </a:r>
            <a:r>
              <a:rPr lang="zh-CN" altLang="zh-CN" dirty="0"/>
              <a:t>模型远程推理</a:t>
            </a:r>
            <a:r>
              <a:rPr lang="en-US" altLang="zh-CN" dirty="0"/>
              <a:t>”</a:t>
            </a:r>
            <a:r>
              <a:rPr lang="zh-CN" altLang="zh-CN" dirty="0"/>
              <a:t>的部署架构。前端界面部署于本地终端（如开发电脑或校园网内服务器），两个核心预测模型（</a:t>
            </a:r>
            <a:r>
              <a:rPr lang="en-US" altLang="zh-CN" dirty="0" err="1"/>
              <a:t>XGBoost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MindSpore</a:t>
            </a:r>
            <a:r>
              <a:rPr lang="zh-CN" altLang="zh-CN" dirty="0"/>
              <a:t>）分别部署于 </a:t>
            </a:r>
            <a:r>
              <a:rPr lang="zh-CN" altLang="zh-CN" b="1" dirty="0"/>
              <a:t>华为云弹性云服务器（</a:t>
            </a:r>
            <a:r>
              <a:rPr lang="en-US" altLang="zh-CN" b="1" dirty="0"/>
              <a:t>ECS</a:t>
            </a:r>
            <a:r>
              <a:rPr lang="zh-CN" altLang="zh-CN" b="1" dirty="0"/>
              <a:t>）</a:t>
            </a:r>
            <a:r>
              <a:rPr lang="zh-CN" altLang="zh-CN" dirty="0"/>
              <a:t> 上，作为独立的模型推理服务提供预测结果。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该部署结构兼顾了</a:t>
            </a:r>
            <a:r>
              <a:rPr lang="zh-CN" altLang="zh-CN" b="1" dirty="0"/>
              <a:t>本地开发的灵活性</a:t>
            </a:r>
            <a:r>
              <a:rPr lang="zh-CN" altLang="zh-CN" dirty="0"/>
              <a:t>与</a:t>
            </a:r>
            <a:r>
              <a:rPr lang="zh-CN" altLang="zh-CN" b="1" dirty="0"/>
              <a:t>云端计算的稳定性和可扩展性</a:t>
            </a:r>
            <a:r>
              <a:rPr lang="zh-CN" altLang="zh-CN" dirty="0"/>
              <a:t>，为后续系统扩展与多用户接入提供了良好基础。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CA882D-AC2C-1150-0F6B-A757260424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169" y="2339752"/>
            <a:ext cx="2938932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28456-F653-1ED3-33BE-808973CFE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0C6DA-89F4-836C-C3A5-D04D4F61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B658A4-0938-A3AA-9A07-D887EE26E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2AE8E5E-2878-DD7C-CC67-6C042DDDC771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9292FB-89A8-B027-8125-F3AFEDC49F5B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E1D45843-8331-57A2-98B8-B16AB779B3CC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0B7C80-F243-69A3-583D-D2E21A019118}"/>
              </a:ext>
            </a:extLst>
          </p:cNvPr>
          <p:cNvSpPr/>
          <p:nvPr/>
        </p:nvSpPr>
        <p:spPr>
          <a:xfrm>
            <a:off x="554374" y="399268"/>
            <a:ext cx="47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E7404ED8-E7C3-174F-A8D4-3EE45C716674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系统部署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4F493F5-E4C1-13F8-2872-7D3548DA0D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47C66D92-40E5-9F7F-E0C2-7E3751003702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7DF6612A-64A5-F321-6081-53CAAE174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A931951A-41E4-F584-A580-606F9388B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8DEAE0-3B9E-B668-F2EA-D2909CBB5B74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1322785-46A4-75F0-9FA3-76531C4DD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0417"/>
              </p:ext>
            </p:extLst>
          </p:nvPr>
        </p:nvGraphicFramePr>
        <p:xfrm>
          <a:off x="1299491" y="1540131"/>
          <a:ext cx="8127999" cy="447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742033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09142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4612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组件</a:t>
                      </a:r>
                    </a:p>
                  </a:txBody>
                  <a:tcPr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配置说明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关联资源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599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华为云</a:t>
                      </a:r>
                      <a:r>
                        <a:rPr lang="en-US">
                          <a:effectLst/>
                        </a:rPr>
                        <a:t>ECS</a:t>
                      </a:r>
                    </a:p>
                  </a:txBody>
                  <a:tcPr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Ubuntu 20.04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4</a:t>
                      </a:r>
                      <a:r>
                        <a:rPr lang="zh-CN" altLang="en-US">
                          <a:effectLst/>
                        </a:rPr>
                        <a:t>核</a:t>
                      </a:r>
                      <a:r>
                        <a:rPr lang="en-US" altLang="zh-CN">
                          <a:effectLst/>
                        </a:rPr>
                        <a:t>8</a:t>
                      </a:r>
                      <a:r>
                        <a:rPr lang="en-US">
                          <a:effectLst/>
                        </a:rPr>
                        <a:t>G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9150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XGBoost</a:t>
                      </a:r>
                      <a:r>
                        <a:rPr lang="zh-CN" altLang="en-US">
                          <a:effectLst/>
                        </a:rPr>
                        <a:t>模型服务</a:t>
                      </a:r>
                    </a:p>
                  </a:txBody>
                  <a:tcPr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• </a:t>
                      </a:r>
                      <a:r>
                        <a:rPr lang="zh-CN" altLang="en-US">
                          <a:effectLst/>
                        </a:rPr>
                        <a:t>框架：</a:t>
                      </a:r>
                      <a:r>
                        <a:rPr lang="en-US">
                          <a:effectLst/>
                        </a:rPr>
                        <a:t>Flask+Gevent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• </a:t>
                      </a:r>
                      <a:r>
                        <a:rPr lang="zh-CN" altLang="en-US">
                          <a:effectLst/>
                        </a:rPr>
                        <a:t>模型格式：</a:t>
                      </a:r>
                      <a:r>
                        <a:rPr lang="en-US" altLang="zh-CN">
                          <a:effectLst/>
                        </a:rPr>
                        <a:t>.</a:t>
                      </a:r>
                      <a:r>
                        <a:rPr lang="en-US">
                          <a:effectLst/>
                        </a:rPr>
                        <a:t>pkl</a:t>
                      </a:r>
                      <a:r>
                        <a:rPr lang="zh-CN" altLang="en-US">
                          <a:effectLst/>
                        </a:rPr>
                        <a:t>或</a:t>
                      </a:r>
                      <a:r>
                        <a:rPr lang="en-US" altLang="zh-CN">
                          <a:effectLst/>
                        </a:rPr>
                        <a:t>.</a:t>
                      </a:r>
                      <a:r>
                        <a:rPr lang="en-US">
                          <a:effectLst/>
                        </a:rPr>
                        <a:t>json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• </a:t>
                      </a:r>
                      <a:r>
                        <a:rPr lang="zh-CN" altLang="en-US">
                          <a:effectLst/>
                        </a:rPr>
                        <a:t>接口：</a:t>
                      </a:r>
                      <a:r>
                        <a:rPr lang="en-US">
                          <a:effectLst/>
                        </a:rPr>
                        <a:t>POST /api/predict/xgboost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挂载云硬盘存储模型文件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4768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MindSpore</a:t>
                      </a:r>
                      <a:r>
                        <a:rPr lang="zh-CN" altLang="en-US">
                          <a:effectLst/>
                        </a:rPr>
                        <a:t>模型服务</a:t>
                      </a:r>
                    </a:p>
                  </a:txBody>
                  <a:tcPr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• </a:t>
                      </a:r>
                      <a:r>
                        <a:rPr lang="zh-CN" altLang="en-US" dirty="0">
                          <a:effectLst/>
                        </a:rPr>
                        <a:t>框架：</a:t>
                      </a:r>
                      <a:r>
                        <a:rPr lang="en-US" dirty="0" err="1">
                          <a:effectLst/>
                        </a:rPr>
                        <a:t>FastAPI+Uvicorn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• </a:t>
                      </a:r>
                      <a:r>
                        <a:rPr lang="zh-CN" altLang="en-US" dirty="0">
                          <a:effectLst/>
                        </a:rPr>
                        <a:t>模型格式：</a:t>
                      </a:r>
                      <a:r>
                        <a:rPr lang="en-US" altLang="zh-CN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ckpt</a:t>
                      </a:r>
                      <a:r>
                        <a:rPr lang="en-US" dirty="0">
                          <a:effectLst/>
                        </a:rPr>
                        <a:t>+</a:t>
                      </a:r>
                      <a:r>
                        <a:rPr lang="zh-CN" altLang="en-US" dirty="0">
                          <a:effectLst/>
                        </a:rPr>
                        <a:t>网络定义</a:t>
                      </a:r>
                      <a:br>
                        <a:rPr lang="zh-CN" altLang="en-US" dirty="0">
                          <a:effectLst/>
                        </a:rPr>
                      </a:br>
                      <a:r>
                        <a:rPr lang="en-US" altLang="zh-CN" dirty="0">
                          <a:effectLst/>
                        </a:rPr>
                        <a:t>• </a:t>
                      </a:r>
                      <a:r>
                        <a:rPr lang="zh-CN" altLang="en-US" dirty="0">
                          <a:effectLst/>
                        </a:rPr>
                        <a:t>接口：</a:t>
                      </a:r>
                      <a:r>
                        <a:rPr lang="en-US" dirty="0">
                          <a:effectLst/>
                        </a:rPr>
                        <a:t>POST /</a:t>
                      </a:r>
                      <a:r>
                        <a:rPr lang="en-US" dirty="0" err="1">
                          <a:effectLst/>
                        </a:rPr>
                        <a:t>api</a:t>
                      </a:r>
                      <a:r>
                        <a:rPr lang="en-US" dirty="0">
                          <a:effectLst/>
                        </a:rPr>
                        <a:t>/predict/</a:t>
                      </a:r>
                      <a:r>
                        <a:rPr lang="en-US" dirty="0" err="1">
                          <a:effectLst/>
                        </a:rPr>
                        <a:t>mindspore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GPU</a:t>
                      </a:r>
                      <a:r>
                        <a:rPr lang="zh-CN" altLang="en-US" dirty="0">
                          <a:effectLst/>
                        </a:rPr>
                        <a:t>加速型</a:t>
                      </a:r>
                      <a:r>
                        <a:rPr lang="en-US" altLang="zh-CN">
                          <a:effectLst/>
                        </a:rPr>
                        <a:t>ECS</a:t>
                      </a:r>
                      <a:endParaRPr lang="zh-CN" altLang="en-US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25699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Nginx</a:t>
                      </a:r>
                      <a:r>
                        <a:rPr lang="zh-CN" altLang="en-US">
                          <a:effectLst/>
                        </a:rPr>
                        <a:t>反向代理</a:t>
                      </a:r>
                    </a:p>
                  </a:txBody>
                  <a:tcPr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• HTTPS</a:t>
                      </a:r>
                      <a:r>
                        <a:rPr lang="zh-CN" altLang="en-US">
                          <a:effectLst/>
                        </a:rPr>
                        <a:t>证书配置</a:t>
                      </a:r>
                      <a:br>
                        <a:rPr lang="zh-CN" altLang="en-US">
                          <a:effectLst/>
                        </a:rPr>
                      </a:br>
                      <a:r>
                        <a:rPr lang="en-US" altLang="zh-CN">
                          <a:effectLst/>
                        </a:rPr>
                        <a:t>• </a:t>
                      </a:r>
                      <a:r>
                        <a:rPr lang="zh-CN" altLang="en-US">
                          <a:effectLst/>
                        </a:rPr>
                        <a:t>负载均衡</a:t>
                      </a:r>
                      <a:br>
                        <a:rPr lang="zh-CN" altLang="en-US">
                          <a:effectLst/>
                        </a:rPr>
                      </a:br>
                      <a:r>
                        <a:rPr lang="en-US" altLang="zh-CN">
                          <a:effectLst/>
                        </a:rPr>
                        <a:t>• </a:t>
                      </a:r>
                      <a:r>
                        <a:rPr lang="zh-CN" altLang="en-US">
                          <a:effectLst/>
                        </a:rPr>
                        <a:t>静态文件托管</a:t>
                      </a: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华为云</a:t>
                      </a:r>
                      <a:r>
                        <a:rPr lang="en-US" altLang="zh-CN" dirty="0">
                          <a:effectLst/>
                        </a:rPr>
                        <a:t>SSL</a:t>
                      </a:r>
                      <a:r>
                        <a:rPr lang="zh-CN" altLang="en-US" dirty="0">
                          <a:effectLst/>
                        </a:rPr>
                        <a:t>证书服务</a:t>
                      </a: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0476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7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70139-8938-E79A-00D7-26015F3C3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9CBE2-487B-5EA7-B4E9-7F54E112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767F4D-E062-2EA7-B09A-DFD2391D1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06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D42745-1EDC-F59F-2844-155A8F6D2196}"/>
              </a:ext>
            </a:extLst>
          </p:cNvPr>
          <p:cNvSpPr txBox="1"/>
          <p:nvPr/>
        </p:nvSpPr>
        <p:spPr>
          <a:xfrm>
            <a:off x="867419" y="1268760"/>
            <a:ext cx="532859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latin typeface="Arial Black" panose="020B0A04020102020204" pitchFamily="34" charset="0"/>
              </a:rPr>
              <a:t>05</a:t>
            </a:r>
            <a:endParaRPr lang="zh-CN" altLang="en-US" sz="287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EE03F25C-E7BA-79BD-FFD9-AFDA48AA94BD}"/>
              </a:ext>
            </a:extLst>
          </p:cNvPr>
          <p:cNvSpPr txBox="1">
            <a:spLocks/>
          </p:cNvSpPr>
          <p:nvPr/>
        </p:nvSpPr>
        <p:spPr>
          <a:xfrm>
            <a:off x="5951984" y="2107027"/>
            <a:ext cx="5328592" cy="74659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344F7C8-4F38-F1E7-6419-DEAB572F2EEF}"/>
              </a:ext>
            </a:extLst>
          </p:cNvPr>
          <p:cNvCxnSpPr>
            <a:cxnSpLocks/>
          </p:cNvCxnSpPr>
          <p:nvPr/>
        </p:nvCxnSpPr>
        <p:spPr>
          <a:xfrm>
            <a:off x="6127957" y="3187767"/>
            <a:ext cx="3594498" cy="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4">
            <a:extLst>
              <a:ext uri="{FF2B5EF4-FFF2-40B4-BE49-F238E27FC236}">
                <a16:creationId xmlns:a16="http://schemas.microsoft.com/office/drawing/2014/main" id="{D9004C18-8834-E1E5-F2FF-EC94955E9EAE}"/>
              </a:ext>
            </a:extLst>
          </p:cNvPr>
          <p:cNvSpPr txBox="1">
            <a:spLocks/>
          </p:cNvSpPr>
          <p:nvPr/>
        </p:nvSpPr>
        <p:spPr>
          <a:xfrm>
            <a:off x="6097838" y="3906494"/>
            <a:ext cx="4754488" cy="74659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6C371C6-A480-EAB8-F6BC-7CD94D731C9C}"/>
              </a:ext>
            </a:extLst>
          </p:cNvPr>
          <p:cNvGrpSpPr/>
          <p:nvPr/>
        </p:nvGrpSpPr>
        <p:grpSpPr>
          <a:xfrm>
            <a:off x="8758474" y="410646"/>
            <a:ext cx="3026158" cy="871761"/>
            <a:chOff x="9477081" y="3365475"/>
            <a:chExt cx="2537602" cy="73102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F8859FA-514F-CC6F-46A8-D7E28BFB0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7081" y="3365475"/>
              <a:ext cx="731584" cy="73102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EACD978-B999-D496-C413-0817D8EC3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90715"/>
              <a:ext cx="1643777" cy="512858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C87E93C-1F05-383E-82A5-BCABF274A4DC}"/>
                </a:ext>
              </a:extLst>
            </p:cNvPr>
            <p:cNvSpPr txBox="1"/>
            <p:nvPr/>
          </p:nvSpPr>
          <p:spPr>
            <a:xfrm>
              <a:off x="10242051" y="3859762"/>
              <a:ext cx="1772632" cy="1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0F42B5F6-0408-07E6-D19D-AF6B655190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371" y="6191601"/>
            <a:ext cx="1818205" cy="4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3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7E0CC-D07B-0A3C-764C-7313D0E46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C8A69-180C-4A5A-B4EE-359AC90B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A3E749-1F1B-4D05-DC39-A8789CE28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393400B-4D5B-3772-06DC-9D2BB846A9BC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52DC1-D84F-39C7-D828-46910E04F005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427C1C83-A7CA-F9AB-7AD4-01DBA1C6744E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17179E-72FF-86AF-7B1C-E97A67FC4FC4}"/>
              </a:ext>
            </a:extLst>
          </p:cNvPr>
          <p:cNvSpPr/>
          <p:nvPr/>
        </p:nvSpPr>
        <p:spPr>
          <a:xfrm>
            <a:off x="554374" y="399268"/>
            <a:ext cx="47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52CB6155-4C80-DE9D-B097-548CCCE8C602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项目创新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B24A97-95DC-C84B-00A0-27200330A2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4753206B-A22C-5446-65AB-EE995A16937F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BF78D3B5-A4FF-5700-E01F-08F659A64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D8545702-A9D8-6F44-5B91-55B1F2254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8EC1EDF-CB56-436E-06DC-382C874C8E54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8623CE4-1A53-303D-A4D8-9044FF7CBA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84" y="1424612"/>
            <a:ext cx="3815405" cy="454381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C6594C-92C3-C298-3013-4461382F44BF}"/>
              </a:ext>
            </a:extLst>
          </p:cNvPr>
          <p:cNvSpPr txBox="1"/>
          <p:nvPr/>
        </p:nvSpPr>
        <p:spPr>
          <a:xfrm>
            <a:off x="5599622" y="4576359"/>
            <a:ext cx="61652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预测稳定性提升：双模型投票机制降低误判率</a:t>
            </a:r>
          </a:p>
          <a:p>
            <a:r>
              <a:rPr lang="zh-CN" altLang="en-US" dirty="0"/>
              <a:t>数据处理效率：自动化特征工程节省80%人工时间</a:t>
            </a:r>
          </a:p>
          <a:p>
            <a:r>
              <a:rPr lang="zh-CN" altLang="en-US" dirty="0"/>
              <a:t>部署灵活性：云端模型服务支持秒级扩容</a:t>
            </a:r>
          </a:p>
          <a:p>
            <a:r>
              <a:rPr lang="zh-CN" altLang="en-US" dirty="0"/>
              <a:t>医学适配性：专为不平衡医疗数据优化的评估体系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D7DFD93-E9CE-A16D-E4D6-F96BA8ACFE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3992" y="1452043"/>
            <a:ext cx="4034120" cy="282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6B506-3257-4BCF-8EB1-68FF83CA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309F7E-24D4-4ECF-B2D0-41AEEEDFF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46" y="0"/>
            <a:ext cx="12207345" cy="6866632"/>
          </a:xfr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9194266-BA5C-4453-8298-2990A06CABA3}"/>
              </a:ext>
            </a:extLst>
          </p:cNvPr>
          <p:cNvGrpSpPr/>
          <p:nvPr/>
        </p:nvGrpSpPr>
        <p:grpSpPr>
          <a:xfrm>
            <a:off x="1710732" y="4428050"/>
            <a:ext cx="8633740" cy="945166"/>
            <a:chOff x="3415968" y="4212026"/>
            <a:chExt cx="5400602" cy="59122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F957313-3A74-44A0-B30C-63820DDD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5968" y="4212026"/>
              <a:ext cx="2808312" cy="59122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8A73EFC-C885-4C14-A649-705232D43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8258" y="4212026"/>
              <a:ext cx="2808312" cy="591223"/>
            </a:xfrm>
            <a:prstGeom prst="rect">
              <a:avLst/>
            </a:prstGeom>
          </p:spPr>
        </p:pic>
      </p:grpSp>
      <p:sp>
        <p:nvSpPr>
          <p:cNvPr id="14" name="Rectangle 15">
            <a:extLst>
              <a:ext uri="{FF2B5EF4-FFF2-40B4-BE49-F238E27FC236}">
                <a16:creationId xmlns:a16="http://schemas.microsoft.com/office/drawing/2014/main" id="{A6D2A03F-B990-4C0B-9B24-A2D8A88B7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2" y="2708920"/>
            <a:ext cx="122073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8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感谢聆听</a:t>
            </a:r>
            <a:r>
              <a:rPr lang="zh-CN" altLang="en-US" sz="8000" b="1" i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8BDD7F6-674A-4B0D-84B4-513356A9793D}"/>
              </a:ext>
            </a:extLst>
          </p:cNvPr>
          <p:cNvCxnSpPr>
            <a:cxnSpLocks/>
          </p:cNvCxnSpPr>
          <p:nvPr/>
        </p:nvCxnSpPr>
        <p:spPr>
          <a:xfrm>
            <a:off x="1540768" y="4293096"/>
            <a:ext cx="86596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F8B0C39-CC59-4144-8C99-8987A57E7DAD}"/>
              </a:ext>
            </a:extLst>
          </p:cNvPr>
          <p:cNvGrpSpPr/>
          <p:nvPr/>
        </p:nvGrpSpPr>
        <p:grpSpPr>
          <a:xfrm>
            <a:off x="3814357" y="1268760"/>
            <a:ext cx="4494267" cy="1317770"/>
            <a:chOff x="9483436" y="3338490"/>
            <a:chExt cx="2493150" cy="73102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C4B757A0-CEA0-4955-B6EE-13173BC60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436" y="3338490"/>
              <a:ext cx="731584" cy="73102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24D2F22-B4C4-4C21-9D73-453BC7D80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70713"/>
              <a:ext cx="1643777" cy="512858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ECE9A79-14F7-4E0A-8D5B-4D7C334A50CF}"/>
                </a:ext>
              </a:extLst>
            </p:cNvPr>
            <p:cNvSpPr txBox="1"/>
            <p:nvPr/>
          </p:nvSpPr>
          <p:spPr>
            <a:xfrm>
              <a:off x="10269803" y="3860848"/>
              <a:ext cx="1706783" cy="12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1D27758B-FB44-4E5C-840A-4929F91054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371" y="6191601"/>
            <a:ext cx="1818205" cy="4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9BDAF-70F1-4CB1-9BE1-7D5A6CD5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25F37D-01D8-4326-9609-3CD01C827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06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A865C95-DB13-4A44-96F2-BDC98A5EEB14}"/>
              </a:ext>
            </a:extLst>
          </p:cNvPr>
          <p:cNvSpPr txBox="1"/>
          <p:nvPr/>
        </p:nvSpPr>
        <p:spPr>
          <a:xfrm>
            <a:off x="867419" y="1268760"/>
            <a:ext cx="532859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latin typeface="Arial Black" panose="020B0A04020102020204" pitchFamily="34" charset="0"/>
              </a:rPr>
              <a:t>01</a:t>
            </a:r>
            <a:endParaRPr lang="zh-CN" altLang="en-US" sz="287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14C0976A-C125-4689-A27E-E30D1B4E182E}"/>
              </a:ext>
            </a:extLst>
          </p:cNvPr>
          <p:cNvSpPr txBox="1">
            <a:spLocks/>
          </p:cNvSpPr>
          <p:nvPr/>
        </p:nvSpPr>
        <p:spPr>
          <a:xfrm>
            <a:off x="5951984" y="2107027"/>
            <a:ext cx="5328592" cy="74659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3625177-069F-44A5-BD7B-DBA8F758B474}"/>
              </a:ext>
            </a:extLst>
          </p:cNvPr>
          <p:cNvCxnSpPr>
            <a:cxnSpLocks/>
          </p:cNvCxnSpPr>
          <p:nvPr/>
        </p:nvCxnSpPr>
        <p:spPr>
          <a:xfrm>
            <a:off x="6127957" y="3187767"/>
            <a:ext cx="3594498" cy="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4">
            <a:extLst>
              <a:ext uri="{FF2B5EF4-FFF2-40B4-BE49-F238E27FC236}">
                <a16:creationId xmlns:a16="http://schemas.microsoft.com/office/drawing/2014/main" id="{BA2F4EF0-95B3-41BF-8015-13E06632A8E0}"/>
              </a:ext>
            </a:extLst>
          </p:cNvPr>
          <p:cNvSpPr txBox="1">
            <a:spLocks/>
          </p:cNvSpPr>
          <p:nvPr/>
        </p:nvSpPr>
        <p:spPr>
          <a:xfrm>
            <a:off x="6097838" y="3906494"/>
            <a:ext cx="4754488" cy="74659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F65300-D0F7-4CD6-AD5A-598814C1A40C}"/>
              </a:ext>
            </a:extLst>
          </p:cNvPr>
          <p:cNvGrpSpPr/>
          <p:nvPr/>
        </p:nvGrpSpPr>
        <p:grpSpPr>
          <a:xfrm>
            <a:off x="8758474" y="410646"/>
            <a:ext cx="3026158" cy="871761"/>
            <a:chOff x="9477081" y="3365475"/>
            <a:chExt cx="2537602" cy="73102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00C2765-C9BD-4198-96D3-06035B7D5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7081" y="3365475"/>
              <a:ext cx="731584" cy="73102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DC1D9E0-C95E-4CAF-9CD9-7944532E5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90715"/>
              <a:ext cx="1643777" cy="512858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FCF6991-6046-4648-9D88-875B0378B6A0}"/>
                </a:ext>
              </a:extLst>
            </p:cNvPr>
            <p:cNvSpPr txBox="1"/>
            <p:nvPr/>
          </p:nvSpPr>
          <p:spPr>
            <a:xfrm>
              <a:off x="10242051" y="3859762"/>
              <a:ext cx="1772632" cy="1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5C184417-EB53-4075-9E0D-F3295CF4F6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371" y="6191601"/>
            <a:ext cx="1818205" cy="4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BC8EF-201E-D2C0-98B8-6A2050A0F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C73E-F12B-DBC0-522E-756D4CD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E65422-A373-0B14-F82A-99A4CFDD1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C64648D-861C-2D9E-10AC-6926DF5F88F5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50FB55-369D-B590-DE2C-1951E8B23688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764A9140-0B0F-D26A-0521-9E0B5BCCBE16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B91488-1E00-D213-7937-A5895F3F0176}"/>
              </a:ext>
            </a:extLst>
          </p:cNvPr>
          <p:cNvSpPr/>
          <p:nvPr/>
        </p:nvSpPr>
        <p:spPr>
          <a:xfrm>
            <a:off x="554374" y="399268"/>
            <a:ext cx="47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D6F394B2-5A20-A12C-E44A-30DDA3E6FCDA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项目介绍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3688292-07E0-47F6-4CDC-834097858A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65A48A67-5FA2-EC75-B87E-678179023DB3}"/>
              </a:ext>
            </a:extLst>
          </p:cNvPr>
          <p:cNvSpPr>
            <a:spLocks/>
          </p:cNvSpPr>
          <p:nvPr/>
        </p:nvSpPr>
        <p:spPr bwMode="auto">
          <a:xfrm>
            <a:off x="1930721" y="2401874"/>
            <a:ext cx="4166572" cy="939114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endParaRPr lang="id-ID" sz="1905">
              <a:latin typeface="+mn-ea"/>
            </a:endParaRPr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7B609173-BF72-3AAC-0610-D8A609678364}"/>
              </a:ext>
            </a:extLst>
          </p:cNvPr>
          <p:cNvSpPr>
            <a:spLocks/>
          </p:cNvSpPr>
          <p:nvPr/>
        </p:nvSpPr>
        <p:spPr bwMode="auto">
          <a:xfrm>
            <a:off x="1930721" y="3397583"/>
            <a:ext cx="4166572" cy="852455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endParaRPr lang="id-ID" sz="1905">
              <a:latin typeface="+mn-ea"/>
            </a:endParaRP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F1A9EAE7-DDEB-A840-93E0-063188DF4F6E}"/>
              </a:ext>
            </a:extLst>
          </p:cNvPr>
          <p:cNvSpPr>
            <a:spLocks/>
          </p:cNvSpPr>
          <p:nvPr/>
        </p:nvSpPr>
        <p:spPr bwMode="auto">
          <a:xfrm>
            <a:off x="874229" y="2226216"/>
            <a:ext cx="878776" cy="1052303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059548AD-596D-9B2E-2A2E-6172736BD8F4}"/>
              </a:ext>
            </a:extLst>
          </p:cNvPr>
          <p:cNvSpPr>
            <a:spLocks/>
          </p:cNvSpPr>
          <p:nvPr/>
        </p:nvSpPr>
        <p:spPr bwMode="auto">
          <a:xfrm>
            <a:off x="874229" y="3348961"/>
            <a:ext cx="878776" cy="939114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21C0BD1E-CD3C-A987-CC04-9C507C298229}"/>
              </a:ext>
            </a:extLst>
          </p:cNvPr>
          <p:cNvSpPr>
            <a:spLocks/>
          </p:cNvSpPr>
          <p:nvPr/>
        </p:nvSpPr>
        <p:spPr bwMode="auto">
          <a:xfrm>
            <a:off x="874229" y="4392921"/>
            <a:ext cx="878776" cy="1052303"/>
          </a:xfrm>
          <a:custGeom>
            <a:avLst/>
            <a:gdLst>
              <a:gd name="T0" fmla="*/ 0 w 433"/>
              <a:gd name="T1" fmla="*/ 274 h 595"/>
              <a:gd name="T2" fmla="*/ 433 w 433"/>
              <a:gd name="T3" fmla="*/ 595 h 595"/>
              <a:gd name="T4" fmla="*/ 433 w 433"/>
              <a:gd name="T5" fmla="*/ 113 h 595"/>
              <a:gd name="T6" fmla="*/ 0 w 433"/>
              <a:gd name="T7" fmla="*/ 0 h 595"/>
              <a:gd name="T8" fmla="*/ 0 w 433"/>
              <a:gd name="T9" fmla="*/ 27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274"/>
                </a:moveTo>
                <a:lnTo>
                  <a:pt x="433" y="595"/>
                </a:lnTo>
                <a:lnTo>
                  <a:pt x="433" y="113"/>
                </a:lnTo>
                <a:lnTo>
                  <a:pt x="0" y="0"/>
                </a:lnTo>
                <a:lnTo>
                  <a:pt x="0" y="274"/>
                </a:lnTo>
                <a:close/>
              </a:path>
            </a:pathLst>
          </a:cu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D2C3F6C2-F2B3-6417-353F-ECDBA418042A}"/>
              </a:ext>
            </a:extLst>
          </p:cNvPr>
          <p:cNvSpPr>
            <a:spLocks/>
          </p:cNvSpPr>
          <p:nvPr/>
        </p:nvSpPr>
        <p:spPr bwMode="auto">
          <a:xfrm>
            <a:off x="1930721" y="4306634"/>
            <a:ext cx="4166572" cy="767563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endParaRPr lang="id-ID" sz="1905">
              <a:latin typeface="+mn-ea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5F855976-3395-DC4E-62D1-8565ED02C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882" y="2816121"/>
            <a:ext cx="873784" cy="4845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2C242802-EE28-2733-EFAE-DA411E8DB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882" y="3605407"/>
            <a:ext cx="873784" cy="4828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705F92D1-F20C-2120-69F0-F625734D0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882" y="4392920"/>
            <a:ext cx="873784" cy="484589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BE53C475-3512-DD83-3E7E-0B16B9AFF358}"/>
              </a:ext>
            </a:extLst>
          </p:cNvPr>
          <p:cNvSpPr>
            <a:spLocks/>
          </p:cNvSpPr>
          <p:nvPr/>
        </p:nvSpPr>
        <p:spPr bwMode="auto">
          <a:xfrm>
            <a:off x="1794572" y="2248407"/>
            <a:ext cx="3396611" cy="7958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27" name="Rectangle 63">
            <a:extLst>
              <a:ext uri="{FF2B5EF4-FFF2-40B4-BE49-F238E27FC236}">
                <a16:creationId xmlns:a16="http://schemas.microsoft.com/office/drawing/2014/main" id="{A771FE03-D1D7-1A4E-D9FB-EEDF9F9FDAC0}"/>
              </a:ext>
            </a:extLst>
          </p:cNvPr>
          <p:cNvSpPr/>
          <p:nvPr/>
        </p:nvSpPr>
        <p:spPr>
          <a:xfrm>
            <a:off x="1908654" y="2271209"/>
            <a:ext cx="2057153" cy="659244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zh-CN" altLang="en-US" sz="3600" b="1" kern="0" dirty="0">
                <a:ea typeface="迷你简菱心" panose="02010609000101010101" pitchFamily="49" charset="-122"/>
              </a:rPr>
              <a:t>项目背景</a:t>
            </a:r>
            <a:endParaRPr lang="id-ID" sz="3600" b="1" kern="0" dirty="0">
              <a:ea typeface="迷你简菱心" panose="02010609000101010101" pitchFamily="49" charset="-122"/>
            </a:endParaRPr>
          </a:p>
        </p:txBody>
      </p:sp>
      <p:sp>
        <p:nvSpPr>
          <p:cNvPr id="28" name="Rectangle 64">
            <a:extLst>
              <a:ext uri="{FF2B5EF4-FFF2-40B4-BE49-F238E27FC236}">
                <a16:creationId xmlns:a16="http://schemas.microsoft.com/office/drawing/2014/main" id="{9103AAE5-B507-0E7C-5C3A-AD06CC6195A7}"/>
              </a:ext>
            </a:extLst>
          </p:cNvPr>
          <p:cNvSpPr/>
          <p:nvPr/>
        </p:nvSpPr>
        <p:spPr>
          <a:xfrm>
            <a:off x="6644485" y="2216398"/>
            <a:ext cx="5057402" cy="3152234"/>
          </a:xfrm>
          <a:prstGeom prst="rect">
            <a:avLst/>
          </a:prstGeom>
        </p:spPr>
        <p:txBody>
          <a:bodyPr wrap="square" lIns="104229" tIns="52114" rIns="104229" bIns="52114">
            <a:spAutoFit/>
          </a:bodyPr>
          <a:lstStyle/>
          <a:p>
            <a:r>
              <a:rPr lang="en-US" altLang="zh-CN" dirty="0"/>
              <a:t>         </a:t>
            </a:r>
            <a:r>
              <a:rPr lang="zh-CN" altLang="zh-CN" dirty="0"/>
              <a:t>我国正处于糖尿病高发阶段，居民健康意识不断增强，公众对疾病的</a:t>
            </a:r>
            <a:r>
              <a:rPr lang="en-US" altLang="zh-CN" dirty="0"/>
              <a:t>“</a:t>
            </a:r>
            <a:r>
              <a:rPr lang="zh-CN" altLang="zh-CN" dirty="0"/>
              <a:t>早预警、早干预</a:t>
            </a:r>
            <a:r>
              <a:rPr lang="en-US" altLang="zh-CN" dirty="0"/>
              <a:t>”</a:t>
            </a:r>
            <a:r>
              <a:rPr lang="zh-CN" altLang="zh-CN" dirty="0"/>
              <a:t>需求日益迫切。然而，传统的糖尿病诊断依赖实验室化验与专业医生判断，效率低、周期长、且对医疗资源依赖强，不适用于快速、大范围的筛查与评估。</a:t>
            </a:r>
          </a:p>
          <a:p>
            <a:r>
              <a:rPr lang="zh-CN" altLang="zh-CN" dirty="0"/>
              <a:t>在此背景下，人工智能特别是机器学习与深度学习技术，为糖尿病的智能预测提供了新路径。它们可以通过对个人健康数据的学习，建立预测模型，实现无创、快速的患病风险预测，有助于推动疾病筛查从</a:t>
            </a:r>
            <a:r>
              <a:rPr lang="en-US" altLang="zh-CN" dirty="0"/>
              <a:t>“</a:t>
            </a:r>
            <a:r>
              <a:rPr lang="zh-CN" altLang="zh-CN" dirty="0"/>
              <a:t>诊断驱动</a:t>
            </a:r>
            <a:r>
              <a:rPr lang="en-US" altLang="zh-CN" dirty="0"/>
              <a:t>”</a:t>
            </a:r>
            <a:r>
              <a:rPr lang="zh-CN" altLang="zh-CN" dirty="0"/>
              <a:t>向</a:t>
            </a:r>
            <a:r>
              <a:rPr lang="en-US" altLang="zh-CN" dirty="0"/>
              <a:t>“</a:t>
            </a:r>
            <a:r>
              <a:rPr lang="zh-CN" altLang="zh-CN" dirty="0"/>
              <a:t>预测驱动</a:t>
            </a:r>
            <a:r>
              <a:rPr lang="en-US" altLang="zh-CN" dirty="0"/>
              <a:t>”</a:t>
            </a:r>
            <a:r>
              <a:rPr lang="zh-CN" altLang="zh-CN" dirty="0"/>
              <a:t>转变。</a:t>
            </a:r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9DB424A6-D8F4-07A1-601C-FA2B1C040E76}"/>
              </a:ext>
            </a:extLst>
          </p:cNvPr>
          <p:cNvSpPr>
            <a:spLocks/>
          </p:cNvSpPr>
          <p:nvPr/>
        </p:nvSpPr>
        <p:spPr bwMode="auto">
          <a:xfrm>
            <a:off x="1794572" y="3348961"/>
            <a:ext cx="3396611" cy="939114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30" name="Rectangle 67">
            <a:extLst>
              <a:ext uri="{FF2B5EF4-FFF2-40B4-BE49-F238E27FC236}">
                <a16:creationId xmlns:a16="http://schemas.microsoft.com/office/drawing/2014/main" id="{86785E35-8E63-B647-3F87-057FF8A1F7FD}"/>
              </a:ext>
            </a:extLst>
          </p:cNvPr>
          <p:cNvSpPr/>
          <p:nvPr/>
        </p:nvSpPr>
        <p:spPr>
          <a:xfrm>
            <a:off x="1908654" y="3438938"/>
            <a:ext cx="2057153" cy="659244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zh-CN" altLang="en-US" sz="3600" b="1" kern="0" dirty="0">
                <a:solidFill>
                  <a:srgbClr val="FFFFFF"/>
                </a:solidFill>
                <a:ea typeface="迷你简菱心" panose="02010609000101010101" pitchFamily="49" charset="-122"/>
              </a:rPr>
              <a:t>目标用户</a:t>
            </a:r>
            <a:endParaRPr lang="id-ID" altLang="zh-CN" sz="3600" b="1" kern="0" dirty="0">
              <a:solidFill>
                <a:srgbClr val="FFFFFF"/>
              </a:solidFill>
              <a:ea typeface="迷你简菱心" panose="02010609000101010101" pitchFamily="49" charset="-122"/>
            </a:endParaRPr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242C9E2E-0A39-AF71-44AD-B9BDD0130CD5}"/>
              </a:ext>
            </a:extLst>
          </p:cNvPr>
          <p:cNvSpPr>
            <a:spLocks/>
          </p:cNvSpPr>
          <p:nvPr/>
        </p:nvSpPr>
        <p:spPr bwMode="auto">
          <a:xfrm>
            <a:off x="1794572" y="4592768"/>
            <a:ext cx="3396611" cy="852455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  <a:gd name="T10" fmla="*/ 0 w 2053"/>
              <a:gd name="T11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  <a:lnTo>
                  <a:pt x="0" y="482"/>
                </a:lnTo>
                <a:close/>
              </a:path>
            </a:pathLst>
          </a:cu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33" name="Rectangle 71">
            <a:extLst>
              <a:ext uri="{FF2B5EF4-FFF2-40B4-BE49-F238E27FC236}">
                <a16:creationId xmlns:a16="http://schemas.microsoft.com/office/drawing/2014/main" id="{1E3E3B89-404B-9003-8818-6BEC6CE091B2}"/>
              </a:ext>
            </a:extLst>
          </p:cNvPr>
          <p:cNvSpPr/>
          <p:nvPr/>
        </p:nvSpPr>
        <p:spPr>
          <a:xfrm>
            <a:off x="1908654" y="4643870"/>
            <a:ext cx="2057153" cy="659244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zh-CN" altLang="en-US" sz="3600" b="1" kern="0" dirty="0">
                <a:solidFill>
                  <a:srgbClr val="FFFFFF"/>
                </a:solidFill>
                <a:ea typeface="迷你简菱心" panose="02010609000101010101" pitchFamily="49" charset="-122"/>
              </a:rPr>
              <a:t>项目目标</a:t>
            </a:r>
            <a:endParaRPr lang="id-ID" altLang="zh-CN" sz="3600" b="1" kern="0" dirty="0">
              <a:solidFill>
                <a:srgbClr val="FFFFFF"/>
              </a:solidFill>
              <a:ea typeface="迷你简菱心" panose="02010609000101010101" pitchFamily="49" charset="-122"/>
            </a:endParaRP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76C3AFAA-6C0D-4B1B-CEB4-7348AD5BF026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5570789" y="1755685"/>
            <a:ext cx="291087" cy="516928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0B5AA8"/>
          </a:solidFill>
          <a:ln>
            <a:noFill/>
          </a:ln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51" name="Rectangle 109">
            <a:extLst>
              <a:ext uri="{FF2B5EF4-FFF2-40B4-BE49-F238E27FC236}">
                <a16:creationId xmlns:a16="http://schemas.microsoft.com/office/drawing/2014/main" id="{E89F2C4B-A5C5-DE57-9E55-8A318D426209}"/>
              </a:ext>
            </a:extLst>
          </p:cNvPr>
          <p:cNvSpPr/>
          <p:nvPr/>
        </p:nvSpPr>
        <p:spPr>
          <a:xfrm>
            <a:off x="105987" y="2757980"/>
            <a:ext cx="646511" cy="528567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id-ID" sz="2751" b="1" kern="0" dirty="0">
                <a:latin typeface="微软雅黑" pitchFamily="34" charset="-122"/>
              </a:rPr>
              <a:t>01</a:t>
            </a:r>
          </a:p>
        </p:txBody>
      </p:sp>
      <p:sp>
        <p:nvSpPr>
          <p:cNvPr id="52" name="Rectangle 110">
            <a:extLst>
              <a:ext uri="{FF2B5EF4-FFF2-40B4-BE49-F238E27FC236}">
                <a16:creationId xmlns:a16="http://schemas.microsoft.com/office/drawing/2014/main" id="{72523A9C-2CE7-D9AB-C04D-9FCBA20A8B4F}"/>
              </a:ext>
            </a:extLst>
          </p:cNvPr>
          <p:cNvSpPr/>
          <p:nvPr/>
        </p:nvSpPr>
        <p:spPr>
          <a:xfrm>
            <a:off x="92461" y="3546659"/>
            <a:ext cx="646511" cy="528567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id-ID" sz="2751" b="1" kern="0" dirty="0">
                <a:solidFill>
                  <a:srgbClr val="FFFFFF"/>
                </a:solidFill>
                <a:latin typeface="微软雅黑" pitchFamily="34" charset="-122"/>
              </a:rPr>
              <a:t>02</a:t>
            </a:r>
          </a:p>
        </p:txBody>
      </p:sp>
      <p:sp>
        <p:nvSpPr>
          <p:cNvPr id="53" name="Rectangle 111">
            <a:extLst>
              <a:ext uri="{FF2B5EF4-FFF2-40B4-BE49-F238E27FC236}">
                <a16:creationId xmlns:a16="http://schemas.microsoft.com/office/drawing/2014/main" id="{A20FC190-3059-CAA4-548E-2DDF74337697}"/>
              </a:ext>
            </a:extLst>
          </p:cNvPr>
          <p:cNvSpPr/>
          <p:nvPr/>
        </p:nvSpPr>
        <p:spPr>
          <a:xfrm>
            <a:off x="94263" y="4345714"/>
            <a:ext cx="646511" cy="528567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id-ID" sz="2751" b="1" kern="0" dirty="0">
                <a:solidFill>
                  <a:srgbClr val="FFFFFF"/>
                </a:solidFill>
                <a:latin typeface="微软雅黑" pitchFamily="34" charset="-122"/>
              </a:rPr>
              <a:t>03</a:t>
            </a:r>
          </a:p>
        </p:txBody>
      </p:sp>
      <p:cxnSp>
        <p:nvCxnSpPr>
          <p:cNvPr id="55" name="Straight Connector 114">
            <a:extLst>
              <a:ext uri="{FF2B5EF4-FFF2-40B4-BE49-F238E27FC236}">
                <a16:creationId xmlns:a16="http://schemas.microsoft.com/office/drawing/2014/main" id="{162C18E8-D703-6563-0ED6-7F2FF9D329EF}"/>
              </a:ext>
            </a:extLst>
          </p:cNvPr>
          <p:cNvCxnSpPr>
            <a:cxnSpLocks/>
          </p:cNvCxnSpPr>
          <p:nvPr/>
        </p:nvCxnSpPr>
        <p:spPr>
          <a:xfrm>
            <a:off x="6218138" y="1573520"/>
            <a:ext cx="0" cy="4537592"/>
          </a:xfrm>
          <a:prstGeom prst="line">
            <a:avLst/>
          </a:prstGeom>
          <a:noFill/>
          <a:ln w="19050" cap="flat" cmpd="sng" algn="ctr">
            <a:solidFill>
              <a:srgbClr val="0B5AA8"/>
            </a:solidFill>
            <a:prstDash val="solid"/>
            <a:miter lim="800000"/>
          </a:ln>
          <a:effectLst/>
        </p:spPr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BF93989-9289-9C61-8620-F7B1D7C6E413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FDDBF3E3-B44D-8B63-F299-1A9A77E8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4AF60215-B078-5F58-8A00-881938279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FA5EAD3-862E-1743-FC84-601567A58C25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82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0B857-0FF8-77A8-8AD7-0D3B22345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A7B29-0A61-70C5-FA8B-52E6BCE3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0198E5-7960-34D4-D724-ABB7B6751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D14C67-9680-32B5-A677-A2D1C7D2C8B5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2EF381-8082-4EC8-0670-AAE39F5B8CF9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297FFC72-853E-E260-3057-B07E611083EC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9893E0-2686-81F7-BFD1-14277C906C79}"/>
              </a:ext>
            </a:extLst>
          </p:cNvPr>
          <p:cNvSpPr/>
          <p:nvPr/>
        </p:nvSpPr>
        <p:spPr>
          <a:xfrm>
            <a:off x="554374" y="399268"/>
            <a:ext cx="47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2FB27C01-3EEB-5A3D-A360-715DDA43862B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项目介绍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F1DB40-A101-1642-DB90-825E54E7C3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8FE28E96-4E20-F189-A25B-9EF1089272AE}"/>
              </a:ext>
            </a:extLst>
          </p:cNvPr>
          <p:cNvSpPr>
            <a:spLocks/>
          </p:cNvSpPr>
          <p:nvPr/>
        </p:nvSpPr>
        <p:spPr bwMode="auto">
          <a:xfrm>
            <a:off x="1930721" y="2401874"/>
            <a:ext cx="4166572" cy="939114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endParaRPr lang="id-ID" sz="1905">
              <a:latin typeface="+mn-ea"/>
            </a:endParaRPr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EEF0FA08-D23F-F0D6-4A53-0B38B789C4D8}"/>
              </a:ext>
            </a:extLst>
          </p:cNvPr>
          <p:cNvSpPr>
            <a:spLocks/>
          </p:cNvSpPr>
          <p:nvPr/>
        </p:nvSpPr>
        <p:spPr bwMode="auto">
          <a:xfrm>
            <a:off x="1930721" y="3397583"/>
            <a:ext cx="4166572" cy="852455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endParaRPr lang="id-ID" sz="1905">
              <a:latin typeface="+mn-ea"/>
            </a:endParaRP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240E1AE-9BBF-8D38-26CB-5BB784763C9C}"/>
              </a:ext>
            </a:extLst>
          </p:cNvPr>
          <p:cNvSpPr>
            <a:spLocks/>
          </p:cNvSpPr>
          <p:nvPr/>
        </p:nvSpPr>
        <p:spPr bwMode="auto">
          <a:xfrm>
            <a:off x="874229" y="2248407"/>
            <a:ext cx="878776" cy="1052303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7ED70955-B433-8089-73BF-686ADBBEDECC}"/>
              </a:ext>
            </a:extLst>
          </p:cNvPr>
          <p:cNvSpPr>
            <a:spLocks/>
          </p:cNvSpPr>
          <p:nvPr/>
        </p:nvSpPr>
        <p:spPr bwMode="auto">
          <a:xfrm>
            <a:off x="874229" y="3348961"/>
            <a:ext cx="878776" cy="939114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4E8560C-4A90-61FD-F183-DDB050AB1071}"/>
              </a:ext>
            </a:extLst>
          </p:cNvPr>
          <p:cNvSpPr>
            <a:spLocks/>
          </p:cNvSpPr>
          <p:nvPr/>
        </p:nvSpPr>
        <p:spPr bwMode="auto">
          <a:xfrm>
            <a:off x="874229" y="4392921"/>
            <a:ext cx="878776" cy="1052303"/>
          </a:xfrm>
          <a:custGeom>
            <a:avLst/>
            <a:gdLst>
              <a:gd name="T0" fmla="*/ 0 w 433"/>
              <a:gd name="T1" fmla="*/ 274 h 595"/>
              <a:gd name="T2" fmla="*/ 433 w 433"/>
              <a:gd name="T3" fmla="*/ 595 h 595"/>
              <a:gd name="T4" fmla="*/ 433 w 433"/>
              <a:gd name="T5" fmla="*/ 113 h 595"/>
              <a:gd name="T6" fmla="*/ 0 w 433"/>
              <a:gd name="T7" fmla="*/ 0 h 595"/>
              <a:gd name="T8" fmla="*/ 0 w 433"/>
              <a:gd name="T9" fmla="*/ 27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274"/>
                </a:moveTo>
                <a:lnTo>
                  <a:pt x="433" y="595"/>
                </a:lnTo>
                <a:lnTo>
                  <a:pt x="433" y="113"/>
                </a:lnTo>
                <a:lnTo>
                  <a:pt x="0" y="0"/>
                </a:lnTo>
                <a:lnTo>
                  <a:pt x="0" y="274"/>
                </a:lnTo>
                <a:close/>
              </a:path>
            </a:pathLst>
          </a:cu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E73EF733-C7BF-49DF-6EF9-4CAE187509BF}"/>
              </a:ext>
            </a:extLst>
          </p:cNvPr>
          <p:cNvSpPr>
            <a:spLocks/>
          </p:cNvSpPr>
          <p:nvPr/>
        </p:nvSpPr>
        <p:spPr bwMode="auto">
          <a:xfrm>
            <a:off x="1930721" y="4306634"/>
            <a:ext cx="4166572" cy="767563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endParaRPr lang="id-ID" sz="1905">
              <a:latin typeface="+mn-ea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C3730071-627C-DB3A-1499-F38840831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882" y="2816121"/>
            <a:ext cx="873784" cy="484589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1148574B-9964-3AE5-FB19-03948D5E7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882" y="3605407"/>
            <a:ext cx="873784" cy="482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EB20FF41-E4A8-C712-274E-23453C4A7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882" y="4392920"/>
            <a:ext cx="873784" cy="484589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34645E97-FEEB-1849-0308-4F70CF4232A5}"/>
              </a:ext>
            </a:extLst>
          </p:cNvPr>
          <p:cNvSpPr>
            <a:spLocks/>
          </p:cNvSpPr>
          <p:nvPr/>
        </p:nvSpPr>
        <p:spPr bwMode="auto">
          <a:xfrm>
            <a:off x="1794572" y="2248407"/>
            <a:ext cx="3396611" cy="7958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27" name="Rectangle 63">
            <a:extLst>
              <a:ext uri="{FF2B5EF4-FFF2-40B4-BE49-F238E27FC236}">
                <a16:creationId xmlns:a16="http://schemas.microsoft.com/office/drawing/2014/main" id="{088AE83B-BBDA-24AD-7C05-FA9F902C7068}"/>
              </a:ext>
            </a:extLst>
          </p:cNvPr>
          <p:cNvSpPr/>
          <p:nvPr/>
        </p:nvSpPr>
        <p:spPr>
          <a:xfrm>
            <a:off x="1908654" y="2271209"/>
            <a:ext cx="2057153" cy="659244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zh-CN" altLang="en-US" sz="3600" b="1" kern="0" dirty="0">
                <a:solidFill>
                  <a:srgbClr val="FFFFFF"/>
                </a:solidFill>
                <a:ea typeface="迷你简菱心" panose="02010609000101010101" pitchFamily="49" charset="-122"/>
              </a:rPr>
              <a:t>项目背景</a:t>
            </a:r>
            <a:endParaRPr lang="id-ID" sz="3600" b="1" kern="0" dirty="0">
              <a:solidFill>
                <a:srgbClr val="FFFFFF"/>
              </a:solidFill>
              <a:ea typeface="迷你简菱心" panose="02010609000101010101" pitchFamily="49" charset="-122"/>
            </a:endParaRPr>
          </a:p>
        </p:txBody>
      </p:sp>
      <p:sp>
        <p:nvSpPr>
          <p:cNvPr id="28" name="Rectangle 64">
            <a:extLst>
              <a:ext uri="{FF2B5EF4-FFF2-40B4-BE49-F238E27FC236}">
                <a16:creationId xmlns:a16="http://schemas.microsoft.com/office/drawing/2014/main" id="{73E1FB8F-F286-6202-A6F4-6B47505462B3}"/>
              </a:ext>
            </a:extLst>
          </p:cNvPr>
          <p:cNvSpPr/>
          <p:nvPr/>
        </p:nvSpPr>
        <p:spPr>
          <a:xfrm>
            <a:off x="6366900" y="1704204"/>
            <a:ext cx="5057402" cy="4814227"/>
          </a:xfrm>
          <a:prstGeom prst="rect">
            <a:avLst/>
          </a:prstGeom>
        </p:spPr>
        <p:txBody>
          <a:bodyPr wrap="square" lIns="104229" tIns="52114" rIns="104229" bIns="52114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/>
              <a:t>普通公众与糖尿病高风险人群</a:t>
            </a:r>
            <a:br>
              <a:rPr lang="en-US" altLang="zh-CN" dirty="0"/>
            </a:br>
            <a:r>
              <a:rPr lang="zh-CN" altLang="zh-CN" dirty="0"/>
              <a:t>可通过平台录入基础健康信息（如体重、年龄、血压、血糖等）进行自我检测，获取个体化患病风险评分和提示建议，从而提前干预、预防发病。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/>
              <a:t>基层医疗机构与健康管理人员</a:t>
            </a:r>
            <a:br>
              <a:rPr lang="en-US" altLang="zh-CN" dirty="0"/>
            </a:br>
            <a:r>
              <a:rPr lang="zh-CN" altLang="zh-CN" dirty="0"/>
              <a:t>可借助平台实现患者糖尿病筛查与健康状态跟踪，辅助初步判断，为后续检查提供参考依据，提升基层服务效率。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/>
              <a:t>科研人员与数据分析师</a:t>
            </a:r>
            <a:br>
              <a:rPr lang="en-US" altLang="zh-CN" dirty="0"/>
            </a:br>
            <a:r>
              <a:rPr lang="zh-CN" altLang="zh-CN" dirty="0"/>
              <a:t>可基于平台提供的接口或导出数据开展模型优化、特征研究与人群分析，推进糖尿病相关人工智能研究。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 dirty="0"/>
              <a:t>教育培训机构</a:t>
            </a:r>
            <a:br>
              <a:rPr lang="en-US" altLang="zh-CN" dirty="0"/>
            </a:br>
            <a:r>
              <a:rPr lang="zh-CN" altLang="zh-CN" dirty="0"/>
              <a:t>可作为</a:t>
            </a:r>
            <a:r>
              <a:rPr lang="en-US" altLang="zh-CN" dirty="0"/>
              <a:t>AI+</a:t>
            </a:r>
            <a:r>
              <a:rPr lang="zh-CN" altLang="zh-CN" dirty="0"/>
              <a:t>医疗交叉领域的教学工具，支持学生和研究人员进行人工智能建模与医疗数据分析实验。</a:t>
            </a:r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23AAC1F2-689D-3490-A91B-E8D811210D2F}"/>
              </a:ext>
            </a:extLst>
          </p:cNvPr>
          <p:cNvSpPr>
            <a:spLocks/>
          </p:cNvSpPr>
          <p:nvPr/>
        </p:nvSpPr>
        <p:spPr bwMode="auto">
          <a:xfrm>
            <a:off x="1794572" y="3348961"/>
            <a:ext cx="3396611" cy="939114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30" name="Rectangle 67">
            <a:extLst>
              <a:ext uri="{FF2B5EF4-FFF2-40B4-BE49-F238E27FC236}">
                <a16:creationId xmlns:a16="http://schemas.microsoft.com/office/drawing/2014/main" id="{9E0D30FE-E6BE-E24C-2EC2-F4848DD74014}"/>
              </a:ext>
            </a:extLst>
          </p:cNvPr>
          <p:cNvSpPr/>
          <p:nvPr/>
        </p:nvSpPr>
        <p:spPr>
          <a:xfrm>
            <a:off x="1908654" y="3438938"/>
            <a:ext cx="2057153" cy="659244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zh-CN" altLang="en-US" sz="3600" b="1" kern="0" dirty="0">
                <a:ea typeface="迷你简菱心" panose="02010609000101010101" pitchFamily="49" charset="-122"/>
              </a:rPr>
              <a:t>目标用户</a:t>
            </a:r>
            <a:endParaRPr lang="id-ID" altLang="zh-CN" sz="3600" b="1" kern="0" dirty="0">
              <a:ea typeface="迷你简菱心" panose="02010609000101010101" pitchFamily="49" charset="-122"/>
            </a:endParaRPr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FF4A3C75-7CE7-CC01-B963-B5695FF9CD77}"/>
              </a:ext>
            </a:extLst>
          </p:cNvPr>
          <p:cNvSpPr>
            <a:spLocks/>
          </p:cNvSpPr>
          <p:nvPr/>
        </p:nvSpPr>
        <p:spPr bwMode="auto">
          <a:xfrm>
            <a:off x="1794572" y="4592768"/>
            <a:ext cx="3396611" cy="852455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  <a:gd name="T10" fmla="*/ 0 w 2053"/>
              <a:gd name="T11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  <a:lnTo>
                  <a:pt x="0" y="482"/>
                </a:lnTo>
                <a:close/>
              </a:path>
            </a:pathLst>
          </a:cu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33" name="Rectangle 71">
            <a:extLst>
              <a:ext uri="{FF2B5EF4-FFF2-40B4-BE49-F238E27FC236}">
                <a16:creationId xmlns:a16="http://schemas.microsoft.com/office/drawing/2014/main" id="{A1AF1FD4-C113-216C-4D0A-97B93406E317}"/>
              </a:ext>
            </a:extLst>
          </p:cNvPr>
          <p:cNvSpPr/>
          <p:nvPr/>
        </p:nvSpPr>
        <p:spPr>
          <a:xfrm>
            <a:off x="1908654" y="4643870"/>
            <a:ext cx="2057153" cy="659244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zh-CN" altLang="en-US" sz="3600" b="1" kern="0" dirty="0">
                <a:solidFill>
                  <a:srgbClr val="FFFFFF"/>
                </a:solidFill>
                <a:ea typeface="迷你简菱心" panose="02010609000101010101" pitchFamily="49" charset="-122"/>
              </a:rPr>
              <a:t>项目目标</a:t>
            </a:r>
            <a:endParaRPr lang="id-ID" altLang="zh-CN" sz="3600" b="1" kern="0" dirty="0">
              <a:solidFill>
                <a:srgbClr val="FFFFFF"/>
              </a:solidFill>
              <a:ea typeface="迷你简菱心" panose="02010609000101010101" pitchFamily="49" charset="-122"/>
            </a:endParaRP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EAB43EBE-134F-5D3D-ED10-5C3BC244810C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5570789" y="1755685"/>
            <a:ext cx="291087" cy="516928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0B5AA8"/>
          </a:solidFill>
          <a:ln>
            <a:noFill/>
          </a:ln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51" name="Rectangle 109">
            <a:extLst>
              <a:ext uri="{FF2B5EF4-FFF2-40B4-BE49-F238E27FC236}">
                <a16:creationId xmlns:a16="http://schemas.microsoft.com/office/drawing/2014/main" id="{AD0E1503-3859-CDA4-10FB-5768F91324ED}"/>
              </a:ext>
            </a:extLst>
          </p:cNvPr>
          <p:cNvSpPr/>
          <p:nvPr/>
        </p:nvSpPr>
        <p:spPr>
          <a:xfrm>
            <a:off x="105987" y="2757980"/>
            <a:ext cx="646511" cy="528567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id-ID" sz="2751" b="1" kern="0" dirty="0">
                <a:solidFill>
                  <a:srgbClr val="FFFFFF"/>
                </a:solidFill>
                <a:latin typeface="微软雅黑" pitchFamily="34" charset="-122"/>
              </a:rPr>
              <a:t>01</a:t>
            </a:r>
          </a:p>
        </p:txBody>
      </p:sp>
      <p:sp>
        <p:nvSpPr>
          <p:cNvPr id="52" name="Rectangle 110">
            <a:extLst>
              <a:ext uri="{FF2B5EF4-FFF2-40B4-BE49-F238E27FC236}">
                <a16:creationId xmlns:a16="http://schemas.microsoft.com/office/drawing/2014/main" id="{1F274A4A-A9C7-7A3D-BEAF-F48CED6B1E34}"/>
              </a:ext>
            </a:extLst>
          </p:cNvPr>
          <p:cNvSpPr/>
          <p:nvPr/>
        </p:nvSpPr>
        <p:spPr>
          <a:xfrm>
            <a:off x="92461" y="3546659"/>
            <a:ext cx="646511" cy="528567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id-ID" sz="2751" b="1" kern="0" dirty="0">
                <a:latin typeface="微软雅黑" pitchFamily="34" charset="-122"/>
              </a:rPr>
              <a:t>02</a:t>
            </a:r>
          </a:p>
        </p:txBody>
      </p:sp>
      <p:sp>
        <p:nvSpPr>
          <p:cNvPr id="53" name="Rectangle 111">
            <a:extLst>
              <a:ext uri="{FF2B5EF4-FFF2-40B4-BE49-F238E27FC236}">
                <a16:creationId xmlns:a16="http://schemas.microsoft.com/office/drawing/2014/main" id="{5FF1B605-D22C-6632-E3C8-CA74E92DA3D4}"/>
              </a:ext>
            </a:extLst>
          </p:cNvPr>
          <p:cNvSpPr/>
          <p:nvPr/>
        </p:nvSpPr>
        <p:spPr>
          <a:xfrm>
            <a:off x="94263" y="4345714"/>
            <a:ext cx="646511" cy="528567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id-ID" sz="2751" b="1" kern="0" dirty="0">
                <a:solidFill>
                  <a:srgbClr val="FFFFFF"/>
                </a:solidFill>
                <a:latin typeface="微软雅黑" pitchFamily="34" charset="-122"/>
              </a:rPr>
              <a:t>03</a:t>
            </a:r>
          </a:p>
        </p:txBody>
      </p:sp>
      <p:cxnSp>
        <p:nvCxnSpPr>
          <p:cNvPr id="55" name="Straight Connector 114">
            <a:extLst>
              <a:ext uri="{FF2B5EF4-FFF2-40B4-BE49-F238E27FC236}">
                <a16:creationId xmlns:a16="http://schemas.microsoft.com/office/drawing/2014/main" id="{41628BF6-22DA-55A8-4267-ED659B8266CE}"/>
              </a:ext>
            </a:extLst>
          </p:cNvPr>
          <p:cNvCxnSpPr>
            <a:cxnSpLocks/>
          </p:cNvCxnSpPr>
          <p:nvPr/>
        </p:nvCxnSpPr>
        <p:spPr>
          <a:xfrm>
            <a:off x="6218138" y="1573520"/>
            <a:ext cx="0" cy="4537592"/>
          </a:xfrm>
          <a:prstGeom prst="line">
            <a:avLst/>
          </a:prstGeom>
          <a:noFill/>
          <a:ln w="19050" cap="flat" cmpd="sng" algn="ctr">
            <a:solidFill>
              <a:srgbClr val="0B5AA8"/>
            </a:solidFill>
            <a:prstDash val="solid"/>
            <a:miter lim="800000"/>
          </a:ln>
          <a:effectLst/>
        </p:spPr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E54E83A-D6C9-E489-0576-98BDCD20B76E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DC89615F-DB1D-CDB6-157F-D0F40B1A8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6E5AD8A9-5BC3-8356-0F29-6CE9E12E4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C97141F-750D-2EE2-FF85-315B146BDFE5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4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80BD3-621E-02AF-0690-CA18CC27D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C96D-79F8-73C4-5F4B-C5D999F5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0B9905-F92F-B80F-D5CC-2C55AC403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392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8FCD12-10A7-409B-415F-06A347305CA8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E50893-5B3D-F1F9-B6C5-87761E360965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B40A16A5-A0C9-F75A-6920-0BDE3CF23562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CB92F3-FEC7-D21F-41EE-C277A07F97F9}"/>
              </a:ext>
            </a:extLst>
          </p:cNvPr>
          <p:cNvSpPr/>
          <p:nvPr/>
        </p:nvSpPr>
        <p:spPr>
          <a:xfrm>
            <a:off x="554374" y="399268"/>
            <a:ext cx="47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6C300D0C-B385-06B7-7A2B-DD47F8DDCA36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项目介绍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9B87789-373F-0FEB-DABF-C91DF45896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78814F6E-F00E-F042-0561-2A165DAFB858}"/>
              </a:ext>
            </a:extLst>
          </p:cNvPr>
          <p:cNvSpPr>
            <a:spLocks/>
          </p:cNvSpPr>
          <p:nvPr/>
        </p:nvSpPr>
        <p:spPr bwMode="auto">
          <a:xfrm>
            <a:off x="1930721" y="2401874"/>
            <a:ext cx="4166572" cy="939114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endParaRPr lang="id-ID" sz="1905">
              <a:latin typeface="+mn-ea"/>
            </a:endParaRPr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03F86D81-BBDF-E779-489E-2C1A13FE1791}"/>
              </a:ext>
            </a:extLst>
          </p:cNvPr>
          <p:cNvSpPr>
            <a:spLocks/>
          </p:cNvSpPr>
          <p:nvPr/>
        </p:nvSpPr>
        <p:spPr bwMode="auto">
          <a:xfrm>
            <a:off x="1930721" y="3397583"/>
            <a:ext cx="4166572" cy="852455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endParaRPr lang="id-ID" sz="1905">
              <a:latin typeface="+mn-ea"/>
            </a:endParaRP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5775D13B-CB35-AF34-8F08-41C85105F9C0}"/>
              </a:ext>
            </a:extLst>
          </p:cNvPr>
          <p:cNvSpPr>
            <a:spLocks/>
          </p:cNvSpPr>
          <p:nvPr/>
        </p:nvSpPr>
        <p:spPr bwMode="auto">
          <a:xfrm>
            <a:off x="874229" y="2248407"/>
            <a:ext cx="878776" cy="1052303"/>
          </a:xfrm>
          <a:custGeom>
            <a:avLst/>
            <a:gdLst>
              <a:gd name="T0" fmla="*/ 0 w 433"/>
              <a:gd name="T1" fmla="*/ 595 h 595"/>
              <a:gd name="T2" fmla="*/ 433 w 433"/>
              <a:gd name="T3" fmla="*/ 450 h 595"/>
              <a:gd name="T4" fmla="*/ 433 w 433"/>
              <a:gd name="T5" fmla="*/ 0 h 595"/>
              <a:gd name="T6" fmla="*/ 0 w 433"/>
              <a:gd name="T7" fmla="*/ 321 h 595"/>
              <a:gd name="T8" fmla="*/ 0 w 433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595"/>
                </a:moveTo>
                <a:lnTo>
                  <a:pt x="433" y="450"/>
                </a:lnTo>
                <a:lnTo>
                  <a:pt x="433" y="0"/>
                </a:lnTo>
                <a:lnTo>
                  <a:pt x="0" y="321"/>
                </a:lnTo>
                <a:lnTo>
                  <a:pt x="0" y="595"/>
                </a:lnTo>
                <a:close/>
              </a:path>
            </a:pathLst>
          </a:cu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F96AF853-5DE6-B599-ACF2-80B74C55BB7F}"/>
              </a:ext>
            </a:extLst>
          </p:cNvPr>
          <p:cNvSpPr>
            <a:spLocks/>
          </p:cNvSpPr>
          <p:nvPr/>
        </p:nvSpPr>
        <p:spPr bwMode="auto">
          <a:xfrm>
            <a:off x="874229" y="3348961"/>
            <a:ext cx="878776" cy="939114"/>
          </a:xfrm>
          <a:custGeom>
            <a:avLst/>
            <a:gdLst>
              <a:gd name="T0" fmla="*/ 0 w 433"/>
              <a:gd name="T1" fmla="*/ 418 h 531"/>
              <a:gd name="T2" fmla="*/ 433 w 433"/>
              <a:gd name="T3" fmla="*/ 531 h 531"/>
              <a:gd name="T4" fmla="*/ 433 w 433"/>
              <a:gd name="T5" fmla="*/ 0 h 531"/>
              <a:gd name="T6" fmla="*/ 0 w 433"/>
              <a:gd name="T7" fmla="*/ 145 h 531"/>
              <a:gd name="T8" fmla="*/ 0 w 433"/>
              <a:gd name="T9" fmla="*/ 418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31">
                <a:moveTo>
                  <a:pt x="0" y="418"/>
                </a:moveTo>
                <a:lnTo>
                  <a:pt x="433" y="531"/>
                </a:lnTo>
                <a:lnTo>
                  <a:pt x="433" y="0"/>
                </a:lnTo>
                <a:lnTo>
                  <a:pt x="0" y="145"/>
                </a:lnTo>
                <a:lnTo>
                  <a:pt x="0" y="418"/>
                </a:lnTo>
                <a:close/>
              </a:path>
            </a:pathLst>
          </a:cu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3B0B801-A284-2A25-DED6-4270C74E5C60}"/>
              </a:ext>
            </a:extLst>
          </p:cNvPr>
          <p:cNvSpPr>
            <a:spLocks/>
          </p:cNvSpPr>
          <p:nvPr/>
        </p:nvSpPr>
        <p:spPr bwMode="auto">
          <a:xfrm>
            <a:off x="874229" y="4392921"/>
            <a:ext cx="878776" cy="1052303"/>
          </a:xfrm>
          <a:custGeom>
            <a:avLst/>
            <a:gdLst>
              <a:gd name="T0" fmla="*/ 0 w 433"/>
              <a:gd name="T1" fmla="*/ 274 h 595"/>
              <a:gd name="T2" fmla="*/ 433 w 433"/>
              <a:gd name="T3" fmla="*/ 595 h 595"/>
              <a:gd name="T4" fmla="*/ 433 w 433"/>
              <a:gd name="T5" fmla="*/ 113 h 595"/>
              <a:gd name="T6" fmla="*/ 0 w 433"/>
              <a:gd name="T7" fmla="*/ 0 h 595"/>
              <a:gd name="T8" fmla="*/ 0 w 433"/>
              <a:gd name="T9" fmla="*/ 27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595">
                <a:moveTo>
                  <a:pt x="0" y="274"/>
                </a:moveTo>
                <a:lnTo>
                  <a:pt x="433" y="595"/>
                </a:lnTo>
                <a:lnTo>
                  <a:pt x="433" y="113"/>
                </a:lnTo>
                <a:lnTo>
                  <a:pt x="0" y="0"/>
                </a:lnTo>
                <a:lnTo>
                  <a:pt x="0" y="27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7E3415EA-8BD4-6D6C-555D-53DA0B9D5A03}"/>
              </a:ext>
            </a:extLst>
          </p:cNvPr>
          <p:cNvSpPr>
            <a:spLocks/>
          </p:cNvSpPr>
          <p:nvPr/>
        </p:nvSpPr>
        <p:spPr bwMode="auto">
          <a:xfrm>
            <a:off x="1930721" y="4306634"/>
            <a:ext cx="4166572" cy="767563"/>
          </a:xfrm>
          <a:custGeom>
            <a:avLst/>
            <a:gdLst>
              <a:gd name="T0" fmla="*/ 0 w 2053"/>
              <a:gd name="T1" fmla="*/ 0 h 434"/>
              <a:gd name="T2" fmla="*/ 0 w 2053"/>
              <a:gd name="T3" fmla="*/ 434 h 434"/>
              <a:gd name="T4" fmla="*/ 1893 w 2053"/>
              <a:gd name="T5" fmla="*/ 434 h 434"/>
              <a:gd name="T6" fmla="*/ 2053 w 2053"/>
              <a:gd name="T7" fmla="*/ 225 h 434"/>
              <a:gd name="T8" fmla="*/ 1893 w 2053"/>
              <a:gd name="T9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3" h="434">
                <a:moveTo>
                  <a:pt x="0" y="0"/>
                </a:moveTo>
                <a:lnTo>
                  <a:pt x="0" y="434"/>
                </a:lnTo>
                <a:lnTo>
                  <a:pt x="1893" y="434"/>
                </a:lnTo>
                <a:lnTo>
                  <a:pt x="2053" y="225"/>
                </a:lnTo>
                <a:lnTo>
                  <a:pt x="18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endParaRPr lang="id-ID" sz="1905">
              <a:latin typeface="+mn-ea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CE9C60AE-A38A-C799-57C6-DA22AFB4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882" y="2816121"/>
            <a:ext cx="873784" cy="484589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chemeClr val="accent1">
                  <a:lumMod val="20000"/>
                  <a:lumOff val="80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40FF654C-335C-DF31-4270-9C83BBF6A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882" y="3605407"/>
            <a:ext cx="873784" cy="4828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0EC4013A-7155-BA91-570E-CBA666401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882" y="4392920"/>
            <a:ext cx="873784" cy="4845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831CA48D-E4D6-EF8C-789F-8662E6230284}"/>
              </a:ext>
            </a:extLst>
          </p:cNvPr>
          <p:cNvSpPr>
            <a:spLocks/>
          </p:cNvSpPr>
          <p:nvPr/>
        </p:nvSpPr>
        <p:spPr bwMode="auto">
          <a:xfrm>
            <a:off x="1794572" y="2248407"/>
            <a:ext cx="3396611" cy="795860"/>
          </a:xfrm>
          <a:custGeom>
            <a:avLst/>
            <a:gdLst>
              <a:gd name="T0" fmla="*/ 0 w 2053"/>
              <a:gd name="T1" fmla="*/ 450 h 450"/>
              <a:gd name="T2" fmla="*/ 0 w 2053"/>
              <a:gd name="T3" fmla="*/ 0 h 450"/>
              <a:gd name="T4" fmla="*/ 1893 w 2053"/>
              <a:gd name="T5" fmla="*/ 0 h 450"/>
              <a:gd name="T6" fmla="*/ 2053 w 2053"/>
              <a:gd name="T7" fmla="*/ 225 h 450"/>
              <a:gd name="T8" fmla="*/ 1893 w 2053"/>
              <a:gd name="T9" fmla="*/ 450 h 450"/>
              <a:gd name="T10" fmla="*/ 0 w 2053"/>
              <a:gd name="T11" fmla="*/ 45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50">
                <a:moveTo>
                  <a:pt x="0" y="450"/>
                </a:moveTo>
                <a:lnTo>
                  <a:pt x="0" y="0"/>
                </a:lnTo>
                <a:lnTo>
                  <a:pt x="1893" y="0"/>
                </a:lnTo>
                <a:lnTo>
                  <a:pt x="2053" y="225"/>
                </a:lnTo>
                <a:lnTo>
                  <a:pt x="1893" y="450"/>
                </a:lnTo>
                <a:lnTo>
                  <a:pt x="0" y="450"/>
                </a:lnTo>
                <a:close/>
              </a:path>
            </a:pathLst>
          </a:cu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27" name="Rectangle 63">
            <a:extLst>
              <a:ext uri="{FF2B5EF4-FFF2-40B4-BE49-F238E27FC236}">
                <a16:creationId xmlns:a16="http://schemas.microsoft.com/office/drawing/2014/main" id="{09D3790C-2AC6-7B76-04FA-D6A22DE09B65}"/>
              </a:ext>
            </a:extLst>
          </p:cNvPr>
          <p:cNvSpPr/>
          <p:nvPr/>
        </p:nvSpPr>
        <p:spPr>
          <a:xfrm>
            <a:off x="1908654" y="2271209"/>
            <a:ext cx="2057153" cy="659244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zh-CN" altLang="en-US" sz="3600" b="1" kern="0" dirty="0">
                <a:solidFill>
                  <a:srgbClr val="FFFFFF"/>
                </a:solidFill>
                <a:ea typeface="迷你简菱心" panose="02010609000101010101" pitchFamily="49" charset="-122"/>
              </a:rPr>
              <a:t>项目背景</a:t>
            </a:r>
            <a:endParaRPr lang="id-ID" sz="3600" b="1" kern="0" dirty="0">
              <a:solidFill>
                <a:srgbClr val="FFFFFF"/>
              </a:solidFill>
              <a:ea typeface="迷你简菱心" panose="02010609000101010101" pitchFamily="49" charset="-122"/>
            </a:endParaRPr>
          </a:p>
        </p:txBody>
      </p:sp>
      <p:sp>
        <p:nvSpPr>
          <p:cNvPr id="28" name="Rectangle 64">
            <a:extLst>
              <a:ext uri="{FF2B5EF4-FFF2-40B4-BE49-F238E27FC236}">
                <a16:creationId xmlns:a16="http://schemas.microsoft.com/office/drawing/2014/main" id="{2CC69EA6-362D-58A6-1F92-F101E48FD08B}"/>
              </a:ext>
            </a:extLst>
          </p:cNvPr>
          <p:cNvSpPr/>
          <p:nvPr/>
        </p:nvSpPr>
        <p:spPr>
          <a:xfrm>
            <a:off x="6366900" y="1704204"/>
            <a:ext cx="5057402" cy="1213241"/>
          </a:xfrm>
          <a:prstGeom prst="rect">
            <a:avLst/>
          </a:prstGeom>
        </p:spPr>
        <p:txBody>
          <a:bodyPr wrap="square" lIns="104229" tIns="52114" rIns="104229" bIns="52114">
            <a:spAutoFit/>
          </a:bodyPr>
          <a:lstStyle/>
          <a:p>
            <a:pPr algn="just" defTabSz="967527">
              <a:defRPr/>
            </a:pPr>
            <a:r>
              <a:rPr lang="en-US" altLang="zh-CN" dirty="0"/>
              <a:t>      </a:t>
            </a:r>
            <a:r>
              <a:rPr lang="zh-CN" altLang="zh-CN" dirty="0"/>
              <a:t>本项目旨在开发一个以</a:t>
            </a:r>
            <a:r>
              <a:rPr lang="en-US" altLang="zh-CN" dirty="0"/>
              <a:t> Vue </a:t>
            </a:r>
            <a:r>
              <a:rPr lang="zh-CN" altLang="zh-CN" dirty="0"/>
              <a:t>前端为基础，集成</a:t>
            </a:r>
            <a:r>
              <a:rPr lang="en-US" altLang="zh-CN" dirty="0"/>
              <a:t> </a:t>
            </a:r>
            <a:r>
              <a:rPr lang="en-US" altLang="zh-CN" dirty="0" err="1"/>
              <a:t>XGBoost</a:t>
            </a:r>
            <a:r>
              <a:rPr lang="en-US" altLang="zh-CN" dirty="0"/>
              <a:t> </a:t>
            </a:r>
            <a:r>
              <a:rPr lang="zh-CN" altLang="zh-CN" dirty="0"/>
              <a:t>与</a:t>
            </a:r>
            <a:r>
              <a:rPr lang="en-US" altLang="zh-CN" dirty="0"/>
              <a:t> MindSpore </a:t>
            </a:r>
            <a:r>
              <a:rPr lang="zh-CN" altLang="zh-CN" dirty="0"/>
              <a:t>两种智能预测模型的</a:t>
            </a:r>
            <a:r>
              <a:rPr lang="en-US" altLang="zh-CN" dirty="0"/>
              <a:t> Web </a:t>
            </a:r>
            <a:r>
              <a:rPr lang="zh-CN" altLang="zh-CN" dirty="0"/>
              <a:t>平台系统，实现糖尿病风险预测服务的数字化与智能化。</a:t>
            </a:r>
            <a:endParaRPr lang="zh-CN" altLang="en-US" sz="1587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E0565C2A-3E6E-782F-441B-5BE3BC938238}"/>
              </a:ext>
            </a:extLst>
          </p:cNvPr>
          <p:cNvSpPr>
            <a:spLocks/>
          </p:cNvSpPr>
          <p:nvPr/>
        </p:nvSpPr>
        <p:spPr bwMode="auto">
          <a:xfrm>
            <a:off x="1794572" y="3348961"/>
            <a:ext cx="3396611" cy="939114"/>
          </a:xfrm>
          <a:custGeom>
            <a:avLst/>
            <a:gdLst>
              <a:gd name="T0" fmla="*/ 0 w 2053"/>
              <a:gd name="T1" fmla="*/ 0 h 531"/>
              <a:gd name="T2" fmla="*/ 0 w 2053"/>
              <a:gd name="T3" fmla="*/ 531 h 531"/>
              <a:gd name="T4" fmla="*/ 1893 w 2053"/>
              <a:gd name="T5" fmla="*/ 531 h 531"/>
              <a:gd name="T6" fmla="*/ 2053 w 2053"/>
              <a:gd name="T7" fmla="*/ 273 h 531"/>
              <a:gd name="T8" fmla="*/ 1893 w 2053"/>
              <a:gd name="T9" fmla="*/ 0 h 531"/>
              <a:gd name="T10" fmla="*/ 0 w 2053"/>
              <a:gd name="T11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531">
                <a:moveTo>
                  <a:pt x="0" y="0"/>
                </a:moveTo>
                <a:lnTo>
                  <a:pt x="0" y="531"/>
                </a:lnTo>
                <a:lnTo>
                  <a:pt x="1893" y="531"/>
                </a:lnTo>
                <a:lnTo>
                  <a:pt x="2053" y="273"/>
                </a:lnTo>
                <a:lnTo>
                  <a:pt x="1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30" name="Rectangle 67">
            <a:extLst>
              <a:ext uri="{FF2B5EF4-FFF2-40B4-BE49-F238E27FC236}">
                <a16:creationId xmlns:a16="http://schemas.microsoft.com/office/drawing/2014/main" id="{3EF629EA-D1D1-CED5-49B8-EABC711350AD}"/>
              </a:ext>
            </a:extLst>
          </p:cNvPr>
          <p:cNvSpPr/>
          <p:nvPr/>
        </p:nvSpPr>
        <p:spPr>
          <a:xfrm>
            <a:off x="1908654" y="3438938"/>
            <a:ext cx="2057153" cy="659244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zh-CN" altLang="en-US" sz="3600" b="1" kern="0" dirty="0">
                <a:solidFill>
                  <a:srgbClr val="FFFFFF"/>
                </a:solidFill>
                <a:ea typeface="迷你简菱心" panose="02010609000101010101" pitchFamily="49" charset="-122"/>
              </a:rPr>
              <a:t>目标用户</a:t>
            </a:r>
            <a:endParaRPr lang="id-ID" altLang="zh-CN" sz="3600" b="1" kern="0" dirty="0">
              <a:solidFill>
                <a:srgbClr val="FFFFFF"/>
              </a:solidFill>
              <a:ea typeface="迷你简菱心" panose="02010609000101010101" pitchFamily="49" charset="-122"/>
            </a:endParaRPr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070BD7C7-017E-C74B-B3EF-19600E9FC93C}"/>
              </a:ext>
            </a:extLst>
          </p:cNvPr>
          <p:cNvSpPr>
            <a:spLocks/>
          </p:cNvSpPr>
          <p:nvPr/>
        </p:nvSpPr>
        <p:spPr bwMode="auto">
          <a:xfrm>
            <a:off x="1794572" y="4592768"/>
            <a:ext cx="3396611" cy="852455"/>
          </a:xfrm>
          <a:custGeom>
            <a:avLst/>
            <a:gdLst>
              <a:gd name="T0" fmla="*/ 0 w 2053"/>
              <a:gd name="T1" fmla="*/ 482 h 482"/>
              <a:gd name="T2" fmla="*/ 0 w 2053"/>
              <a:gd name="T3" fmla="*/ 0 h 482"/>
              <a:gd name="T4" fmla="*/ 1893 w 2053"/>
              <a:gd name="T5" fmla="*/ 0 h 482"/>
              <a:gd name="T6" fmla="*/ 2053 w 2053"/>
              <a:gd name="T7" fmla="*/ 241 h 482"/>
              <a:gd name="T8" fmla="*/ 1893 w 2053"/>
              <a:gd name="T9" fmla="*/ 482 h 482"/>
              <a:gd name="T10" fmla="*/ 0 w 2053"/>
              <a:gd name="T11" fmla="*/ 482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3" h="482">
                <a:moveTo>
                  <a:pt x="0" y="482"/>
                </a:moveTo>
                <a:lnTo>
                  <a:pt x="0" y="0"/>
                </a:lnTo>
                <a:lnTo>
                  <a:pt x="1893" y="0"/>
                </a:lnTo>
                <a:lnTo>
                  <a:pt x="2053" y="241"/>
                </a:lnTo>
                <a:lnTo>
                  <a:pt x="1893" y="482"/>
                </a:lnTo>
                <a:lnTo>
                  <a:pt x="0" y="48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33" name="Rectangle 71">
            <a:extLst>
              <a:ext uri="{FF2B5EF4-FFF2-40B4-BE49-F238E27FC236}">
                <a16:creationId xmlns:a16="http://schemas.microsoft.com/office/drawing/2014/main" id="{ECBAF101-C972-916F-1A03-8AECB08580A5}"/>
              </a:ext>
            </a:extLst>
          </p:cNvPr>
          <p:cNvSpPr/>
          <p:nvPr/>
        </p:nvSpPr>
        <p:spPr>
          <a:xfrm>
            <a:off x="1908654" y="4643870"/>
            <a:ext cx="2057153" cy="659244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zh-CN" altLang="en-US" sz="3600" b="1" kern="0" dirty="0">
                <a:ea typeface="迷你简菱心" panose="02010609000101010101" pitchFamily="49" charset="-122"/>
              </a:rPr>
              <a:t>项目目标</a:t>
            </a:r>
            <a:endParaRPr lang="id-ID" altLang="zh-CN" sz="3600" b="1" kern="0" dirty="0">
              <a:ea typeface="迷你简菱心" panose="02010609000101010101" pitchFamily="49" charset="-122"/>
            </a:endParaRPr>
          </a:p>
        </p:txBody>
      </p:sp>
      <p:sp>
        <p:nvSpPr>
          <p:cNvPr id="38" name="Freeform 26">
            <a:extLst>
              <a:ext uri="{FF2B5EF4-FFF2-40B4-BE49-F238E27FC236}">
                <a16:creationId xmlns:a16="http://schemas.microsoft.com/office/drawing/2014/main" id="{E365189F-A8FD-6D07-80C6-1EAAA46B1644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5570789" y="1755685"/>
            <a:ext cx="291087" cy="516928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rgbClr val="0B5AA8"/>
          </a:solidFill>
          <a:ln>
            <a:noFill/>
          </a:ln>
        </p:spPr>
        <p:txBody>
          <a:bodyPr vert="horz" wrap="square" lIns="104229" tIns="52114" rIns="104229" bIns="52114" numCol="1" anchor="t" anchorCtr="0" compatLnSpc="1">
            <a:prstTxWarp prst="textNoShape">
              <a:avLst/>
            </a:prstTxWarp>
          </a:bodyPr>
          <a:lstStyle/>
          <a:p>
            <a:pPr defTabSz="967527">
              <a:defRPr/>
            </a:pPr>
            <a:endParaRPr lang="id-ID" sz="1905" kern="0" dirty="0">
              <a:solidFill>
                <a:sysClr val="windowText" lastClr="000000"/>
              </a:solidFill>
              <a:latin typeface="微软雅黑" pitchFamily="34" charset="-122"/>
            </a:endParaRPr>
          </a:p>
        </p:txBody>
      </p:sp>
      <p:sp>
        <p:nvSpPr>
          <p:cNvPr id="51" name="Rectangle 109">
            <a:extLst>
              <a:ext uri="{FF2B5EF4-FFF2-40B4-BE49-F238E27FC236}">
                <a16:creationId xmlns:a16="http://schemas.microsoft.com/office/drawing/2014/main" id="{6CAD73B0-5FEE-717D-C279-8EEFA7010B8E}"/>
              </a:ext>
            </a:extLst>
          </p:cNvPr>
          <p:cNvSpPr/>
          <p:nvPr/>
        </p:nvSpPr>
        <p:spPr>
          <a:xfrm>
            <a:off x="105987" y="2757980"/>
            <a:ext cx="646511" cy="528567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id-ID" sz="2751" b="1" kern="0" dirty="0">
                <a:solidFill>
                  <a:srgbClr val="FFFFFF"/>
                </a:solidFill>
                <a:latin typeface="微软雅黑" pitchFamily="34" charset="-122"/>
              </a:rPr>
              <a:t>01</a:t>
            </a:r>
          </a:p>
        </p:txBody>
      </p:sp>
      <p:sp>
        <p:nvSpPr>
          <p:cNvPr id="52" name="Rectangle 110">
            <a:extLst>
              <a:ext uri="{FF2B5EF4-FFF2-40B4-BE49-F238E27FC236}">
                <a16:creationId xmlns:a16="http://schemas.microsoft.com/office/drawing/2014/main" id="{D5D32A04-BD96-7CF0-95B7-05B3BCE6CECC}"/>
              </a:ext>
            </a:extLst>
          </p:cNvPr>
          <p:cNvSpPr/>
          <p:nvPr/>
        </p:nvSpPr>
        <p:spPr>
          <a:xfrm>
            <a:off x="92461" y="3546659"/>
            <a:ext cx="646511" cy="528567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id-ID" sz="2751" b="1" kern="0" dirty="0">
                <a:solidFill>
                  <a:srgbClr val="FFFFFF"/>
                </a:solidFill>
                <a:latin typeface="微软雅黑" pitchFamily="34" charset="-122"/>
              </a:rPr>
              <a:t>02</a:t>
            </a:r>
          </a:p>
        </p:txBody>
      </p:sp>
      <p:sp>
        <p:nvSpPr>
          <p:cNvPr id="53" name="Rectangle 111">
            <a:extLst>
              <a:ext uri="{FF2B5EF4-FFF2-40B4-BE49-F238E27FC236}">
                <a16:creationId xmlns:a16="http://schemas.microsoft.com/office/drawing/2014/main" id="{8CF06814-3179-8A6C-7094-0DAC676DBC18}"/>
              </a:ext>
            </a:extLst>
          </p:cNvPr>
          <p:cNvSpPr/>
          <p:nvPr/>
        </p:nvSpPr>
        <p:spPr>
          <a:xfrm>
            <a:off x="94263" y="4345714"/>
            <a:ext cx="646511" cy="528567"/>
          </a:xfrm>
          <a:prstGeom prst="rect">
            <a:avLst/>
          </a:prstGeom>
        </p:spPr>
        <p:txBody>
          <a:bodyPr wrap="none" lIns="104229" tIns="52114" rIns="104229" bIns="52114">
            <a:spAutoFit/>
          </a:bodyPr>
          <a:lstStyle/>
          <a:p>
            <a:pPr defTabSz="967527">
              <a:defRPr/>
            </a:pPr>
            <a:r>
              <a:rPr lang="id-ID" sz="2751" b="1" kern="0" dirty="0">
                <a:latin typeface="微软雅黑" pitchFamily="34" charset="-122"/>
              </a:rPr>
              <a:t>03</a:t>
            </a:r>
          </a:p>
        </p:txBody>
      </p:sp>
      <p:cxnSp>
        <p:nvCxnSpPr>
          <p:cNvPr id="55" name="Straight Connector 114">
            <a:extLst>
              <a:ext uri="{FF2B5EF4-FFF2-40B4-BE49-F238E27FC236}">
                <a16:creationId xmlns:a16="http://schemas.microsoft.com/office/drawing/2014/main" id="{1671F531-3C46-B9BE-FEE8-5C609B32DF07}"/>
              </a:ext>
            </a:extLst>
          </p:cNvPr>
          <p:cNvCxnSpPr>
            <a:cxnSpLocks/>
          </p:cNvCxnSpPr>
          <p:nvPr/>
        </p:nvCxnSpPr>
        <p:spPr>
          <a:xfrm>
            <a:off x="6218138" y="1573520"/>
            <a:ext cx="0" cy="4537592"/>
          </a:xfrm>
          <a:prstGeom prst="line">
            <a:avLst/>
          </a:prstGeom>
          <a:noFill/>
          <a:ln w="19050" cap="flat" cmpd="sng" algn="ctr">
            <a:solidFill>
              <a:srgbClr val="0B5AA8"/>
            </a:solidFill>
            <a:prstDash val="solid"/>
            <a:miter lim="800000"/>
          </a:ln>
          <a:effectLst/>
        </p:spPr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76D1D77-0335-A1C4-6922-6717109F012B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53C1C12F-7EC8-1AA7-CAF2-B3025054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2BA44E91-B6DD-56D7-DAB8-15D7617A7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ACEEDC6-620C-29D4-00A0-73C5F97C1588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09A29BF-01F9-C1D7-F9CC-178BFD05E1BB}"/>
              </a:ext>
            </a:extLst>
          </p:cNvPr>
          <p:cNvSpPr/>
          <p:nvPr/>
        </p:nvSpPr>
        <p:spPr>
          <a:xfrm>
            <a:off x="6888088" y="3286547"/>
            <a:ext cx="3888432" cy="2158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前端图片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A28A1F-6ADB-622A-3ED7-465386E488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939" y="3152194"/>
            <a:ext cx="4673323" cy="23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1D47E-AB32-99F0-9636-CC3B4FFD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CE9BF-6B5E-B5D6-91FD-E949A979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29613B-53A7-2590-244E-D8CEFAEAE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068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2F4EFB-D8A2-AAF0-15A7-6E2A9B311FBB}"/>
              </a:ext>
            </a:extLst>
          </p:cNvPr>
          <p:cNvSpPr txBox="1"/>
          <p:nvPr/>
        </p:nvSpPr>
        <p:spPr>
          <a:xfrm>
            <a:off x="867419" y="1268760"/>
            <a:ext cx="532859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chemeClr val="bg1"/>
                </a:solidFill>
                <a:latin typeface="Arial Black" panose="020B0A04020102020204" pitchFamily="34" charset="0"/>
              </a:rPr>
              <a:t>02</a:t>
            </a:r>
            <a:endParaRPr lang="zh-CN" altLang="en-US" sz="287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76C04332-E69F-6956-EB79-D083640ADE62}"/>
              </a:ext>
            </a:extLst>
          </p:cNvPr>
          <p:cNvSpPr txBox="1">
            <a:spLocks/>
          </p:cNvSpPr>
          <p:nvPr/>
        </p:nvSpPr>
        <p:spPr>
          <a:xfrm>
            <a:off x="5951984" y="2107027"/>
            <a:ext cx="5328592" cy="74659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269B38D-DC4E-8CB0-B7FB-5653AACE9D45}"/>
              </a:ext>
            </a:extLst>
          </p:cNvPr>
          <p:cNvCxnSpPr>
            <a:cxnSpLocks/>
          </p:cNvCxnSpPr>
          <p:nvPr/>
        </p:nvCxnSpPr>
        <p:spPr>
          <a:xfrm>
            <a:off x="6127957" y="3187767"/>
            <a:ext cx="3594498" cy="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4">
            <a:extLst>
              <a:ext uri="{FF2B5EF4-FFF2-40B4-BE49-F238E27FC236}">
                <a16:creationId xmlns:a16="http://schemas.microsoft.com/office/drawing/2014/main" id="{586CC328-3FD1-5283-5C18-E22114A9A5FD}"/>
              </a:ext>
            </a:extLst>
          </p:cNvPr>
          <p:cNvSpPr txBox="1">
            <a:spLocks/>
          </p:cNvSpPr>
          <p:nvPr/>
        </p:nvSpPr>
        <p:spPr>
          <a:xfrm>
            <a:off x="6097838" y="3906494"/>
            <a:ext cx="4754488" cy="746593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5000"/>
              </a:lnSpc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0E99CD9-E3F8-CB7A-1F6C-0C018A7BDC1C}"/>
              </a:ext>
            </a:extLst>
          </p:cNvPr>
          <p:cNvGrpSpPr/>
          <p:nvPr/>
        </p:nvGrpSpPr>
        <p:grpSpPr>
          <a:xfrm>
            <a:off x="8758474" y="410646"/>
            <a:ext cx="3026158" cy="871761"/>
            <a:chOff x="9477081" y="3365475"/>
            <a:chExt cx="2537602" cy="73102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1686DBB-1CC5-7AC4-80DD-D5408A454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7081" y="3365475"/>
              <a:ext cx="731584" cy="73102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DEE0A64-2FB8-5529-B972-912B53FCB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90715"/>
              <a:ext cx="1643777" cy="512858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22FB06E-1825-63C3-B765-0C1E1826A0CC}"/>
                </a:ext>
              </a:extLst>
            </p:cNvPr>
            <p:cNvSpPr txBox="1"/>
            <p:nvPr/>
          </p:nvSpPr>
          <p:spPr>
            <a:xfrm>
              <a:off x="10242051" y="3859762"/>
              <a:ext cx="1772632" cy="1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639E90C2-8E87-0749-7879-6FE4712346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371" y="6191601"/>
            <a:ext cx="1818205" cy="4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AA2AB-B2A2-95CC-BC7F-57E6F5D32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DBB25-CA54-A021-09B8-07452513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E408E10-980F-515B-1674-6FE0259A0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C231BC6-7B60-23E6-5C9C-BC0B00920ED2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CEE922-71E8-32E9-4AD8-1DBCCD10904A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E68BA731-7B01-55D1-D56B-CE04974734EC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4194D0-39C2-2779-74B2-1E052F4960B5}"/>
              </a:ext>
            </a:extLst>
          </p:cNvPr>
          <p:cNvSpPr/>
          <p:nvPr/>
        </p:nvSpPr>
        <p:spPr>
          <a:xfrm>
            <a:off x="554374" y="399268"/>
            <a:ext cx="47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CB733710-0BFF-9C00-ED30-D5370A3D121E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项目架构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6B18F5-B011-0413-5B84-81C20D8FD0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A59FD40B-B9DB-87C2-E1D4-984857200E77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BBF72B2B-E3A5-DD72-7011-01B289181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162C4591-E1C0-F711-07AA-B0C150916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EC0FE68-2731-7288-144D-883CF67FCACA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361976CD-ECF6-5F08-3825-FC350C6283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4" y="2276872"/>
            <a:ext cx="5689774" cy="2598320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06FE597-07CA-46C1-1AEB-A577EF079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43579"/>
              </p:ext>
            </p:extLst>
          </p:nvPr>
        </p:nvGraphicFramePr>
        <p:xfrm>
          <a:off x="6096000" y="1460249"/>
          <a:ext cx="5600920" cy="4524025"/>
        </p:xfrm>
        <a:graphic>
          <a:graphicData uri="http://schemas.openxmlformats.org/drawingml/2006/table">
            <a:tbl>
              <a:tblPr/>
              <a:tblGrid>
                <a:gridCol w="2862613">
                  <a:extLst>
                    <a:ext uri="{9D8B030D-6E8A-4147-A177-3AD203B41FA5}">
                      <a16:colId xmlns:a16="http://schemas.microsoft.com/office/drawing/2014/main" val="3284140057"/>
                    </a:ext>
                  </a:extLst>
                </a:gridCol>
                <a:gridCol w="2738307">
                  <a:extLst>
                    <a:ext uri="{9D8B030D-6E8A-4147-A177-3AD203B41FA5}">
                      <a16:colId xmlns:a16="http://schemas.microsoft.com/office/drawing/2014/main" val="4293157720"/>
                    </a:ext>
                  </a:extLst>
                </a:gridCol>
              </a:tblGrid>
              <a:tr h="449865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rgbClr val="000000"/>
                          </a:solidFill>
                        </a:rPr>
                        <a:t>模块</a:t>
                      </a:r>
                    </a:p>
                  </a:txBody>
                  <a:tcPr anchor="ctr">
                    <a:lnL>
                      <a:solidFill>
                        <a:srgbClr val="B9D7EA"/>
                      </a:solidFill>
                      <a:prstDash val="solid"/>
                    </a:lnL>
                    <a:lnR>
                      <a:solidFill>
                        <a:srgbClr val="FFFFFF"/>
                      </a:solidFill>
                      <a:prstDash val="solid"/>
                    </a:lnR>
                    <a:lnT>
                      <a:solidFill>
                        <a:srgbClr val="B9D7EA"/>
                      </a:solidFill>
                      <a:prstDash val="solid"/>
                    </a:lnT>
                    <a:lnB w="9525" cap="flat" cmpd="sng" algn="ctr">
                      <a:solidFill>
                        <a:srgbClr val="B9D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solidFill>
                            <a:srgbClr val="000000"/>
                          </a:solidFill>
                        </a:rPr>
                        <a:t>功能概述</a:t>
                      </a:r>
                    </a:p>
                  </a:txBody>
                  <a:tcPr anchor="ctr">
                    <a:lnL>
                      <a:solidFill>
                        <a:srgbClr val="FFFFFF"/>
                      </a:solidFill>
                      <a:prstDash val="solid"/>
                    </a:lnL>
                    <a:lnR>
                      <a:solidFill>
                        <a:srgbClr val="B9D7EA"/>
                      </a:solidFill>
                      <a:prstDash val="solid"/>
                    </a:lnR>
                    <a:lnT>
                      <a:solidFill>
                        <a:srgbClr val="B9D7EA"/>
                      </a:solidFill>
                      <a:prstDash val="solid"/>
                    </a:lnT>
                    <a:lnB w="9525" cap="flat" cmpd="sng" algn="ctr">
                      <a:solidFill>
                        <a:srgbClr val="B9D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679431"/>
                  </a:ext>
                </a:extLst>
              </a:tr>
              <a:tr h="449865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前端展示层（</a:t>
                      </a:r>
                      <a:r>
                        <a:rPr lang="en-US">
                          <a:effectLst/>
                        </a:rPr>
                        <a:t>Vue3）</a:t>
                      </a:r>
                    </a:p>
                  </a:txBody>
                  <a:tcPr marR="63500" marT="63500" marB="63500" anchor="ctr">
                    <a:lnL>
                      <a:solidFill>
                        <a:srgbClr val="B9D7EA"/>
                      </a:solidFill>
                      <a:prstDash val="solid"/>
                    </a:lnL>
                    <a:lnR>
                      <a:solidFill>
                        <a:srgbClr val="FFFFFF"/>
                      </a:solidFill>
                      <a:prstDash val="solid"/>
                    </a:lnR>
                    <a:lnT>
                      <a:solidFill>
                        <a:srgbClr val="B9D7EA"/>
                      </a:solidFill>
                      <a:prstDash val="soli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用户交互界面，直接接收输入数据并通过</a:t>
                      </a:r>
                      <a:r>
                        <a:rPr lang="en-US" altLang="zh-CN">
                          <a:effectLst/>
                        </a:rPr>
                        <a:t>WebSocket/HTTP</a:t>
                      </a:r>
                      <a:r>
                        <a:rPr lang="zh-CN" altLang="en-US">
                          <a:effectLst/>
                        </a:rPr>
                        <a:t>与后端和模型服务交互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>
                      <a:solidFill>
                        <a:srgbClr val="B9D7EA"/>
                      </a:solidFill>
                      <a:prstDash val="solid"/>
                    </a:lnR>
                    <a:lnT>
                      <a:solidFill>
                        <a:srgbClr val="B9D7EA"/>
                      </a:solidFill>
                      <a:prstDash val="soli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31119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后端服务层</a:t>
                      </a:r>
                    </a:p>
                  </a:txBody>
                  <a:tcPr marR="63500" marT="63500" marB="63500" anchor="ctr">
                    <a:lnL>
                      <a:solidFill>
                        <a:srgbClr val="B9D7EA"/>
                      </a:solidFill>
                      <a:prstDash val="solid"/>
                    </a:lnL>
                    <a:lnR>
                      <a:solidFill>
                        <a:srgbClr val="FFFFFF"/>
                      </a:solidFill>
                      <a:prstDash val="solid"/>
                    </a:lnR>
                    <a:lnT>
                      <a:solidFill>
                        <a:srgbClr val="FFFFFF"/>
                      </a:solidFill>
                      <a:prstDash val="soli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轻量级业务逻辑处理，提供</a:t>
                      </a:r>
                      <a:r>
                        <a:rPr lang="en-US" altLang="zh-CN">
                          <a:effectLst/>
                        </a:rPr>
                        <a:t>API</a:t>
                      </a:r>
                      <a:r>
                        <a:rPr lang="zh-CN" altLang="en-US">
                          <a:effectLst/>
                        </a:rPr>
                        <a:t>路由、数据校验和模型服务调用编排（可选）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>
                      <a:solidFill>
                        <a:srgbClr val="B9D7EA"/>
                      </a:solidFill>
                      <a:prstDash val="solid"/>
                    </a:lnR>
                    <a:lnT>
                      <a:solidFill>
                        <a:srgbClr val="FFFFFF"/>
                      </a:solidFill>
                      <a:prstDash val="soli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672567"/>
                  </a:ext>
                </a:extLst>
              </a:tr>
              <a:tr h="4498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XGBoost</a:t>
                      </a:r>
                      <a:r>
                        <a:rPr lang="zh-CN" altLang="en-US">
                          <a:effectLst/>
                        </a:rPr>
                        <a:t>模型服务</a:t>
                      </a:r>
                    </a:p>
                  </a:txBody>
                  <a:tcPr marR="63500" marT="63500" marB="63500" anchor="ctr">
                    <a:lnL>
                      <a:solidFill>
                        <a:srgbClr val="B9D7EA"/>
                      </a:solidFill>
                      <a:prstDash val="solid"/>
                    </a:lnL>
                    <a:lnR>
                      <a:solidFill>
                        <a:srgbClr val="FFFFFF"/>
                      </a:solidFill>
                      <a:prstDash val="solid"/>
                    </a:lnR>
                    <a:lnT>
                      <a:solidFill>
                        <a:srgbClr val="FFFFFF"/>
                      </a:solidFill>
                      <a:prstDash val="soli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接收结构化数据输入，执行机器学习模型推理，返回预测结果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>
                      <a:solidFill>
                        <a:srgbClr val="B9D7EA"/>
                      </a:solidFill>
                      <a:prstDash val="solid"/>
                    </a:lnR>
                    <a:lnT>
                      <a:solidFill>
                        <a:srgbClr val="FFFFFF"/>
                      </a:solidFill>
                      <a:prstDash val="soli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147190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MindSpore</a:t>
                      </a:r>
                      <a:r>
                        <a:rPr lang="zh-CN" altLang="en-US" dirty="0">
                          <a:effectLst/>
                        </a:rPr>
                        <a:t>模型服务</a:t>
                      </a:r>
                    </a:p>
                  </a:txBody>
                  <a:tcPr marR="63500" marT="63500" marB="63500" anchor="ctr">
                    <a:lnL>
                      <a:solidFill>
                        <a:srgbClr val="B9D7EA"/>
                      </a:solidFill>
                      <a:prstDash val="solid"/>
                    </a:lnL>
                    <a:lnR>
                      <a:solidFill>
                        <a:srgbClr val="FFFFFF"/>
                      </a:solidFill>
                      <a:prstDash val="solid"/>
                    </a:lnR>
                    <a:lnT>
                      <a:solidFill>
                        <a:srgbClr val="FFFFFF"/>
                      </a:solidFill>
                      <a:prstDash val="soli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接收二进制</a:t>
                      </a:r>
                      <a:r>
                        <a:rPr lang="en-US" altLang="zh-CN" dirty="0">
                          <a:effectLst/>
                        </a:rPr>
                        <a:t>/</a:t>
                      </a:r>
                      <a:r>
                        <a:rPr lang="zh-CN" altLang="en-US" dirty="0">
                          <a:effectLst/>
                        </a:rPr>
                        <a:t>张量数据输入，执行深度学习模型推理，支持</a:t>
                      </a:r>
                      <a:r>
                        <a:rPr lang="en-US" altLang="zh-CN" dirty="0">
                          <a:effectLst/>
                        </a:rPr>
                        <a:t>GPU</a:t>
                      </a:r>
                      <a:r>
                        <a:rPr lang="zh-CN" altLang="en-US" dirty="0">
                          <a:effectLst/>
                        </a:rPr>
                        <a:t>加速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>
                      <a:solidFill>
                        <a:srgbClr val="B9D7EA"/>
                      </a:solidFill>
                      <a:prstDash val="solid"/>
                    </a:lnR>
                    <a:lnT>
                      <a:solidFill>
                        <a:srgbClr val="FFFFFF"/>
                      </a:solidFill>
                      <a:prstDash val="soli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335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5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4F9D3-C5CD-37A1-ABC4-44B66FB87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0E7EF-99DF-279D-AB17-53E8AB8F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23BD3D-4589-594A-0E56-9A56521BD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93B3206-7EBA-1289-47CA-1B87912682E4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B44680-40A4-CA08-75D2-7D3016021409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0B5AA8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520F2062-AEAE-2D63-C051-722791662E5B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9C9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FFF066-9B9F-7882-B430-5C41FEB57929}"/>
              </a:ext>
            </a:extLst>
          </p:cNvPr>
          <p:cNvSpPr/>
          <p:nvPr/>
        </p:nvSpPr>
        <p:spPr>
          <a:xfrm>
            <a:off x="554374" y="399268"/>
            <a:ext cx="473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B5AA8"/>
                </a:solidFill>
                <a:latin typeface="Agency FB" panose="020B0503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b="1" dirty="0">
              <a:solidFill>
                <a:srgbClr val="0B5AA8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BD15F401-8DCD-B7DF-84B4-8E2C2BB9783B}"/>
              </a:ext>
            </a:extLst>
          </p:cNvPr>
          <p:cNvSpPr txBox="1">
            <a:spLocks/>
          </p:cNvSpPr>
          <p:nvPr/>
        </p:nvSpPr>
        <p:spPr>
          <a:xfrm>
            <a:off x="1935445" y="389135"/>
            <a:ext cx="5462592" cy="619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3200" b="1" spc="600" dirty="0">
                <a:solidFill>
                  <a:srgbClr val="0B5AA8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数据流图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1A86317-AAB8-D59C-A646-AB5CDF452B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9576" r="21221"/>
          <a:stretch/>
        </p:blipFill>
        <p:spPr>
          <a:xfrm>
            <a:off x="386685" y="6269193"/>
            <a:ext cx="1281792" cy="418134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8CA31084-CC88-7D63-059C-96F427097210}"/>
              </a:ext>
            </a:extLst>
          </p:cNvPr>
          <p:cNvGrpSpPr/>
          <p:nvPr/>
        </p:nvGrpSpPr>
        <p:grpSpPr>
          <a:xfrm>
            <a:off x="9218934" y="274638"/>
            <a:ext cx="2545960" cy="731019"/>
            <a:chOff x="9488724" y="3354030"/>
            <a:chExt cx="2545960" cy="73101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C4399845-E5A1-FF6C-A919-8C7A82723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EAEB6561-C482-2308-1809-EC30A0216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6E0562C-148F-B58B-C9DE-CB03EF8AAC94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4E79560-09F9-7944-E509-E657AD84C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38054"/>
              </p:ext>
            </p:extLst>
          </p:nvPr>
        </p:nvGraphicFramePr>
        <p:xfrm>
          <a:off x="6282325" y="1398655"/>
          <a:ext cx="5683468" cy="4475480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328414005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414249588"/>
                    </a:ext>
                  </a:extLst>
                </a:gridCol>
                <a:gridCol w="1343070">
                  <a:extLst>
                    <a:ext uri="{9D8B030D-6E8A-4147-A177-3AD203B41FA5}">
                      <a16:colId xmlns:a16="http://schemas.microsoft.com/office/drawing/2014/main" val="991854902"/>
                    </a:ext>
                  </a:extLst>
                </a:gridCol>
                <a:gridCol w="1054075">
                  <a:extLst>
                    <a:ext uri="{9D8B030D-6E8A-4147-A177-3AD203B41FA5}">
                      <a16:colId xmlns:a16="http://schemas.microsoft.com/office/drawing/2014/main" val="4108876708"/>
                    </a:ext>
                  </a:extLst>
                </a:gridCol>
                <a:gridCol w="1054075">
                  <a:extLst>
                    <a:ext uri="{9D8B030D-6E8A-4147-A177-3AD203B41FA5}">
                      <a16:colId xmlns:a16="http://schemas.microsoft.com/office/drawing/2014/main" val="42931577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步骤</a:t>
                      </a:r>
                    </a:p>
                  </a:txBody>
                  <a:tcPr marR="63500" marT="63500" marB="63500" anchor="ctr">
                    <a:lnL>
                      <a:solidFill>
                        <a:srgbClr val="B9D7EA"/>
                      </a:solidFill>
                      <a:prstDash val="solid"/>
                    </a:lnL>
                    <a:lnR>
                      <a:solidFill>
                        <a:srgbClr val="FFFFFF"/>
                      </a:solidFill>
                      <a:prstDash val="solid"/>
                    </a:lnR>
                    <a:lnT>
                      <a:solidFill>
                        <a:srgbClr val="B9D7EA"/>
                      </a:solidFill>
                      <a:prstDash val="solid"/>
                    </a:lnT>
                    <a:lnB>
                      <a:solidFill>
                        <a:srgbClr val="B9D7EA"/>
                      </a:solidFill>
                      <a:prstDash val="solid"/>
                    </a:lnB>
                    <a:solidFill>
                      <a:srgbClr val="B9D7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发起方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solidFill>
                        <a:srgbClr val="B9D7EA"/>
                      </a:solidFill>
                      <a:prstDash val="solid"/>
                    </a:lnT>
                    <a:lnB w="9525" cap="flat" cmpd="sng" algn="ctr">
                      <a:solidFill>
                        <a:srgbClr val="B9D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effectLst/>
                        </a:rPr>
                        <a:t>接收方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solidFill>
                        <a:srgbClr val="B9D7EA"/>
                      </a:solidFill>
                      <a:prstDash val="solid"/>
                    </a:lnT>
                    <a:lnB w="9525" cap="flat" cmpd="sng" algn="ctr">
                      <a:solidFill>
                        <a:srgbClr val="B9D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数据内容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solidFill>
                        <a:srgbClr val="B9D7EA"/>
                      </a:solidFill>
                      <a:prstDash val="solid"/>
                    </a:lnT>
                    <a:lnB w="9525" cap="flat" cmpd="sng" algn="ctr">
                      <a:solidFill>
                        <a:srgbClr val="B9D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7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1">
                          <a:effectLst/>
                        </a:rPr>
                        <a:t>协议</a:t>
                      </a:r>
                      <a:r>
                        <a:rPr lang="en-US" altLang="zh-CN" b="1">
                          <a:effectLst/>
                        </a:rPr>
                        <a:t>/</a:t>
                      </a:r>
                      <a:r>
                        <a:rPr lang="zh-CN" altLang="en-US" b="1">
                          <a:effectLst/>
                        </a:rPr>
                        <a:t>方式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>
                      <a:solidFill>
                        <a:srgbClr val="B9D7EA"/>
                      </a:solidFill>
                      <a:prstDash val="solid"/>
                    </a:lnR>
                    <a:lnT>
                      <a:solidFill>
                        <a:srgbClr val="B9D7EA"/>
                      </a:solidFill>
                      <a:prstDash val="solid"/>
                    </a:lnT>
                    <a:lnB>
                      <a:solidFill>
                        <a:srgbClr val="B9D7EA"/>
                      </a:solidFill>
                      <a:prstDash val="solid"/>
                    </a:lnB>
                    <a:solidFill>
                      <a:srgbClr val="B9D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679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R="63500" marT="63500" marB="63500" anchor="ctr">
                    <a:lnL>
                      <a:solidFill>
                        <a:srgbClr val="B9D7EA"/>
                      </a:solidFill>
                      <a:prstDash val="solid"/>
                    </a:lnL>
                    <a:lnR>
                      <a:solidFill>
                        <a:srgbClr val="FFFFFF"/>
                      </a:solidFill>
                      <a:prstDash val="solid"/>
                    </a:lnR>
                    <a:lnT>
                      <a:solidFill>
                        <a:srgbClr val="B9D7EA"/>
                      </a:solidFill>
                      <a:prstDash val="soli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用户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D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前端展示层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D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原始输入数据（表单</a:t>
                      </a:r>
                      <a:r>
                        <a:rPr lang="en-US" altLang="zh-CN">
                          <a:effectLst/>
                        </a:rPr>
                        <a:t>/</a:t>
                      </a:r>
                      <a:r>
                        <a:rPr lang="zh-CN" altLang="en-US">
                          <a:effectLst/>
                        </a:rPr>
                        <a:t>文件）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9D7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浏览器本地交互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>
                      <a:solidFill>
                        <a:srgbClr val="B9D7EA"/>
                      </a:solidFill>
                      <a:prstDash val="solid"/>
                    </a:lnR>
                    <a:lnT>
                      <a:solidFill>
                        <a:srgbClr val="B9D7EA"/>
                      </a:solidFill>
                      <a:prstDash val="soli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731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R="63500" marT="63500" marB="63500" anchor="ctr">
                    <a:lnL>
                      <a:solidFill>
                        <a:srgbClr val="B9D7EA"/>
                      </a:solidFill>
                      <a:prstDash val="solid"/>
                    </a:lnL>
                    <a:lnR>
                      <a:solidFill>
                        <a:srgbClr val="FFFFFF"/>
                      </a:solidFill>
                      <a:prstDash val="solid"/>
                    </a:lnR>
                    <a:lnT>
                      <a:solidFill>
                        <a:srgbClr val="FFFFFF"/>
                      </a:solidFill>
                      <a:prstDash val="soli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前端展示层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XGBoost</a:t>
                      </a:r>
                      <a:r>
                        <a:rPr lang="zh-CN" altLang="en-US">
                          <a:effectLst/>
                        </a:rPr>
                        <a:t>服务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结构化特征数据（</a:t>
                      </a:r>
                      <a:r>
                        <a:rPr lang="en-US" altLang="zh-CN">
                          <a:effectLst/>
                        </a:rPr>
                        <a:t>JSON</a:t>
                      </a:r>
                      <a:r>
                        <a:rPr lang="zh-CN" altLang="en-US">
                          <a:effectLst/>
                        </a:rPr>
                        <a:t>）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WebSocket/HTTP POST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>
                      <a:solidFill>
                        <a:srgbClr val="B9D7EA"/>
                      </a:solidFill>
                      <a:prstDash val="solid"/>
                    </a:lnR>
                    <a:lnT>
                      <a:solidFill>
                        <a:srgbClr val="FFFFFF"/>
                      </a:solidFill>
                      <a:prstDash val="soli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672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marR="63500" marT="63500" marB="63500" anchor="ctr">
                    <a:lnL>
                      <a:solidFill>
                        <a:srgbClr val="B9D7EA"/>
                      </a:solidFill>
                      <a:prstDash val="solid"/>
                    </a:lnL>
                    <a:lnR>
                      <a:solidFill>
                        <a:srgbClr val="FFFFFF"/>
                      </a:solidFill>
                      <a:prstDash val="solid"/>
                    </a:lnR>
                    <a:lnT>
                      <a:solidFill>
                        <a:srgbClr val="FFFFFF"/>
                      </a:solidFill>
                      <a:prstDash val="soli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前端展示层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MindSpore</a:t>
                      </a:r>
                      <a:r>
                        <a:rPr lang="zh-CN" altLang="en-US" dirty="0">
                          <a:effectLst/>
                        </a:rPr>
                        <a:t>服务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二进制数据（图片</a:t>
                      </a:r>
                      <a:r>
                        <a:rPr lang="en-US" altLang="zh-CN">
                          <a:effectLst/>
                        </a:rPr>
                        <a:t>/</a:t>
                      </a:r>
                      <a:r>
                        <a:rPr lang="zh-CN" altLang="en-US">
                          <a:effectLst/>
                        </a:rPr>
                        <a:t>张量）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Multipart Form-data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>
                      <a:solidFill>
                        <a:srgbClr val="B9D7EA"/>
                      </a:solidFill>
                      <a:prstDash val="solid"/>
                    </a:lnR>
                    <a:lnT>
                      <a:solidFill>
                        <a:srgbClr val="FFFFFF"/>
                      </a:solidFill>
                      <a:prstDash val="soli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147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R="63500" marT="63500" marB="63500" anchor="ctr">
                    <a:lnL>
                      <a:solidFill>
                        <a:srgbClr val="B9D7EA"/>
                      </a:solidFill>
                      <a:prstDash val="solid"/>
                    </a:lnL>
                    <a:lnR>
                      <a:solidFill>
                        <a:srgbClr val="FFFFFF"/>
                      </a:solidFill>
                      <a:prstDash val="solid"/>
                    </a:lnR>
                    <a:lnT>
                      <a:solidFill>
                        <a:srgbClr val="FFFFFF"/>
                      </a:solidFill>
                      <a:prstDash val="soli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模型服务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前端展示层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预测结果（</a:t>
                      </a:r>
                      <a:r>
                        <a:rPr lang="en-US" altLang="zh-CN">
                          <a:effectLst/>
                        </a:rPr>
                        <a:t>JSON/</a:t>
                      </a:r>
                      <a:r>
                        <a:rPr lang="zh-CN" altLang="en-US">
                          <a:effectLst/>
                        </a:rPr>
                        <a:t>二进制）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WebSocket/HTTP Response</a:t>
                      </a:r>
                    </a:p>
                  </a:txBody>
                  <a:tcPr marL="63500" marR="63500" marT="63500" marB="63500" anchor="ctr">
                    <a:lnL>
                      <a:solidFill>
                        <a:srgbClr val="FFFFFF"/>
                      </a:solidFill>
                      <a:prstDash val="solid"/>
                    </a:lnL>
                    <a:lnR>
                      <a:solidFill>
                        <a:srgbClr val="B9D7EA"/>
                      </a:solidFill>
                      <a:prstDash val="solid"/>
                    </a:lnR>
                    <a:lnT>
                      <a:solidFill>
                        <a:srgbClr val="FFFFFF"/>
                      </a:solidFill>
                      <a:prstDash val="solid"/>
                    </a:lnT>
                    <a:lnB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335454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FB0A51A2-142C-3CDB-6F1E-57260F635B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0" y="1751570"/>
            <a:ext cx="5788657" cy="39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453</TotalTime>
  <Words>1479</Words>
  <Application>Microsoft Office PowerPoint</Application>
  <PresentationFormat>宽屏</PresentationFormat>
  <Paragraphs>207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等线</vt:lpstr>
      <vt:lpstr>黑体</vt:lpstr>
      <vt:lpstr>迷你简菱心</vt:lpstr>
      <vt:lpstr>宋体</vt:lpstr>
      <vt:lpstr>微软雅黑</vt:lpstr>
      <vt:lpstr>Agency FB</vt:lpstr>
      <vt:lpstr>Arial</vt:lpstr>
      <vt:lpstr>Arial Black</vt:lpstr>
      <vt:lpstr>Calibri</vt:lpstr>
      <vt:lpstr>Calibri Light</vt:lpstr>
      <vt:lpstr>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Victor</dc:creator>
  <cp:lastModifiedBy>子芾 陶</cp:lastModifiedBy>
  <cp:revision>90</cp:revision>
  <dcterms:created xsi:type="dcterms:W3CDTF">2019-09-14T00:36:18Z</dcterms:created>
  <dcterms:modified xsi:type="dcterms:W3CDTF">2025-06-18T05:07:42Z</dcterms:modified>
</cp:coreProperties>
</file>