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2"/>
    <p:restoredTop sz="94620"/>
  </p:normalViewPr>
  <p:slideViewPr>
    <p:cSldViewPr snapToGrid="0" snapToObjects="1">
      <p:cViewPr varScale="1">
        <p:scale>
          <a:sx n="76" d="100"/>
          <a:sy n="76" d="100"/>
        </p:scale>
        <p:origin x="232"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71981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320647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162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3197693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383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188826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3819535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4013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254224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F6F5C2F-8600-8748-A58F-5FB6CB321F31}" type="datetimeFigureOut">
              <a:rPr lang="en-US" smtClean="0"/>
              <a:t>9/7/20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36894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F6F5C2F-8600-8748-A58F-5FB6CB321F31}" type="datetimeFigureOut">
              <a:rPr lang="en-US" smtClean="0"/>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380456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F6F5C2F-8600-8748-A58F-5FB6CB321F31}" type="datetimeFigureOut">
              <a:rPr lang="en-US" smtClean="0"/>
              <a:t>9/7/20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361290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F6F5C2F-8600-8748-A58F-5FB6CB321F31}" type="datetimeFigureOut">
              <a:rPr lang="en-US" smtClean="0"/>
              <a:t>9/7/20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353689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F5C2F-8600-8748-A58F-5FB6CB321F31}" type="datetimeFigureOut">
              <a:rPr lang="en-US" smtClean="0"/>
              <a:t>9/7/20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97745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F6F5C2F-8600-8748-A58F-5FB6CB321F31}" type="datetimeFigureOut">
              <a:rPr lang="en-US" smtClean="0"/>
              <a:t>9/7/20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E5E6-3764-1E4E-A7C6-48EACEF7F2CC}" type="slidenum">
              <a:rPr lang="en-US" smtClean="0"/>
              <a:t>‹#›</a:t>
            </a:fld>
            <a:endParaRPr lang="en-US"/>
          </a:p>
        </p:txBody>
      </p:sp>
    </p:spTree>
    <p:extLst>
      <p:ext uri="{BB962C8B-B14F-4D97-AF65-F5344CB8AC3E}">
        <p14:creationId xmlns:p14="http://schemas.microsoft.com/office/powerpoint/2010/main" val="115573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0E5E6-3764-1E4E-A7C6-48EACEF7F2CC}" type="slidenum">
              <a:rPr lang="en-US" smtClean="0"/>
              <a:t>‹#›</a:t>
            </a:fld>
            <a:endParaRPr lang="en-US"/>
          </a:p>
        </p:txBody>
      </p:sp>
      <p:sp>
        <p:nvSpPr>
          <p:cNvPr id="5" name="Date Placeholder 4"/>
          <p:cNvSpPr>
            <a:spLocks noGrp="1"/>
          </p:cNvSpPr>
          <p:nvPr>
            <p:ph type="dt" sz="half" idx="10"/>
          </p:nvPr>
        </p:nvSpPr>
        <p:spPr/>
        <p:txBody>
          <a:bodyPr/>
          <a:lstStyle/>
          <a:p>
            <a:fld id="{EF6F5C2F-8600-8748-A58F-5FB6CB321F31}" type="datetimeFigureOut">
              <a:rPr lang="en-US" smtClean="0"/>
              <a:t>9/7/20</a:t>
            </a:fld>
            <a:endParaRPr lang="en-US"/>
          </a:p>
        </p:txBody>
      </p:sp>
    </p:spTree>
    <p:extLst>
      <p:ext uri="{BB962C8B-B14F-4D97-AF65-F5344CB8AC3E}">
        <p14:creationId xmlns:p14="http://schemas.microsoft.com/office/powerpoint/2010/main" val="166559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6F5C2F-8600-8748-A58F-5FB6CB321F31}" type="datetimeFigureOut">
              <a:rPr lang="en-US" smtClean="0"/>
              <a:t>9/7/20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80E5E6-3764-1E4E-A7C6-48EACEF7F2CC}" type="slidenum">
              <a:rPr lang="en-US" smtClean="0"/>
              <a:t>‹#›</a:t>
            </a:fld>
            <a:endParaRPr lang="en-US"/>
          </a:p>
        </p:txBody>
      </p:sp>
    </p:spTree>
    <p:extLst>
      <p:ext uri="{BB962C8B-B14F-4D97-AF65-F5344CB8AC3E}">
        <p14:creationId xmlns:p14="http://schemas.microsoft.com/office/powerpoint/2010/main" val="247368541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A15A-12AC-984B-B0F8-68E04E3F9E8C}"/>
              </a:ext>
            </a:extLst>
          </p:cNvPr>
          <p:cNvSpPr>
            <a:spLocks noGrp="1"/>
          </p:cNvSpPr>
          <p:nvPr>
            <p:ph type="ctrTitle"/>
          </p:nvPr>
        </p:nvSpPr>
        <p:spPr/>
        <p:txBody>
          <a:bodyPr/>
          <a:lstStyle/>
          <a:p>
            <a:r>
              <a:rPr lang="en-US" dirty="0"/>
              <a:t>Car Accident Severity Presentation</a:t>
            </a:r>
          </a:p>
        </p:txBody>
      </p:sp>
      <p:sp>
        <p:nvSpPr>
          <p:cNvPr id="3" name="Subtitle 2">
            <a:extLst>
              <a:ext uri="{FF2B5EF4-FFF2-40B4-BE49-F238E27FC236}">
                <a16:creationId xmlns:a16="http://schemas.microsoft.com/office/drawing/2014/main" id="{C3194A77-DF32-F547-AFB2-5D29814E2DC0}"/>
              </a:ext>
            </a:extLst>
          </p:cNvPr>
          <p:cNvSpPr>
            <a:spLocks noGrp="1"/>
          </p:cNvSpPr>
          <p:nvPr>
            <p:ph type="subTitle" idx="1"/>
          </p:nvPr>
        </p:nvSpPr>
        <p:spPr/>
        <p:txBody>
          <a:bodyPr/>
          <a:lstStyle/>
          <a:p>
            <a:r>
              <a:rPr lang="en-US" dirty="0"/>
              <a:t>By </a:t>
            </a:r>
            <a:r>
              <a:rPr lang="en-US" dirty="0" err="1"/>
              <a:t>Turana</a:t>
            </a:r>
            <a:r>
              <a:rPr lang="en-US" dirty="0"/>
              <a:t> </a:t>
            </a:r>
            <a:r>
              <a:rPr lang="en-US" dirty="0" err="1"/>
              <a:t>Gasimli</a:t>
            </a:r>
            <a:endParaRPr lang="en-US" dirty="0"/>
          </a:p>
        </p:txBody>
      </p:sp>
    </p:spTree>
    <p:extLst>
      <p:ext uri="{BB962C8B-B14F-4D97-AF65-F5344CB8AC3E}">
        <p14:creationId xmlns:p14="http://schemas.microsoft.com/office/powerpoint/2010/main" val="91189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4775-EC88-1449-A77C-B58F1B8372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1384543-2B73-2944-A754-EA377CE418F3}"/>
              </a:ext>
            </a:extLst>
          </p:cNvPr>
          <p:cNvSpPr>
            <a:spLocks noGrp="1"/>
          </p:cNvSpPr>
          <p:nvPr>
            <p:ph idx="1"/>
          </p:nvPr>
        </p:nvSpPr>
        <p:spPr/>
        <p:txBody>
          <a:bodyPr/>
          <a:lstStyle/>
          <a:p>
            <a:pPr marL="0" indent="0">
              <a:buNone/>
            </a:pPr>
            <a:r>
              <a:rPr lang="en-US" dirty="0"/>
              <a:t>We will be using Machine Learning algorithms to predict the severity of car accidents in Seattle with certain conditions concerning the environment – weather, road conditions, light conditions etc.</a:t>
            </a:r>
          </a:p>
          <a:p>
            <a:pPr marL="0" indent="0">
              <a:buNone/>
            </a:pPr>
            <a:endParaRPr lang="en-US" dirty="0"/>
          </a:p>
          <a:p>
            <a:pPr marL="0" indent="0">
              <a:buNone/>
            </a:pPr>
            <a:r>
              <a:rPr lang="en-US" dirty="0"/>
              <a:t>This will help to take precautions to lower the number of accidents in the future, and to locate them easily and quicker.</a:t>
            </a:r>
          </a:p>
          <a:p>
            <a:pPr marL="0" indent="0">
              <a:buNone/>
            </a:pPr>
            <a:endParaRPr lang="en-US" dirty="0"/>
          </a:p>
          <a:p>
            <a:pPr marL="0" indent="0">
              <a:buNone/>
            </a:pPr>
            <a:r>
              <a:rPr lang="en-US" dirty="0"/>
              <a:t>We must first clean our data and extract the necessary information.</a:t>
            </a:r>
          </a:p>
        </p:txBody>
      </p:sp>
    </p:spTree>
    <p:extLst>
      <p:ext uri="{BB962C8B-B14F-4D97-AF65-F5344CB8AC3E}">
        <p14:creationId xmlns:p14="http://schemas.microsoft.com/office/powerpoint/2010/main" val="72809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6B35-2DB7-0F49-BB2C-7779055C7420}"/>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0A070B4F-214E-6546-87B3-2C441948FFB8}"/>
              </a:ext>
            </a:extLst>
          </p:cNvPr>
          <p:cNvSpPr>
            <a:spLocks noGrp="1"/>
          </p:cNvSpPr>
          <p:nvPr>
            <p:ph idx="1"/>
          </p:nvPr>
        </p:nvSpPr>
        <p:spPr/>
        <p:txBody>
          <a:bodyPr/>
          <a:lstStyle/>
          <a:p>
            <a:pPr marL="0" indent="0">
              <a:buNone/>
            </a:pPr>
            <a:r>
              <a:rPr lang="en-US" dirty="0"/>
              <a:t>The data displays several independent variables, such as the weather, road condition, light condition.</a:t>
            </a:r>
          </a:p>
          <a:p>
            <a:pPr marL="0" indent="0">
              <a:buNone/>
            </a:pPr>
            <a:endParaRPr lang="en-US" dirty="0"/>
          </a:p>
          <a:p>
            <a:pPr marL="0" indent="0">
              <a:buNone/>
            </a:pPr>
            <a:r>
              <a:rPr lang="en-US" dirty="0"/>
              <a:t>The dependent variable, or the target, is the severity code.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C1ABC30-262C-3049-918D-1DD5CDB3B4EF}"/>
              </a:ext>
            </a:extLst>
          </p:cNvPr>
          <p:cNvPicPr>
            <a:picLocks noChangeAspect="1"/>
          </p:cNvPicPr>
          <p:nvPr/>
        </p:nvPicPr>
        <p:blipFill>
          <a:blip r:embed="rId2"/>
          <a:stretch>
            <a:fillRect/>
          </a:stretch>
        </p:blipFill>
        <p:spPr>
          <a:xfrm>
            <a:off x="677334" y="3885924"/>
            <a:ext cx="8297333" cy="1867276"/>
          </a:xfrm>
          <a:prstGeom prst="rect">
            <a:avLst/>
          </a:prstGeom>
        </p:spPr>
      </p:pic>
    </p:spTree>
    <p:extLst>
      <p:ext uri="{BB962C8B-B14F-4D97-AF65-F5344CB8AC3E}">
        <p14:creationId xmlns:p14="http://schemas.microsoft.com/office/powerpoint/2010/main" val="255720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E197-4F94-3E40-AA3B-A062E5D4B92A}"/>
              </a:ext>
            </a:extLst>
          </p:cNvPr>
          <p:cNvSpPr>
            <a:spLocks noGrp="1"/>
          </p:cNvSpPr>
          <p:nvPr>
            <p:ph type="title"/>
          </p:nvPr>
        </p:nvSpPr>
        <p:spPr/>
        <p:txBody>
          <a:bodyPr/>
          <a:lstStyle/>
          <a:p>
            <a:r>
              <a:rPr lang="en-US" dirty="0"/>
              <a:t>Data visualization – not in direct relation with the collision</a:t>
            </a:r>
          </a:p>
        </p:txBody>
      </p:sp>
      <p:pic>
        <p:nvPicPr>
          <p:cNvPr id="5" name="Picture 4">
            <a:extLst>
              <a:ext uri="{FF2B5EF4-FFF2-40B4-BE49-F238E27FC236}">
                <a16:creationId xmlns:a16="http://schemas.microsoft.com/office/drawing/2014/main" id="{7F5B981A-EBE4-9D4B-9C92-9046294DD081}"/>
              </a:ext>
            </a:extLst>
          </p:cNvPr>
          <p:cNvPicPr>
            <a:picLocks noChangeAspect="1"/>
          </p:cNvPicPr>
          <p:nvPr/>
        </p:nvPicPr>
        <p:blipFill>
          <a:blip r:embed="rId2"/>
          <a:stretch>
            <a:fillRect/>
          </a:stretch>
        </p:blipFill>
        <p:spPr>
          <a:xfrm>
            <a:off x="5871634" y="2070100"/>
            <a:ext cx="5105400" cy="3429000"/>
          </a:xfrm>
          <a:prstGeom prst="rect">
            <a:avLst/>
          </a:prstGeom>
        </p:spPr>
      </p:pic>
      <p:pic>
        <p:nvPicPr>
          <p:cNvPr id="7" name="Picture 6">
            <a:extLst>
              <a:ext uri="{FF2B5EF4-FFF2-40B4-BE49-F238E27FC236}">
                <a16:creationId xmlns:a16="http://schemas.microsoft.com/office/drawing/2014/main" id="{852D5B19-0FA8-2F40-AD20-171970BC7B2F}"/>
              </a:ext>
            </a:extLst>
          </p:cNvPr>
          <p:cNvPicPr>
            <a:picLocks noChangeAspect="1"/>
          </p:cNvPicPr>
          <p:nvPr/>
        </p:nvPicPr>
        <p:blipFill>
          <a:blip r:embed="rId3"/>
          <a:stretch>
            <a:fillRect/>
          </a:stretch>
        </p:blipFill>
        <p:spPr>
          <a:xfrm>
            <a:off x="817034" y="2070100"/>
            <a:ext cx="5054600" cy="3505200"/>
          </a:xfrm>
          <a:prstGeom prst="rect">
            <a:avLst/>
          </a:prstGeom>
        </p:spPr>
      </p:pic>
    </p:spTree>
    <p:extLst>
      <p:ext uri="{BB962C8B-B14F-4D97-AF65-F5344CB8AC3E}">
        <p14:creationId xmlns:p14="http://schemas.microsoft.com/office/powerpoint/2010/main" val="55217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A1AA-9219-3E4E-9EAF-0596D7EEA949}"/>
              </a:ext>
            </a:extLst>
          </p:cNvPr>
          <p:cNvSpPr>
            <a:spLocks noGrp="1"/>
          </p:cNvSpPr>
          <p:nvPr>
            <p:ph type="title"/>
          </p:nvPr>
        </p:nvSpPr>
        <p:spPr/>
        <p:txBody>
          <a:bodyPr/>
          <a:lstStyle/>
          <a:p>
            <a:r>
              <a:rPr lang="en-US" dirty="0"/>
              <a:t>Data visualization - Weather</a:t>
            </a:r>
          </a:p>
        </p:txBody>
      </p:sp>
      <p:pic>
        <p:nvPicPr>
          <p:cNvPr id="5" name="Picture 4">
            <a:extLst>
              <a:ext uri="{FF2B5EF4-FFF2-40B4-BE49-F238E27FC236}">
                <a16:creationId xmlns:a16="http://schemas.microsoft.com/office/drawing/2014/main" id="{267742E4-DE7E-5E4C-ACB6-E75C00E9D9FD}"/>
              </a:ext>
            </a:extLst>
          </p:cNvPr>
          <p:cNvPicPr>
            <a:picLocks noChangeAspect="1"/>
          </p:cNvPicPr>
          <p:nvPr/>
        </p:nvPicPr>
        <p:blipFill>
          <a:blip r:embed="rId2"/>
          <a:stretch>
            <a:fillRect/>
          </a:stretch>
        </p:blipFill>
        <p:spPr>
          <a:xfrm>
            <a:off x="993026" y="1388534"/>
            <a:ext cx="8862749" cy="5351094"/>
          </a:xfrm>
          <a:prstGeom prst="rect">
            <a:avLst/>
          </a:prstGeom>
        </p:spPr>
      </p:pic>
    </p:spTree>
    <p:extLst>
      <p:ext uri="{BB962C8B-B14F-4D97-AF65-F5344CB8AC3E}">
        <p14:creationId xmlns:p14="http://schemas.microsoft.com/office/powerpoint/2010/main" val="253954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45CB-DBC8-1C4C-B41C-5B9FA8A59D3D}"/>
              </a:ext>
            </a:extLst>
          </p:cNvPr>
          <p:cNvSpPr>
            <a:spLocks noGrp="1"/>
          </p:cNvSpPr>
          <p:nvPr>
            <p:ph type="title"/>
          </p:nvPr>
        </p:nvSpPr>
        <p:spPr/>
        <p:txBody>
          <a:bodyPr/>
          <a:lstStyle/>
          <a:p>
            <a:r>
              <a:rPr lang="en-US" dirty="0"/>
              <a:t>Data visualization – road condition</a:t>
            </a:r>
          </a:p>
        </p:txBody>
      </p:sp>
      <p:pic>
        <p:nvPicPr>
          <p:cNvPr id="5" name="Picture 4">
            <a:extLst>
              <a:ext uri="{FF2B5EF4-FFF2-40B4-BE49-F238E27FC236}">
                <a16:creationId xmlns:a16="http://schemas.microsoft.com/office/drawing/2014/main" id="{4B9A25E1-E0D4-1B48-B6AB-7CE409CE68E5}"/>
              </a:ext>
            </a:extLst>
          </p:cNvPr>
          <p:cNvPicPr>
            <a:picLocks noChangeAspect="1"/>
          </p:cNvPicPr>
          <p:nvPr/>
        </p:nvPicPr>
        <p:blipFill>
          <a:blip r:embed="rId2"/>
          <a:stretch>
            <a:fillRect/>
          </a:stretch>
        </p:blipFill>
        <p:spPr>
          <a:xfrm>
            <a:off x="488334" y="1270000"/>
            <a:ext cx="8974667" cy="5511119"/>
          </a:xfrm>
          <a:prstGeom prst="rect">
            <a:avLst/>
          </a:prstGeom>
        </p:spPr>
      </p:pic>
    </p:spTree>
    <p:extLst>
      <p:ext uri="{BB962C8B-B14F-4D97-AF65-F5344CB8AC3E}">
        <p14:creationId xmlns:p14="http://schemas.microsoft.com/office/powerpoint/2010/main" val="21208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5CF-8AA2-444F-8156-27313D79DE41}"/>
              </a:ext>
            </a:extLst>
          </p:cNvPr>
          <p:cNvSpPr>
            <a:spLocks noGrp="1"/>
          </p:cNvSpPr>
          <p:nvPr>
            <p:ph type="title"/>
          </p:nvPr>
        </p:nvSpPr>
        <p:spPr/>
        <p:txBody>
          <a:bodyPr/>
          <a:lstStyle/>
          <a:p>
            <a:r>
              <a:rPr lang="en-US" dirty="0"/>
              <a:t>Data visualization – light condition</a:t>
            </a:r>
          </a:p>
        </p:txBody>
      </p:sp>
      <p:pic>
        <p:nvPicPr>
          <p:cNvPr id="5" name="Picture 4">
            <a:extLst>
              <a:ext uri="{FF2B5EF4-FFF2-40B4-BE49-F238E27FC236}">
                <a16:creationId xmlns:a16="http://schemas.microsoft.com/office/drawing/2014/main" id="{91F0E7CE-DE2C-A34D-9B7E-3E5DD61B5E00}"/>
              </a:ext>
            </a:extLst>
          </p:cNvPr>
          <p:cNvPicPr>
            <a:picLocks noChangeAspect="1"/>
          </p:cNvPicPr>
          <p:nvPr/>
        </p:nvPicPr>
        <p:blipFill>
          <a:blip r:embed="rId2"/>
          <a:stretch>
            <a:fillRect/>
          </a:stretch>
        </p:blipFill>
        <p:spPr>
          <a:xfrm>
            <a:off x="677334" y="1326418"/>
            <a:ext cx="9042399" cy="5531581"/>
          </a:xfrm>
          <a:prstGeom prst="rect">
            <a:avLst/>
          </a:prstGeom>
        </p:spPr>
      </p:pic>
    </p:spTree>
    <p:extLst>
      <p:ext uri="{BB962C8B-B14F-4D97-AF65-F5344CB8AC3E}">
        <p14:creationId xmlns:p14="http://schemas.microsoft.com/office/powerpoint/2010/main" val="274952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849B-015A-444A-B728-CA442731CE7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21198BD-0664-D547-B7B1-EE7B81DF7ABF}"/>
              </a:ext>
            </a:extLst>
          </p:cNvPr>
          <p:cNvSpPr>
            <a:spLocks noGrp="1"/>
          </p:cNvSpPr>
          <p:nvPr>
            <p:ph idx="1"/>
          </p:nvPr>
        </p:nvSpPr>
        <p:spPr/>
        <p:txBody>
          <a:bodyPr/>
          <a:lstStyle/>
          <a:p>
            <a:pPr marL="0" indent="0">
              <a:buNone/>
            </a:pPr>
            <a:r>
              <a:rPr lang="en-GB" dirty="0"/>
              <a:t>Machine learning algorithms have helped us graph out the columns and get a visual representation of how accidents have occurred in the past, thus helping us anticipate what to expect, and hence prevent any further accidents from happening. Although it's impossible to prevent car accidents from happening entirely; it still helps to locate the hot-spots for most accidents and start taking precautions from there in accordance with our visual aid we have created in this project.</a:t>
            </a:r>
            <a:endParaRPr lang="en-US" dirty="0"/>
          </a:p>
        </p:txBody>
      </p:sp>
    </p:spTree>
    <p:extLst>
      <p:ext uri="{BB962C8B-B14F-4D97-AF65-F5344CB8AC3E}">
        <p14:creationId xmlns:p14="http://schemas.microsoft.com/office/powerpoint/2010/main" val="32663388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{D9AA02A9-2657-5E4C-88F4-BC2F1015647D}tf10001060</Template>
  <TotalTime>7262</TotalTime>
  <Words>215</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Car Accident Severity Presentation</vt:lpstr>
      <vt:lpstr>Introduction</vt:lpstr>
      <vt:lpstr>Data Understanding</vt:lpstr>
      <vt:lpstr>Data visualization – not in direct relation with the collision</vt:lpstr>
      <vt:lpstr>Data visualization - Weather</vt:lpstr>
      <vt:lpstr>Data visualization – road condition</vt:lpstr>
      <vt:lpstr>Data visualization – light condition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Forecast</dc:title>
  <dc:creator>Turana Gasimli</dc:creator>
  <cp:lastModifiedBy>Turana Gasimli</cp:lastModifiedBy>
  <cp:revision>7</cp:revision>
  <dcterms:created xsi:type="dcterms:W3CDTF">2020-09-07T13:18:40Z</dcterms:created>
  <dcterms:modified xsi:type="dcterms:W3CDTF">2020-09-12T14:21:35Z</dcterms:modified>
</cp:coreProperties>
</file>