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8" r:id="rId2"/>
    <p:sldId id="479" r:id="rId3"/>
    <p:sldId id="480" r:id="rId4"/>
    <p:sldId id="481" r:id="rId5"/>
    <p:sldId id="482" r:id="rId6"/>
    <p:sldId id="483" r:id="rId7"/>
    <p:sldId id="341" r:id="rId8"/>
    <p:sldId id="274" r:id="rId9"/>
    <p:sldId id="394" r:id="rId10"/>
    <p:sldId id="474" r:id="rId11"/>
    <p:sldId id="395" r:id="rId12"/>
    <p:sldId id="342" r:id="rId13"/>
    <p:sldId id="277" r:id="rId14"/>
    <p:sldId id="278" r:id="rId15"/>
    <p:sldId id="279" r:id="rId16"/>
    <p:sldId id="280" r:id="rId17"/>
    <p:sldId id="396" r:id="rId18"/>
    <p:sldId id="3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BC122583-971F-40BC-B489-44BAA5198C0A}">
          <p14:sldIdLst>
            <p14:sldId id="478"/>
            <p14:sldId id="479"/>
            <p14:sldId id="480"/>
            <p14:sldId id="481"/>
            <p14:sldId id="482"/>
            <p14:sldId id="483"/>
          </p14:sldIdLst>
        </p14:section>
        <p14:section name="Строки" id="{6BA7A1BC-6F6F-4AD2-924A-5018A65E6061}">
          <p14:sldIdLst>
            <p14:sldId id="341"/>
            <p14:sldId id="274"/>
            <p14:sldId id="394"/>
            <p14:sldId id="474"/>
            <p14:sldId id="395"/>
          </p14:sldIdLst>
        </p14:section>
        <p14:section name="Коллекции" id="{B4B9DF68-F06C-436D-98D5-DD37CABC35BB}">
          <p14:sldIdLst>
            <p14:sldId id="342"/>
            <p14:sldId id="277"/>
            <p14:sldId id="278"/>
            <p14:sldId id="279"/>
            <p14:sldId id="280"/>
            <p14:sldId id="396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/>
            <a:t>len(s) – </a:t>
          </a:r>
          <a:r>
            <a:rPr lang="ru-RU"/>
            <a:t>вычисление длинны</a:t>
          </a:r>
          <a:endParaRPr lang="en-US"/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/>
            <a:t>s[0] – </a:t>
          </a:r>
          <a:r>
            <a:rPr lang="ru-RU"/>
            <a:t>взятие первого элемента</a:t>
          </a:r>
          <a:endParaRPr lang="en-US"/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/>
            <a:t>s1 + s2 – </a:t>
          </a:r>
          <a:r>
            <a:rPr lang="ru-RU"/>
            <a:t>конкатенация</a:t>
          </a:r>
          <a:endParaRPr lang="en-US"/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/>
            <a:t>s * 5 – </a:t>
          </a:r>
          <a:r>
            <a:rPr lang="ru-RU" dirty="0"/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/>
            <a:t>изменяемый</a:t>
          </a:r>
          <a:endParaRPr lang="en-US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/>
            <a:t>безразмерный</a:t>
          </a:r>
          <a:endParaRPr lang="en-US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/>
            <a:t>позиционно упорядоченный</a:t>
          </a:r>
          <a:endParaRPr lang="en-US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/>
            <a:t>хранит объекты по ключам, а не по позициям</a:t>
          </a:r>
          <a:endParaRPr lang="en-US" dirty="0"/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/>
            <a:t>ключом может быть любой неизменяемый объект</a:t>
          </a:r>
          <a:endParaRPr lang="en-US" dirty="0"/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/>
            <a:t>изменяемый</a:t>
          </a:r>
          <a:endParaRPr lang="en-US" dirty="0"/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/>
            <a:t>безразмерный</a:t>
          </a:r>
          <a:endParaRPr lang="en-US" dirty="0"/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693737" y="0"/>
          <a:ext cx="5105400" cy="51054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178750" y="485013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len(s) – </a:t>
          </a:r>
          <a:r>
            <a:rPr lang="ru-RU" sz="2000" kern="1200"/>
            <a:t>вычисление длинны</a:t>
          </a:r>
          <a:endParaRPr lang="en-US" sz="2000" kern="1200"/>
        </a:p>
      </dsp:txBody>
      <dsp:txXfrm>
        <a:off x="1275948" y="582211"/>
        <a:ext cx="1796710" cy="1796710"/>
      </dsp:txXfrm>
    </dsp:sp>
    <dsp:sp modelId="{C44F362C-A076-45B8-856E-854C66E1ADC9}">
      <dsp:nvSpPr>
        <dsp:cNvPr id="0" name=""/>
        <dsp:cNvSpPr/>
      </dsp:nvSpPr>
      <dsp:spPr>
        <a:xfrm>
          <a:off x="3323018" y="485013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s[0] – </a:t>
          </a:r>
          <a:r>
            <a:rPr lang="ru-RU" sz="2000" kern="1200"/>
            <a:t>взятие первого элемента</a:t>
          </a:r>
          <a:endParaRPr lang="en-US" sz="2000" kern="1200"/>
        </a:p>
      </dsp:txBody>
      <dsp:txXfrm>
        <a:off x="3420216" y="582211"/>
        <a:ext cx="1796710" cy="1796710"/>
      </dsp:txXfrm>
    </dsp:sp>
    <dsp:sp modelId="{D856392F-825E-4709-A92A-C04F603A644A}">
      <dsp:nvSpPr>
        <dsp:cNvPr id="0" name=""/>
        <dsp:cNvSpPr/>
      </dsp:nvSpPr>
      <dsp:spPr>
        <a:xfrm>
          <a:off x="1178750" y="2629281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s1 + s2 – </a:t>
          </a:r>
          <a:r>
            <a:rPr lang="ru-RU" sz="2000" kern="1200"/>
            <a:t>конкатенация</a:t>
          </a:r>
          <a:endParaRPr lang="en-US" sz="2000" kern="1200"/>
        </a:p>
      </dsp:txBody>
      <dsp:txXfrm>
        <a:off x="1275948" y="2726479"/>
        <a:ext cx="1796710" cy="1796710"/>
      </dsp:txXfrm>
    </dsp:sp>
    <dsp:sp modelId="{FC5145ED-26E2-44F5-8333-04D57DB07A9D}">
      <dsp:nvSpPr>
        <dsp:cNvPr id="0" name=""/>
        <dsp:cNvSpPr/>
      </dsp:nvSpPr>
      <dsp:spPr>
        <a:xfrm>
          <a:off x="3323018" y="2629281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 * 5 – </a:t>
          </a:r>
          <a:r>
            <a:rPr lang="ru-RU" sz="2000" kern="1200" dirty="0"/>
            <a:t>репликация</a:t>
          </a:r>
          <a:r>
            <a:rPr lang="en-US" sz="2000" kern="1200" dirty="0"/>
            <a:t> </a:t>
          </a:r>
        </a:p>
      </dsp:txBody>
      <dsp:txXfrm>
        <a:off x="3420216" y="2726479"/>
        <a:ext cx="1796710" cy="1796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10832" y="0"/>
          <a:ext cx="5105400" cy="5105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2863532" y="513282"/>
          <a:ext cx="3318510" cy="12085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изменяемый</a:t>
          </a:r>
          <a:endParaRPr lang="en-US" sz="2900" kern="1200"/>
        </a:p>
      </dsp:txBody>
      <dsp:txXfrm>
        <a:off x="2922528" y="572278"/>
        <a:ext cx="3200518" cy="1090551"/>
      </dsp:txXfrm>
    </dsp:sp>
    <dsp:sp modelId="{573EF314-DC18-4C77-9CB0-6A589C9BE428}">
      <dsp:nvSpPr>
        <dsp:cNvPr id="0" name=""/>
        <dsp:cNvSpPr/>
      </dsp:nvSpPr>
      <dsp:spPr>
        <a:xfrm>
          <a:off x="2863532" y="1872894"/>
          <a:ext cx="3318510" cy="12085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безразмерный</a:t>
          </a:r>
          <a:endParaRPr lang="en-US" sz="2900" kern="1200"/>
        </a:p>
      </dsp:txBody>
      <dsp:txXfrm>
        <a:off x="2922528" y="1931890"/>
        <a:ext cx="3200518" cy="1090551"/>
      </dsp:txXfrm>
    </dsp:sp>
    <dsp:sp modelId="{3655CA42-AE56-4B5D-ACBC-CF3F4C4A26E3}">
      <dsp:nvSpPr>
        <dsp:cNvPr id="0" name=""/>
        <dsp:cNvSpPr/>
      </dsp:nvSpPr>
      <dsp:spPr>
        <a:xfrm>
          <a:off x="2863532" y="3232505"/>
          <a:ext cx="3318510" cy="12085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позиционно упорядоченный</a:t>
          </a:r>
          <a:endParaRPr lang="en-US" sz="2900" kern="1200"/>
        </a:p>
      </dsp:txBody>
      <dsp:txXfrm>
        <a:off x="2922528" y="3291501"/>
        <a:ext cx="3200518" cy="1090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2496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хранит объекты по ключам, а не по позициям</a:t>
          </a:r>
          <a:endParaRPr lang="en-US" sz="3100" kern="1200" dirty="0"/>
        </a:p>
      </dsp:txBody>
      <dsp:txXfrm>
        <a:off x="58428" y="83388"/>
        <a:ext cx="6376019" cy="1080053"/>
      </dsp:txXfrm>
    </dsp:sp>
    <dsp:sp modelId="{D5FDFAEF-D75A-4C90-A22C-1EDA224AC4B1}">
      <dsp:nvSpPr>
        <dsp:cNvPr id="0" name=""/>
        <dsp:cNvSpPr/>
      </dsp:nvSpPr>
      <dsp:spPr>
        <a:xfrm>
          <a:off x="0" y="131115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ключом может быть любой неизменяемый объект</a:t>
          </a:r>
          <a:endParaRPr lang="en-US" sz="3100" kern="1200" dirty="0"/>
        </a:p>
      </dsp:txBody>
      <dsp:txXfrm>
        <a:off x="58428" y="1369578"/>
        <a:ext cx="6376019" cy="1080053"/>
      </dsp:txXfrm>
    </dsp:sp>
    <dsp:sp modelId="{2D2F1B57-79A6-40B3-A0BC-2DE0AC980D43}">
      <dsp:nvSpPr>
        <dsp:cNvPr id="0" name=""/>
        <dsp:cNvSpPr/>
      </dsp:nvSpPr>
      <dsp:spPr>
        <a:xfrm>
          <a:off x="0" y="259734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изменяемый</a:t>
          </a:r>
          <a:endParaRPr lang="en-US" sz="3100" kern="1200" dirty="0"/>
        </a:p>
      </dsp:txBody>
      <dsp:txXfrm>
        <a:off x="58428" y="2655768"/>
        <a:ext cx="6376019" cy="1080053"/>
      </dsp:txXfrm>
    </dsp:sp>
    <dsp:sp modelId="{A62AE4F8-C235-494B-A720-4D1DA5F9E6DF}">
      <dsp:nvSpPr>
        <dsp:cNvPr id="0" name=""/>
        <dsp:cNvSpPr/>
      </dsp:nvSpPr>
      <dsp:spPr>
        <a:xfrm>
          <a:off x="0" y="3883530"/>
          <a:ext cx="6492875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безразмерный</a:t>
          </a:r>
          <a:endParaRPr lang="en-US" sz="3100" kern="1200" dirty="0"/>
        </a:p>
      </dsp:txBody>
      <dsp:txXfrm>
        <a:off x="58428" y="3941958"/>
        <a:ext cx="6376019" cy="10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3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6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Логические выражения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4049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Калькулятор (одна операция)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213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Форматирование строк, </a:t>
            </a:r>
            <a:r>
              <a:rPr lang="en-US" sz="4800" dirty="0"/>
              <a:t>f-string</a:t>
            </a:r>
          </a:p>
        </p:txBody>
      </p:sp>
    </p:spTree>
    <p:extLst>
      <p:ext uri="{BB962C8B-B14F-4D97-AF65-F5344CB8AC3E}">
        <p14:creationId xmlns:p14="http://schemas.microsoft.com/office/powerpoint/2010/main" val="125384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 err="1"/>
              <a:t>Коллекции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8111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5" name="Freeform: Shape 4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592495" cy="51054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</a:rPr>
              <a:t>Тип </a:t>
            </a:r>
            <a:r>
              <a:rPr lang="en-US" sz="2800" dirty="0">
                <a:solidFill>
                  <a:srgbClr val="FFFFFF"/>
                </a:solidFill>
              </a:rPr>
              <a:t>list – </a:t>
            </a:r>
            <a:r>
              <a:rPr lang="ru-RU" sz="2800" dirty="0">
                <a:solidFill>
                  <a:srgbClr val="FFFFFF"/>
                </a:solidFill>
              </a:rPr>
              <a:t>базовая последовательность элементов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56" name="Group 4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B7F8C-E1DF-4F1A-97F4-58920113E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59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2200">
                <a:solidFill>
                  <a:schemeClr val="tx2"/>
                </a:solidFill>
              </a:rPr>
              <a:t>Тип </a:t>
            </a:r>
            <a:r>
              <a:rPr lang="en-US" sz="2200">
                <a:solidFill>
                  <a:schemeClr val="tx2"/>
                </a:solidFill>
              </a:rPr>
              <a:t>tuple – </a:t>
            </a:r>
            <a:r>
              <a:rPr lang="ru-RU" sz="2200">
                <a:solidFill>
                  <a:schemeClr val="tx2"/>
                </a:solidFill>
              </a:rPr>
              <a:t>неизменяемая последовательность элементов</a:t>
            </a:r>
            <a:endParaRPr lang="en-US" sz="220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B73BB-1091-4D80-BE09-C3BE5551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Используется для хранения фиксированных коллекций. Будучи созданными, не может быть изменён никаким образом, однако, доступен для чтения.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60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Тип </a:t>
            </a:r>
            <a:r>
              <a:rPr lang="en-US">
                <a:solidFill>
                  <a:srgbClr val="FFFFFF"/>
                </a:solidFill>
              </a:rPr>
              <a:t>dict – </a:t>
            </a:r>
            <a:r>
              <a:rPr lang="ru-RU">
                <a:solidFill>
                  <a:srgbClr val="FFFFFF"/>
                </a:solidFill>
              </a:rPr>
              <a:t>словарь элементов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B7F8C-E1DF-4F1A-97F4-58920113E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33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AA867-1300-46F8-9125-0470FA7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2700" dirty="0">
                <a:solidFill>
                  <a:schemeClr val="tx2"/>
                </a:solidFill>
              </a:rPr>
              <a:t>Тип </a:t>
            </a:r>
            <a:r>
              <a:rPr lang="en-US" sz="2700" dirty="0">
                <a:solidFill>
                  <a:schemeClr val="tx2"/>
                </a:solidFill>
              </a:rPr>
              <a:t>set – </a:t>
            </a:r>
            <a:r>
              <a:rPr lang="ru-RU" sz="2700" dirty="0">
                <a:solidFill>
                  <a:schemeClr val="tx2"/>
                </a:solidFill>
              </a:rPr>
              <a:t>неупорядоченная коллекция неизменяемых объектов</a:t>
            </a:r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B73BB-1091-4D80-BE09-C3BE5551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Представляет собой абстракцию математического множества, применяется для отсеивания дубликатов и проверки на равенство без учёта порядка.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0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Эксперименты с коллекциями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953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Длинно о динамической типизации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136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310673-D32A-4441-A7C0-C6B11936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True, False – </a:t>
            </a:r>
            <a:r>
              <a:rPr lang="ru-RU" sz="3200" dirty="0">
                <a:solidFill>
                  <a:schemeClr val="tx2"/>
                </a:solidFill>
              </a:rPr>
              <a:t>тип </a:t>
            </a:r>
            <a:r>
              <a:rPr lang="en-US" sz="3200" dirty="0">
                <a:solidFill>
                  <a:schemeClr val="tx2"/>
                </a:solidFill>
              </a:rPr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ADA3-D2D1-436F-95B8-A54B046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Все объекты могут быть приведены к типу </a:t>
            </a:r>
            <a:r>
              <a:rPr lang="en-US" sz="2000" dirty="0"/>
              <a:t>bool, </a:t>
            </a:r>
            <a:r>
              <a:rPr lang="ru-RU" sz="2000" dirty="0"/>
              <a:t> при этом 0, </a:t>
            </a:r>
            <a:r>
              <a:rPr lang="en-US" sz="2000" dirty="0"/>
              <a:t>None</a:t>
            </a:r>
            <a:r>
              <a:rPr lang="ru-RU" sz="2000" dirty="0"/>
              <a:t> и пустые объекты приводятся к </a:t>
            </a:r>
            <a:r>
              <a:rPr lang="en-US" sz="2000" dirty="0"/>
              <a:t>False, </a:t>
            </a:r>
            <a:r>
              <a:rPr lang="ru-RU" sz="2000" dirty="0"/>
              <a:t>всё остальное – </a:t>
            </a:r>
            <a:r>
              <a:rPr lang="en-US" sz="2000" dirty="0"/>
              <a:t>True</a:t>
            </a:r>
          </a:p>
          <a:p>
            <a:r>
              <a:rPr lang="ru-RU" sz="2000" dirty="0"/>
              <a:t>Сравнения, проверки на равенство и оператор </a:t>
            </a:r>
            <a:r>
              <a:rPr lang="en-US" sz="2000" dirty="0"/>
              <a:t>not</a:t>
            </a:r>
            <a:r>
              <a:rPr lang="ru-RU" sz="2000" dirty="0"/>
              <a:t> возвращают </a:t>
            </a:r>
            <a:r>
              <a:rPr lang="en-US" sz="2000" dirty="0"/>
              <a:t>bool</a:t>
            </a:r>
          </a:p>
          <a:p>
            <a:r>
              <a:rPr lang="ru-RU" sz="2000" dirty="0"/>
              <a:t>Логические операции </a:t>
            </a:r>
            <a:r>
              <a:rPr lang="en-US" sz="2000" dirty="0"/>
              <a:t>and </a:t>
            </a:r>
            <a:r>
              <a:rPr lang="ru-RU" sz="2000" dirty="0"/>
              <a:t>и </a:t>
            </a:r>
            <a:r>
              <a:rPr lang="en-US" sz="2000" dirty="0"/>
              <a:t>or </a:t>
            </a:r>
            <a:r>
              <a:rPr lang="ru-RU" sz="2000" dirty="0"/>
              <a:t>возвращают объект (один из операндов) и прекращают своё выполнение, как только результат становиться известным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89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26D-4115-4EF1-97EC-C1C56CE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</a:t>
            </a:r>
            <a:r>
              <a:rPr lang="en-US" dirty="0"/>
              <a:t>and, or</a:t>
            </a:r>
            <a:r>
              <a:rPr lang="ru-RU" dirty="0"/>
              <a:t>, </a:t>
            </a:r>
            <a:r>
              <a:rPr lang="en-US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0EC4-B55D-4A93-ACB2-0502B999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592515" cy="3124201"/>
          </a:xfrm>
        </p:spPr>
        <p:txBody>
          <a:bodyPr/>
          <a:lstStyle/>
          <a:p>
            <a:r>
              <a:rPr lang="en-US" dirty="0"/>
              <a:t>True and True = True</a:t>
            </a:r>
          </a:p>
          <a:p>
            <a:r>
              <a:rPr lang="en-US" dirty="0"/>
              <a:t>True and False = False</a:t>
            </a:r>
          </a:p>
          <a:p>
            <a:r>
              <a:rPr lang="en-US" dirty="0"/>
              <a:t>False and True = False</a:t>
            </a:r>
          </a:p>
          <a:p>
            <a:r>
              <a:rPr lang="en-US" dirty="0"/>
              <a:t>False and False = 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B82B74-A03B-4522-AE87-EC04D6E8DC90}"/>
              </a:ext>
            </a:extLst>
          </p:cNvPr>
          <p:cNvSpPr txBox="1">
            <a:spLocks/>
          </p:cNvSpPr>
          <p:nvPr/>
        </p:nvSpPr>
        <p:spPr>
          <a:xfrm>
            <a:off x="5076825" y="2686048"/>
            <a:ext cx="359251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True or True = True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True or False = True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False or True = True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False or False = 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570D16-A8C9-4F4F-8244-361E9DC005FF}"/>
              </a:ext>
            </a:extLst>
          </p:cNvPr>
          <p:cNvSpPr txBox="1">
            <a:spLocks/>
          </p:cNvSpPr>
          <p:nvPr/>
        </p:nvSpPr>
        <p:spPr>
          <a:xfrm>
            <a:off x="8391525" y="2666999"/>
            <a:ext cx="359251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not True = False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32348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Формат инструкции </a:t>
            </a:r>
            <a:r>
              <a:rPr lang="en-US" sz="3200" dirty="0">
                <a:solidFill>
                  <a:srgbClr val="FFFFFF"/>
                </a:solidFill>
              </a:rPr>
              <a:t>if</a:t>
            </a:r>
            <a:br>
              <a:rPr lang="ru-RU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expr1:</a:t>
            </a:r>
          </a:p>
          <a:p>
            <a:pPr marL="0" indent="0">
              <a:buNone/>
            </a:pPr>
            <a:r>
              <a:rPr lang="en-US" sz="2800" dirty="0"/>
              <a:t>	operator1</a:t>
            </a:r>
          </a:p>
          <a:p>
            <a:pPr marL="0" indent="0">
              <a:buNone/>
            </a:pPr>
            <a:r>
              <a:rPr lang="en-US" sz="2800" dirty="0" err="1"/>
              <a:t>elif</a:t>
            </a:r>
            <a:r>
              <a:rPr lang="en-US" sz="2800" dirty="0"/>
              <a:t> expr2:</a:t>
            </a:r>
          </a:p>
          <a:p>
            <a:pPr marL="0" indent="0">
              <a:buNone/>
            </a:pPr>
            <a:r>
              <a:rPr lang="en-US" sz="2800" dirty="0"/>
              <a:t>	operator2</a:t>
            </a:r>
          </a:p>
          <a:p>
            <a:pPr marL="0" indent="0">
              <a:buNone/>
            </a:pPr>
            <a:r>
              <a:rPr lang="en-US" sz="2800" dirty="0"/>
              <a:t>else: </a:t>
            </a:r>
          </a:p>
          <a:p>
            <a:pPr marL="0" indent="0">
              <a:buNone/>
            </a:pPr>
            <a:r>
              <a:rPr lang="en-US" sz="2800" dirty="0"/>
              <a:t>	operator3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57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B1BC-1EDE-49DA-9CF9-4CDAE051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Тернарный </a:t>
            </a:r>
            <a:r>
              <a:rPr lang="en-US" sz="3200">
                <a:solidFill>
                  <a:srgbClr val="FFFFFF"/>
                </a:solidFill>
              </a:rPr>
              <a:t>if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628A-1091-4AF8-9E43-F0CE3BA3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62" y="1196148"/>
            <a:ext cx="5829061" cy="3665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a:</a:t>
            </a:r>
          </a:p>
          <a:p>
            <a:pPr marL="0" indent="0">
              <a:buNone/>
            </a:pPr>
            <a:r>
              <a:rPr lang="en-US" sz="2000" dirty="0"/>
              <a:t>    x = y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x = 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6DE21-AE63-45BE-AEFA-41FD68F08DB5}"/>
              </a:ext>
            </a:extLst>
          </p:cNvPr>
          <p:cNvSpPr txBox="1">
            <a:spLocks/>
          </p:cNvSpPr>
          <p:nvPr/>
        </p:nvSpPr>
        <p:spPr>
          <a:xfrm>
            <a:off x="8799512" y="1466848"/>
            <a:ext cx="325636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x = y if a else 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9C31E9-8DD6-4B64-9973-7E6B2603E278}"/>
              </a:ext>
            </a:extLst>
          </p:cNvPr>
          <p:cNvSpPr txBox="1">
            <a:spLocks/>
          </p:cNvSpPr>
          <p:nvPr/>
        </p:nvSpPr>
        <p:spPr>
          <a:xfrm>
            <a:off x="6096000" y="1466848"/>
            <a:ext cx="325636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29D3E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269653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Условные конструкции </a:t>
            </a:r>
            <a:r>
              <a:rPr lang="en-US" sz="4800" dirty="0"/>
              <a:t>if, </a:t>
            </a:r>
            <a:r>
              <a:rPr lang="en-US" sz="4800" dirty="0" err="1"/>
              <a:t>elif</a:t>
            </a:r>
            <a:r>
              <a:rPr lang="en-US" sz="4800" dirty="0"/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11049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Строки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299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E7CE-08B8-4C2C-B6C9-61FAD0D4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1" y="685800"/>
            <a:ext cx="3567558" cy="51054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</a:rPr>
              <a:t>Тип </a:t>
            </a:r>
            <a:r>
              <a:rPr lang="en-US" sz="2800" dirty="0">
                <a:solidFill>
                  <a:srgbClr val="FFFFFF"/>
                </a:solidFill>
              </a:rPr>
              <a:t>string</a:t>
            </a:r>
            <a:r>
              <a:rPr lang="ru-RU" sz="2800" dirty="0">
                <a:solidFill>
                  <a:srgbClr val="FFFFFF"/>
                </a:solidFill>
              </a:rPr>
              <a:t> – неизменяемая последовательность символов.</a:t>
            </a:r>
            <a:br>
              <a:rPr lang="ru-RU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D38EA-CD88-4972-B2BB-498A74D31D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0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Строковые</a:t>
            </a:r>
            <a:r>
              <a:rPr lang="en-US" sz="4800" dirty="0"/>
              <a:t> </a:t>
            </a:r>
            <a:r>
              <a:rPr lang="en-US" sz="4800" dirty="0" err="1"/>
              <a:t>методы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836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306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Parallax</vt:lpstr>
      <vt:lpstr>Логические выражения</vt:lpstr>
      <vt:lpstr>True, False – тип bool</vt:lpstr>
      <vt:lpstr>Логические операторы and, or, not</vt:lpstr>
      <vt:lpstr>Формат инструкции if </vt:lpstr>
      <vt:lpstr>Тернарный if</vt:lpstr>
      <vt:lpstr>Условные конструкции if, elif, else</vt:lpstr>
      <vt:lpstr>Строки</vt:lpstr>
      <vt:lpstr>Тип string – неизменяемая последовательность символов. </vt:lpstr>
      <vt:lpstr>Строковые методы</vt:lpstr>
      <vt:lpstr>Калькулятор (одна операция)</vt:lpstr>
      <vt:lpstr>Форматирование строк, f-string</vt:lpstr>
      <vt:lpstr>Коллекции</vt:lpstr>
      <vt:lpstr>Тип list – базовая последовательность элементов</vt:lpstr>
      <vt:lpstr>Тип tuple – неизменяемая последовательность элементов</vt:lpstr>
      <vt:lpstr>Тип dict – словарь элементов</vt:lpstr>
      <vt:lpstr>Тип set – неупорядоченная коллекция неизменяемых объектов</vt:lpstr>
      <vt:lpstr>Эксперименты с коллекциями</vt:lpstr>
      <vt:lpstr>Длинно о динамической типизации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2020-07-28T09:54:46Z</dcterms:created>
  <dcterms:modified xsi:type="dcterms:W3CDTF">2020-07-28T09:56:52Z</dcterms:modified>
</cp:coreProperties>
</file>