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0" r:id="rId2"/>
    <p:sldId id="336" r:id="rId3"/>
    <p:sldId id="510" r:id="rId4"/>
    <p:sldId id="351" r:id="rId5"/>
    <p:sldId id="352" r:id="rId6"/>
    <p:sldId id="353" r:id="rId7"/>
    <p:sldId id="355" r:id="rId8"/>
    <p:sldId id="411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11" r:id="rId25"/>
    <p:sldId id="512" r:id="rId26"/>
    <p:sldId id="513" r:id="rId27"/>
    <p:sldId id="514" r:id="rId28"/>
    <p:sldId id="5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CE0C302E-3062-49A8-8068-13FB1E83E98F}">
          <p14:sldIdLst>
            <p14:sldId id="350"/>
            <p14:sldId id="336"/>
            <p14:sldId id="510"/>
            <p14:sldId id="351"/>
            <p14:sldId id="352"/>
            <p14:sldId id="353"/>
            <p14:sldId id="355"/>
            <p14:sldId id="411"/>
          </p14:sldIdLst>
        </p14:section>
        <p14:section name="Web - базовые инструменты" id="{4BCBCDFA-386A-4523-9E2C-31E2A493507C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1"/>
            <p14:sldId id="512"/>
            <p14:sldId id="513"/>
            <p14:sldId id="514"/>
            <p14:sldId id="5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/>
            <a:t>обработка ошибок времени выполнения</a:t>
          </a:r>
          <a:endParaRPr lang="en-US" dirty="0"/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/>
            <a:t>оповещения о событиях</a:t>
          </a:r>
          <a:endParaRPr lang="en-US" dirty="0"/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/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/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/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Тэг – синтаксическая единица </a:t>
          </a:r>
          <a:r>
            <a:rPr lang="en-US" dirty="0"/>
            <a:t>html.</a:t>
          </a:r>
        </a:p>
        <a:p>
          <a:r>
            <a:rPr lang="en-US" dirty="0"/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Тэги могут иметь атрибуты.</a:t>
          </a:r>
        </a:p>
        <a:p>
          <a:r>
            <a:rPr lang="en-US" dirty="0"/>
            <a:t>&lt;a </a:t>
          </a:r>
          <a:r>
            <a:rPr lang="en-US" dirty="0" err="1"/>
            <a:t>href</a:t>
          </a:r>
          <a:r>
            <a:rPr lang="en-US" dirty="0"/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/>
            <a:t>Вывод – </a:t>
          </a:r>
          <a:r>
            <a:rPr lang="en-US" dirty="0"/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/>
            <a:t>Форматирование – </a:t>
          </a:r>
          <a:r>
            <a:rPr lang="en-US" dirty="0"/>
            <a:t>b, strong, </a:t>
          </a:r>
          <a:r>
            <a:rPr lang="en-US" dirty="0" err="1"/>
            <a:t>i</a:t>
          </a:r>
          <a:r>
            <a:rPr lang="en-US" dirty="0"/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1800" dirty="0"/>
            <a:t>Прямо в тэге:</a:t>
          </a:r>
        </a:p>
        <a:p>
          <a:r>
            <a:rPr lang="es-ES" sz="1800" dirty="0"/>
            <a:t>&lt;p </a:t>
          </a:r>
          <a:r>
            <a:rPr lang="es-ES" sz="1800" dirty="0" err="1"/>
            <a:t>style</a:t>
          </a:r>
          <a:r>
            <a:rPr lang="es-ES" sz="1800" dirty="0"/>
            <a:t>="color: red"&gt;&lt;/p&gt;</a:t>
          </a:r>
          <a:endParaRPr lang="en-US" sz="1800" dirty="0"/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pPr algn="l"/>
          <a:r>
            <a:rPr lang="ru-RU" sz="1600" b="0" dirty="0"/>
            <a:t>В</a:t>
          </a:r>
          <a:r>
            <a:rPr lang="en-US" sz="1600" b="0" dirty="0"/>
            <a:t> </a:t>
          </a:r>
          <a:r>
            <a:rPr lang="ru-RU" sz="1600" b="0" dirty="0"/>
            <a:t>тэге </a:t>
          </a:r>
          <a:r>
            <a:rPr lang="en-US" sz="1600" b="0" dirty="0"/>
            <a:t>head html </a:t>
          </a:r>
          <a:r>
            <a:rPr lang="ru-RU" sz="1600" b="0" dirty="0"/>
            <a:t>документа:</a:t>
          </a:r>
        </a:p>
        <a:p>
          <a:pPr algn="l"/>
          <a:r>
            <a:rPr lang="en-US" sz="1600" b="0" dirty="0"/>
            <a:t>&lt;html&gt;</a:t>
          </a:r>
        </a:p>
        <a:p>
          <a:pPr algn="l"/>
          <a:r>
            <a:rPr lang="en-US" sz="1600" b="0" dirty="0"/>
            <a:t>	&lt;head&gt;</a:t>
          </a:r>
        </a:p>
        <a:p>
          <a:pPr algn="l"/>
          <a:r>
            <a:rPr lang="en-US" sz="1600" b="0" dirty="0"/>
            <a:t>		&lt;style&gt; </a:t>
          </a:r>
        </a:p>
        <a:p>
          <a:pPr algn="l"/>
          <a:r>
            <a:rPr lang="en-US" sz="1600" b="0" dirty="0"/>
            <a:t>			p { color: red; } </a:t>
          </a:r>
        </a:p>
        <a:p>
          <a:pPr algn="l"/>
          <a:r>
            <a:rPr lang="en-US" sz="1600" b="0" dirty="0"/>
            <a:t>			a { color: blue; } </a:t>
          </a:r>
        </a:p>
        <a:p>
          <a:pPr algn="l"/>
          <a:r>
            <a:rPr lang="en-US" sz="1600" b="0" dirty="0"/>
            <a:t>		&lt;/style&gt;</a:t>
          </a:r>
        </a:p>
        <a:p>
          <a:pPr algn="l"/>
          <a:r>
            <a:rPr lang="en-US" sz="1600" b="0" dirty="0"/>
            <a:t>	&lt;/head&gt;</a:t>
          </a:r>
        </a:p>
        <a:p>
          <a:pPr algn="l"/>
          <a:r>
            <a:rPr lang="en-US" sz="1600" b="0" dirty="0"/>
            <a:t>&lt;/html&gt;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82E91E01-1BFE-4AE3-9B8D-60862F2BDE74}">
      <dgm:prSet custT="1"/>
      <dgm:spPr/>
      <dgm:t>
        <a:bodyPr/>
        <a:lstStyle/>
        <a:p>
          <a:pPr algn="l"/>
          <a:r>
            <a:rPr lang="ru-RU" sz="1800" b="0" dirty="0"/>
            <a:t>Во внешнем файле:</a:t>
          </a:r>
          <a:endParaRPr lang="en-US" sz="1800" b="0" dirty="0"/>
        </a:p>
        <a:p>
          <a:pPr algn="l"/>
          <a:r>
            <a:rPr lang="en-US" sz="1800" b="0" dirty="0"/>
            <a:t>&lt;html&gt;</a:t>
          </a:r>
        </a:p>
        <a:p>
          <a:pPr algn="l"/>
          <a:r>
            <a:rPr lang="en-US" sz="1800" b="0" dirty="0"/>
            <a:t>	&lt;head&gt;</a:t>
          </a:r>
          <a:endParaRPr lang="ru-RU" sz="1800" b="0" dirty="0"/>
        </a:p>
        <a:p>
          <a:pPr algn="l"/>
          <a:r>
            <a:rPr lang="en-US" sz="1800" b="0" dirty="0"/>
            <a:t>		&lt;link </a:t>
          </a:r>
          <a:r>
            <a:rPr lang="en-US" sz="1800" b="0" dirty="0" err="1"/>
            <a:t>rel</a:t>
          </a:r>
          <a:r>
            <a:rPr lang="en-US" sz="1800" b="0" dirty="0"/>
            <a:t>="stylesheet" </a:t>
          </a:r>
          <a:r>
            <a:rPr lang="en-US" sz="1800" b="0" dirty="0" err="1"/>
            <a:t>href</a:t>
          </a:r>
          <a:r>
            <a:rPr lang="en-US" sz="1800" b="0" dirty="0"/>
            <a:t>="style.css"&gt;</a:t>
          </a:r>
          <a:endParaRPr lang="ru-RU" sz="1800" b="0" dirty="0"/>
        </a:p>
        <a:p>
          <a:pPr algn="l"/>
          <a:r>
            <a:rPr lang="en-US" sz="1800" b="0" dirty="0"/>
            <a:t>	&lt;/head&gt;</a:t>
          </a:r>
        </a:p>
        <a:p>
          <a:pPr algn="l"/>
          <a:r>
            <a:rPr lang="en-US" sz="1800" b="0" dirty="0"/>
            <a:t>&lt;/html&gt;</a:t>
          </a:r>
          <a:endParaRPr lang="ru-RU" sz="1800" b="0" dirty="0"/>
        </a:p>
        <a:p>
          <a:pPr algn="ctr"/>
          <a:endParaRPr lang="en-US" sz="500" dirty="0"/>
        </a:p>
      </dgm:t>
    </dgm:pt>
    <dgm:pt modelId="{378B49C9-DD31-42C2-BC3E-8B00D856865F}" type="parTrans" cxnId="{9C2CF755-FAEE-4E8B-8495-CECDC71EC799}">
      <dgm:prSet/>
      <dgm:spPr/>
      <dgm:t>
        <a:bodyPr/>
        <a:lstStyle/>
        <a:p>
          <a:endParaRPr lang="en-US"/>
        </a:p>
      </dgm:t>
    </dgm:pt>
    <dgm:pt modelId="{2A8139E1-3EF6-4308-8418-A96CD4F53FC2}" type="sibTrans" cxnId="{9C2CF755-FAEE-4E8B-8495-CECDC71EC799}">
      <dgm:prSet/>
      <dgm:spPr/>
      <dgm:t>
        <a:bodyPr/>
        <a:lstStyle/>
        <a:p>
          <a:endParaRPr lang="en-US"/>
        </a:p>
      </dgm:t>
    </dgm:pt>
    <dgm:pt modelId="{60B8C3C3-C18A-4E70-8E87-A3B0822B72CC}" type="pres">
      <dgm:prSet presAssocID="{1ACBCBBD-E06F-4040-BF8A-5D7E8938569A}" presName="diagram" presStyleCnt="0">
        <dgm:presLayoutVars>
          <dgm:dir/>
          <dgm:resizeHandles val="exact"/>
        </dgm:presLayoutVars>
      </dgm:prSet>
      <dgm:spPr/>
    </dgm:pt>
    <dgm:pt modelId="{476A26A0-6654-41C1-A899-6F50E9915D22}" type="pres">
      <dgm:prSet presAssocID="{674CB33A-893B-471D-967C-83AC9BA06589}" presName="node" presStyleLbl="node1" presStyleIdx="0" presStyleCnt="3" custScaleY="126670">
        <dgm:presLayoutVars>
          <dgm:bulletEnabled val="1"/>
        </dgm:presLayoutVars>
      </dgm:prSet>
      <dgm:spPr/>
    </dgm:pt>
    <dgm:pt modelId="{9AA46805-D537-458A-961E-14E27A31DA92}" type="pres">
      <dgm:prSet presAssocID="{9FA6DDFC-CCCD-40A2-AD13-90D348A2DCBC}" presName="sibTrans" presStyleCnt="0"/>
      <dgm:spPr/>
    </dgm:pt>
    <dgm:pt modelId="{71591595-8F86-4C17-8838-9CA6CD3EF22D}" type="pres">
      <dgm:prSet presAssocID="{A4EEE862-36DB-43BF-AA83-C42A11A628C4}" presName="node" presStyleLbl="node1" presStyleIdx="1" presStyleCnt="3" custScaleY="125187">
        <dgm:presLayoutVars>
          <dgm:bulletEnabled val="1"/>
        </dgm:presLayoutVars>
      </dgm:prSet>
      <dgm:spPr/>
    </dgm:pt>
    <dgm:pt modelId="{C08EC8C7-8C46-4705-9020-A9B675762270}" type="pres">
      <dgm:prSet presAssocID="{05C61DA0-066C-4213-A352-25EE5A70E53E}" presName="sibTrans" presStyleCnt="0"/>
      <dgm:spPr/>
    </dgm:pt>
    <dgm:pt modelId="{A003C8D5-B89A-42E6-92CC-0725F910873D}" type="pres">
      <dgm:prSet presAssocID="{82E91E01-1BFE-4AE3-9B8D-60862F2BDE74}" presName="node" presStyleLbl="node1" presStyleIdx="2" presStyleCnt="3" custScaleX="210051" custScaleY="128695">
        <dgm:presLayoutVars>
          <dgm:bulletEnabled val="1"/>
        </dgm:presLayoutVars>
      </dgm:prSet>
      <dgm:spPr/>
    </dgm:pt>
  </dgm:ptLst>
  <dgm:cxnLst>
    <dgm:cxn modelId="{34EA0E05-8DE6-44E8-9BE8-65E1F93CB358}" type="presOf" srcId="{1ACBCBBD-E06F-4040-BF8A-5D7E8938569A}" destId="{60B8C3C3-C18A-4E70-8E87-A3B0822B72CC}" srcOrd="0" destOrd="0" presId="urn:microsoft.com/office/officeart/2005/8/layout/default"/>
    <dgm:cxn modelId="{32754622-C7D5-4279-AB55-A6037E31775F}" type="presOf" srcId="{A4EEE862-36DB-43BF-AA83-C42A11A628C4}" destId="{71591595-8F86-4C17-8838-9CA6CD3EF22D}" srcOrd="0" destOrd="0" presId="urn:microsoft.com/office/officeart/2005/8/layout/default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9C2CF755-FAEE-4E8B-8495-CECDC71EC799}" srcId="{1ACBCBBD-E06F-4040-BF8A-5D7E8938569A}" destId="{82E91E01-1BFE-4AE3-9B8D-60862F2BDE74}" srcOrd="2" destOrd="0" parTransId="{378B49C9-DD31-42C2-BC3E-8B00D856865F}" sibTransId="{2A8139E1-3EF6-4308-8418-A96CD4F53FC2}"/>
    <dgm:cxn modelId="{39A06AD7-6EAE-4BAE-8E0D-B5F15D6748C0}" type="presOf" srcId="{674CB33A-893B-471D-967C-83AC9BA06589}" destId="{476A26A0-6654-41C1-A899-6F50E9915D22}" srcOrd="0" destOrd="0" presId="urn:microsoft.com/office/officeart/2005/8/layout/default"/>
    <dgm:cxn modelId="{2ED94DE8-266E-4C71-9F2E-8AC5FBC151B2}" type="presOf" srcId="{82E91E01-1BFE-4AE3-9B8D-60862F2BDE74}" destId="{A003C8D5-B89A-42E6-92CC-0725F910873D}" srcOrd="0" destOrd="0" presId="urn:microsoft.com/office/officeart/2005/8/layout/default"/>
    <dgm:cxn modelId="{4D2E8DAA-732A-4E57-ABDA-1EBBF1D99E33}" type="presParOf" srcId="{60B8C3C3-C18A-4E70-8E87-A3B0822B72CC}" destId="{476A26A0-6654-41C1-A899-6F50E9915D22}" srcOrd="0" destOrd="0" presId="urn:microsoft.com/office/officeart/2005/8/layout/default"/>
    <dgm:cxn modelId="{C1B9BEE6-29B7-45AB-9DC6-920A8FB02676}" type="presParOf" srcId="{60B8C3C3-C18A-4E70-8E87-A3B0822B72CC}" destId="{9AA46805-D537-458A-961E-14E27A31DA92}" srcOrd="1" destOrd="0" presId="urn:microsoft.com/office/officeart/2005/8/layout/default"/>
    <dgm:cxn modelId="{02BD7CF3-19ED-4309-87E6-B5B84A792CA2}" type="presParOf" srcId="{60B8C3C3-C18A-4E70-8E87-A3B0822B72CC}" destId="{71591595-8F86-4C17-8838-9CA6CD3EF22D}" srcOrd="2" destOrd="0" presId="urn:microsoft.com/office/officeart/2005/8/layout/default"/>
    <dgm:cxn modelId="{ED1E85EE-2B9C-4DDF-8AB7-B281A4E1B532}" type="presParOf" srcId="{60B8C3C3-C18A-4E70-8E87-A3B0822B72CC}" destId="{C08EC8C7-8C46-4705-9020-A9B675762270}" srcOrd="3" destOrd="0" presId="urn:microsoft.com/office/officeart/2005/8/layout/default"/>
    <dgm:cxn modelId="{D9DDD9DD-CC3E-4435-9838-CA498CB0365D}" type="presParOf" srcId="{60B8C3C3-C18A-4E70-8E87-A3B0822B72CC}" destId="{A003C8D5-B89A-42E6-92CC-0725F910873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/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/>
            <a:t>rgb</a:t>
          </a:r>
          <a:r>
            <a:rPr lang="en-US" dirty="0"/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/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/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font-family: </a:t>
          </a:r>
          <a:r>
            <a:rPr lang="en-US" dirty="0" err="1"/>
            <a:t>arial</a:t>
          </a:r>
          <a:r>
            <a:rPr lang="en-US" dirty="0"/>
            <a:t>, </a:t>
          </a:r>
          <a:r>
            <a:rPr lang="en-US" dirty="0" err="1"/>
            <a:t>helvetica</a:t>
          </a:r>
          <a:r>
            <a:rPr lang="en-US" dirty="0"/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/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/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/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/>
            <a:t>text-transform: capitalize;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/>
            <a:t>text-align: center;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/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/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/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/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/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89085"/>
          <a:ext cx="649287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обработка ошибок времени выполнения</a:t>
          </a:r>
          <a:endParaRPr lang="en-US" sz="2400" kern="1200" dirty="0"/>
        </a:p>
      </dsp:txBody>
      <dsp:txXfrm>
        <a:off x="45406" y="134491"/>
        <a:ext cx="6402063" cy="839338"/>
      </dsp:txXfrm>
    </dsp:sp>
    <dsp:sp modelId="{C4DFB42E-1654-44E0-9740-0ED7624BD8F6}">
      <dsp:nvSpPr>
        <dsp:cNvPr id="0" name=""/>
        <dsp:cNvSpPr/>
      </dsp:nvSpPr>
      <dsp:spPr>
        <a:xfrm>
          <a:off x="0" y="1088355"/>
          <a:ext cx="649287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оповещения о событиях</a:t>
          </a:r>
          <a:endParaRPr lang="en-US" sz="2400" kern="1200" dirty="0"/>
        </a:p>
      </dsp:txBody>
      <dsp:txXfrm>
        <a:off x="45406" y="1133761"/>
        <a:ext cx="6402063" cy="839338"/>
      </dsp:txXfrm>
    </dsp:sp>
    <dsp:sp modelId="{B0673193-A57B-4480-A2F7-C992D5661E7B}">
      <dsp:nvSpPr>
        <dsp:cNvPr id="0" name=""/>
        <dsp:cNvSpPr/>
      </dsp:nvSpPr>
      <dsp:spPr>
        <a:xfrm>
          <a:off x="0" y="2087625"/>
          <a:ext cx="649287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обработка специальных случаев</a:t>
          </a:r>
        </a:p>
      </dsp:txBody>
      <dsp:txXfrm>
        <a:off x="45406" y="2133031"/>
        <a:ext cx="6402063" cy="839338"/>
      </dsp:txXfrm>
    </dsp:sp>
    <dsp:sp modelId="{86556A19-620E-4B29-BEA5-284AC42218AE}">
      <dsp:nvSpPr>
        <dsp:cNvPr id="0" name=""/>
        <dsp:cNvSpPr/>
      </dsp:nvSpPr>
      <dsp:spPr>
        <a:xfrm>
          <a:off x="0" y="3086895"/>
          <a:ext cx="649287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освобождение ресурсов</a:t>
          </a:r>
        </a:p>
      </dsp:txBody>
      <dsp:txXfrm>
        <a:off x="45406" y="3132301"/>
        <a:ext cx="6402063" cy="839338"/>
      </dsp:txXfrm>
    </dsp:sp>
    <dsp:sp modelId="{ABC5674E-D387-4CFB-B711-69004E46ECCF}">
      <dsp:nvSpPr>
        <dsp:cNvPr id="0" name=""/>
        <dsp:cNvSpPr/>
      </dsp:nvSpPr>
      <dsp:spPr>
        <a:xfrm>
          <a:off x="0" y="4086165"/>
          <a:ext cx="6492875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нетривиальный контроль потока выполнения</a:t>
          </a:r>
        </a:p>
      </dsp:txBody>
      <dsp:txXfrm>
        <a:off x="45406" y="4131571"/>
        <a:ext cx="6402063" cy="839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91630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 – синтаксическая единица </a:t>
          </a:r>
          <a:r>
            <a:rPr lang="en-US" sz="3700" kern="1200" dirty="0"/>
            <a:t>html.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&lt;h1&gt;Tag&lt;/h1&gt;</a:t>
          </a:r>
        </a:p>
      </dsp:txBody>
      <dsp:txXfrm>
        <a:off x="107775" y="399405"/>
        <a:ext cx="6277325" cy="1992240"/>
      </dsp:txXfrm>
    </dsp:sp>
    <dsp:sp modelId="{00E310DE-82C2-4F16-ABFE-F0542E2830D8}">
      <dsp:nvSpPr>
        <dsp:cNvPr id="0" name=""/>
        <dsp:cNvSpPr/>
      </dsp:nvSpPr>
      <dsp:spPr>
        <a:xfrm>
          <a:off x="0" y="2605979"/>
          <a:ext cx="6492875" cy="2207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Тэги могут иметь атрибуты.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&lt;a </a:t>
          </a:r>
          <a:r>
            <a:rPr lang="en-US" sz="3700" kern="1200" dirty="0" err="1"/>
            <a:t>href</a:t>
          </a:r>
          <a:r>
            <a:rPr lang="en-US" sz="3700" kern="1200" dirty="0"/>
            <a:t>="/tags/"&gt;Tags&lt;/a&gt;</a:t>
          </a:r>
        </a:p>
      </dsp:txBody>
      <dsp:txXfrm>
        <a:off x="107775" y="2713754"/>
        <a:ext cx="6277325" cy="199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22298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Вывод – </a:t>
          </a:r>
          <a:r>
            <a:rPr lang="en-US" sz="5300" kern="1200" dirty="0"/>
            <a:t>p, h1-h6</a:t>
          </a:r>
        </a:p>
      </dsp:txBody>
      <dsp:txXfrm>
        <a:off x="100272" y="522570"/>
        <a:ext cx="6292331" cy="1853537"/>
      </dsp:txXfrm>
    </dsp:sp>
    <dsp:sp modelId="{00E310DE-82C2-4F16-ABFE-F0542E2830D8}">
      <dsp:nvSpPr>
        <dsp:cNvPr id="0" name=""/>
        <dsp:cNvSpPr/>
      </dsp:nvSpPr>
      <dsp:spPr>
        <a:xfrm>
          <a:off x="0" y="2629020"/>
          <a:ext cx="6492875" cy="20540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300" kern="1200" dirty="0"/>
            <a:t>Форматирование – </a:t>
          </a:r>
          <a:r>
            <a:rPr lang="en-US" sz="5300" kern="1200" dirty="0"/>
            <a:t>b, strong, </a:t>
          </a:r>
          <a:r>
            <a:rPr lang="en-US" sz="5300" kern="1200" dirty="0" err="1"/>
            <a:t>i</a:t>
          </a:r>
          <a:r>
            <a:rPr lang="en-US" sz="5300" kern="1200" dirty="0"/>
            <a:t>, strike, u</a:t>
          </a:r>
        </a:p>
      </dsp:txBody>
      <dsp:txXfrm>
        <a:off x="100272" y="2729292"/>
        <a:ext cx="6292331" cy="1853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A26A0-6654-41C1-A899-6F50E9915D22}">
      <dsp:nvSpPr>
        <dsp:cNvPr id="0" name=""/>
        <dsp:cNvSpPr/>
      </dsp:nvSpPr>
      <dsp:spPr>
        <a:xfrm>
          <a:off x="1022" y="173056"/>
          <a:ext cx="3989661" cy="3032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Прямо в тэге: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&lt;p </a:t>
          </a:r>
          <a:r>
            <a:rPr lang="es-ES" sz="1800" kern="1200" dirty="0" err="1"/>
            <a:t>style</a:t>
          </a:r>
          <a:r>
            <a:rPr lang="es-ES" sz="1800" kern="1200" dirty="0"/>
            <a:t>="color: red"&gt;&lt;/p&gt;</a:t>
          </a:r>
          <a:endParaRPr lang="en-US" sz="1800" kern="1200" dirty="0"/>
        </a:p>
      </dsp:txBody>
      <dsp:txXfrm>
        <a:off x="1022" y="173056"/>
        <a:ext cx="3989661" cy="3032222"/>
      </dsp:txXfrm>
    </dsp:sp>
    <dsp:sp modelId="{71591595-8F86-4C17-8838-9CA6CD3EF22D}">
      <dsp:nvSpPr>
        <dsp:cNvPr id="0" name=""/>
        <dsp:cNvSpPr/>
      </dsp:nvSpPr>
      <dsp:spPr>
        <a:xfrm>
          <a:off x="4389651" y="190806"/>
          <a:ext cx="3989661" cy="2996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/>
            <a:t>В</a:t>
          </a:r>
          <a:r>
            <a:rPr lang="en-US" sz="1600" b="0" kern="1200" dirty="0"/>
            <a:t> </a:t>
          </a:r>
          <a:r>
            <a:rPr lang="ru-RU" sz="1600" b="0" kern="1200" dirty="0"/>
            <a:t>тэге </a:t>
          </a:r>
          <a:r>
            <a:rPr lang="en-US" sz="1600" b="0" kern="1200" dirty="0"/>
            <a:t>head html </a:t>
          </a:r>
          <a:r>
            <a:rPr lang="ru-RU" sz="1600" b="0" kern="1200" dirty="0"/>
            <a:t>документа: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&lt;html&gt;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&lt;style&gt;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p { color: red;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	a { color: blue; }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	&lt;/style&gt;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	&lt;/head&gt;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&lt;/html&gt;</a:t>
          </a:r>
        </a:p>
      </dsp:txBody>
      <dsp:txXfrm>
        <a:off x="4389651" y="190806"/>
        <a:ext cx="3989661" cy="2996722"/>
      </dsp:txXfrm>
    </dsp:sp>
    <dsp:sp modelId="{A003C8D5-B89A-42E6-92CC-0725F910873D}">
      <dsp:nvSpPr>
        <dsp:cNvPr id="0" name=""/>
        <dsp:cNvSpPr/>
      </dsp:nvSpPr>
      <dsp:spPr>
        <a:xfrm>
          <a:off x="5" y="3604245"/>
          <a:ext cx="8380324" cy="3080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/>
            <a:t>Во внешнем файле:</a:t>
          </a: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&lt;html&gt;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&lt;head&gt;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	&lt;link </a:t>
          </a:r>
          <a:r>
            <a:rPr lang="en-US" sz="1800" b="0" kern="1200" dirty="0" err="1"/>
            <a:t>rel</a:t>
          </a:r>
          <a:r>
            <a:rPr lang="en-US" sz="1800" b="0" kern="1200" dirty="0"/>
            <a:t>="stylesheet" </a:t>
          </a:r>
          <a:r>
            <a:rPr lang="en-US" sz="1800" b="0" kern="1200" dirty="0" err="1"/>
            <a:t>href</a:t>
          </a:r>
          <a:r>
            <a:rPr lang="en-US" sz="1800" b="0" kern="1200" dirty="0"/>
            <a:t>="style.css"&gt;</a:t>
          </a:r>
          <a:endParaRPr lang="ru-RU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	&lt;/head&gt;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&lt;/html&gt;</a:t>
          </a:r>
          <a:endParaRPr lang="ru-RU" sz="1800" b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" y="3604245"/>
        <a:ext cx="8380324" cy="3080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</a:t>
          </a:r>
        </a:p>
      </dsp:txBody>
      <dsp:txXfrm>
        <a:off x="44549" y="91108"/>
        <a:ext cx="6403777" cy="823502"/>
      </dsp:txXfrm>
    </dsp:sp>
    <dsp:sp modelId="{00E310DE-82C2-4F16-ABFE-F0542E2830D8}">
      <dsp:nvSpPr>
        <dsp:cNvPr id="0" name=""/>
        <dsp:cNvSpPr/>
      </dsp:nvSpPr>
      <dsp:spPr>
        <a:xfrm>
          <a:off x="0" y="107147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(255,0,0)</a:t>
          </a:r>
        </a:p>
      </dsp:txBody>
      <dsp:txXfrm>
        <a:off x="44549" y="1116028"/>
        <a:ext cx="6403777" cy="823502"/>
      </dsp:txXfrm>
    </dsp:sp>
    <dsp:sp modelId="{609C73A2-EDC4-4983-B88E-3176E74BBCFE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rgb</a:t>
          </a:r>
          <a:r>
            <a:rPr lang="en-US" sz="3900" kern="1200" dirty="0"/>
            <a:t>(100%,0%,0%)</a:t>
          </a:r>
        </a:p>
      </dsp:txBody>
      <dsp:txXfrm>
        <a:off x="44549" y="2140948"/>
        <a:ext cx="6403777" cy="823502"/>
      </dsp:txXfrm>
    </dsp:sp>
    <dsp:sp modelId="{1CDD535F-06D7-460C-88A8-465E5F0A1820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#ff0000</a:t>
          </a:r>
        </a:p>
      </dsp:txBody>
      <dsp:txXfrm>
        <a:off x="44549" y="3165869"/>
        <a:ext cx="6403777" cy="823502"/>
      </dsp:txXfrm>
    </dsp:sp>
    <dsp:sp modelId="{DEE55B55-4763-4B5F-9ADB-D68C0C4A0F63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#f00</a:t>
          </a:r>
        </a:p>
      </dsp:txBody>
      <dsp:txXfrm>
        <a:off x="44549" y="4190789"/>
        <a:ext cx="6403777" cy="823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75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font-family: </a:t>
          </a:r>
          <a:r>
            <a:rPr lang="en-US" sz="2800" kern="1200" dirty="0" err="1"/>
            <a:t>arial</a:t>
          </a:r>
          <a:r>
            <a:rPr lang="en-US" sz="2800" kern="1200" dirty="0"/>
            <a:t>, </a:t>
          </a:r>
          <a:r>
            <a:rPr lang="en-US" sz="2800" kern="1200" dirty="0" err="1"/>
            <a:t>helvetica</a:t>
          </a:r>
          <a:r>
            <a:rPr lang="en-US" sz="2800" kern="1200" dirty="0"/>
            <a:t>, serif;</a:t>
          </a:r>
        </a:p>
      </dsp:txBody>
      <dsp:txXfrm>
        <a:off x="31984" y="49564"/>
        <a:ext cx="6428907" cy="591232"/>
      </dsp:txXfrm>
    </dsp:sp>
    <dsp:sp modelId="{6F7E859E-8758-4BAA-B412-3C8AB01E62BE}">
      <dsp:nvSpPr>
        <dsp:cNvPr id="0" name=""/>
        <dsp:cNvSpPr/>
      </dsp:nvSpPr>
      <dsp:spPr>
        <a:xfrm>
          <a:off x="0" y="7534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font-size: 16px;</a:t>
          </a:r>
        </a:p>
      </dsp:txBody>
      <dsp:txXfrm>
        <a:off x="31984" y="785404"/>
        <a:ext cx="6428907" cy="591232"/>
      </dsp:txXfrm>
    </dsp:sp>
    <dsp:sp modelId="{B31DFF73-759A-46A5-9849-53C73B021EB2}">
      <dsp:nvSpPr>
        <dsp:cNvPr id="0" name=""/>
        <dsp:cNvSpPr/>
      </dsp:nvSpPr>
      <dsp:spPr>
        <a:xfrm>
          <a:off x="0" y="148926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font-weight: bold;</a:t>
          </a:r>
        </a:p>
      </dsp:txBody>
      <dsp:txXfrm>
        <a:off x="31984" y="1521244"/>
        <a:ext cx="6428907" cy="591232"/>
      </dsp:txXfrm>
    </dsp:sp>
    <dsp:sp modelId="{623425F7-38D7-456E-9C16-FDD8AF1C50A8}">
      <dsp:nvSpPr>
        <dsp:cNvPr id="0" name=""/>
        <dsp:cNvSpPr/>
      </dsp:nvSpPr>
      <dsp:spPr>
        <a:xfrm>
          <a:off x="0" y="222510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font-style: italic;</a:t>
          </a:r>
        </a:p>
      </dsp:txBody>
      <dsp:txXfrm>
        <a:off x="31984" y="2257084"/>
        <a:ext cx="6428907" cy="591232"/>
      </dsp:txXfrm>
    </dsp:sp>
    <dsp:sp modelId="{8A1BB01B-1726-4CA8-93C6-EB0B2300062C}">
      <dsp:nvSpPr>
        <dsp:cNvPr id="0" name=""/>
        <dsp:cNvSpPr/>
      </dsp:nvSpPr>
      <dsp:spPr>
        <a:xfrm>
          <a:off x="0" y="296094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text-decoration: underline;</a:t>
          </a:r>
        </a:p>
      </dsp:txBody>
      <dsp:txXfrm>
        <a:off x="31984" y="2992924"/>
        <a:ext cx="6428907" cy="591232"/>
      </dsp:txXfrm>
    </dsp:sp>
    <dsp:sp modelId="{30308C60-D7DD-40D2-A4F9-B6CFF3012663}">
      <dsp:nvSpPr>
        <dsp:cNvPr id="0" name=""/>
        <dsp:cNvSpPr/>
      </dsp:nvSpPr>
      <dsp:spPr>
        <a:xfrm>
          <a:off x="0" y="369678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text-transform: capitalize;</a:t>
          </a:r>
        </a:p>
      </dsp:txBody>
      <dsp:txXfrm>
        <a:off x="31984" y="3728764"/>
        <a:ext cx="6428907" cy="591232"/>
      </dsp:txXfrm>
    </dsp:sp>
    <dsp:sp modelId="{329DB40E-06AE-43D0-979F-E8DF8DD057AD}">
      <dsp:nvSpPr>
        <dsp:cNvPr id="0" name=""/>
        <dsp:cNvSpPr/>
      </dsp:nvSpPr>
      <dsp:spPr>
        <a:xfrm>
          <a:off x="0" y="4432620"/>
          <a:ext cx="6492875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text-align: center;</a:t>
          </a:r>
        </a:p>
      </dsp:txBody>
      <dsp:txXfrm>
        <a:off x="31984" y="4464604"/>
        <a:ext cx="6428907" cy="591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4655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margin: 15px;</a:t>
          </a:r>
        </a:p>
      </dsp:txBody>
      <dsp:txXfrm>
        <a:off x="44549" y="91108"/>
        <a:ext cx="6403777" cy="823502"/>
      </dsp:txXfrm>
    </dsp:sp>
    <dsp:sp modelId="{6F7E859E-8758-4BAA-B412-3C8AB01E62BE}">
      <dsp:nvSpPr>
        <dsp:cNvPr id="0" name=""/>
        <dsp:cNvSpPr/>
      </dsp:nvSpPr>
      <dsp:spPr>
        <a:xfrm>
          <a:off x="0" y="109621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padding-left: 3%;</a:t>
          </a:r>
        </a:p>
      </dsp:txBody>
      <dsp:txXfrm>
        <a:off x="44549" y="1140759"/>
        <a:ext cx="6403777" cy="823502"/>
      </dsp:txXfrm>
    </dsp:sp>
    <dsp:sp modelId="{3F38E0F9-A5CF-4AE5-8B21-58598618671F}">
      <dsp:nvSpPr>
        <dsp:cNvPr id="0" name=""/>
        <dsp:cNvSpPr/>
      </dsp:nvSpPr>
      <dsp:spPr>
        <a:xfrm>
          <a:off x="0" y="2096399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border-style: solid;</a:t>
          </a:r>
        </a:p>
      </dsp:txBody>
      <dsp:txXfrm>
        <a:off x="44549" y="2140948"/>
        <a:ext cx="6403777" cy="823502"/>
      </dsp:txXfrm>
    </dsp:sp>
    <dsp:sp modelId="{36D03AC3-4D47-4529-9627-84033AED123D}">
      <dsp:nvSpPr>
        <dsp:cNvPr id="0" name=""/>
        <dsp:cNvSpPr/>
      </dsp:nvSpPr>
      <dsp:spPr>
        <a:xfrm>
          <a:off x="0" y="312132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border-width: 5px;</a:t>
          </a:r>
        </a:p>
      </dsp:txBody>
      <dsp:txXfrm>
        <a:off x="44549" y="3165869"/>
        <a:ext cx="6403777" cy="823502"/>
      </dsp:txXfrm>
    </dsp:sp>
    <dsp:sp modelId="{FDD8002D-A534-442E-9C9C-777CC0048EC4}">
      <dsp:nvSpPr>
        <dsp:cNvPr id="0" name=""/>
        <dsp:cNvSpPr/>
      </dsp:nvSpPr>
      <dsp:spPr>
        <a:xfrm>
          <a:off x="0" y="4146240"/>
          <a:ext cx="6492875" cy="912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border-color: red;</a:t>
          </a:r>
        </a:p>
      </dsp:txBody>
      <dsp:txXfrm>
        <a:off x="44549" y="4190789"/>
        <a:ext cx="6403777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4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1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1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Обработка исключений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5920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HTML - Hyper Text Markup Language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93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Базовая структура страницы </a:t>
            </a:r>
            <a:r>
              <a:rPr lang="en-US" sz="3200" dirty="0">
                <a:solidFill>
                  <a:srgbClr val="FFFFFF"/>
                </a:solidFill>
              </a:rPr>
              <a:t>html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	&lt;head&gt;</a:t>
            </a:r>
          </a:p>
          <a:p>
            <a:pPr marL="0" indent="0">
              <a:buNone/>
            </a:pPr>
            <a:r>
              <a:rPr lang="en-US" sz="2000" dirty="0"/>
              <a:t>    		&lt;title&gt;Simple page&lt;/title&gt;</a:t>
            </a:r>
          </a:p>
          <a:p>
            <a:pPr marL="0" indent="0">
              <a:buNone/>
            </a:pPr>
            <a:r>
              <a:rPr lang="en-US" sz="2000" dirty="0"/>
              <a:t>	&lt;/head&gt;</a:t>
            </a:r>
          </a:p>
          <a:p>
            <a:pPr marL="0" indent="0">
              <a:buNone/>
            </a:pPr>
            <a:r>
              <a:rPr lang="en-US" sz="2000" dirty="0"/>
              <a:t>	&lt;body&gt;</a:t>
            </a:r>
          </a:p>
          <a:p>
            <a:pPr marL="0" indent="0">
              <a:buNone/>
            </a:pPr>
            <a:r>
              <a:rPr lang="en-US" sz="2000" dirty="0"/>
              <a:t>    		&lt;p&gt;A very primitive web page&lt;/p&gt;</a:t>
            </a:r>
          </a:p>
          <a:p>
            <a:pPr marL="0" indent="0">
              <a:buNone/>
            </a:pPr>
            <a:r>
              <a:rPr lang="en-US" sz="2000" dirty="0"/>
              <a:t>	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6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Тэги для работы с текстом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9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Списки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&lt;ul&gt;</a:t>
            </a:r>
          </a:p>
          <a:p>
            <a:pPr marL="0" indent="0">
              <a:buNone/>
            </a:pPr>
            <a:r>
              <a:rPr lang="en-US" sz="2000" dirty="0"/>
              <a:t>	&lt;li&gt;one&lt;/li&gt;</a:t>
            </a:r>
          </a:p>
          <a:p>
            <a:pPr marL="0" indent="0">
              <a:buNone/>
            </a:pPr>
            <a:r>
              <a:rPr lang="en-US" sz="2000" dirty="0"/>
              <a:t>	&lt;li&gt;two&lt;/li&gt;</a:t>
            </a:r>
          </a:p>
          <a:p>
            <a:pPr marL="0" indent="0">
              <a:buNone/>
            </a:pPr>
            <a:r>
              <a:rPr lang="en-US" sz="2000" dirty="0"/>
              <a:t>&lt;/ul&gt;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&lt;li&gt;banana&lt;/li&gt;</a:t>
            </a:r>
          </a:p>
          <a:p>
            <a:pPr marL="0" indent="0">
              <a:buNone/>
            </a:pPr>
            <a:r>
              <a:rPr lang="en-US" sz="2000" dirty="0"/>
              <a:t>	&lt;li&gt;apple&lt;/li&gt;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86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Ссылки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="http://www.w3schools.com"&gt;</a:t>
            </a:r>
          </a:p>
          <a:p>
            <a:pPr marL="0" indent="0">
              <a:buNone/>
            </a:pPr>
            <a:r>
              <a:rPr lang="en-US" sz="2000" dirty="0"/>
              <a:t>	W3C School</a:t>
            </a:r>
          </a:p>
          <a:p>
            <a:pPr marL="0" indent="0">
              <a:buNone/>
            </a:pPr>
            <a:r>
              <a:rPr lang="en-US" sz="20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89455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Изображения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="photo_2020-04-30_14-01-37.jpg" width="960" height="1280"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alt="Cat in a bag"/&gt;</a:t>
            </a:r>
          </a:p>
        </p:txBody>
      </p:sp>
    </p:spTree>
    <p:extLst>
      <p:ext uri="{BB962C8B-B14F-4D97-AF65-F5344CB8AC3E}">
        <p14:creationId xmlns:p14="http://schemas.microsoft.com/office/powerpoint/2010/main" val="13904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Таблицы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1434482"/>
            <a:ext cx="6385918" cy="39890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1, cell 1&lt;/td&gt;</a:t>
            </a:r>
          </a:p>
          <a:p>
            <a:pPr marL="0" indent="0">
              <a:buNone/>
            </a:pPr>
            <a:r>
              <a:rPr lang="en-US" dirty="0"/>
              <a:t>        &lt;td&gt;Row 1, cell 2&lt;/td&gt;</a:t>
            </a:r>
          </a:p>
          <a:p>
            <a:pPr marL="0" indent="0">
              <a:buNone/>
            </a:pPr>
            <a:r>
              <a:rPr lang="en-US" dirty="0"/>
              <a:t>        &lt;td&gt;Row 1,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&lt;td&gt;Row 2, cell 1&lt;/td&gt;</a:t>
            </a:r>
          </a:p>
          <a:p>
            <a:pPr marL="0" indent="0">
              <a:buNone/>
            </a:pPr>
            <a:r>
              <a:rPr lang="en-US" dirty="0"/>
              <a:t>        &lt;td&gt;Row 2, cell 2&lt;/td&gt;</a:t>
            </a:r>
          </a:p>
          <a:p>
            <a:pPr marL="0" indent="0">
              <a:buNone/>
            </a:pPr>
            <a:r>
              <a:rPr lang="en-US" dirty="0"/>
              <a:t>        &lt;td&gt;Row 2, cell 3&lt;/td&gt;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8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Формы – наборы тэгов, используемые для получения данных от пользователя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processForm</a:t>
            </a:r>
            <a:r>
              <a:rPr lang="en-US" dirty="0"/>
              <a:t>()" method="post"&gt;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&lt;p&gt;Name:&lt;/p&gt;</a:t>
            </a:r>
          </a:p>
          <a:p>
            <a:pPr marL="0" indent="0">
              <a:buNone/>
            </a:pPr>
            <a:r>
              <a:rPr lang="en-US" dirty="0"/>
              <a:t>    &lt;p&gt;&lt;input type="text" name="name" value="Your name"&gt;&lt;/p&gt;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&lt;p&gt;Comments: &lt;/p&gt;</a:t>
            </a:r>
          </a:p>
          <a:p>
            <a:pPr marL="0" indent="0">
              <a:buNone/>
            </a:pPr>
            <a:r>
              <a:rPr lang="en-US" dirty="0"/>
              <a:t>    &lt;p&gt;&lt;</a:t>
            </a:r>
            <a:r>
              <a:rPr lang="en-US" dirty="0" err="1"/>
              <a:t>textarea</a:t>
            </a:r>
            <a:r>
              <a:rPr lang="en-US" dirty="0"/>
              <a:t> name="comments" rows="5" cols="20"&gt;Your 		comments&lt;/</a:t>
            </a:r>
            <a:r>
              <a:rPr lang="en-US" dirty="0" err="1"/>
              <a:t>textarea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&lt;p&gt;Are you:&lt;/p&gt;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value="male"&gt; Male&lt;/p&gt;</a:t>
            </a:r>
          </a:p>
          <a:p>
            <a:pPr marL="0" indent="0">
              <a:buNone/>
            </a:pPr>
            <a:r>
              <a:rPr lang="en-US" dirty="0"/>
              <a:t>    &lt;p&gt;&lt;input type="radio" name="</a:t>
            </a:r>
            <a:r>
              <a:rPr lang="en-US" dirty="0" err="1"/>
              <a:t>areyou</a:t>
            </a:r>
            <a:r>
              <a:rPr lang="en-US" dirty="0"/>
              <a:t>" value="female"&gt; Female&lt;/p&gt;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&lt;p&gt;&lt;input type="submit"&gt;&lt;/p&gt;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4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CSS - Cascading Style Sheets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1664" y="26194"/>
          <a:ext cx="838033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72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Синтаксис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	width: 15%;</a:t>
            </a:r>
          </a:p>
          <a:p>
            <a:pPr marL="0" indent="0">
              <a:buNone/>
            </a:pPr>
            <a:r>
              <a:rPr lang="en-US" dirty="0"/>
              <a:t>	height: 100px;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	font-size: 2em;</a:t>
            </a:r>
          </a:p>
          <a:p>
            <a:pPr marL="0" indent="0">
              <a:buNone/>
            </a:pPr>
            <a:r>
              <a:rPr lang="en-US" dirty="0"/>
              <a:t>	color: blue;</a:t>
            </a:r>
          </a:p>
          <a:p>
            <a:pPr marL="0" indent="0">
              <a:buNone/>
            </a:pPr>
            <a:r>
              <a:rPr lang="en-US" dirty="0"/>
              <a:t>	background-color: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795AA3-2D14-43AD-AC04-826445B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000">
                <a:solidFill>
                  <a:schemeClr val="tx2"/>
                </a:solidFill>
              </a:rPr>
              <a:t>Исключения – события, которые могут менять поток управления программой, обычно сигнализируют о том, что что-то пошло не так</a:t>
            </a: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1F40-18E2-4B69-AC44-D65FF44A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try/except 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r>
              <a:rPr lang="en-US" sz="2000" dirty="0"/>
              <a:t>try/finally 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r>
              <a:rPr lang="en-US" sz="2000" dirty="0"/>
              <a:t>raise – </a:t>
            </a:r>
            <a:r>
              <a:rPr lang="ru-RU" sz="2000" dirty="0"/>
              <a:t>создаёт событие исключения</a:t>
            </a:r>
          </a:p>
          <a:p>
            <a:r>
              <a:rPr lang="en-US" sz="2000" dirty="0"/>
              <a:t>assert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r>
              <a:rPr lang="en-US" sz="2000" dirty="0"/>
              <a:t>with/as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456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Цвет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55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Текст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7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283-9346-4919-8A43-E078F38A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6316-33D6-43B1-A089-9BB85F21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12" y="2667000"/>
            <a:ext cx="6967113" cy="3124200"/>
          </a:xfrm>
        </p:spPr>
      </p:pic>
    </p:spTree>
    <p:extLst>
      <p:ext uri="{BB962C8B-B14F-4D97-AF65-F5344CB8AC3E}">
        <p14:creationId xmlns:p14="http://schemas.microsoft.com/office/powerpoint/2010/main" val="354856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80DF1-CEB0-4E1B-955C-CF856A7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Границы</a:t>
            </a:r>
            <a:endParaRPr lang="en-US" sz="37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C1635-FBA4-4ED4-AF1E-5392D9065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16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Аттрибут </a:t>
            </a:r>
            <a:r>
              <a:rPr lang="en-US" sz="3200" dirty="0">
                <a:solidFill>
                  <a:srgbClr val="FFFFFF"/>
                </a:solidFill>
              </a:rPr>
              <a:t>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id=“paragraph”&gt;A very primitive web page&lt;/p&gt;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#paragraph {</a:t>
            </a:r>
          </a:p>
          <a:p>
            <a:pPr marL="0" indent="0">
              <a:buNone/>
            </a:pPr>
            <a:r>
              <a:rPr lang="en-US" dirty="0"/>
              <a:t>  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9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Аттрибут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class=“paragraph”&gt;A very primitive web page&lt;/p&gt;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.paragraph {</a:t>
            </a:r>
          </a:p>
          <a:p>
            <a:pPr marL="0" indent="0">
              <a:buNone/>
            </a:pPr>
            <a:r>
              <a:rPr lang="en-US" dirty="0"/>
              <a:t>  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7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Аттрибут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class=“paragraph”&gt;A very primitive web page&lt;/p&gt;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.paragraph {</a:t>
            </a:r>
          </a:p>
          <a:p>
            <a:pPr marL="0" indent="0">
              <a:buNone/>
            </a:pPr>
            <a:r>
              <a:rPr lang="en-US" dirty="0"/>
              <a:t>    color: blue;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8CA8-4DB2-4887-BD66-DB770F92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Тэг </a:t>
            </a:r>
            <a:r>
              <a:rPr lang="en-US" sz="3200" dirty="0">
                <a:solidFill>
                  <a:srgbClr val="FFFFFF"/>
                </a:solidFill>
              </a:rPr>
              <a:t>div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A04-4A4D-4899-B500-726D644E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093" y="301841"/>
            <a:ext cx="6663208" cy="59480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myDiv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&lt;h2&gt;A heading in a div element&lt;/h2&gt;</a:t>
            </a:r>
          </a:p>
          <a:p>
            <a:pPr marL="0" indent="0">
              <a:buNone/>
            </a:pPr>
            <a:r>
              <a:rPr lang="en-US" dirty="0"/>
              <a:t>	&lt;p&gt;A text in a div element.&lt;/p&gt;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9020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4800" dirty="0"/>
              <a:t>Блочная разметка страницы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0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E3702-348C-40AE-875C-FAEF59CA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4" y="685800"/>
            <a:ext cx="3086658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Роли исключений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BF47C2-9D32-49E6-BB9E-8F6A9A481D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3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0C17-3208-441F-BC91-63482200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Перехват исключений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8EF-69B7-4EDB-916E-4ECED78B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705" y="876299"/>
            <a:ext cx="6992036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								#</a:t>
            </a:r>
            <a:r>
              <a:rPr lang="ru-RU" sz="2000" dirty="0"/>
              <a:t>начало блока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l[0]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IndexError</a:t>
            </a:r>
            <a:r>
              <a:rPr lang="en-US" sz="2000" dirty="0"/>
              <a:t>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ждём исключение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print('an error </a:t>
            </a:r>
            <a:r>
              <a:rPr lang="en-US" sz="2000" dirty="0" err="1"/>
              <a:t>occured</a:t>
            </a:r>
            <a:r>
              <a:rPr lang="en-US" sz="2000" dirty="0"/>
              <a:t>’)</a:t>
            </a:r>
          </a:p>
          <a:p>
            <a:pPr marL="0" indent="0">
              <a:buNone/>
            </a:pPr>
            <a:r>
              <a:rPr lang="en-US" sz="2000" dirty="0"/>
              <a:t>l[0] = 11</a:t>
            </a:r>
            <a:r>
              <a:rPr lang="ru-RU" sz="2000" dirty="0"/>
              <a:t>						</a:t>
            </a:r>
            <a:r>
              <a:rPr lang="en-US" sz="2000" dirty="0"/>
              <a:t>#</a:t>
            </a:r>
            <a:r>
              <a:rPr lang="ru-RU" sz="2000" dirty="0"/>
              <a:t>программа продолжается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12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0C17-3208-441F-BC91-63482200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Создание события исключения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8EF-69B7-4EDB-916E-4ECED78B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95" y="876299"/>
            <a:ext cx="6385918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								#</a:t>
            </a:r>
            <a:r>
              <a:rPr lang="ru-RU" sz="2000" dirty="0"/>
              <a:t>начало блока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raise </a:t>
            </a:r>
            <a:r>
              <a:rPr lang="en-US" sz="2000" dirty="0" err="1"/>
              <a:t>IndexError</a:t>
            </a:r>
            <a:r>
              <a:rPr lang="en-US" sz="2000" dirty="0"/>
              <a:t>				#</a:t>
            </a:r>
            <a:r>
              <a:rPr lang="ru-RU" sz="2000" dirty="0"/>
              <a:t>создание события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IndexError</a:t>
            </a:r>
            <a:r>
              <a:rPr lang="en-US" sz="2000" dirty="0"/>
              <a:t>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ждём исключение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print('an error </a:t>
            </a:r>
            <a:r>
              <a:rPr lang="en-US" sz="2000" dirty="0" err="1"/>
              <a:t>occured</a:t>
            </a:r>
            <a:r>
              <a:rPr lang="en-US" sz="20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08587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0C17-3208-441F-BC91-63482200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9255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Освобождение памяти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8EF-69B7-4EDB-916E-4ECED78B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887" y="876299"/>
            <a:ext cx="6646269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try:								#</a:t>
            </a:r>
            <a:r>
              <a:rPr lang="ru-RU" sz="2000" dirty="0"/>
              <a:t>начало блока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l = [1,2,3,4,5]				#</a:t>
            </a:r>
            <a:r>
              <a:rPr lang="ru-RU" sz="2000" dirty="0"/>
              <a:t>создание ресурса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IndexError</a:t>
            </a:r>
            <a:r>
              <a:rPr lang="en-US" sz="2000" dirty="0"/>
              <a:t>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ждём исключение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print('an error </a:t>
            </a:r>
            <a:r>
              <a:rPr lang="en-US" sz="2000" dirty="0" err="1"/>
              <a:t>occured</a:t>
            </a:r>
            <a:r>
              <a:rPr lang="en-US" sz="2000" dirty="0"/>
              <a:t>’)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	l = None					#</a:t>
            </a:r>
            <a:r>
              <a:rPr lang="ru-RU" sz="2000" dirty="0"/>
              <a:t>освобождение памяти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88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0C17-3208-441F-BC91-63482200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925542" cy="510540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rgbClr val="FFFFFF"/>
                </a:solidFill>
              </a:rPr>
              <a:t>Готов ко всему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C8EF-69B7-4EDB-916E-4ECED78B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511" y="876299"/>
            <a:ext cx="7062969" cy="510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try:								</a:t>
            </a:r>
          </a:p>
          <a:p>
            <a:pPr marL="0" indent="0">
              <a:buNone/>
            </a:pPr>
            <a:r>
              <a:rPr lang="en-US" sz="2000" dirty="0"/>
              <a:t>	… statements …		#</a:t>
            </a:r>
            <a:r>
              <a:rPr lang="ru-RU" sz="2000" dirty="0"/>
              <a:t>основная часть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except event1:</a:t>
            </a:r>
          </a:p>
          <a:p>
            <a:pPr marL="0" indent="0">
              <a:buNone/>
            </a:pPr>
            <a:r>
              <a:rPr lang="en-US" sz="2000" dirty="0"/>
              <a:t>	 … statements …</a:t>
            </a:r>
            <a:r>
              <a:rPr lang="ru-RU" sz="2000" dirty="0"/>
              <a:t>		</a:t>
            </a:r>
            <a:r>
              <a:rPr lang="en-US" sz="2000" dirty="0"/>
              <a:t>#</a:t>
            </a:r>
            <a:r>
              <a:rPr lang="ru-RU" sz="2000" dirty="0"/>
              <a:t>если произошёл </a:t>
            </a:r>
            <a:r>
              <a:rPr lang="en-US" sz="2000" dirty="0"/>
              <a:t>event1</a:t>
            </a:r>
          </a:p>
          <a:p>
            <a:pPr marL="0" indent="0">
              <a:buNone/>
            </a:pPr>
            <a:r>
              <a:rPr lang="en-US" sz="2000" dirty="0"/>
              <a:t>except (event2, event3):</a:t>
            </a:r>
          </a:p>
          <a:p>
            <a:pPr marL="0" indent="0">
              <a:buNone/>
            </a:pPr>
            <a:r>
              <a:rPr lang="en-US" sz="2000" dirty="0"/>
              <a:t>	… statements …		 #</a:t>
            </a:r>
            <a:r>
              <a:rPr lang="ru-RU" sz="2000" dirty="0"/>
              <a:t>если произошли</a:t>
            </a:r>
            <a:r>
              <a:rPr lang="en-US" sz="2000" dirty="0"/>
              <a:t> event2</a:t>
            </a:r>
            <a:r>
              <a:rPr lang="ru-RU" sz="2000" dirty="0"/>
              <a:t> или</a:t>
            </a:r>
            <a:r>
              <a:rPr lang="en-US" sz="2000" dirty="0"/>
              <a:t> event 3</a:t>
            </a:r>
          </a:p>
          <a:p>
            <a:pPr marL="0" indent="0">
              <a:buNone/>
            </a:pPr>
            <a:r>
              <a:rPr lang="en-US" sz="2000" dirty="0"/>
              <a:t>except event4 as error:</a:t>
            </a:r>
          </a:p>
          <a:p>
            <a:pPr marL="0" indent="0">
              <a:buNone/>
            </a:pPr>
            <a:r>
              <a:rPr lang="en-US" sz="2000" dirty="0"/>
              <a:t>	 … statements …</a:t>
            </a:r>
            <a:r>
              <a:rPr lang="ru-RU" sz="2000" dirty="0"/>
              <a:t>		</a:t>
            </a:r>
            <a:r>
              <a:rPr lang="en-US" sz="2000" dirty="0"/>
              <a:t>#</a:t>
            </a:r>
            <a:r>
              <a:rPr lang="ru-RU" sz="2000" dirty="0"/>
              <a:t>присваивание </a:t>
            </a:r>
            <a:r>
              <a:rPr lang="en-US" sz="2000" dirty="0"/>
              <a:t>event4 </a:t>
            </a:r>
            <a:r>
              <a:rPr lang="ru-RU" sz="2000" dirty="0"/>
              <a:t>переменной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except:</a:t>
            </a:r>
          </a:p>
          <a:p>
            <a:pPr marL="0" indent="0">
              <a:buNone/>
            </a:pPr>
            <a:r>
              <a:rPr lang="en-US" sz="2000" dirty="0"/>
              <a:t>	 … statements …</a:t>
            </a:r>
            <a:r>
              <a:rPr lang="ru-RU" sz="2000" dirty="0"/>
              <a:t>		</a:t>
            </a:r>
            <a:r>
              <a:rPr lang="en-US" sz="2000" dirty="0"/>
              <a:t>#</a:t>
            </a:r>
            <a:r>
              <a:rPr lang="ru-RU" sz="2000" dirty="0"/>
              <a:t>если произошли любые другие события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	… statements …</a:t>
            </a:r>
            <a:r>
              <a:rPr lang="ru-RU" sz="2000" dirty="0"/>
              <a:t>		</a:t>
            </a:r>
            <a:r>
              <a:rPr lang="en-US" sz="2000" dirty="0"/>
              <a:t>#</a:t>
            </a:r>
            <a:r>
              <a:rPr lang="ru-RU" sz="2000" dirty="0"/>
              <a:t>если исключений не было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finally:</a:t>
            </a:r>
          </a:p>
          <a:p>
            <a:pPr marL="0" indent="0">
              <a:buNone/>
            </a:pPr>
            <a:r>
              <a:rPr lang="en-US" sz="2000" dirty="0"/>
              <a:t>	… statements …		#</a:t>
            </a:r>
            <a:r>
              <a:rPr lang="ru-RU" sz="2000" dirty="0"/>
              <a:t>выполняетя всегда</a:t>
            </a:r>
            <a:r>
              <a:rPr lang="en-US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4175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800" dirty="0"/>
              <a:t>Функциональный итератор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6568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100" dirty="0"/>
              <a:t>Web</a:t>
            </a:r>
            <a:r>
              <a:rPr lang="ru-RU" sz="6100" dirty="0"/>
              <a:t> – базовые инструменты</a:t>
            </a:r>
            <a:endParaRPr lang="en-US" sz="6100" dirty="0"/>
          </a:p>
        </p:txBody>
      </p:sp>
    </p:spTree>
    <p:extLst>
      <p:ext uri="{BB962C8B-B14F-4D97-AF65-F5344CB8AC3E}">
        <p14:creationId xmlns:p14="http://schemas.microsoft.com/office/powerpoint/2010/main" val="56528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1132</Words>
  <Application>Microsoft Office PowerPoint</Application>
  <PresentationFormat>Widescreen</PresentationFormat>
  <Paragraphs>201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Cambria Math</vt:lpstr>
      <vt:lpstr>Parallax</vt:lpstr>
      <vt:lpstr>Обработка исключений</vt:lpstr>
      <vt:lpstr>Исключения – события, которые могут менять поток управления программой, обычно сигнализируют о том, что что-то пошло не так</vt:lpstr>
      <vt:lpstr>Роли исключений</vt:lpstr>
      <vt:lpstr>Перехват исключений</vt:lpstr>
      <vt:lpstr>Создание события исключения</vt:lpstr>
      <vt:lpstr>Освобождение памяти</vt:lpstr>
      <vt:lpstr>Готов ко всему</vt:lpstr>
      <vt:lpstr>Функциональный итератор</vt:lpstr>
      <vt:lpstr>Web – базовые инструменты</vt:lpstr>
      <vt:lpstr>HTML - Hyper Text Markup Language</vt:lpstr>
      <vt:lpstr>Базовая структура страницы html</vt:lpstr>
      <vt:lpstr>Тэги для работы с текстом</vt:lpstr>
      <vt:lpstr>Списки</vt:lpstr>
      <vt:lpstr>Ссылки</vt:lpstr>
      <vt:lpstr>Изображения</vt:lpstr>
      <vt:lpstr>Таблицы</vt:lpstr>
      <vt:lpstr>Формы – наборы тэгов, используемые для получения данных от пользователя</vt:lpstr>
      <vt:lpstr>CSS - Cascading Style Sheets</vt:lpstr>
      <vt:lpstr>Синтаксис</vt:lpstr>
      <vt:lpstr>Цвет</vt:lpstr>
      <vt:lpstr>Текст</vt:lpstr>
      <vt:lpstr>Границы элементов</vt:lpstr>
      <vt:lpstr>Границы</vt:lpstr>
      <vt:lpstr>Аттрибут id</vt:lpstr>
      <vt:lpstr>Аттрибут class</vt:lpstr>
      <vt:lpstr>Аттрибут class</vt:lpstr>
      <vt:lpstr>Тэг div</vt:lpstr>
      <vt:lpstr>Блочная разметка страницы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6</cp:revision>
  <dcterms:created xsi:type="dcterms:W3CDTF">2020-08-24T08:37:59Z</dcterms:created>
  <dcterms:modified xsi:type="dcterms:W3CDTF">2020-08-24T10:54:28Z</dcterms:modified>
</cp:coreProperties>
</file>