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9" r:id="rId2"/>
    <p:sldId id="532" r:id="rId3"/>
    <p:sldId id="323" r:id="rId4"/>
    <p:sldId id="534" r:id="rId5"/>
    <p:sldId id="322" r:id="rId6"/>
    <p:sldId id="536" r:id="rId7"/>
    <p:sldId id="542" r:id="rId8"/>
    <p:sldId id="533" r:id="rId9"/>
    <p:sldId id="537" r:id="rId10"/>
    <p:sldId id="538" r:id="rId11"/>
    <p:sldId id="540" r:id="rId12"/>
    <p:sldId id="539" r:id="rId13"/>
    <p:sldId id="324" r:id="rId14"/>
    <p:sldId id="325" r:id="rId15"/>
    <p:sldId id="326" r:id="rId16"/>
    <p:sldId id="409" r:id="rId17"/>
    <p:sldId id="330" r:id="rId18"/>
    <p:sldId id="333" r:id="rId19"/>
    <p:sldId id="328" r:id="rId20"/>
    <p:sldId id="410" r:id="rId21"/>
    <p:sldId id="331" r:id="rId22"/>
    <p:sldId id="334" r:id="rId23"/>
    <p:sldId id="335" r:id="rId24"/>
    <p:sldId id="33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ОП" id="{721002BE-66F1-418B-B72D-D51B00C55280}">
          <p14:sldIdLst>
            <p14:sldId id="349"/>
            <p14:sldId id="532"/>
            <p14:sldId id="323"/>
            <p14:sldId id="534"/>
            <p14:sldId id="322"/>
            <p14:sldId id="536"/>
            <p14:sldId id="542"/>
            <p14:sldId id="533"/>
            <p14:sldId id="537"/>
            <p14:sldId id="538"/>
            <p14:sldId id="540"/>
            <p14:sldId id="539"/>
            <p14:sldId id="324"/>
            <p14:sldId id="325"/>
            <p14:sldId id="326"/>
            <p14:sldId id="409"/>
            <p14:sldId id="330"/>
            <p14:sldId id="333"/>
            <p14:sldId id="328"/>
            <p14:sldId id="410"/>
            <p14:sldId id="331"/>
            <p14:sldId id="334"/>
            <p14:sldId id="335"/>
            <p14:sldId id="3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/>
            <a:t>Классы = «чертежи»</a:t>
          </a:r>
          <a:endParaRPr lang="en-US" dirty="0"/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/>
            <a:t>Объекты = конкретные реализации</a:t>
          </a:r>
          <a:endParaRPr lang="en-US" dirty="0"/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/>
            <a:t>Методы = поведение</a:t>
          </a:r>
          <a:endParaRPr lang="en-US" dirty="0"/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/>
            <a:t>Атрибуты = данные</a:t>
          </a:r>
          <a:endParaRPr lang="en-US" dirty="0"/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Инкапсуляция</a:t>
          </a:r>
          <a:endParaRPr lang="en-US" dirty="0"/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Полиморфизм</a:t>
          </a:r>
          <a:endParaRPr lang="en-US"/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Наследование</a:t>
          </a:r>
          <a:endParaRPr lang="en-US"/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Абстракция</a:t>
          </a:r>
          <a:endParaRPr lang="en-US" dirty="0"/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3252504" y="0"/>
          <a:ext cx="2524675" cy="252493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809912" y="913957"/>
          <a:ext cx="1408912" cy="704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Классы = «чертежи»</a:t>
          </a:r>
          <a:endParaRPr lang="en-US" sz="1600" kern="1200" dirty="0"/>
        </a:p>
      </dsp:txBody>
      <dsp:txXfrm>
        <a:off x="3809912" y="913957"/>
        <a:ext cx="1408912" cy="704383"/>
      </dsp:txXfrm>
    </dsp:sp>
    <dsp:sp modelId="{6DCB6B7D-4EC4-4CD4-B32F-6A3EAC2CE2D7}">
      <dsp:nvSpPr>
        <dsp:cNvPr id="0" name=""/>
        <dsp:cNvSpPr/>
      </dsp:nvSpPr>
      <dsp:spPr>
        <a:xfrm>
          <a:off x="2551126" y="1450949"/>
          <a:ext cx="2524675" cy="252493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3105693" y="2367584"/>
          <a:ext cx="1408912" cy="704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Объекты = конкретные реализации</a:t>
          </a:r>
          <a:endParaRPr lang="en-US" sz="1600" kern="1200" dirty="0"/>
        </a:p>
      </dsp:txBody>
      <dsp:txXfrm>
        <a:off x="3105693" y="2367584"/>
        <a:ext cx="1408912" cy="704383"/>
      </dsp:txXfrm>
    </dsp:sp>
    <dsp:sp modelId="{61D8EE0A-2989-49F5-AADB-B1CC43C24573}">
      <dsp:nvSpPr>
        <dsp:cNvPr id="0" name=""/>
        <dsp:cNvSpPr/>
      </dsp:nvSpPr>
      <dsp:spPr>
        <a:xfrm>
          <a:off x="3252504" y="2907254"/>
          <a:ext cx="2524675" cy="252493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809912" y="3821212"/>
          <a:ext cx="1408912" cy="704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Атрибуты = данные</a:t>
          </a:r>
          <a:endParaRPr lang="en-US" sz="1600" kern="1200" dirty="0"/>
        </a:p>
      </dsp:txBody>
      <dsp:txXfrm>
        <a:off x="3809912" y="3821212"/>
        <a:ext cx="1408912" cy="704383"/>
      </dsp:txXfrm>
    </dsp:sp>
    <dsp:sp modelId="{C0C2D887-E0E4-4857-AE06-4BA6AEF2763D}">
      <dsp:nvSpPr>
        <dsp:cNvPr id="0" name=""/>
        <dsp:cNvSpPr/>
      </dsp:nvSpPr>
      <dsp:spPr>
        <a:xfrm>
          <a:off x="2731088" y="4525595"/>
          <a:ext cx="2169014" cy="217006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3105693" y="5274839"/>
          <a:ext cx="1408912" cy="704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Методы = поведение</a:t>
          </a:r>
          <a:endParaRPr lang="en-US" sz="1600" kern="1200" dirty="0"/>
        </a:p>
      </dsp:txBody>
      <dsp:txXfrm>
        <a:off x="3105693" y="5274839"/>
        <a:ext cx="1408912" cy="704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118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24863" y="243752"/>
          <a:ext cx="590660" cy="5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40387" y="2118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Абстракция</a:t>
          </a:r>
          <a:endParaRPr lang="en-US" sz="2200" kern="1200" dirty="0"/>
        </a:p>
      </dsp:txBody>
      <dsp:txXfrm>
        <a:off x="1240387" y="2118"/>
        <a:ext cx="5252487" cy="1073928"/>
      </dsp:txXfrm>
    </dsp:sp>
    <dsp:sp modelId="{4EA78517-BCFC-4588-B1C8-3C0EDFEF19E2}">
      <dsp:nvSpPr>
        <dsp:cNvPr id="0" name=""/>
        <dsp:cNvSpPr/>
      </dsp:nvSpPr>
      <dsp:spPr>
        <a:xfrm>
          <a:off x="0" y="1344530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24863" y="1586164"/>
          <a:ext cx="590660" cy="5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40387" y="1344530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Инкапсуляция</a:t>
          </a:r>
          <a:endParaRPr lang="en-US" sz="2200" kern="1200" dirty="0"/>
        </a:p>
      </dsp:txBody>
      <dsp:txXfrm>
        <a:off x="1240387" y="1344530"/>
        <a:ext cx="5252487" cy="1073928"/>
      </dsp:txXfrm>
    </dsp:sp>
    <dsp:sp modelId="{DADABF42-0831-4B0D-ADB9-F59AFF9543F0}">
      <dsp:nvSpPr>
        <dsp:cNvPr id="0" name=""/>
        <dsp:cNvSpPr/>
      </dsp:nvSpPr>
      <dsp:spPr>
        <a:xfrm>
          <a:off x="0" y="2686941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24863" y="2928575"/>
          <a:ext cx="590660" cy="5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40387" y="2686941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Наследование</a:t>
          </a:r>
          <a:endParaRPr lang="en-US" sz="2200" kern="1200"/>
        </a:p>
      </dsp:txBody>
      <dsp:txXfrm>
        <a:off x="1240387" y="2686941"/>
        <a:ext cx="5252487" cy="1073928"/>
      </dsp:txXfrm>
    </dsp:sp>
    <dsp:sp modelId="{33B5989D-03A8-4D5B-A299-BEE7CB68B2AA}">
      <dsp:nvSpPr>
        <dsp:cNvPr id="0" name=""/>
        <dsp:cNvSpPr/>
      </dsp:nvSpPr>
      <dsp:spPr>
        <a:xfrm>
          <a:off x="0" y="4029352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24863" y="4270986"/>
          <a:ext cx="590660" cy="5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40387" y="4029352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Полиморфизм</a:t>
          </a:r>
          <a:endParaRPr lang="en-US" sz="2200" kern="1200"/>
        </a:p>
      </dsp:txBody>
      <dsp:txXfrm>
        <a:off x="1240387" y="4029352"/>
        <a:ext cx="5252487" cy="1073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6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3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5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9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5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1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6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ООП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485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ru-RU" sz="3200"/>
              <a:t>Наследование</a:t>
            </a:r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500"/>
              <a:t>Процесс построения чертежа на основе уже существующего, при этом все свойства родительского чертежа</a:t>
            </a:r>
            <a:r>
              <a:rPr lang="en-US" sz="1500"/>
              <a:t>/</a:t>
            </a:r>
            <a:r>
              <a:rPr lang="ru-RU" sz="1500"/>
              <a:t>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  <a:endParaRPr lang="en-US" sz="1500"/>
          </a:p>
        </p:txBody>
      </p: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31DB503-4D52-41E5-AF46-33960BA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141026"/>
            <a:ext cx="6237359" cy="42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1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28" r="9091" b="4575"/>
          <a:stretch/>
        </p:blipFill>
        <p:spPr>
          <a:xfrm>
            <a:off x="-16933" y="-20525"/>
            <a:ext cx="12191980" cy="6857990"/>
          </a:xfrm>
          <a:prstGeom prst="rect">
            <a:avLst/>
          </a:prstGeom>
        </p:spPr>
      </p:pic>
      <p:sp>
        <p:nvSpPr>
          <p:cNvPr id="74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30" y="1273176"/>
            <a:ext cx="4080932" cy="24230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3000" dirty="0">
                <a:solidFill>
                  <a:schemeClr val="bg1"/>
                </a:solidFill>
              </a:rPr>
              <a:t>Иерархия наследования для объектов:</a:t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8EF67B64-0FFB-4C4C-8484-B1E03E7C9931}"/>
              </a:ext>
            </a:extLst>
          </p:cNvPr>
          <p:cNvSpPr txBox="1">
            <a:spLocks/>
          </p:cNvSpPr>
          <p:nvPr/>
        </p:nvSpPr>
        <p:spPr>
          <a:xfrm>
            <a:off x="749830" y="2045229"/>
            <a:ext cx="4576761" cy="3310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легковая машина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пассажирский самолёт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водный мотоцикл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грузовой поезд</a:t>
            </a:r>
            <a:endParaRPr kumimoji="0" lang="en-US" sz="3000" b="0" i="0" u="none" strike="noStrike" kern="1200" cap="none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53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ru-RU" sz="3200" dirty="0"/>
              <a:t>Полиморфизм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Полиморфизм предполагает возможность создавать объекты и функции, которые могут иметь несколько разных реализаций. При этом нужная реализация будет выбрана на этапе выполнения кода.</a:t>
            </a:r>
            <a:endParaRPr lang="en-US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61F2BDB3-DB24-47F9-B05C-4B0F248C4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33" y="1457046"/>
            <a:ext cx="6240990" cy="35105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8449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6D4C93-65BD-4933-BACA-3C75FDC8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Класс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9F879-35D7-4A24-BBD6-96B45F8BF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Инструкция </a:t>
            </a:r>
            <a:r>
              <a:rPr lang="en-US" sz="2000" dirty="0"/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r>
              <a:rPr lang="ru-RU" sz="2000" dirty="0"/>
              <a:t>Присваивания внутри инструкции </a:t>
            </a:r>
            <a:r>
              <a:rPr lang="en-US" sz="2000" dirty="0"/>
              <a:t>class </a:t>
            </a:r>
            <a:r>
              <a:rPr lang="ru-RU" sz="2000" dirty="0"/>
              <a:t>создают атрибуты</a:t>
            </a:r>
          </a:p>
          <a:p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345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523619-76BA-41C4-9E6A-0502D92A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Экземпляр класса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66F7-FBC8-4C62-8D1D-348168BA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957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65FDA-25D5-4FC9-AAEE-248A49CA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Синтаксис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57FC-6B77-4096-8028-F61504C7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424" y="876299"/>
            <a:ext cx="8456576" cy="5105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DataPrinter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data = "test"				#</a:t>
            </a:r>
            <a:r>
              <a:rPr lang="ru-RU" sz="2000" dirty="0"/>
              <a:t>атрибут класса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def print(self):</a:t>
            </a:r>
            <a:r>
              <a:rPr lang="ru-RU" sz="2000" dirty="0"/>
              <a:t>				</a:t>
            </a:r>
            <a:r>
              <a:rPr lang="en-US" sz="2000" dirty="0"/>
              <a:t>#</a:t>
            </a:r>
            <a:r>
              <a:rPr lang="ru-RU" sz="2000" dirty="0"/>
              <a:t>метод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print(</a:t>
            </a:r>
            <a:r>
              <a:rPr lang="en-US" sz="2000" dirty="0" err="1"/>
              <a:t>self.data</a:t>
            </a:r>
            <a:r>
              <a:rPr lang="en-US" sz="2000" dirty="0"/>
              <a:t>)</a:t>
            </a:r>
            <a:r>
              <a:rPr lang="ru-RU" sz="2000" dirty="0"/>
              <a:t>			</a:t>
            </a:r>
            <a:r>
              <a:rPr lang="en-US" sz="2000" dirty="0"/>
              <a:t>#</a:t>
            </a:r>
            <a:r>
              <a:rPr lang="ru-RU" sz="2000" dirty="0"/>
              <a:t>обращение к атрибуту экземпляра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def </a:t>
            </a:r>
            <a:r>
              <a:rPr lang="en-US" sz="2000" dirty="0" err="1"/>
              <a:t>update_data</a:t>
            </a:r>
            <a:r>
              <a:rPr lang="en-US" sz="2000" dirty="0"/>
              <a:t>(self, </a:t>
            </a:r>
            <a:r>
              <a:rPr lang="en-US" sz="2000" dirty="0" err="1"/>
              <a:t>new_data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self.data</a:t>
            </a:r>
            <a:r>
              <a:rPr lang="en-US" sz="2000" dirty="0"/>
              <a:t> = </a:t>
            </a:r>
            <a:r>
              <a:rPr lang="en-US" sz="2000" dirty="0" err="1"/>
              <a:t>new_data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195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400" dirty="0"/>
              <a:t>Простейший класс на </a:t>
            </a:r>
            <a:r>
              <a:rPr lang="en-US" sz="44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4629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04F19-36F1-4D87-82A7-0F8E5B08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Конструктор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44BF-EE3C-4BF9-9418-9F85A05E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class Employee:</a:t>
            </a:r>
          </a:p>
          <a:p>
            <a:pPr marL="0" indent="0">
              <a:buNone/>
            </a:pPr>
            <a:r>
              <a:rPr lang="en-US" sz="2000"/>
              <a:t>	def __init__(self, name, job, salary):		#</a:t>
            </a:r>
            <a:r>
              <a:rPr lang="ru-RU" sz="2000"/>
              <a:t>объявление конструктора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	self.name = name</a:t>
            </a:r>
          </a:p>
          <a:p>
            <a:pPr marL="0" indent="0">
              <a:buNone/>
            </a:pPr>
            <a:r>
              <a:rPr lang="en-US" sz="2000"/>
              <a:t>		self.job = job</a:t>
            </a:r>
            <a:r>
              <a:rPr lang="ru-RU" sz="2000"/>
              <a:t>							</a:t>
            </a:r>
            <a:r>
              <a:rPr lang="en-US" sz="2000"/>
              <a:t>#</a:t>
            </a:r>
            <a:r>
              <a:rPr lang="ru-RU" sz="2000"/>
              <a:t>заполнение атрибутов экземпляра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	self.salary = salary</a:t>
            </a:r>
          </a:p>
        </p:txBody>
      </p:sp>
    </p:spTree>
    <p:extLst>
      <p:ext uri="{BB962C8B-B14F-4D97-AF65-F5344CB8AC3E}">
        <p14:creationId xmlns:p14="http://schemas.microsoft.com/office/powerpoint/2010/main" val="2927039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D16CE-AE17-4FEC-84DF-4672AFE6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Magic methods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659C-A2E6-4E41-B0BC-A55C8388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/>
              <a:t>Волшебные методы, которые создают магию </a:t>
            </a:r>
            <a:r>
              <a:rPr lang="en-US" sz="1900" dirty="0"/>
              <a:t>Python. </a:t>
            </a:r>
            <a:r>
              <a:rPr lang="ru-RU" sz="1900" dirty="0"/>
              <a:t>Если просвистеть в нужной тональности, то они сами выстроятся в работающий код. Полный список можно получить с помощью команды </a:t>
            </a:r>
            <a:r>
              <a:rPr lang="en-US" sz="1900" dirty="0" err="1"/>
              <a:t>dir</a:t>
            </a:r>
            <a:r>
              <a:rPr lang="en-US" sz="1900" dirty="0"/>
              <a:t>(). </a:t>
            </a:r>
            <a:r>
              <a:rPr lang="ru-RU" sz="1900" dirty="0"/>
              <a:t>Например, </a:t>
            </a:r>
            <a:r>
              <a:rPr lang="en-US" sz="1900" dirty="0" err="1"/>
              <a:t>dir</a:t>
            </a:r>
            <a:r>
              <a:rPr lang="en-US" sz="1900" dirty="0"/>
              <a:t>(int) #</a:t>
            </a:r>
            <a:r>
              <a:rPr lang="ru-RU" sz="1900" dirty="0"/>
              <a:t>все не-магические методы были убраны</a:t>
            </a:r>
            <a:r>
              <a:rPr lang="en-US" sz="1900" dirty="0"/>
              <a:t>:</a:t>
            </a:r>
          </a:p>
          <a:p>
            <a:pPr marL="0" indent="0">
              <a:buNone/>
            </a:pPr>
            <a:r>
              <a:rPr lang="en-US" sz="1900" dirty="0"/>
              <a:t>__abs__, __add__, __and__, __bool__, __ceil__, __class__, __</a:t>
            </a:r>
            <a:r>
              <a:rPr lang="en-US" sz="1900" dirty="0" err="1"/>
              <a:t>delattr</a:t>
            </a:r>
            <a:r>
              <a:rPr lang="en-US" sz="1900" dirty="0"/>
              <a:t>__, __</a:t>
            </a:r>
            <a:r>
              <a:rPr lang="en-US" sz="1900" dirty="0" err="1"/>
              <a:t>dir</a:t>
            </a:r>
            <a:r>
              <a:rPr lang="en-US" sz="1900" dirty="0"/>
              <a:t>__, __</a:t>
            </a:r>
            <a:r>
              <a:rPr lang="en-US" sz="1900" dirty="0" err="1"/>
              <a:t>divmod</a:t>
            </a:r>
            <a:r>
              <a:rPr lang="en-US" sz="1900" dirty="0"/>
              <a:t>__, __doc__, __eq__, __float__, __floor__, __</a:t>
            </a:r>
            <a:r>
              <a:rPr lang="en-US" sz="1900" dirty="0" err="1"/>
              <a:t>floordiv</a:t>
            </a:r>
            <a:r>
              <a:rPr lang="en-US" sz="1900" dirty="0"/>
              <a:t>__, __format__, __</a:t>
            </a:r>
            <a:r>
              <a:rPr lang="en-US" sz="1900" dirty="0" err="1"/>
              <a:t>ge</a:t>
            </a:r>
            <a:r>
              <a:rPr lang="en-US" sz="1900" dirty="0"/>
              <a:t>__, __</a:t>
            </a:r>
            <a:r>
              <a:rPr lang="en-US" sz="1900" dirty="0" err="1"/>
              <a:t>getattribute</a:t>
            </a:r>
            <a:r>
              <a:rPr lang="en-US" sz="1900" dirty="0"/>
              <a:t>__, __</a:t>
            </a:r>
            <a:r>
              <a:rPr lang="en-US" sz="1900" dirty="0" err="1"/>
              <a:t>getnewargs</a:t>
            </a:r>
            <a:r>
              <a:rPr lang="en-US" sz="1900" dirty="0"/>
              <a:t>__, __</a:t>
            </a:r>
            <a:r>
              <a:rPr lang="en-US" sz="1900" dirty="0" err="1"/>
              <a:t>gt</a:t>
            </a:r>
            <a:r>
              <a:rPr lang="en-US" sz="1900" dirty="0"/>
              <a:t>__, __hash__, __index__, __</a:t>
            </a:r>
            <a:r>
              <a:rPr lang="en-US" sz="1900" dirty="0" err="1"/>
              <a:t>init</a:t>
            </a:r>
            <a:r>
              <a:rPr lang="en-US" sz="1900" dirty="0"/>
              <a:t>__, __</a:t>
            </a:r>
            <a:r>
              <a:rPr lang="en-US" sz="1900" dirty="0" err="1"/>
              <a:t>init_subclass</a:t>
            </a:r>
            <a:r>
              <a:rPr lang="en-US" sz="1900" dirty="0"/>
              <a:t>__, __int__, __invert__, __le__, __</a:t>
            </a:r>
            <a:r>
              <a:rPr lang="en-US" sz="1900" dirty="0" err="1"/>
              <a:t>lshift</a:t>
            </a:r>
            <a:r>
              <a:rPr lang="en-US" sz="1900" dirty="0"/>
              <a:t>__, __</a:t>
            </a:r>
            <a:r>
              <a:rPr lang="en-US" sz="1900" dirty="0" err="1"/>
              <a:t>lt</a:t>
            </a:r>
            <a:r>
              <a:rPr lang="en-US" sz="1900" dirty="0"/>
              <a:t>__, __mod__, __</a:t>
            </a:r>
            <a:r>
              <a:rPr lang="en-US" sz="1900" dirty="0" err="1"/>
              <a:t>mul</a:t>
            </a:r>
            <a:r>
              <a:rPr lang="en-US" sz="1900" dirty="0"/>
              <a:t>__, __ne__, __neg__, __new__, __or__, __pos__, __pow__, __</a:t>
            </a:r>
            <a:r>
              <a:rPr lang="en-US" sz="1900" dirty="0" err="1"/>
              <a:t>radd</a:t>
            </a:r>
            <a:r>
              <a:rPr lang="en-US" sz="1900" dirty="0"/>
              <a:t>__, __rand__, __</a:t>
            </a:r>
            <a:r>
              <a:rPr lang="en-US" sz="1900" dirty="0" err="1"/>
              <a:t>rdivmod</a:t>
            </a:r>
            <a:r>
              <a:rPr lang="en-US" sz="1900" dirty="0"/>
              <a:t>__, __reduce__, __</a:t>
            </a:r>
            <a:r>
              <a:rPr lang="en-US" sz="1900" dirty="0" err="1"/>
              <a:t>reduce_ex</a:t>
            </a:r>
            <a:r>
              <a:rPr lang="en-US" sz="1900" dirty="0"/>
              <a:t>__, __</a:t>
            </a:r>
            <a:r>
              <a:rPr lang="en-US" sz="1900" dirty="0" err="1"/>
              <a:t>repr</a:t>
            </a:r>
            <a:r>
              <a:rPr lang="en-US" sz="1900" dirty="0"/>
              <a:t>__, __</a:t>
            </a:r>
            <a:r>
              <a:rPr lang="en-US" sz="1900" dirty="0" err="1"/>
              <a:t>rfloordiv</a:t>
            </a:r>
            <a:r>
              <a:rPr lang="en-US" sz="1900" dirty="0"/>
              <a:t>__, __</a:t>
            </a:r>
            <a:r>
              <a:rPr lang="en-US" sz="1900" dirty="0" err="1"/>
              <a:t>rlshift</a:t>
            </a:r>
            <a:r>
              <a:rPr lang="en-US" sz="1900" dirty="0"/>
              <a:t>__, __</a:t>
            </a:r>
            <a:r>
              <a:rPr lang="en-US" sz="1900" dirty="0" err="1"/>
              <a:t>rmod</a:t>
            </a:r>
            <a:r>
              <a:rPr lang="en-US" sz="1900" dirty="0"/>
              <a:t>__, __</a:t>
            </a:r>
            <a:r>
              <a:rPr lang="en-US" sz="1900" dirty="0" err="1"/>
              <a:t>rmul</a:t>
            </a:r>
            <a:r>
              <a:rPr lang="en-US" sz="1900" dirty="0"/>
              <a:t>__, __</a:t>
            </a:r>
            <a:r>
              <a:rPr lang="en-US" sz="1900" dirty="0" err="1"/>
              <a:t>ror</a:t>
            </a:r>
            <a:r>
              <a:rPr lang="en-US" sz="1900" dirty="0"/>
              <a:t>__, __round__, __</a:t>
            </a:r>
            <a:r>
              <a:rPr lang="en-US" sz="1900" dirty="0" err="1"/>
              <a:t>rpow</a:t>
            </a:r>
            <a:r>
              <a:rPr lang="en-US" sz="1900" dirty="0"/>
              <a:t>__, __</a:t>
            </a:r>
            <a:r>
              <a:rPr lang="en-US" sz="1900" dirty="0" err="1"/>
              <a:t>rrshift</a:t>
            </a:r>
            <a:r>
              <a:rPr lang="en-US" sz="1900" dirty="0"/>
              <a:t>__, __</a:t>
            </a:r>
            <a:r>
              <a:rPr lang="en-US" sz="1900" dirty="0" err="1"/>
              <a:t>rshift</a:t>
            </a:r>
            <a:r>
              <a:rPr lang="en-US" sz="1900" dirty="0"/>
              <a:t>__, __</a:t>
            </a:r>
            <a:r>
              <a:rPr lang="en-US" sz="1900" dirty="0" err="1"/>
              <a:t>rsub</a:t>
            </a:r>
            <a:r>
              <a:rPr lang="en-US" sz="1900" dirty="0"/>
              <a:t>__, __</a:t>
            </a:r>
            <a:r>
              <a:rPr lang="en-US" sz="1900" dirty="0" err="1"/>
              <a:t>rtruediv</a:t>
            </a:r>
            <a:r>
              <a:rPr lang="en-US" sz="1900" dirty="0"/>
              <a:t>__, __</a:t>
            </a:r>
            <a:r>
              <a:rPr lang="en-US" sz="1900" dirty="0" err="1"/>
              <a:t>rxor</a:t>
            </a:r>
            <a:r>
              <a:rPr lang="en-US" sz="1900" dirty="0"/>
              <a:t>__, __</a:t>
            </a:r>
            <a:r>
              <a:rPr lang="en-US" sz="1900" dirty="0" err="1"/>
              <a:t>setattr</a:t>
            </a:r>
            <a:r>
              <a:rPr lang="en-US" sz="1900" dirty="0"/>
              <a:t>__, __</a:t>
            </a:r>
            <a:r>
              <a:rPr lang="en-US" sz="1900" dirty="0" err="1"/>
              <a:t>sizeof</a:t>
            </a:r>
            <a:r>
              <a:rPr lang="en-US" sz="1900" dirty="0"/>
              <a:t>__, __str__, __sub__, __</a:t>
            </a:r>
            <a:r>
              <a:rPr lang="en-US" sz="1900" dirty="0" err="1"/>
              <a:t>subclasshook</a:t>
            </a:r>
            <a:r>
              <a:rPr lang="en-US" sz="1900" dirty="0"/>
              <a:t>__, __</a:t>
            </a:r>
            <a:r>
              <a:rPr lang="en-US" sz="1900" dirty="0" err="1"/>
              <a:t>truediv</a:t>
            </a:r>
            <a:r>
              <a:rPr lang="en-US" sz="1900" dirty="0"/>
              <a:t>__, __</a:t>
            </a:r>
            <a:r>
              <a:rPr lang="en-US" sz="1900" dirty="0" err="1"/>
              <a:t>trunc</a:t>
            </a:r>
            <a:r>
              <a:rPr lang="en-US" sz="1900" dirty="0"/>
              <a:t>__, __</a:t>
            </a:r>
            <a:r>
              <a:rPr lang="en-US" sz="1900" dirty="0" err="1"/>
              <a:t>xor</a:t>
            </a:r>
            <a:r>
              <a:rPr lang="en-US" sz="1900" dirty="0"/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12917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1E43F2-E1BD-4ED3-BCE3-D00CE9D1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Наследование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BF7D-7F66-4736-8F0B-C781054D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Наследуемый класс указывается в скобках – </a:t>
            </a:r>
            <a:r>
              <a:rPr lang="en-US" sz="2000" dirty="0"/>
              <a:t>class(Superclass)</a:t>
            </a:r>
          </a:p>
          <a:p>
            <a:r>
              <a:rPr lang="ru-RU" sz="2000" dirty="0"/>
              <a:t>Множественное наследование разрешено</a:t>
            </a:r>
          </a:p>
          <a:p>
            <a:r>
              <a:rPr lang="ru-RU" sz="2000" dirty="0"/>
              <a:t>Подклассы наследуют все атрибуты суперклассов</a:t>
            </a:r>
          </a:p>
          <a:p>
            <a:r>
              <a:rPr lang="ru-RU" sz="2000" dirty="0"/>
              <a:t>Экземпляры классов получают все атрибуты из иерархии наследования, поиск ведётся с нижнего уровня</a:t>
            </a:r>
          </a:p>
          <a:p>
            <a:r>
              <a:rPr lang="ru-RU" sz="2000" dirty="0"/>
              <a:t>Наследование позволяет расширить или изменить поведение класса, без изменения кода самого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889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5194"/>
            <a:ext cx="10018713" cy="1752599"/>
          </a:xfrm>
        </p:spPr>
        <p:txBody>
          <a:bodyPr/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7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/>
              <a:t>Наследование и перегрузка методов(операторов)</a:t>
            </a:r>
          </a:p>
        </p:txBody>
      </p:sp>
    </p:spTree>
    <p:extLst>
      <p:ext uri="{BB962C8B-B14F-4D97-AF65-F5344CB8AC3E}">
        <p14:creationId xmlns:p14="http://schemas.microsoft.com/office/powerpoint/2010/main" val="1900469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CE4BB-0F46-48A2-A88F-6249A525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Абстрактный класс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A304-7027-4F53-8A1D-3EE7F818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62" y="1804986"/>
            <a:ext cx="6385918" cy="324802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class Super:</a:t>
            </a:r>
          </a:p>
          <a:p>
            <a:pPr marL="0" indent="0">
              <a:buNone/>
            </a:pPr>
            <a:r>
              <a:rPr lang="en-US" sz="2000"/>
              <a:t>	@abstractmethod		#</a:t>
            </a:r>
            <a:r>
              <a:rPr lang="ru-RU" sz="2000"/>
              <a:t>декоратор абстрактных методов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def method(self):</a:t>
            </a:r>
          </a:p>
          <a:p>
            <a:pPr marL="0" indent="0">
              <a:buNone/>
            </a:pPr>
            <a:r>
              <a:rPr lang="en-US" sz="2000"/>
              <a:t>		pass</a:t>
            </a:r>
            <a:r>
              <a:rPr lang="ru-RU" sz="2000"/>
              <a:t>					</a:t>
            </a:r>
            <a:r>
              <a:rPr lang="en-US" sz="2000"/>
              <a:t>#</a:t>
            </a:r>
            <a:r>
              <a:rPr lang="ru-RU" sz="2000"/>
              <a:t> «пустой» оператор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9396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47B87-E6C5-4D5E-9E2C-1A5F1D79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Композиция – класс состоит из экземпляров другого класса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5838-9AF1-4758-82D7-F18515A2B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95" y="435767"/>
            <a:ext cx="6385918" cy="59864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class Salary: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def __</a:t>
            </a:r>
            <a:r>
              <a:rPr lang="en-US" sz="1800" dirty="0" err="1"/>
              <a:t>init</a:t>
            </a:r>
            <a:r>
              <a:rPr lang="en-US" sz="1800" dirty="0"/>
              <a:t>__(</a:t>
            </a:r>
            <a:r>
              <a:rPr lang="en-US" sz="1800" dirty="0" err="1"/>
              <a:t>self,pay</a:t>
            </a:r>
            <a:r>
              <a:rPr lang="en-US" sz="1800" dirty="0"/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self.pay</a:t>
            </a:r>
            <a:r>
              <a:rPr lang="en-US" sz="1800" dirty="0"/>
              <a:t>=pay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def </a:t>
            </a:r>
            <a:r>
              <a:rPr lang="en-US" sz="1800" dirty="0" err="1"/>
              <a:t>get_total</a:t>
            </a:r>
            <a:r>
              <a:rPr lang="en-US" sz="1800" dirty="0"/>
              <a:t>(self):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   return (</a:t>
            </a:r>
            <a:r>
              <a:rPr lang="en-US" sz="1800" dirty="0" err="1"/>
              <a:t>self.pay</a:t>
            </a:r>
            <a:r>
              <a:rPr lang="en-US" sz="1800" dirty="0"/>
              <a:t>*12)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class Employee: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def __</a:t>
            </a:r>
            <a:r>
              <a:rPr lang="en-US" sz="1800" dirty="0" err="1"/>
              <a:t>init</a:t>
            </a:r>
            <a:r>
              <a:rPr lang="en-US" sz="1800" dirty="0"/>
              <a:t>__(</a:t>
            </a:r>
            <a:r>
              <a:rPr lang="en-US" sz="1800" dirty="0" err="1"/>
              <a:t>self,pay,bonus</a:t>
            </a:r>
            <a:r>
              <a:rPr lang="en-US" sz="1800" dirty="0"/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self.pay</a:t>
            </a:r>
            <a:r>
              <a:rPr lang="en-US" sz="1800" dirty="0"/>
              <a:t>=pay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self.bonus</a:t>
            </a:r>
            <a:r>
              <a:rPr lang="en-US" sz="1800" dirty="0"/>
              <a:t>=bonus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self.obj_salary</a:t>
            </a:r>
            <a:r>
              <a:rPr lang="en-US" sz="1800" dirty="0"/>
              <a:t>=Salary(</a:t>
            </a:r>
            <a:r>
              <a:rPr lang="en-US" sz="1800" dirty="0" err="1"/>
              <a:t>self.pay</a:t>
            </a:r>
            <a:r>
              <a:rPr lang="en-US" sz="18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def </a:t>
            </a:r>
            <a:r>
              <a:rPr lang="en-US" sz="1800" dirty="0" err="1"/>
              <a:t>annual_salary</a:t>
            </a:r>
            <a:r>
              <a:rPr lang="en-US" sz="1800" dirty="0"/>
              <a:t>(self):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    return "Total: "  +  str(</a:t>
            </a:r>
            <a:r>
              <a:rPr lang="en-US" sz="1800" dirty="0" err="1"/>
              <a:t>self.obj_salary.get_total</a:t>
            </a:r>
            <a:r>
              <a:rPr lang="en-US" sz="1800" dirty="0"/>
              <a:t>()+</a:t>
            </a:r>
            <a:r>
              <a:rPr lang="en-US" sz="1800" dirty="0" err="1"/>
              <a:t>self.bonus</a:t>
            </a:r>
            <a:r>
              <a:rPr lang="en-US" sz="1800" dirty="0"/>
              <a:t>)</a:t>
            </a:r>
            <a:endParaRPr lang="ru-RU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obj_emp</a:t>
            </a:r>
            <a:r>
              <a:rPr lang="en-US" sz="1800" dirty="0"/>
              <a:t>=Employee(100,10)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print (</a:t>
            </a:r>
            <a:r>
              <a:rPr lang="en-US" sz="1800" dirty="0" err="1"/>
              <a:t>obj_emp.annual_salary</a:t>
            </a:r>
            <a:r>
              <a:rPr lang="en-US" sz="18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959959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1A441-C7D5-44C9-8A14-D8B33A7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000">
                <a:solidFill>
                  <a:srgbClr val="FFFFFF"/>
                </a:solidFill>
              </a:rPr>
              <a:t>Агрегация – слабая композиция, содержимое может продолжить существовать, если контейнер удалить</a:t>
            </a:r>
            <a:endParaRPr lang="en-US" sz="30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0264-0C38-46B8-8ED0-3887CD16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075" y="433387"/>
            <a:ext cx="6385918" cy="599122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class Salary: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def __</a:t>
            </a:r>
            <a:r>
              <a:rPr lang="en-US" sz="1800" dirty="0" err="1"/>
              <a:t>init</a:t>
            </a:r>
            <a:r>
              <a:rPr lang="en-US" sz="1800" dirty="0"/>
              <a:t>__(</a:t>
            </a:r>
            <a:r>
              <a:rPr lang="en-US" sz="1800" dirty="0" err="1"/>
              <a:t>self,pay</a:t>
            </a:r>
            <a:r>
              <a:rPr lang="en-US" sz="1800" dirty="0"/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self.pay</a:t>
            </a:r>
            <a:r>
              <a:rPr lang="en-US" sz="1800" dirty="0"/>
              <a:t>=pay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def </a:t>
            </a:r>
            <a:r>
              <a:rPr lang="en-US" sz="1800" dirty="0" err="1"/>
              <a:t>get_total</a:t>
            </a:r>
            <a:r>
              <a:rPr lang="en-US" sz="1800" dirty="0"/>
              <a:t>(self):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   return (</a:t>
            </a:r>
            <a:r>
              <a:rPr lang="en-US" sz="1800" dirty="0" err="1"/>
              <a:t>self.pay</a:t>
            </a:r>
            <a:r>
              <a:rPr lang="en-US" sz="1800" dirty="0"/>
              <a:t>*12)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class Employee: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def __</a:t>
            </a:r>
            <a:r>
              <a:rPr lang="en-US" sz="1800" dirty="0" err="1"/>
              <a:t>init</a:t>
            </a:r>
            <a:r>
              <a:rPr lang="en-US" sz="1800" dirty="0"/>
              <a:t>__(</a:t>
            </a:r>
            <a:r>
              <a:rPr lang="en-US" sz="1800" dirty="0" err="1"/>
              <a:t>self,pay,bonus</a:t>
            </a:r>
            <a:r>
              <a:rPr lang="en-US" sz="1800" dirty="0"/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self.pay</a:t>
            </a:r>
            <a:r>
              <a:rPr lang="en-US" sz="1800" dirty="0"/>
              <a:t>=pay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self.bonus</a:t>
            </a:r>
            <a:r>
              <a:rPr lang="en-US" sz="1800" dirty="0"/>
              <a:t>=bonus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def </a:t>
            </a:r>
            <a:r>
              <a:rPr lang="en-US" sz="1800" dirty="0" err="1"/>
              <a:t>annual_salary</a:t>
            </a:r>
            <a:r>
              <a:rPr lang="en-US" sz="1800" dirty="0"/>
              <a:t>(self):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    return "Total: "  +  str(</a:t>
            </a:r>
            <a:r>
              <a:rPr lang="en-US" sz="1800" dirty="0" err="1"/>
              <a:t>self.pay.get_total</a:t>
            </a:r>
            <a:r>
              <a:rPr lang="en-US" sz="1800" dirty="0"/>
              <a:t>()+</a:t>
            </a:r>
            <a:r>
              <a:rPr lang="en-US" sz="1800" dirty="0" err="1"/>
              <a:t>self.bonus</a:t>
            </a:r>
            <a:r>
              <a:rPr lang="en-US" sz="18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obj_sal</a:t>
            </a:r>
            <a:r>
              <a:rPr lang="en-US" sz="1800" dirty="0"/>
              <a:t>=Salary(100)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obj_emp</a:t>
            </a:r>
            <a:r>
              <a:rPr lang="en-US" sz="1800" dirty="0"/>
              <a:t>=Employee(obj_sal,10)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print (</a:t>
            </a:r>
            <a:r>
              <a:rPr lang="en-US" sz="1800" dirty="0" err="1"/>
              <a:t>obj_emp.annual_salary</a:t>
            </a:r>
            <a:r>
              <a:rPr lang="en-US" sz="18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05810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E8481-C273-41E8-B9E1-D9103765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Области видимости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93A7-AC16-4203-B626-9FFA729CC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181" y="876299"/>
            <a:ext cx="6763744" cy="5105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/>
              <a:t>x = 0						#</a:t>
            </a:r>
            <a:r>
              <a:rPr lang="ru-RU" sz="1700"/>
              <a:t>глобальная переменная</a:t>
            </a: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def  f():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	print(x)</a:t>
            </a:r>
            <a:r>
              <a:rPr lang="ru-RU" sz="1700"/>
              <a:t>				</a:t>
            </a:r>
            <a:r>
              <a:rPr lang="en-US" sz="1700"/>
              <a:t>#</a:t>
            </a:r>
            <a:r>
              <a:rPr lang="ru-RU" sz="1700"/>
              <a:t>вывод глобальной переменной</a:t>
            </a: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def g():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	x = 1</a:t>
            </a:r>
            <a:r>
              <a:rPr lang="ru-RU" sz="1700"/>
              <a:t>					</a:t>
            </a:r>
            <a:r>
              <a:rPr lang="en-US" sz="1700"/>
              <a:t>#</a:t>
            </a:r>
            <a:r>
              <a:rPr lang="ru-RU" sz="1700"/>
              <a:t>локальная переменная функции</a:t>
            </a: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	print(x)</a:t>
            </a:r>
            <a:r>
              <a:rPr lang="ru-RU" sz="1700"/>
              <a:t>				</a:t>
            </a:r>
            <a:r>
              <a:rPr lang="en-US" sz="1700"/>
              <a:t>#</a:t>
            </a:r>
            <a:r>
              <a:rPr lang="ru-RU" sz="1700"/>
              <a:t>вывод локальной переменной функции</a:t>
            </a: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class C: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	x = 3</a:t>
            </a:r>
            <a:r>
              <a:rPr lang="ru-RU" sz="1700"/>
              <a:t>					</a:t>
            </a:r>
            <a:r>
              <a:rPr lang="en-US" sz="1700"/>
              <a:t>#</a:t>
            </a:r>
            <a:r>
              <a:rPr lang="ru-RU" sz="1700"/>
              <a:t>(локальный) атрибут класса</a:t>
            </a: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	def h(self):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		x = 4</a:t>
            </a:r>
            <a:r>
              <a:rPr lang="ru-RU" sz="1700"/>
              <a:t>				</a:t>
            </a:r>
            <a:r>
              <a:rPr lang="en-US" sz="1700"/>
              <a:t>#</a:t>
            </a:r>
            <a:r>
              <a:rPr lang="ru-RU" sz="1700"/>
              <a:t>локальная переменная метода</a:t>
            </a: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		self.x = 5</a:t>
            </a:r>
            <a:r>
              <a:rPr lang="ru-RU" sz="1700"/>
              <a:t>			</a:t>
            </a:r>
            <a:r>
              <a:rPr lang="en-US" sz="1700"/>
              <a:t>#</a:t>
            </a:r>
            <a:r>
              <a:rPr lang="ru-RU" sz="1700"/>
              <a:t>присваивание атрибуту экземпляра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66375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B17AA6-EA07-492C-A62A-B40F51AB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 dirty="0">
                <a:solidFill>
                  <a:schemeClr val="tx2"/>
                </a:solidFill>
              </a:rPr>
              <a:t>Терминология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0066-3ECC-43B4-88BE-7D0A64E6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Класс – структурная единица ООП, представляет собой некую абстракцию, описанную с помощью кода.</a:t>
            </a:r>
          </a:p>
          <a:p>
            <a:r>
              <a:rPr lang="ru-RU" sz="2000" dirty="0"/>
              <a:t>Экземпляр класса – объект, конкретный представитель некоторого класса.</a:t>
            </a:r>
          </a:p>
          <a:p>
            <a:r>
              <a:rPr lang="ru-RU" sz="2000" dirty="0"/>
              <a:t>Атрибут – переменная, принадлежащая классу или экземпляру.</a:t>
            </a:r>
          </a:p>
          <a:p>
            <a:r>
              <a:rPr lang="ru-RU" sz="2000" dirty="0"/>
              <a:t>Метод – функция,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597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B107D-D78F-4D45-8D7F-E752A2D1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Иерархия ООП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ADBE252-BD9B-47ED-8323-BD0A0DCBFE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74389" y="81170"/>
          <a:ext cx="8328306" cy="669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60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B107D-D78F-4D45-8D7F-E752A2D1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Принципы ООП</a:t>
            </a:r>
            <a:endParaRPr lang="en-US" sz="37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DB6435-3381-40B3-8C6E-C4121064A8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46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5194"/>
            <a:ext cx="10018713" cy="1752599"/>
          </a:xfrm>
        </p:spPr>
        <p:txBody>
          <a:bodyPr/>
          <a:lstStyle/>
          <a:p>
            <a:r>
              <a:rPr lang="ru-RU" dirty="0"/>
              <a:t>Абстракция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зрения)от пользователя, который может оперировать только высокоуровневыми понятиями объекта и набором его поведений.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Диаграмма классов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30F3714F-5787-4E99-BD84-22B2F9629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3478953"/>
            <a:ext cx="2813050" cy="1500293"/>
          </a:xfrm>
        </p:spPr>
      </p:pic>
      <p:sp>
        <p:nvSpPr>
          <p:cNvPr id="43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9C3118-6776-4B5D-9CEE-92E2192E5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055263"/>
            <a:ext cx="6237359" cy="44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3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28" r="9091" b="4575"/>
          <a:stretch/>
        </p:blipFill>
        <p:spPr>
          <a:xfrm>
            <a:off x="-16933" y="-16933"/>
            <a:ext cx="12191980" cy="6857990"/>
          </a:xfrm>
          <a:prstGeom prst="rect">
            <a:avLst/>
          </a:prstGeom>
        </p:spPr>
      </p:pic>
      <p:sp>
        <p:nvSpPr>
          <p:cNvPr id="74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30" y="1273176"/>
            <a:ext cx="4080932" cy="24230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 err="1">
                <a:solidFill>
                  <a:schemeClr val="bg1"/>
                </a:solidFill>
              </a:rPr>
              <a:t>Представление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реального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объекта</a:t>
            </a:r>
            <a:r>
              <a:rPr lang="en-US" sz="3000" dirty="0">
                <a:solidFill>
                  <a:schemeClr val="bg1"/>
                </a:solidFill>
              </a:rPr>
              <a:t> «</a:t>
            </a:r>
            <a:r>
              <a:rPr lang="en-US" sz="3000" dirty="0" err="1">
                <a:solidFill>
                  <a:schemeClr val="bg1"/>
                </a:solidFill>
              </a:rPr>
              <a:t>человек</a:t>
            </a:r>
            <a:r>
              <a:rPr lang="en-US" sz="3000" dirty="0">
                <a:solidFill>
                  <a:schemeClr val="bg1"/>
                </a:solidFill>
              </a:rPr>
              <a:t>» </a:t>
            </a:r>
            <a:r>
              <a:rPr lang="en-US" sz="3000" dirty="0" err="1">
                <a:solidFill>
                  <a:schemeClr val="bg1"/>
                </a:solidFill>
              </a:rPr>
              <a:t>как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субъекта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8EF67B64-0FFB-4C4C-8484-B1E03E7C9931}"/>
              </a:ext>
            </a:extLst>
          </p:cNvPr>
          <p:cNvSpPr txBox="1">
            <a:spLocks/>
          </p:cNvSpPr>
          <p:nvPr/>
        </p:nvSpPr>
        <p:spPr>
          <a:xfrm>
            <a:off x="733878" y="1769533"/>
            <a:ext cx="4576761" cy="3310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платёжной</a:t>
            </a:r>
            <a:r>
              <a:rPr kumimoji="0" lang="en-US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системы</a:t>
            </a:r>
            <a:endParaRPr kumimoji="0" lang="ru-RU" sz="3000" b="0" i="0" u="none" strike="noStrike" kern="1200" cap="none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j-ea"/>
              <a:cs typeface="+mj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почтовой службы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учебного процесса</a:t>
            </a:r>
            <a:endParaRPr kumimoji="0" lang="en-US" sz="3000" b="0" i="0" u="none" strike="noStrike" kern="1200" cap="none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701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5194"/>
            <a:ext cx="10018713" cy="1752599"/>
          </a:xfrm>
        </p:spPr>
        <p:txBody>
          <a:bodyPr/>
          <a:lstStyle/>
          <a:p>
            <a:r>
              <a:rPr lang="ru-RU" dirty="0"/>
              <a:t>Инкапсуляция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Менять данные объекта в обход его методов – дурной тон.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03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Cambria Math</vt:lpstr>
      <vt:lpstr>Parallax</vt:lpstr>
      <vt:lpstr>ООП</vt:lpstr>
      <vt:lpstr>Объектно ориентированное программирование</vt:lpstr>
      <vt:lpstr>Терминология</vt:lpstr>
      <vt:lpstr>Иерархия ООП</vt:lpstr>
      <vt:lpstr>Принципы ООП</vt:lpstr>
      <vt:lpstr>Абстракция</vt:lpstr>
      <vt:lpstr>Диаграмма классов</vt:lpstr>
      <vt:lpstr>Представление реального объекта «человек» как субъекта: </vt:lpstr>
      <vt:lpstr>Инкапсуляция</vt:lpstr>
      <vt:lpstr>Наследование</vt:lpstr>
      <vt:lpstr>Иерархия наследования для объектов: </vt:lpstr>
      <vt:lpstr>Полиморфизм</vt:lpstr>
      <vt:lpstr>Класс</vt:lpstr>
      <vt:lpstr>Экземпляр класса</vt:lpstr>
      <vt:lpstr>Синтаксис</vt:lpstr>
      <vt:lpstr>Простейший класс на Python</vt:lpstr>
      <vt:lpstr>Конструктор</vt:lpstr>
      <vt:lpstr>Magic methods</vt:lpstr>
      <vt:lpstr>Наследование</vt:lpstr>
      <vt:lpstr>Наследование и перегрузка методов(операторов)</vt:lpstr>
      <vt:lpstr>Абстрактный класс</vt:lpstr>
      <vt:lpstr>Композиция – класс состоит из экземпляров другого класса</vt:lpstr>
      <vt:lpstr>Агрегация – слабая композиция, содержимое может продолжить существовать, если контейнер удалить</vt:lpstr>
      <vt:lpstr>Области видимости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2020-09-04T14:45:34Z</dcterms:created>
  <dcterms:modified xsi:type="dcterms:W3CDTF">2020-09-04T14:46:33Z</dcterms:modified>
</cp:coreProperties>
</file>