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5" r:id="rId3"/>
    <p:sldId id="566" r:id="rId4"/>
    <p:sldId id="567" r:id="rId5"/>
    <p:sldId id="568" r:id="rId6"/>
    <p:sldId id="569" r:id="rId7"/>
    <p:sldId id="573" r:id="rId8"/>
    <p:sldId id="574" r:id="rId9"/>
    <p:sldId id="575" r:id="rId10"/>
    <p:sldId id="577" r:id="rId11"/>
    <p:sldId id="578" r:id="rId12"/>
    <p:sldId id="579" r:id="rId13"/>
    <p:sldId id="580" r:id="rId14"/>
    <p:sldId id="581" r:id="rId15"/>
    <p:sldId id="583" r:id="rId16"/>
    <p:sldId id="582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4" r:id="rId47"/>
    <p:sldId id="613" r:id="rId48"/>
    <p:sldId id="615" r:id="rId49"/>
    <p:sldId id="616" r:id="rId50"/>
    <p:sldId id="617" r:id="rId51"/>
    <p:sldId id="61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/>
            <a:t>создание новых таблиц</a:t>
          </a:r>
          <a:endParaRPr lang="en-US"/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/>
            <a:t>изменение структуры таблиц</a:t>
          </a:r>
          <a:endParaRPr lang="en-US"/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/>
            <a:t>добавление записей в таблицу</a:t>
          </a:r>
          <a:endParaRPr lang="en-US"/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/>
            <a:t>изменение</a:t>
          </a:r>
          <a:r>
            <a:rPr lang="en-US"/>
            <a:t>/</a:t>
          </a:r>
          <a:r>
            <a:rPr lang="ru-RU"/>
            <a:t>удаление записей</a:t>
          </a:r>
          <a:endParaRPr lang="en-US"/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/>
            <a:t>выборка записей</a:t>
          </a:r>
          <a:endParaRPr lang="en-US"/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Используется как отдельная программа вместо стандартной парадигмы клиент-сервер</a:t>
          </a:r>
          <a:endParaRPr lang="en-US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«Динамически» типизирует значения в ячейках</a:t>
          </a:r>
          <a:endParaRPr lang="en-US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Не поддерживает удаление</a:t>
          </a:r>
          <a:r>
            <a:rPr lang="en-US"/>
            <a:t>/</a:t>
          </a:r>
          <a:r>
            <a:rPr lang="ru-RU"/>
            <a:t>изменение столбцов</a:t>
          </a:r>
          <a:endParaRPr lang="en-US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607BC83D-0830-4136-B2C0-34568A9E0E4B}" type="pres">
      <dgm:prSet presAssocID="{CA96C33F-1526-4DB7-8BE9-C3B46E0D94F6}" presName="root" presStyleCnt="0">
        <dgm:presLayoutVars>
          <dgm:dir/>
          <dgm:resizeHandles val="exact"/>
        </dgm:presLayoutVars>
      </dgm:prSet>
      <dgm:spPr/>
    </dgm:pt>
    <dgm:pt modelId="{ABEE754C-A326-4052-92F0-4D85D99DA750}" type="pres">
      <dgm:prSet presAssocID="{9BADCD79-27C8-486C-9056-7F702A445580}" presName="compNode" presStyleCnt="0"/>
      <dgm:spPr/>
    </dgm:pt>
    <dgm:pt modelId="{A8F15043-0939-4F16-8591-114264435612}" type="pres">
      <dgm:prSet presAssocID="{9BADCD79-27C8-486C-9056-7F702A44558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A748BB-C339-423A-BB13-4149A87FEE86}" type="pres">
      <dgm:prSet presAssocID="{9BADCD79-27C8-486C-9056-7F702A4455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5B48E8-9026-42B1-B8FD-8A786A295834}" type="pres">
      <dgm:prSet presAssocID="{9BADCD79-27C8-486C-9056-7F702A445580}" presName="spaceRect" presStyleCnt="0"/>
      <dgm:spPr/>
    </dgm:pt>
    <dgm:pt modelId="{9D146DE4-59F0-4CF0-B939-1A298C7ED31A}" type="pres">
      <dgm:prSet presAssocID="{9BADCD79-27C8-486C-9056-7F702A445580}" presName="textRect" presStyleLbl="revTx" presStyleIdx="0" presStyleCnt="3">
        <dgm:presLayoutVars>
          <dgm:chMax val="1"/>
          <dgm:chPref val="1"/>
        </dgm:presLayoutVars>
      </dgm:prSet>
      <dgm:spPr/>
    </dgm:pt>
    <dgm:pt modelId="{C87B8FE0-9483-43CF-93F3-1F2839C97379}" type="pres">
      <dgm:prSet presAssocID="{D17AFBA3-FDDD-4DED-89F7-B7C849933306}" presName="sibTrans" presStyleCnt="0"/>
      <dgm:spPr/>
    </dgm:pt>
    <dgm:pt modelId="{71C754D8-35FA-4424-8F16-EBE85786BB84}" type="pres">
      <dgm:prSet presAssocID="{0BC96234-8DFA-45E6-B861-928A7BF4F335}" presName="compNode" presStyleCnt="0"/>
      <dgm:spPr/>
    </dgm:pt>
    <dgm:pt modelId="{1906AB24-1CD9-4E04-A7C2-38BECBA31C90}" type="pres">
      <dgm:prSet presAssocID="{0BC96234-8DFA-45E6-B861-928A7BF4F33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395743-E1AD-40AF-96A8-06F6DAEFCDF4}" type="pres">
      <dgm:prSet presAssocID="{0BC96234-8DFA-45E6-B861-928A7BF4F3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3D7C4AF-F552-444A-BF24-8FD6250B9AC7}" type="pres">
      <dgm:prSet presAssocID="{0BC96234-8DFA-45E6-B861-928A7BF4F335}" presName="spaceRect" presStyleCnt="0"/>
      <dgm:spPr/>
    </dgm:pt>
    <dgm:pt modelId="{468C4FA8-A667-40D9-A679-69BE7E57EF3B}" type="pres">
      <dgm:prSet presAssocID="{0BC96234-8DFA-45E6-B861-928A7BF4F335}" presName="textRect" presStyleLbl="revTx" presStyleIdx="1" presStyleCnt="3">
        <dgm:presLayoutVars>
          <dgm:chMax val="1"/>
          <dgm:chPref val="1"/>
        </dgm:presLayoutVars>
      </dgm:prSet>
      <dgm:spPr/>
    </dgm:pt>
    <dgm:pt modelId="{96DC603F-795A-4881-840C-D1B97FAC3AE3}" type="pres">
      <dgm:prSet presAssocID="{2ED3AAA4-E38E-41F1-937B-B67860B39B3B}" presName="sibTrans" presStyleCnt="0"/>
      <dgm:spPr/>
    </dgm:pt>
    <dgm:pt modelId="{8033B26E-51FB-4ECB-B7F2-FEE09E20103D}" type="pres">
      <dgm:prSet presAssocID="{09E8AD79-92E9-4009-A6C4-512459E80812}" presName="compNode" presStyleCnt="0"/>
      <dgm:spPr/>
    </dgm:pt>
    <dgm:pt modelId="{20554599-BF44-4F2B-9490-EBF3A6FE3F01}" type="pres">
      <dgm:prSet presAssocID="{09E8AD79-92E9-4009-A6C4-512459E8081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3E312C6-F952-46E4-98EF-D19F66FCE519}" type="pres">
      <dgm:prSet presAssocID="{09E8AD79-92E9-4009-A6C4-512459E808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465FDFA-1190-4B5D-AFC5-B13FAEB7B455}" type="pres">
      <dgm:prSet presAssocID="{09E8AD79-92E9-4009-A6C4-512459E80812}" presName="spaceRect" presStyleCnt="0"/>
      <dgm:spPr/>
    </dgm:pt>
    <dgm:pt modelId="{5E2EDD2A-6FCB-4D98-894E-B8E26C2ED400}" type="pres">
      <dgm:prSet presAssocID="{09E8AD79-92E9-4009-A6C4-512459E808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C7A708-7DA2-4242-8F29-52773332CE80}" type="presOf" srcId="{CA96C33F-1526-4DB7-8BE9-C3B46E0D94F6}" destId="{607BC83D-0830-4136-B2C0-34568A9E0E4B}" srcOrd="0" destOrd="0" presId="urn:microsoft.com/office/officeart/2018/5/layout/IconLeafLabelList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64CE7BB6-0346-4092-8E8B-778F7D293C77}" type="presOf" srcId="{9BADCD79-27C8-486C-9056-7F702A445580}" destId="{9D146DE4-59F0-4CF0-B939-1A298C7ED31A}" srcOrd="0" destOrd="0" presId="urn:microsoft.com/office/officeart/2018/5/layout/IconLeafLabelList"/>
    <dgm:cxn modelId="{9FD709C2-CFE1-4847-AF70-D7D9C69EAAAE}" type="presOf" srcId="{0BC96234-8DFA-45E6-B861-928A7BF4F335}" destId="{468C4FA8-A667-40D9-A679-69BE7E57EF3B}" srcOrd="0" destOrd="0" presId="urn:microsoft.com/office/officeart/2018/5/layout/IconLeafLabelList"/>
    <dgm:cxn modelId="{59E449EC-AB06-429A-B0F7-EB772839CB9C}" type="presOf" srcId="{09E8AD79-92E9-4009-A6C4-512459E80812}" destId="{5E2EDD2A-6FCB-4D98-894E-B8E26C2ED400}" srcOrd="0" destOrd="0" presId="urn:microsoft.com/office/officeart/2018/5/layout/IconLeafLabelList"/>
    <dgm:cxn modelId="{0ABF39EB-ACE4-4461-9ED0-5E2B1509DEDB}" type="presParOf" srcId="{607BC83D-0830-4136-B2C0-34568A9E0E4B}" destId="{ABEE754C-A326-4052-92F0-4D85D99DA750}" srcOrd="0" destOrd="0" presId="urn:microsoft.com/office/officeart/2018/5/layout/IconLeafLabelList"/>
    <dgm:cxn modelId="{A75EEB5E-D77C-4C07-9D25-E9E119CA7D95}" type="presParOf" srcId="{ABEE754C-A326-4052-92F0-4D85D99DA750}" destId="{A8F15043-0939-4F16-8591-114264435612}" srcOrd="0" destOrd="0" presId="urn:microsoft.com/office/officeart/2018/5/layout/IconLeafLabelList"/>
    <dgm:cxn modelId="{18B6BEF6-1874-415B-8D2D-70E217D685C9}" type="presParOf" srcId="{ABEE754C-A326-4052-92F0-4D85D99DA750}" destId="{70A748BB-C339-423A-BB13-4149A87FEE86}" srcOrd="1" destOrd="0" presId="urn:microsoft.com/office/officeart/2018/5/layout/IconLeafLabelList"/>
    <dgm:cxn modelId="{090E578D-7AC2-41D2-B4C8-845C26E5BB31}" type="presParOf" srcId="{ABEE754C-A326-4052-92F0-4D85D99DA750}" destId="{415B48E8-9026-42B1-B8FD-8A786A295834}" srcOrd="2" destOrd="0" presId="urn:microsoft.com/office/officeart/2018/5/layout/IconLeafLabelList"/>
    <dgm:cxn modelId="{F4F3CD35-562A-4BD4-85C6-740ABA7493DE}" type="presParOf" srcId="{ABEE754C-A326-4052-92F0-4D85D99DA750}" destId="{9D146DE4-59F0-4CF0-B939-1A298C7ED31A}" srcOrd="3" destOrd="0" presId="urn:microsoft.com/office/officeart/2018/5/layout/IconLeafLabelList"/>
    <dgm:cxn modelId="{95C2D179-CD88-4D03-B76D-FDF3F5B313D5}" type="presParOf" srcId="{607BC83D-0830-4136-B2C0-34568A9E0E4B}" destId="{C87B8FE0-9483-43CF-93F3-1F2839C97379}" srcOrd="1" destOrd="0" presId="urn:microsoft.com/office/officeart/2018/5/layout/IconLeafLabelList"/>
    <dgm:cxn modelId="{781790FD-3B06-4DC5-BE6A-1648C015D5F6}" type="presParOf" srcId="{607BC83D-0830-4136-B2C0-34568A9E0E4B}" destId="{71C754D8-35FA-4424-8F16-EBE85786BB84}" srcOrd="2" destOrd="0" presId="urn:microsoft.com/office/officeart/2018/5/layout/IconLeafLabelList"/>
    <dgm:cxn modelId="{53E8E46D-468D-4D98-A915-A59BE0BFDEF1}" type="presParOf" srcId="{71C754D8-35FA-4424-8F16-EBE85786BB84}" destId="{1906AB24-1CD9-4E04-A7C2-38BECBA31C90}" srcOrd="0" destOrd="0" presId="urn:microsoft.com/office/officeart/2018/5/layout/IconLeafLabelList"/>
    <dgm:cxn modelId="{BD037F3E-49A8-46EB-9D3C-33979F85175C}" type="presParOf" srcId="{71C754D8-35FA-4424-8F16-EBE85786BB84}" destId="{55395743-E1AD-40AF-96A8-06F6DAEFCDF4}" srcOrd="1" destOrd="0" presId="urn:microsoft.com/office/officeart/2018/5/layout/IconLeafLabelList"/>
    <dgm:cxn modelId="{625098FD-ED74-4988-9F9C-4585B2D347A9}" type="presParOf" srcId="{71C754D8-35FA-4424-8F16-EBE85786BB84}" destId="{93D7C4AF-F552-444A-BF24-8FD6250B9AC7}" srcOrd="2" destOrd="0" presId="urn:microsoft.com/office/officeart/2018/5/layout/IconLeafLabelList"/>
    <dgm:cxn modelId="{5E0520CC-0C42-4C32-85A7-1BCFA480F024}" type="presParOf" srcId="{71C754D8-35FA-4424-8F16-EBE85786BB84}" destId="{468C4FA8-A667-40D9-A679-69BE7E57EF3B}" srcOrd="3" destOrd="0" presId="urn:microsoft.com/office/officeart/2018/5/layout/IconLeafLabelList"/>
    <dgm:cxn modelId="{E2B0EE29-0329-44B2-AB0F-2FC266E6A3DB}" type="presParOf" srcId="{607BC83D-0830-4136-B2C0-34568A9E0E4B}" destId="{96DC603F-795A-4881-840C-D1B97FAC3AE3}" srcOrd="3" destOrd="0" presId="urn:microsoft.com/office/officeart/2018/5/layout/IconLeafLabelList"/>
    <dgm:cxn modelId="{0F005CC6-4E69-4FAA-AF6A-9F99BA7FF104}" type="presParOf" srcId="{607BC83D-0830-4136-B2C0-34568A9E0E4B}" destId="{8033B26E-51FB-4ECB-B7F2-FEE09E20103D}" srcOrd="4" destOrd="0" presId="urn:microsoft.com/office/officeart/2018/5/layout/IconLeafLabelList"/>
    <dgm:cxn modelId="{6E34B59E-8BC9-4CB6-A9FE-E18C731D45B4}" type="presParOf" srcId="{8033B26E-51FB-4ECB-B7F2-FEE09E20103D}" destId="{20554599-BF44-4F2B-9490-EBF3A6FE3F01}" srcOrd="0" destOrd="0" presId="urn:microsoft.com/office/officeart/2018/5/layout/IconLeafLabelList"/>
    <dgm:cxn modelId="{3B5AE8F0-F631-4C9B-B9F8-B2A613C0467F}" type="presParOf" srcId="{8033B26E-51FB-4ECB-B7F2-FEE09E20103D}" destId="{33E312C6-F952-46E4-98EF-D19F66FCE519}" srcOrd="1" destOrd="0" presId="urn:microsoft.com/office/officeart/2018/5/layout/IconLeafLabelList"/>
    <dgm:cxn modelId="{C8DA7DB1-F359-4AB8-ACDC-065B371872AB}" type="presParOf" srcId="{8033B26E-51FB-4ECB-B7F2-FEE09E20103D}" destId="{2465FDFA-1190-4B5D-AFC5-B13FAEB7B455}" srcOrd="2" destOrd="0" presId="urn:microsoft.com/office/officeart/2018/5/layout/IconLeafLabelList"/>
    <dgm:cxn modelId="{46371A92-82B4-454D-9A0B-2743347F44CD}" type="presParOf" srcId="{8033B26E-51FB-4ECB-B7F2-FEE09E20103D}" destId="{5E2EDD2A-6FCB-4D98-894E-B8E26C2ED40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создание новых таблиц</a:t>
          </a:r>
          <a:endParaRPr lang="en-US" sz="3500" kern="1200"/>
        </a:p>
      </dsp:txBody>
      <dsp:txXfrm>
        <a:off x="0" y="623"/>
        <a:ext cx="6492875" cy="1020830"/>
      </dsp:txXfrm>
    </dsp:sp>
    <dsp:sp modelId="{6539FB98-24A7-4633-A677-4F53251CFFBF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изменение структуры таблиц</a:t>
          </a:r>
          <a:endParaRPr lang="en-US" sz="3500" kern="1200"/>
        </a:p>
      </dsp:txBody>
      <dsp:txXfrm>
        <a:off x="0" y="1021453"/>
        <a:ext cx="6492875" cy="1020830"/>
      </dsp:txXfrm>
    </dsp:sp>
    <dsp:sp modelId="{7ADA2569-E2D6-4FB1-986F-276ECC07C891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добавление записей в таблицу</a:t>
          </a:r>
          <a:endParaRPr lang="en-US" sz="3500" kern="1200"/>
        </a:p>
      </dsp:txBody>
      <dsp:txXfrm>
        <a:off x="0" y="2042284"/>
        <a:ext cx="6492875" cy="1020830"/>
      </dsp:txXfrm>
    </dsp:sp>
    <dsp:sp modelId="{D499055E-BFCB-43EB-9E93-2C1418A65F5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изменение</a:t>
          </a:r>
          <a:r>
            <a:rPr lang="en-US" sz="3500" kern="1200"/>
            <a:t>/</a:t>
          </a:r>
          <a:r>
            <a:rPr lang="ru-RU" sz="3500" kern="1200"/>
            <a:t>удаление записей</a:t>
          </a:r>
          <a:endParaRPr lang="en-US" sz="3500" kern="1200"/>
        </a:p>
      </dsp:txBody>
      <dsp:txXfrm>
        <a:off x="0" y="3063115"/>
        <a:ext cx="6492875" cy="1020830"/>
      </dsp:txXfrm>
    </dsp:sp>
    <dsp:sp modelId="{EF6398CF-34EF-42F9-8A3D-90383DED9112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выборка записей</a:t>
          </a:r>
          <a:endParaRPr lang="en-US" sz="3500" kern="120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15043-0939-4F16-8591-114264435612}">
      <dsp:nvSpPr>
        <dsp:cNvPr id="0" name=""/>
        <dsp:cNvSpPr/>
      </dsp:nvSpPr>
      <dsp:spPr>
        <a:xfrm>
          <a:off x="1489328" y="1160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748BB-C339-423A-BB13-4149A87FEE86}">
      <dsp:nvSpPr>
        <dsp:cNvPr id="0" name=""/>
        <dsp:cNvSpPr/>
      </dsp:nvSpPr>
      <dsp:spPr>
        <a:xfrm>
          <a:off x="1745265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46DE4-59F0-4CF0-B939-1A298C7ED31A}">
      <dsp:nvSpPr>
        <dsp:cNvPr id="0" name=""/>
        <dsp:cNvSpPr/>
      </dsp:nvSpPr>
      <dsp:spPr>
        <a:xfrm>
          <a:off x="1105421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Используется как отдельная программа вместо стандартной парадигмы клиент-сервер</a:t>
          </a:r>
          <a:endParaRPr lang="en-US" sz="1100" kern="1200"/>
        </a:p>
      </dsp:txBody>
      <dsp:txXfrm>
        <a:off x="1105421" y="1586606"/>
        <a:ext cx="1968750" cy="720000"/>
      </dsp:txXfrm>
    </dsp:sp>
    <dsp:sp modelId="{1906AB24-1CD9-4E04-A7C2-38BECBA31C90}">
      <dsp:nvSpPr>
        <dsp:cNvPr id="0" name=""/>
        <dsp:cNvSpPr/>
      </dsp:nvSpPr>
      <dsp:spPr>
        <a:xfrm>
          <a:off x="3802609" y="1160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95743-E1AD-40AF-96A8-06F6DAEFCDF4}">
      <dsp:nvSpPr>
        <dsp:cNvPr id="0" name=""/>
        <dsp:cNvSpPr/>
      </dsp:nvSpPr>
      <dsp:spPr>
        <a:xfrm>
          <a:off x="4058546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C4FA8-A667-40D9-A679-69BE7E57EF3B}">
      <dsp:nvSpPr>
        <dsp:cNvPr id="0" name=""/>
        <dsp:cNvSpPr/>
      </dsp:nvSpPr>
      <dsp:spPr>
        <a:xfrm>
          <a:off x="3418703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«Динамически» типизирует значения в ячейках</a:t>
          </a:r>
          <a:endParaRPr lang="en-US" sz="1100" kern="1200"/>
        </a:p>
      </dsp:txBody>
      <dsp:txXfrm>
        <a:off x="3418703" y="1586606"/>
        <a:ext cx="1968750" cy="720000"/>
      </dsp:txXfrm>
    </dsp:sp>
    <dsp:sp modelId="{20554599-BF44-4F2B-9490-EBF3A6FE3F01}">
      <dsp:nvSpPr>
        <dsp:cNvPr id="0" name=""/>
        <dsp:cNvSpPr/>
      </dsp:nvSpPr>
      <dsp:spPr>
        <a:xfrm>
          <a:off x="2645968" y="2798793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312C6-F952-46E4-98EF-D19F66FCE519}">
      <dsp:nvSpPr>
        <dsp:cNvPr id="0" name=""/>
        <dsp:cNvSpPr/>
      </dsp:nvSpPr>
      <dsp:spPr>
        <a:xfrm>
          <a:off x="2901906" y="3054731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EDD2A-6FCB-4D98-894E-B8E26C2ED400}">
      <dsp:nvSpPr>
        <dsp:cNvPr id="0" name=""/>
        <dsp:cNvSpPr/>
      </dsp:nvSpPr>
      <dsp:spPr>
        <a:xfrm>
          <a:off x="2262062" y="43737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Не поддерживает удаление</a:t>
          </a:r>
          <a:r>
            <a:rPr lang="en-US" sz="1100" kern="1200"/>
            <a:t>/</a:t>
          </a:r>
          <a:r>
            <a:rPr lang="ru-RU" sz="1100" kern="1200"/>
            <a:t>изменение столбцов</a:t>
          </a:r>
          <a:endParaRPr lang="en-US" sz="1100" kern="1200"/>
        </a:p>
      </dsp:txBody>
      <dsp:txXfrm>
        <a:off x="2262062" y="4373793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AB82-A2A5-4F7E-9671-78B22B30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C87A6-923C-4919-8CAE-E1C93A57F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1F6A-87CE-44FC-8A7E-7481B867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16F6-1B73-4B18-8D96-F581751F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AF83-0272-468B-9CF3-5B88ADF7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5554-096F-4E5C-89CB-E4F7C6C3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4CF6A-990B-4D3B-A6FD-B7329B6B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AA64-46AB-45C6-BCA0-6651FC87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B5BB-16D4-4E10-9B25-96FAE2B4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8F2D1-91F5-4B4B-A441-890D065B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868DC-7198-4E88-AB5C-A34DD8C4B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9331B-7AA9-4AB2-A128-D6EBAC11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0FF8-E8CC-4291-97E9-988892E8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79BC-CA1F-4093-A966-D2228DC7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D2D4-99BF-4F70-A7C5-AB465766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6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2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8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E9F-482A-41F9-B875-9C8379CC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0882-131C-4264-A76B-554A9E80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FE00-525E-42B3-8F49-0289B93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4CCEF-6A73-410C-8AAD-0A917BFF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ABDA-72CF-412D-B70F-BABBF293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9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49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8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0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7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15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7EE8-1A22-4A81-A709-573CBAE5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4FC3-3D7B-4BD9-B6BF-7BFAB6D1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AF49-9C05-425C-A532-6A9C18B6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86E5-81C0-49F1-AD24-EB7B48D4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A2A1-DDAF-48D1-ABD8-BA37B1CF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9C4D-35A9-47E9-A850-A9E966AA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4C52-54A9-4A7D-806C-47AE9301A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767A3-E656-4BEE-A12C-8A03423C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6EC24-4457-4729-AB39-7DB7DB5D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D0C43-E350-43AD-8DA3-ADA45C39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369F-EE9D-4BA7-AB79-0D56E43B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8C0-471D-4648-A03A-2A629F94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D560A-281C-41B5-8111-B9DCF6D3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D99D-2FEF-40BD-BB6B-EDD5330B0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2DB3A-2EF5-43DD-90B1-BEB3D98B1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B7118-A6E8-48F2-9AA5-6A0AC78BE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EA29F-0A6F-489C-BEE9-2B7E2D2F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BE31E-C17B-4DD6-9CBE-4201E44A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1AA7E-75A0-4FBD-95FA-5953A77F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4FB3-86E3-4F27-A319-AE22617C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6B23F-9CE4-4820-A3EB-8DC205BB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E2351-4919-4E0B-BD30-3F865AC5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E4304-569C-4B51-9F99-179614C0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111B9-EF56-4FF0-A103-2F7BEA3E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A013F-AE66-456D-A421-8E14DA6E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929B-5755-45C2-BFB5-0CF333DD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2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0DA0-D83C-4AF6-BC0C-F9164D97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ED24-306D-4263-B770-AC0BE32D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BDED9-5AE5-4333-A291-3A7D9B1ED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C7ADC-6B59-4B02-8D3E-41BCCF0F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FB33-FA86-4050-9457-5977F8C0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B9021-F0C7-49C4-8ED2-1A51665C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C9A3-6F89-4C61-9093-59E8C759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B443A-AE0F-43DF-947F-F254DACAC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BA5D8-D4F3-4A2A-A217-E1D25986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69FC-7AC9-4AC1-96DB-FB023BE0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A260-3EFF-4C17-B5BF-8837D1DE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0C0C6-4A72-4462-90DA-D18944FA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21B6D-B951-42FD-BF18-7E0A99ED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105E-5C94-4E1C-9F61-E84E8FC9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8E7C-EE16-452B-A1B5-D02922E8B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D30F-500A-4B1D-927D-7B0387B939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ACD4-7384-4CC6-B86F-299B3286C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8B96-9AFF-4A29-AC80-6FC17CACE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3A61-FF23-4EC5-AF61-0BD45575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таблицы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6386" name="Picture 2" descr="All about Relational Databases | Smartsheet">
            <a:extLst>
              <a:ext uri="{FF2B5EF4-FFF2-40B4-BE49-F238E27FC236}">
                <a16:creationId xmlns:a16="http://schemas.microsoft.com/office/drawing/2014/main" id="{C287F877-51C1-444D-9C49-1F58C6B7BC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13" y="876299"/>
            <a:ext cx="7238816" cy="50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64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Customers;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B3DBA0-2DEA-4F25-8536-CCA74575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706" y="1649896"/>
            <a:ext cx="9991926" cy="5158408"/>
          </a:xfrm>
        </p:spPr>
      </p:pic>
    </p:spTree>
    <p:extLst>
      <p:ext uri="{BB962C8B-B14F-4D97-AF65-F5344CB8AC3E}">
        <p14:creationId xmlns:p14="http://schemas.microsoft.com/office/powerpoint/2010/main" val="175826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ContactName</a:t>
            </a:r>
            <a:r>
              <a:rPr lang="en-US" dirty="0"/>
              <a:t>, City, Country </a:t>
            </a:r>
            <a:br>
              <a:rPr lang="ru-RU" dirty="0"/>
            </a:br>
            <a:r>
              <a:rPr lang="en-US" dirty="0"/>
              <a:t>FROM Customers;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7A6265-176B-4E59-929D-AA4C9EE20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47" y="1669002"/>
            <a:ext cx="10199644" cy="5120196"/>
          </a:xfrm>
        </p:spPr>
      </p:pic>
    </p:spTree>
    <p:extLst>
      <p:ext uri="{BB962C8B-B14F-4D97-AF65-F5344CB8AC3E}">
        <p14:creationId xmlns:p14="http://schemas.microsoft.com/office/powerpoint/2010/main" val="156507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DISTINCT Country FROM Customers;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B28514-734C-4481-B807-9130ED71C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68065"/>
            <a:ext cx="10244138" cy="5122070"/>
          </a:xfrm>
        </p:spPr>
      </p:pic>
    </p:spTree>
    <p:extLst>
      <p:ext uri="{BB962C8B-B14F-4D97-AF65-F5344CB8AC3E}">
        <p14:creationId xmlns:p14="http://schemas.microsoft.com/office/powerpoint/2010/main" val="347438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WHERE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57529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8A1E4-3D47-4AA8-AE41-2F110E0E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Операторы блока </a:t>
            </a:r>
            <a:r>
              <a:rPr lang="en-US" sz="3700">
                <a:solidFill>
                  <a:srgbClr val="FFFFFF"/>
                </a:solidFill>
              </a:rPr>
              <a:t>WHERE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A1E652-FCF2-4289-8AD3-E824C0F96F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7105" y="252303"/>
          <a:ext cx="6505928" cy="610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964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5296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567267">
                <a:tc>
                  <a:txBody>
                    <a:bodyPr/>
                    <a:lstStyle/>
                    <a:p>
                      <a:r>
                        <a:rPr lang="ru-RU" sz="2200" dirty="0"/>
                        <a:t>Оператор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Значение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ru-RU" sz="2200" dirty="0"/>
                        <a:t>=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равно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&gt;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больше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меньше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&gt;=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больше или равно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&lt;=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меньше или равно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IS NULL, IS NOT NULL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проверка на </a:t>
                      </a:r>
                      <a:r>
                        <a:rPr lang="en-US" sz="2200" dirty="0"/>
                        <a:t>NULL</a:t>
                      </a:r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BETWEEN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между определёнными значениями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LIKE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поиск по паттерну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IN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для указания нескольких значений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2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Country='UK';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E53D30-1BEF-47EE-B48B-2D499F404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813122"/>
            <a:ext cx="10018712" cy="2831955"/>
          </a:xfrm>
        </p:spPr>
      </p:pic>
    </p:spTree>
    <p:extLst>
      <p:ext uri="{BB962C8B-B14F-4D97-AF65-F5344CB8AC3E}">
        <p14:creationId xmlns:p14="http://schemas.microsoft.com/office/powerpoint/2010/main" val="37093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Products</a:t>
            </a:r>
            <a:br>
              <a:rPr lang="en-US" dirty="0"/>
            </a:br>
            <a:r>
              <a:rPr lang="en-US" dirty="0"/>
              <a:t>WHERE Price BETWEEN 50 AND 60;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329ACE-2CDC-4AA2-A00D-0971417B8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3537348"/>
            <a:ext cx="10018712" cy="1383504"/>
          </a:xfrm>
        </p:spPr>
      </p:pic>
    </p:spTree>
    <p:extLst>
      <p:ext uri="{BB962C8B-B14F-4D97-AF65-F5344CB8AC3E}">
        <p14:creationId xmlns:p14="http://schemas.microsoft.com/office/powerpoint/2010/main" val="57569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City LIKE '</a:t>
            </a:r>
            <a:r>
              <a:rPr lang="en-US" dirty="0" err="1"/>
              <a:t>s_n</a:t>
            </a:r>
            <a:r>
              <a:rPr lang="en-US" dirty="0"/>
              <a:t>%';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200C50-FACE-47D3-AFA2-E311AE41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3577014"/>
            <a:ext cx="10018712" cy="1304171"/>
          </a:xfrm>
        </p:spPr>
      </p:pic>
    </p:spTree>
    <p:extLst>
      <p:ext uri="{BB962C8B-B14F-4D97-AF65-F5344CB8AC3E}">
        <p14:creationId xmlns:p14="http://schemas.microsoft.com/office/powerpoint/2010/main" val="324198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City IN ('</a:t>
            </a:r>
            <a:r>
              <a:rPr lang="en-US" dirty="0" err="1"/>
              <a:t>Paris','London</a:t>
            </a:r>
            <a:r>
              <a:rPr lang="en-US" dirty="0"/>
              <a:t>');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680928-9072-4D9E-BFF6-F34C5375C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61" y="2667000"/>
            <a:ext cx="9914216" cy="3124200"/>
          </a:xfrm>
        </p:spPr>
      </p:pic>
    </p:spTree>
    <p:extLst>
      <p:ext uri="{BB962C8B-B14F-4D97-AF65-F5344CB8AC3E}">
        <p14:creationId xmlns:p14="http://schemas.microsoft.com/office/powerpoint/2010/main" val="338445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AND, OR, NOT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condition1 AND condition2 AND condition3 ...;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condition1 OR condition2 OR condition3 ...;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NOT condition;</a:t>
            </a:r>
          </a:p>
        </p:txBody>
      </p:sp>
    </p:spTree>
    <p:extLst>
      <p:ext uri="{BB962C8B-B14F-4D97-AF65-F5344CB8AC3E}">
        <p14:creationId xmlns:p14="http://schemas.microsoft.com/office/powerpoint/2010/main" val="20433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ключи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8436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BC2DED9B-F8CB-480B-859C-80FE7CBCE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96" y="1540566"/>
            <a:ext cx="7584072" cy="37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Country='Germany' AND NOT (City='Berlin' OR City='München');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FBB56-3EA7-418A-A875-133F117D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895" y="2266122"/>
            <a:ext cx="11225548" cy="3925956"/>
          </a:xfrm>
        </p:spPr>
      </p:pic>
    </p:spTree>
    <p:extLst>
      <p:ext uri="{BB962C8B-B14F-4D97-AF65-F5344CB8AC3E}">
        <p14:creationId xmlns:p14="http://schemas.microsoft.com/office/powerpoint/2010/main" val="221607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ORDER BY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ORDER BY column1, column2, ... ASC|DESC;</a:t>
            </a:r>
          </a:p>
        </p:txBody>
      </p:sp>
    </p:spTree>
    <p:extLst>
      <p:ext uri="{BB962C8B-B14F-4D97-AF65-F5344CB8AC3E}">
        <p14:creationId xmlns:p14="http://schemas.microsoft.com/office/powerpoint/2010/main" val="344396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ORDER BY Country ASC, </a:t>
            </a:r>
            <a:r>
              <a:rPr lang="en-US" dirty="0" err="1"/>
              <a:t>CustomerName</a:t>
            </a:r>
            <a:r>
              <a:rPr lang="en-US" dirty="0"/>
              <a:t> DESC;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FF0A42-7B5A-4BC0-BB41-2D0CBC3B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41" y="2077375"/>
            <a:ext cx="10966856" cy="4303450"/>
          </a:xfrm>
        </p:spPr>
      </p:pic>
    </p:spTree>
    <p:extLst>
      <p:ext uri="{BB962C8B-B14F-4D97-AF65-F5344CB8AC3E}">
        <p14:creationId xmlns:p14="http://schemas.microsoft.com/office/powerpoint/2010/main" val="41910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INSERT INTO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VALUES (value1, value2, value3, ...);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table_name</a:t>
            </a:r>
            <a:r>
              <a:rPr lang="en-US" sz="2000" dirty="0"/>
              <a:t> (column1, column2, column3, ...)</a:t>
            </a:r>
          </a:p>
          <a:p>
            <a:pPr marL="0" indent="0">
              <a:buNone/>
            </a:pPr>
            <a:r>
              <a:rPr lang="en-US" sz="2000" dirty="0"/>
              <a:t>VALUES (value1, value2, value3, ...);</a:t>
            </a:r>
          </a:p>
        </p:txBody>
      </p:sp>
    </p:spTree>
    <p:extLst>
      <p:ext uri="{BB962C8B-B14F-4D97-AF65-F5344CB8AC3E}">
        <p14:creationId xmlns:p14="http://schemas.microsoft.com/office/powerpoint/2010/main" val="265790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25895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INTO Customers (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, Address, City, </a:t>
            </a:r>
            <a:r>
              <a:rPr lang="en-US" dirty="0" err="1"/>
              <a:t>PostalCode</a:t>
            </a:r>
            <a:r>
              <a:rPr lang="en-US" dirty="0"/>
              <a:t>, Country)</a:t>
            </a:r>
            <a:br>
              <a:rPr lang="en-US" dirty="0"/>
            </a:br>
            <a:r>
              <a:rPr lang="en-US" dirty="0"/>
              <a:t>VALUES ('</a:t>
            </a:r>
            <a:r>
              <a:rPr lang="en-US" dirty="0" err="1"/>
              <a:t>Cardinal','Tom</a:t>
            </a:r>
            <a:r>
              <a:rPr lang="en-US" dirty="0"/>
              <a:t> B. </a:t>
            </a:r>
            <a:r>
              <a:rPr lang="en-US" dirty="0" err="1"/>
              <a:t>Erichsen</a:t>
            </a:r>
            <a:r>
              <a:rPr lang="en-US" dirty="0"/>
              <a:t>','Skagen 21','Stavanger','4007','Norway’);</a:t>
            </a:r>
            <a:br>
              <a:rPr lang="en-US" dirty="0"/>
            </a:br>
            <a:r>
              <a:rPr lang="en-US" dirty="0"/>
              <a:t>SELECT * FROM Customers WHERE </a:t>
            </a:r>
            <a:r>
              <a:rPr lang="en-US" dirty="0" err="1"/>
              <a:t>ContactName</a:t>
            </a:r>
            <a:r>
              <a:rPr lang="en-US" dirty="0"/>
              <a:t> = 'Tom B. </a:t>
            </a:r>
            <a:r>
              <a:rPr lang="en-US" dirty="0" err="1"/>
              <a:t>Erichsen</a:t>
            </a:r>
            <a:r>
              <a:rPr lang="en-US" dirty="0"/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2C94D-AE24-4B39-B4CC-6B32293D5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4549075"/>
            <a:ext cx="10018712" cy="970190"/>
          </a:xfrm>
        </p:spPr>
      </p:pic>
    </p:spTree>
    <p:extLst>
      <p:ext uri="{BB962C8B-B14F-4D97-AF65-F5344CB8AC3E}">
        <p14:creationId xmlns:p14="http://schemas.microsoft.com/office/powerpoint/2010/main" val="3288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UPDATE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UPDATE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346271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25895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Customers</a:t>
            </a:r>
            <a:br>
              <a:rPr lang="en-US" dirty="0"/>
            </a:br>
            <a:r>
              <a:rPr lang="en-US" dirty="0"/>
              <a:t>SET </a:t>
            </a:r>
            <a:r>
              <a:rPr lang="en-US" dirty="0" err="1"/>
              <a:t>ContactName</a:t>
            </a:r>
            <a:r>
              <a:rPr lang="en-US" dirty="0"/>
              <a:t>='Alfred Schmidt', City='Frankfurt'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=1;</a:t>
            </a:r>
            <a:br>
              <a:rPr lang="en-US" dirty="0"/>
            </a:br>
            <a:r>
              <a:rPr lang="en-US" dirty="0"/>
              <a:t>SELECT * FROM Customers WHERE </a:t>
            </a:r>
            <a:r>
              <a:rPr lang="en-US" dirty="0" err="1"/>
              <a:t>CustomerID</a:t>
            </a:r>
            <a:r>
              <a:rPr lang="en-US" dirty="0"/>
              <a:t>=1;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9C2D65-1938-473B-808C-2E14FFC7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4" y="4267753"/>
            <a:ext cx="10018712" cy="956361"/>
          </a:xfrm>
        </p:spPr>
      </p:pic>
    </p:spTree>
    <p:extLst>
      <p:ext uri="{BB962C8B-B14F-4D97-AF65-F5344CB8AC3E}">
        <p14:creationId xmlns:p14="http://schemas.microsoft.com/office/powerpoint/2010/main" val="1319396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DELETE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DELETE FROM </a:t>
            </a:r>
            <a:r>
              <a:rPr lang="en-US" sz="2000" dirty="0" err="1"/>
              <a:t>table_name</a:t>
            </a:r>
            <a:r>
              <a:rPr lang="en-US" sz="2000" dirty="0"/>
              <a:t> 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3626207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25895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FROM Customers WHERE 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’;</a:t>
            </a:r>
            <a:br>
              <a:rPr lang="en-US" dirty="0"/>
            </a:br>
            <a:r>
              <a:rPr lang="en-US" dirty="0"/>
              <a:t>SELECT * FROM Customers WHERE 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’;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0B6513-E69D-4E31-94F7-011B1D4C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4087388"/>
            <a:ext cx="10018712" cy="283423"/>
          </a:xfrm>
        </p:spPr>
      </p:pic>
    </p:spTree>
    <p:extLst>
      <p:ext uri="{BB962C8B-B14F-4D97-AF65-F5344CB8AC3E}">
        <p14:creationId xmlns:p14="http://schemas.microsoft.com/office/powerpoint/2010/main" val="133323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INNER JOIN</a:t>
            </a:r>
            <a:br>
              <a:rPr lang="en-US" sz="3700"/>
            </a:br>
            <a:endParaRPr lang="en-US" sz="3700"/>
          </a:p>
        </p:txBody>
      </p:sp>
      <p:pic>
        <p:nvPicPr>
          <p:cNvPr id="1028" name="Picture 4" descr="SQL INNER JOIN">
            <a:extLst>
              <a:ext uri="{FF2B5EF4-FFF2-40B4-BE49-F238E27FC236}">
                <a16:creationId xmlns:a16="http://schemas.microsoft.com/office/drawing/2014/main" id="{F3D736D1-8A6F-488D-9195-CAADE7D0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4307" y="2907570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SELECT </a:t>
            </a:r>
            <a:r>
              <a:rPr lang="en-US" err="1"/>
              <a:t>column_name</a:t>
            </a:r>
            <a:r>
              <a:rPr lang="en-US"/>
              <a:t>(s)</a:t>
            </a:r>
          </a:p>
          <a:p>
            <a:pPr marL="0" indent="0">
              <a:buNone/>
            </a:pPr>
            <a:r>
              <a:rPr lang="en-US"/>
              <a:t>FROM table1</a:t>
            </a:r>
          </a:p>
          <a:p>
            <a:pPr marL="0" indent="0">
              <a:buNone/>
            </a:pPr>
            <a:r>
              <a:rPr lang="en-US"/>
              <a:t>INNER JOIN table2</a:t>
            </a:r>
          </a:p>
          <a:p>
            <a:pPr marL="0" indent="0">
              <a:buNone/>
            </a:pPr>
            <a:r>
              <a:rPr lang="en-US"/>
              <a:t>ON table1.column_name = table2.column_name;</a:t>
            </a:r>
          </a:p>
        </p:txBody>
      </p:sp>
    </p:spTree>
    <p:extLst>
      <p:ext uri="{BB962C8B-B14F-4D97-AF65-F5344CB8AC3E}">
        <p14:creationId xmlns:p14="http://schemas.microsoft.com/office/powerpoint/2010/main" val="158111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отношение один к одному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9458" name="Picture 2" descr="Diagram of a one-to-one relationship">
            <a:extLst>
              <a:ext uri="{FF2B5EF4-FFF2-40B4-BE49-F238E27FC236}">
                <a16:creationId xmlns:a16="http://schemas.microsoft.com/office/drawing/2014/main" id="{C5C63111-57C9-4BAC-B51A-E3EA0F37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96" y="2430569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1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0"/>
            <a:ext cx="10018713" cy="1752599"/>
          </a:xfrm>
        </p:spPr>
        <p:txBody>
          <a:bodyPr>
            <a:normAutofit/>
          </a:bodyPr>
          <a:lstStyle/>
          <a:p>
            <a:r>
              <a:rPr lang="ru-RU" dirty="0"/>
              <a:t>Таблицы </a:t>
            </a:r>
            <a:r>
              <a:rPr lang="en-US" dirty="0"/>
              <a:t>Orders </a:t>
            </a:r>
            <a:r>
              <a:rPr lang="ru-RU" dirty="0"/>
              <a:t>и </a:t>
            </a:r>
            <a:r>
              <a:rPr lang="en-US" dirty="0"/>
              <a:t>Customers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57A2FB-B5F3-483E-AE9C-10FC3FE8D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118" y="1752599"/>
            <a:ext cx="9701101" cy="15165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4AE0E-F5E1-442B-B67E-D4BDB905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17" y="395100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04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5371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Customers.CustomerName</a:t>
            </a:r>
            <a:br>
              <a:rPr lang="en-US" dirty="0"/>
            </a:br>
            <a:r>
              <a:rPr lang="en-US" dirty="0"/>
              <a:t>FROM Orders</a:t>
            </a:r>
            <a:br>
              <a:rPr lang="en-US" dirty="0"/>
            </a:br>
            <a:r>
              <a:rPr lang="en-US" dirty="0"/>
              <a:t>INNER JOIN Customers ON </a:t>
            </a:r>
            <a:r>
              <a:rPr lang="en-US" dirty="0" err="1"/>
              <a:t>Orders.CustomerID</a:t>
            </a:r>
            <a:r>
              <a:rPr lang="en-US" dirty="0"/>
              <a:t> = </a:t>
            </a:r>
            <a:r>
              <a:rPr lang="en-US" dirty="0" err="1"/>
              <a:t>Customers.CustomerID</a:t>
            </a:r>
            <a:r>
              <a:rPr lang="en-US" dirty="0"/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EE851-335C-4F73-9E8C-6C3FB207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3119963"/>
            <a:ext cx="10018712" cy="2814621"/>
          </a:xfrm>
        </p:spPr>
      </p:pic>
    </p:spTree>
    <p:extLst>
      <p:ext uri="{BB962C8B-B14F-4D97-AF65-F5344CB8AC3E}">
        <p14:creationId xmlns:p14="http://schemas.microsoft.com/office/powerpoint/2010/main" val="1469274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88649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Shippers.ShipperName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FROM ((Orders</a:t>
            </a:r>
            <a:br>
              <a:rPr lang="en-US" dirty="0"/>
            </a:br>
            <a:r>
              <a:rPr lang="en-US" dirty="0"/>
              <a:t>INNER JOIN Customers ON </a:t>
            </a:r>
            <a:r>
              <a:rPr lang="en-US" dirty="0" err="1"/>
              <a:t>Orders.CustomerID</a:t>
            </a:r>
            <a:r>
              <a:rPr lang="en-US" dirty="0"/>
              <a:t> = </a:t>
            </a:r>
            <a:r>
              <a:rPr lang="en-US" dirty="0" err="1"/>
              <a:t>Customers.CustomerID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INNER JOIN Shippers ON </a:t>
            </a:r>
            <a:r>
              <a:rPr lang="en-US" dirty="0" err="1"/>
              <a:t>Orders.ShipperID</a:t>
            </a:r>
            <a:r>
              <a:rPr lang="en-US" dirty="0"/>
              <a:t> = </a:t>
            </a:r>
            <a:r>
              <a:rPr lang="en-US" dirty="0" err="1"/>
              <a:t>Shippers.ShipperID</a:t>
            </a:r>
            <a:r>
              <a:rPr lang="en-US" dirty="0"/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66F351-F268-44B9-A685-C051E312B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4694054"/>
            <a:ext cx="10018712" cy="1550594"/>
          </a:xfrm>
        </p:spPr>
      </p:pic>
    </p:spTree>
    <p:extLst>
      <p:ext uri="{BB962C8B-B14F-4D97-AF65-F5344CB8AC3E}">
        <p14:creationId xmlns:p14="http://schemas.microsoft.com/office/powerpoint/2010/main" val="1474153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LEFT JOIN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FROM table1</a:t>
            </a:r>
          </a:p>
          <a:p>
            <a:pPr marL="0" indent="0">
              <a:buNone/>
            </a:pPr>
            <a:r>
              <a:rPr lang="en-US" dirty="0"/>
              <a:t>LEFT JOIN table2</a:t>
            </a:r>
          </a:p>
          <a:p>
            <a:pPr marL="0" indent="0">
              <a:buNone/>
            </a:pPr>
            <a:r>
              <a:rPr lang="en-US" dirty="0"/>
              <a:t>ON table1.column_name = table2.column_name;</a:t>
            </a:r>
          </a:p>
        </p:txBody>
      </p:sp>
      <p:pic>
        <p:nvPicPr>
          <p:cNvPr id="2052" name="Picture 4" descr="SQL LEFT JOIN">
            <a:extLst>
              <a:ext uri="{FF2B5EF4-FFF2-40B4-BE49-F238E27FC236}">
                <a16:creationId xmlns:a16="http://schemas.microsoft.com/office/drawing/2014/main" id="{4E5787E1-FF1F-4BE3-888F-315FE646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12" y="2951923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7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11347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br>
              <a:rPr lang="en-US" dirty="0"/>
            </a:br>
            <a:r>
              <a:rPr lang="en-US" dirty="0"/>
              <a:t>FROM Customers</a:t>
            </a:r>
            <a:br>
              <a:rPr lang="en-US" dirty="0"/>
            </a:br>
            <a:r>
              <a:rPr lang="en-US" dirty="0"/>
              <a:t>LEFT JOIN Orders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Customers.CustomerName</a:t>
            </a:r>
            <a:r>
              <a:rPr lang="en-US" dirty="0"/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7904-0FDC-4A06-B866-F33674F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FA0EC-D77C-40D7-8472-DC056BFA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99" y="2666999"/>
            <a:ext cx="11377646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8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RIGHT JOIN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FROM table1</a:t>
            </a:r>
          </a:p>
          <a:p>
            <a:pPr marL="0" indent="0">
              <a:buNone/>
            </a:pPr>
            <a:r>
              <a:rPr lang="en-US" dirty="0"/>
              <a:t>RIGHT JOIN table2</a:t>
            </a:r>
          </a:p>
          <a:p>
            <a:pPr marL="0" indent="0">
              <a:buNone/>
            </a:pPr>
            <a:r>
              <a:rPr lang="en-US" dirty="0"/>
              <a:t>ON table1.column_name = table2.column_name;</a:t>
            </a:r>
          </a:p>
        </p:txBody>
      </p:sp>
      <p:pic>
        <p:nvPicPr>
          <p:cNvPr id="3074" name="Picture 2" descr="SQL RIGHT JOIN">
            <a:extLst>
              <a:ext uri="{FF2B5EF4-FFF2-40B4-BE49-F238E27FC236}">
                <a16:creationId xmlns:a16="http://schemas.microsoft.com/office/drawing/2014/main" id="{71A06391-9C5B-421F-B301-5F78AC33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73" y="2842592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27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30943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Employees.LastName</a:t>
            </a:r>
            <a:r>
              <a:rPr lang="en-US" dirty="0"/>
              <a:t>, </a:t>
            </a:r>
            <a:r>
              <a:rPr lang="en-US" dirty="0" err="1"/>
              <a:t>Employees.FirstName</a:t>
            </a:r>
            <a:br>
              <a:rPr lang="en-US" dirty="0"/>
            </a:br>
            <a:r>
              <a:rPr lang="en-US" dirty="0"/>
              <a:t>FROM Orders</a:t>
            </a:r>
            <a:br>
              <a:rPr lang="en-US" dirty="0"/>
            </a:br>
            <a:r>
              <a:rPr lang="en-US" dirty="0"/>
              <a:t>RIGHT JOIN Employees ON </a:t>
            </a:r>
            <a:r>
              <a:rPr lang="en-US" dirty="0" err="1"/>
              <a:t>Orders.EmployeeID</a:t>
            </a:r>
            <a:r>
              <a:rPr lang="en-US" dirty="0"/>
              <a:t> = </a:t>
            </a:r>
            <a:r>
              <a:rPr lang="en-US" dirty="0" err="1"/>
              <a:t>Employees.EmployeeID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Orders.OrderID</a:t>
            </a:r>
            <a:r>
              <a:rPr lang="en-US" dirty="0"/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F3CA2-A568-4F92-AA0E-B8286254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3816092"/>
            <a:ext cx="10018712" cy="2310965"/>
          </a:xfrm>
        </p:spPr>
      </p:pic>
    </p:spTree>
    <p:extLst>
      <p:ext uri="{BB962C8B-B14F-4D97-AF65-F5344CB8AC3E}">
        <p14:creationId xmlns:p14="http://schemas.microsoft.com/office/powerpoint/2010/main" val="1605882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FULL OUTER JOIN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FROM table1</a:t>
            </a:r>
          </a:p>
          <a:p>
            <a:pPr marL="0" indent="0">
              <a:buNone/>
            </a:pPr>
            <a:r>
              <a:rPr lang="en-US" dirty="0"/>
              <a:t>FULL OUTER JOIN table2</a:t>
            </a:r>
          </a:p>
          <a:p>
            <a:pPr marL="0" indent="0">
              <a:buNone/>
            </a:pPr>
            <a:r>
              <a:rPr lang="en-US" dirty="0"/>
              <a:t>ON table1.column_name = table2.column_name</a:t>
            </a:r>
          </a:p>
          <a:p>
            <a:pPr marL="0" indent="0">
              <a:buNone/>
            </a:pPr>
            <a:r>
              <a:rPr lang="en-US" dirty="0"/>
              <a:t>WHERE condition;</a:t>
            </a:r>
          </a:p>
        </p:txBody>
      </p:sp>
      <p:pic>
        <p:nvPicPr>
          <p:cNvPr id="4098" name="Picture 2" descr="SQL FULL OUTER JOIN">
            <a:extLst>
              <a:ext uri="{FF2B5EF4-FFF2-40B4-BE49-F238E27FC236}">
                <a16:creationId xmlns:a16="http://schemas.microsoft.com/office/drawing/2014/main" id="{783B1DF8-DCF1-4150-BAEB-A7683CDA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93" y="2862471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0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30943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br>
              <a:rPr lang="en-US" dirty="0"/>
            </a:br>
            <a:r>
              <a:rPr lang="en-US" dirty="0"/>
              <a:t>FROM Customers</a:t>
            </a:r>
            <a:br>
              <a:rPr lang="en-US" dirty="0"/>
            </a:br>
            <a:r>
              <a:rPr lang="en-US" dirty="0"/>
              <a:t>FULL OUTER JOIN Orders 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Customers.CustomerName</a:t>
            </a:r>
            <a:r>
              <a:rPr lang="en-US" dirty="0"/>
              <a:t>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8D6218-D349-4A67-98F3-0543120B4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3429000"/>
            <a:ext cx="10018712" cy="2940714"/>
          </a:xfrm>
        </p:spPr>
      </p:pic>
    </p:spTree>
    <p:extLst>
      <p:ext uri="{BB962C8B-B14F-4D97-AF65-F5344CB8AC3E}">
        <p14:creationId xmlns:p14="http://schemas.microsoft.com/office/powerpoint/2010/main" val="352419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DATABASE </a:t>
            </a:r>
            <a:r>
              <a:rPr lang="en-US" sz="2000" dirty="0" err="1"/>
              <a:t>databasename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SHOW DATABASES;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 DATABASE </a:t>
            </a:r>
            <a:r>
              <a:rPr lang="en-US" sz="2000" dirty="0" err="1"/>
              <a:t>databasename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96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отношение один ко многим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482" name="Picture 2" descr="Diagram of one-to-many relationship">
            <a:extLst>
              <a:ext uri="{FF2B5EF4-FFF2-40B4-BE49-F238E27FC236}">
                <a16:creationId xmlns:a16="http://schemas.microsoft.com/office/drawing/2014/main" id="{2203A8B8-0ECF-4A87-A5C2-65360A34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17" y="2192777"/>
            <a:ext cx="6453808" cy="24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785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CREATE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table_name</a:t>
            </a:r>
            <a:r>
              <a:rPr lang="en-US" sz="2000" dirty="0"/>
              <a:t> (</a:t>
            </a:r>
          </a:p>
          <a:p>
            <a:pPr marL="0" indent="0">
              <a:buNone/>
            </a:pPr>
            <a:r>
              <a:rPr lang="en-US" sz="2000" dirty="0"/>
              <a:t>    column1 datatype,</a:t>
            </a:r>
          </a:p>
          <a:p>
            <a:pPr marL="0" indent="0">
              <a:buNone/>
            </a:pPr>
            <a:r>
              <a:rPr lang="en-US" sz="2000" dirty="0"/>
              <a:t>    column2 datatype,</a:t>
            </a:r>
          </a:p>
          <a:p>
            <a:pPr marL="0" indent="0">
              <a:buNone/>
            </a:pPr>
            <a:r>
              <a:rPr lang="en-US" sz="2000" dirty="0"/>
              <a:t>    column3 datatype,</a:t>
            </a:r>
          </a:p>
          <a:p>
            <a:pPr marL="0" indent="0">
              <a:buNone/>
            </a:pPr>
            <a:r>
              <a:rPr lang="en-US" sz="2000" dirty="0"/>
              <a:t>   ....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5723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PersonID</a:t>
            </a:r>
            <a:r>
              <a:rPr lang="en-US" dirty="0"/>
              <a:t> int,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    FirstName varchar(255),</a:t>
            </a:r>
            <a:br>
              <a:rPr lang="en-US" dirty="0"/>
            </a:br>
            <a:r>
              <a:rPr lang="en-US" dirty="0"/>
              <a:t>    Address varchar(255),</a:t>
            </a:r>
            <a:br>
              <a:rPr lang="en-US" dirty="0"/>
            </a:br>
            <a:r>
              <a:rPr lang="en-US" dirty="0"/>
              <a:t>    City varchar(255)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145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8A1E4-3D47-4AA8-AE41-2F110E0E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Типы данных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A1E652-FCF2-4289-8AD3-E824C0F96F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55903" y="685800"/>
          <a:ext cx="5801369" cy="51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748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771621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ru-RU" sz="1700"/>
                        <a:t>Тип</a:t>
                      </a:r>
                      <a:endParaRPr lang="en-US" sz="1700"/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Описание</a:t>
                      </a:r>
                      <a:endParaRPr lang="en-US" sz="1700"/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20661">
                <a:tc>
                  <a:txBody>
                    <a:bodyPr/>
                    <a:lstStyle/>
                    <a:p>
                      <a:r>
                        <a:rPr lang="en-US" sz="1700"/>
                        <a:t>varchar(n)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строка символов с максимальной длинной - </a:t>
                      </a:r>
                      <a:r>
                        <a:rPr lang="en-US" sz="1700"/>
                        <a:t>n</a:t>
                      </a:r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67069">
                <a:tc>
                  <a:txBody>
                    <a:bodyPr/>
                    <a:lstStyle/>
                    <a:p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строка символов не более 2 </a:t>
                      </a:r>
                      <a:r>
                        <a:rPr lang="en-US" sz="1700"/>
                        <a:t>GB</a:t>
                      </a:r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20661">
                <a:tc>
                  <a:txBody>
                    <a:bodyPr/>
                    <a:lstStyle/>
                    <a:p>
                      <a:r>
                        <a:rPr lang="en-US" sz="1700"/>
                        <a:t>varbinary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бинарная строка не более 8000 байт</a:t>
                      </a:r>
                      <a:endParaRPr lang="en-US" sz="1700"/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20661">
                <a:tc>
                  <a:txBody>
                    <a:bodyPr/>
                    <a:lstStyle/>
                    <a:p>
                      <a:r>
                        <a:rPr lang="en-US" sz="1700"/>
                        <a:t>int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целые числа между        </a:t>
                      </a:r>
                      <a:r>
                        <a:rPr lang="en-US" sz="1700"/>
                        <a:t>-2,147,483,648 </a:t>
                      </a:r>
                      <a:r>
                        <a:rPr lang="ru-RU" sz="1700"/>
                        <a:t>и </a:t>
                      </a:r>
                      <a:r>
                        <a:rPr lang="en-US" sz="1700"/>
                        <a:t>2,147,483,647</a:t>
                      </a:r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635029">
                <a:tc>
                  <a:txBody>
                    <a:bodyPr/>
                    <a:lstStyle/>
                    <a:p>
                      <a:r>
                        <a:rPr lang="en-US" sz="1700"/>
                        <a:t>float(n)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числа с плавающей точкой, </a:t>
                      </a:r>
                      <a:r>
                        <a:rPr lang="en-US" sz="1700"/>
                        <a:t>n</a:t>
                      </a:r>
                      <a:r>
                        <a:rPr lang="ru-RU" sz="1700"/>
                        <a:t> принимает два значения – 24 и 53, которые указывают на количество байт, которое выделяется на хранение числа (4 и 8 соответственно)</a:t>
                      </a:r>
                      <a:endParaRPr lang="en-US" sz="1700"/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874253">
                <a:tc>
                  <a:txBody>
                    <a:bodyPr/>
                    <a:lstStyle/>
                    <a:p>
                      <a:r>
                        <a:rPr lang="en-US" sz="1700"/>
                        <a:t>datetime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От 1-го января 1753 г. до 31-го декабря 9999 г. с точностью 3.33 миллисекунды</a:t>
                      </a:r>
                      <a:endParaRPr lang="en-US" sz="1700"/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3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DROP TABLE </a:t>
            </a:r>
            <a:r>
              <a:rPr lang="ru-RU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ALTER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DROP TABLE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 </a:t>
            </a:r>
            <a:r>
              <a:rPr lang="en-US" sz="2000" dirty="0" err="1"/>
              <a:t>column_name</a:t>
            </a:r>
            <a:r>
              <a:rPr lang="en-US" sz="2000" dirty="0"/>
              <a:t> datatype;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 COLUMN </a:t>
            </a:r>
            <a:r>
              <a:rPr lang="en-US" sz="2000" dirty="0" err="1"/>
              <a:t>column_name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COLUMN </a:t>
            </a:r>
            <a:r>
              <a:rPr lang="en-US" sz="2000" dirty="0" err="1"/>
              <a:t>column_name</a:t>
            </a:r>
            <a:r>
              <a:rPr lang="en-US" sz="2000" dirty="0"/>
              <a:t> datatype;</a:t>
            </a:r>
          </a:p>
        </p:txBody>
      </p:sp>
    </p:spTree>
    <p:extLst>
      <p:ext uri="{BB962C8B-B14F-4D97-AF65-F5344CB8AC3E}">
        <p14:creationId xmlns:p14="http://schemas.microsoft.com/office/powerpoint/2010/main" val="2968062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NOT NULL – </a:t>
            </a:r>
            <a:r>
              <a:rPr lang="ru-RU" dirty="0"/>
              <a:t>столбец не примет значение </a:t>
            </a:r>
            <a:r>
              <a:rPr lang="en-US" dirty="0"/>
              <a:t>NULL </a:t>
            </a:r>
            <a:r>
              <a:rPr lang="ru-RU" dirty="0"/>
              <a:t>при добавлении записей</a:t>
            </a:r>
            <a:br>
              <a:rPr lang="ru-RU" dirty="0"/>
            </a:br>
            <a:br>
              <a:rPr lang="ru-RU" dirty="0"/>
            </a:br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    ID int NOT NULL,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 NOT NULL,</a:t>
            </a:r>
            <a:br>
              <a:rPr lang="en-US" dirty="0"/>
            </a:br>
            <a:r>
              <a:rPr lang="en-US" dirty="0"/>
              <a:t>    FirstName varchar(255) NOT NULL,</a:t>
            </a:r>
            <a:br>
              <a:rPr lang="en-US" dirty="0"/>
            </a:br>
            <a:r>
              <a:rPr lang="en-US" dirty="0"/>
              <a:t>    Age int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7002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UNIQUE – </a:t>
            </a:r>
            <a:r>
              <a:rPr lang="ru-RU" dirty="0"/>
              <a:t>все значения столбца должны быть уникальными</a:t>
            </a:r>
            <a:br>
              <a:rPr lang="ru-RU" dirty="0"/>
            </a:br>
            <a:br>
              <a:rPr lang="ru-RU" dirty="0"/>
            </a:br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    ID int NOT NULL UNIQUE,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 NOT NULL,</a:t>
            </a:r>
            <a:br>
              <a:rPr lang="en-US" dirty="0"/>
            </a:br>
            <a:r>
              <a:rPr lang="en-US" dirty="0"/>
              <a:t>    FirstName varchar(255),</a:t>
            </a:r>
            <a:br>
              <a:rPr lang="en-US" dirty="0"/>
            </a:br>
            <a:r>
              <a:rPr lang="en-US" dirty="0"/>
              <a:t>    Age int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5701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PRIMARY KEY – </a:t>
            </a:r>
            <a:r>
              <a:rPr lang="ru-RU" dirty="0"/>
              <a:t>отмечает столбец как первичный ключ</a:t>
            </a:r>
            <a:br>
              <a:rPr lang="ru-RU" dirty="0"/>
            </a:br>
            <a:br>
              <a:rPr lang="ru-RU" dirty="0"/>
            </a:br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    ID int NOT NULL PRIMARY KEY,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 NOT NULL,</a:t>
            </a:r>
            <a:br>
              <a:rPr lang="en-US" dirty="0"/>
            </a:br>
            <a:r>
              <a:rPr lang="en-US" dirty="0"/>
              <a:t>    FirstName varchar(255),</a:t>
            </a:r>
            <a:br>
              <a:rPr lang="en-US" dirty="0"/>
            </a:br>
            <a:r>
              <a:rPr lang="en-US" dirty="0"/>
              <a:t>    Age int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941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FOREIGN KEY– </a:t>
            </a:r>
            <a:r>
              <a:rPr lang="ru-RU" dirty="0"/>
              <a:t>отмечает столбец как внешний ключ, тем самым связывая таблицы</a:t>
            </a:r>
            <a:br>
              <a:rPr lang="ru-RU" dirty="0"/>
            </a:br>
            <a:br>
              <a:rPr lang="ru-RU" dirty="0"/>
            </a:br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OrderID</a:t>
            </a:r>
            <a:r>
              <a:rPr lang="en-US" dirty="0"/>
              <a:t> int NOT NULL PRIMARY KEY,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OrderNumber</a:t>
            </a:r>
            <a:r>
              <a:rPr lang="en-US" dirty="0"/>
              <a:t> int NOT NULL,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PersonID</a:t>
            </a:r>
            <a:r>
              <a:rPr lang="en-US" dirty="0"/>
              <a:t> int FOREIGN KEY REFERENCES Persons(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8930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SQLite </a:t>
            </a:r>
            <a:r>
              <a:rPr lang="ru-RU" sz="3400">
                <a:solidFill>
                  <a:srgbClr val="FFFFFF"/>
                </a:solidFill>
              </a:rPr>
              <a:t>– компактная СУБД</a:t>
            </a:r>
            <a:endParaRPr lang="en-US" sz="3400">
              <a:solidFill>
                <a:srgbClr val="FFFFFF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9519C760-A8E1-49EA-BF60-CEAA9DCA7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724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159527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DB Browser for SQLite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5122" name="Picture 2" descr="DB Browser for SQLite Screenshot">
            <a:extLst>
              <a:ext uri="{FF2B5EF4-FFF2-40B4-BE49-F238E27FC236}">
                <a16:creationId xmlns:a16="http://schemas.microsoft.com/office/drawing/2014/main" id="{43BA8D6F-C3BC-4433-82A8-80FECBC65A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38" y="1490870"/>
            <a:ext cx="6625054" cy="5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8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отношение многие ко многим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1506" name="Picture 2" descr="Screenshot of a many-to-many relationship in the Relationships tab.">
            <a:extLst>
              <a:ext uri="{FF2B5EF4-FFF2-40B4-BE49-F238E27FC236}">
                <a16:creationId xmlns:a16="http://schemas.microsoft.com/office/drawing/2014/main" id="{C4B3C561-69BA-4FA3-A14E-4A3B2D29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92" y="2202345"/>
            <a:ext cx="7486384" cy="245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74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19" y="3870805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Работа с дб в </a:t>
            </a:r>
            <a:r>
              <a:rPr lang="en-US" sz="4800" dirty="0"/>
              <a:t>SQLITE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8A52D-FED5-4B6F-899F-EAEE6766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65" y="40036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8A1E4-3D47-4AA8-AE41-2F110E0E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SQL – </a:t>
            </a:r>
            <a:r>
              <a:rPr lang="ru-RU" sz="1900">
                <a:solidFill>
                  <a:srgbClr val="FFFFFF"/>
                </a:solidFill>
              </a:rPr>
              <a:t>язык программирования реляционных баз данных</a:t>
            </a:r>
            <a:endParaRPr lang="en-US" sz="1900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C694C8-B29B-4A5C-9DC2-19515A6C3E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78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D7302-750B-42BF-9FDF-200346A0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500">
                <a:solidFill>
                  <a:srgbClr val="FFFFFF"/>
                </a:solidFill>
              </a:rPr>
              <a:t>Синтаксис </a:t>
            </a:r>
            <a:r>
              <a:rPr lang="en-US" sz="2500">
                <a:solidFill>
                  <a:srgbClr val="FFFFFF"/>
                </a:solidFill>
              </a:rPr>
              <a:t>SQL </a:t>
            </a:r>
            <a:r>
              <a:rPr lang="ru-RU" sz="2500">
                <a:solidFill>
                  <a:srgbClr val="FFFFFF"/>
                </a:solidFill>
              </a:rPr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299F-AA89-4E60-A5C1-50C2D933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SELECT – </a:t>
            </a:r>
            <a:r>
              <a:rPr lang="ru-RU" sz="2000"/>
              <a:t>извлекает данные из таблицы</a:t>
            </a:r>
          </a:p>
          <a:p>
            <a:r>
              <a:rPr lang="en-US" sz="2000"/>
              <a:t>UPDATE –</a:t>
            </a:r>
            <a:r>
              <a:rPr lang="ru-RU" sz="2000"/>
              <a:t> обновляет данные в таблице</a:t>
            </a:r>
          </a:p>
          <a:p>
            <a:r>
              <a:rPr lang="en-US" sz="2000"/>
              <a:t>DELETE – </a:t>
            </a:r>
            <a:r>
              <a:rPr lang="ru-RU" sz="2000"/>
              <a:t>удаляет данные из таблицы</a:t>
            </a:r>
          </a:p>
          <a:p>
            <a:r>
              <a:rPr lang="en-US" sz="2000"/>
              <a:t>INSERT</a:t>
            </a:r>
            <a:r>
              <a:rPr lang="ru-RU" sz="2000"/>
              <a:t> </a:t>
            </a:r>
            <a:r>
              <a:rPr lang="en-US" sz="2000"/>
              <a:t>INTO – </a:t>
            </a:r>
            <a:r>
              <a:rPr lang="ru-RU" sz="2000"/>
              <a:t>добавляет данные в таблицу</a:t>
            </a:r>
          </a:p>
          <a:p>
            <a:r>
              <a:rPr lang="en-US" sz="2000"/>
              <a:t>CREATE DATABASE – </a:t>
            </a:r>
            <a:r>
              <a:rPr lang="ru-RU" sz="2000"/>
              <a:t>создаёт новую базу</a:t>
            </a:r>
          </a:p>
          <a:p>
            <a:r>
              <a:rPr lang="en-US" sz="2000"/>
              <a:t>ALTER DATABASE – </a:t>
            </a:r>
            <a:r>
              <a:rPr lang="ru-RU" sz="2000"/>
              <a:t>изменяет существующую базу</a:t>
            </a:r>
          </a:p>
          <a:p>
            <a:r>
              <a:rPr lang="en-US" sz="2000"/>
              <a:t>CREATE TABLE – </a:t>
            </a:r>
            <a:r>
              <a:rPr lang="ru-RU" sz="2000"/>
              <a:t>создаёт новую таблицу</a:t>
            </a:r>
          </a:p>
          <a:p>
            <a:r>
              <a:rPr lang="en-US" sz="2000"/>
              <a:t>ALTER TABLE – </a:t>
            </a:r>
            <a:r>
              <a:rPr lang="ru-RU" sz="2000"/>
              <a:t>обновляет структуру таблицы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364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SELECT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SELECT DISTINCT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142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D41E17-C5FF-4A41-96C2-EF1337D8D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91" y="2667000"/>
            <a:ext cx="8942155" cy="3124200"/>
          </a:xfrm>
        </p:spPr>
      </p:pic>
    </p:spTree>
    <p:extLst>
      <p:ext uri="{BB962C8B-B14F-4D97-AF65-F5344CB8AC3E}">
        <p14:creationId xmlns:p14="http://schemas.microsoft.com/office/powerpoint/2010/main" val="778871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1276</Words>
  <Application>Microsoft Office PowerPoint</Application>
  <PresentationFormat>Widescreen</PresentationFormat>
  <Paragraphs>172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Parallax</vt:lpstr>
      <vt:lpstr>Реляционные базы данных: таблицы</vt:lpstr>
      <vt:lpstr>Реляционные базы данных: ключи</vt:lpstr>
      <vt:lpstr>Реляционные базы данных: отношение один к одному</vt:lpstr>
      <vt:lpstr>Реляционные базы данных: отношение один ко многим</vt:lpstr>
      <vt:lpstr>Реляционные базы данных: отношение многие ко многим</vt:lpstr>
      <vt:lpstr>SQL – язык программирования реляционных баз данных</vt:lpstr>
      <vt:lpstr>Синтаксис SQL представлен ограниченным набором команд, разделяемых точкой с запятой в случае выполнения нескольких команд последовательно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21','Stavanger','4007','Norway’);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 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 </vt:lpstr>
      <vt:lpstr>SELECT Customers.CustomerName, Orders.OrderID FROM Customers LEFT JOIN Orders ON Customers.CustomerID=Orders.CustomerID ORDER BY Customers.CustomerName;</vt:lpstr>
      <vt:lpstr>RIGHT JOIN </vt:lpstr>
      <vt:lpstr>SELECT Orders.OrderID, Employees.LastName, Employees.FirstName FROM Orders RIGHT JOIN Employees ON Orders.EmployeeID = Employees.EmployeeID ORDER BY Orders.OrderID;</vt:lpstr>
      <vt:lpstr>FULL OUTER JOIN </vt:lpstr>
      <vt:lpstr>SELECT Customers.CustomerName, Orders.OrderID FROM Customers FULL OUTER JOIN Orders ON Customers.CustomerID=Orders.CustomerID ORDER BY Customers.CustomerName;</vt:lpstr>
      <vt:lpstr>DATABASE</vt:lpstr>
      <vt:lpstr>CREATE TABLE</vt:lpstr>
      <vt:lpstr>CREATE TABLE Persons (     PersonID int,     LastName varchar(255),     FirstName varchar(255),     Address varchar(255),     City varchar(255) );</vt:lpstr>
      <vt:lpstr>Типы данных</vt:lpstr>
      <vt:lpstr>DROP TABLE и ALTER TABLE</vt:lpstr>
      <vt:lpstr>NOT NULL – столбец не примет значение NULL при добавлении записей  CREATE TABLE Persons (     ID int NOT NULL,     LastName varchar(255) NOT NULL,     FirstName varchar(255) NOT NULL,     Age int );</vt:lpstr>
      <vt:lpstr>UNIQUE – все значения столбца должны быть уникальными  CREATE TABLE Persons (     ID int NOT NULL UNIQUE,     LastName varchar(255) NOT NULL,     FirstName varchar(255),     Age int );</vt:lpstr>
      <vt:lpstr>PRIMARY KEY – отмечает столбец как первичный ключ  CREATE TABLE Persons (     ID int NOT NULL PRIMARY KEY,     LastName varchar(255) NOT NULL,     FirstName varchar(255),     Age int );</vt:lpstr>
      <vt:lpstr>FOREIGN KEY– отмечает столбец как внешний ключ, тем самым связывая таблицы  CREATE TABLE Orders (     OrderID int NOT NULL PRIMARY KEY,     OrderNumber int NOT NULL,     PersonID int FOREIGN KEY REFERENCES Persons(PersonID) );</vt:lpstr>
      <vt:lpstr>SQLite – компактная СУБД</vt:lpstr>
      <vt:lpstr>DB Browser for SQLite (https://sqlitebrowser.org/)</vt:lpstr>
      <vt:lpstr>Работа с дб в SQLITE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Реляционные базы данных: таблицы</dc:title>
  <dc:creator>Mikita Tsiarentsyeu</dc:creator>
  <cp:lastModifiedBy>Mikita Tsiarentsyeu</cp:lastModifiedBy>
  <cp:revision>1</cp:revision>
  <dcterms:created xsi:type="dcterms:W3CDTF">2020-09-14T14:55:11Z</dcterms:created>
  <dcterms:modified xsi:type="dcterms:W3CDTF">2020-09-14T14:56:22Z</dcterms:modified>
</cp:coreProperties>
</file>