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18" r:id="rId2"/>
    <p:sldId id="376" r:id="rId3"/>
    <p:sldId id="377" r:id="rId4"/>
    <p:sldId id="378" r:id="rId5"/>
    <p:sldId id="379" r:id="rId6"/>
    <p:sldId id="380" r:id="rId7"/>
    <p:sldId id="381" r:id="rId8"/>
    <p:sldId id="415" r:id="rId9"/>
    <p:sldId id="383" r:id="rId10"/>
    <p:sldId id="384" r:id="rId11"/>
    <p:sldId id="416" r:id="rId12"/>
    <p:sldId id="417" r:id="rId13"/>
    <p:sldId id="418" r:id="rId14"/>
    <p:sldId id="422" r:id="rId15"/>
    <p:sldId id="619" r:id="rId16"/>
    <p:sldId id="423" r:id="rId17"/>
    <p:sldId id="424" r:id="rId18"/>
    <p:sldId id="426" r:id="rId19"/>
    <p:sldId id="4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/>
            <a:t>предоставляет слой для работы с данными</a:t>
          </a:r>
          <a:endParaRPr lang="en-US" dirty="0"/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/>
            <a:t>определяет структуру базы данных</a:t>
          </a:r>
          <a:endParaRPr lang="en-US" dirty="0"/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/>
            <a:t>позволяет делать запросы в бд</a:t>
          </a:r>
          <a:endParaRPr lang="en-US" dirty="0"/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/>
            <a:t>max_length</a:t>
          </a: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/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/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/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/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/>
            <a:t>primary_key</a:t>
          </a:r>
          <a:endParaRPr lang="en-US" dirty="0"/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/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/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/>
            <a:t>Создание модели</a:t>
          </a:r>
          <a:endParaRPr lang="en-US" dirty="0"/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/>
            <a:t>Создание поля</a:t>
          </a:r>
          <a:endParaRPr lang="en-US"/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/>
            <a:t>Изменение поля</a:t>
          </a:r>
          <a:endParaRPr lang="en-US"/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/>
            <a:t>Удаление поля</a:t>
          </a:r>
          <a:endParaRPr lang="en-US"/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/>
            <a:t>str – </a:t>
          </a:r>
          <a:r>
            <a:rPr lang="ru-RU"/>
            <a:t>любая непустая строка, исключая символ </a:t>
          </a:r>
          <a:r>
            <a:rPr lang="en-US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/>
            <a:t>int – </a:t>
          </a:r>
          <a:r>
            <a:rPr lang="ru-RU"/>
            <a:t>позитивное целое число и ноль</a:t>
          </a:r>
          <a:endParaRPr lang="en-US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/>
            <a:t>slug – </a:t>
          </a:r>
          <a:r>
            <a:rPr lang="ru-RU"/>
            <a:t>любые буквы и числа плюс символы </a:t>
          </a:r>
          <a:r>
            <a:rPr lang="en-US"/>
            <a:t>_ </a:t>
          </a:r>
          <a:r>
            <a:rPr lang="ru-RU"/>
            <a:t>и –</a:t>
          </a:r>
          <a:endParaRPr lang="en-US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/>
            <a:t>uuid – </a:t>
          </a:r>
          <a:r>
            <a:rPr lang="ru-RU"/>
            <a:t>айди в нижнем регистре, символы-разделители включены</a:t>
          </a:r>
          <a:endParaRPr lang="en-US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/>
            <a:t>path – </a:t>
          </a:r>
          <a:r>
            <a:rPr lang="ru-RU"/>
            <a:t>любая непустая строка, включая символ </a:t>
          </a:r>
          <a:r>
            <a:rPr lang="en-US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/>
            <a:t>Может выполнять дополнительный выбор из нескольких шаблонов</a:t>
          </a:r>
          <a:endParaRPr lang="en-US"/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/>
            <a:t>Собирает данные модели и передаёт в шаблон с помощью метода </a:t>
          </a:r>
          <a:r>
            <a:rPr lang="en-US" dirty="0"/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/>
            <a:t>Может возвращать «сырой» </a:t>
          </a:r>
          <a:r>
            <a:rPr lang="en-US"/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предоставляет слой для работы с данными</a:t>
          </a:r>
          <a:endParaRPr lang="en-US" sz="2500" kern="1200" dirty="0"/>
        </a:p>
      </dsp:txBody>
      <dsp:txXfrm>
        <a:off x="1684370" y="623"/>
        <a:ext cx="4808504" cy="1458329"/>
      </dsp:txXfrm>
    </dsp:sp>
    <dsp:sp modelId="{A0D959B6-F8C7-4157-B6AA-013D5A64A00C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определяет структуру базы данных</a:t>
          </a:r>
          <a:endParaRPr lang="en-US" sz="2500" kern="1200" dirty="0"/>
        </a:p>
      </dsp:txBody>
      <dsp:txXfrm>
        <a:off x="1684370" y="1823535"/>
        <a:ext cx="4808504" cy="1458329"/>
      </dsp:txXfrm>
    </dsp:sp>
    <dsp:sp modelId="{592A51B2-7CE9-4608-A43D-5AA76F5C8DCB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позволяет делать запросы в бд</a:t>
          </a:r>
          <a:endParaRPr lang="en-US" sz="2500" kern="1200" dirty="0"/>
        </a:p>
      </dsp:txBody>
      <dsp:txXfrm>
        <a:off x="1684370" y="3646447"/>
        <a:ext cx="4808504" cy="145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max_length</a:t>
          </a:r>
        </a:p>
      </dsp:txBody>
      <dsp:txXfrm>
        <a:off x="0" y="0"/>
        <a:ext cx="6492875" cy="638175"/>
      </dsp:txXfrm>
    </dsp:sp>
    <dsp:sp modelId="{E307C239-6440-4B59-BE0E-62C637080122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null</a:t>
          </a:r>
        </a:p>
      </dsp:txBody>
      <dsp:txXfrm>
        <a:off x="0" y="638175"/>
        <a:ext cx="6492875" cy="638175"/>
      </dsp:txXfrm>
    </dsp:sp>
    <dsp:sp modelId="{6C0CD043-B4B7-4BCA-943D-AF47911692D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blank</a:t>
          </a:r>
        </a:p>
      </dsp:txBody>
      <dsp:txXfrm>
        <a:off x="0" y="1276350"/>
        <a:ext cx="6492875" cy="638175"/>
      </dsp:txXfrm>
    </dsp:sp>
    <dsp:sp modelId="{33042A86-5401-4A41-AC25-6DFD89B5918F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choices</a:t>
          </a:r>
        </a:p>
      </dsp:txBody>
      <dsp:txXfrm>
        <a:off x="0" y="1914525"/>
        <a:ext cx="6492875" cy="638175"/>
      </dsp:txXfrm>
    </dsp:sp>
    <dsp:sp modelId="{D2B3BA18-1BDA-475D-85E9-D9AF2715DE3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default</a:t>
          </a:r>
        </a:p>
      </dsp:txBody>
      <dsp:txXfrm>
        <a:off x="0" y="2552700"/>
        <a:ext cx="6492875" cy="638175"/>
      </dsp:txXfrm>
    </dsp:sp>
    <dsp:sp modelId="{FFC3D1FC-C4EB-4F55-A8D4-B4B4057F13FC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editable</a:t>
          </a:r>
        </a:p>
      </dsp:txBody>
      <dsp:txXfrm>
        <a:off x="0" y="3190875"/>
        <a:ext cx="6492875" cy="638175"/>
      </dsp:txXfrm>
    </dsp:sp>
    <dsp:sp modelId="{BA4F1CC7-CBA1-411C-9837-D3F14662C6C8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primary_key</a:t>
          </a:r>
          <a:endParaRPr lang="en-US" sz="3000" kern="1200" dirty="0"/>
        </a:p>
      </dsp:txBody>
      <dsp:txXfrm>
        <a:off x="0" y="3829050"/>
        <a:ext cx="6492875" cy="638175"/>
      </dsp:txXfrm>
    </dsp:sp>
    <dsp:sp modelId="{82383EC4-AB4F-43F5-B1CF-3AB2A97859DC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unique</a:t>
          </a:r>
        </a:p>
      </dsp:txBody>
      <dsp:txXfrm>
        <a:off x="0" y="4467225"/>
        <a:ext cx="6492875" cy="638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 dirty="0"/>
            <a:t>Создание модели</a:t>
          </a:r>
          <a:endParaRPr lang="en-US" sz="6000" kern="1200" dirty="0"/>
        </a:p>
      </dsp:txBody>
      <dsp:txXfrm>
        <a:off x="0" y="0"/>
        <a:ext cx="6492875" cy="1276350"/>
      </dsp:txXfrm>
    </dsp:sp>
    <dsp:sp modelId="{40E6064E-D02C-4526-A4DB-6C92F062F9F8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/>
            <a:t>Создание поля</a:t>
          </a:r>
          <a:endParaRPr lang="en-US" sz="6000" kern="1200"/>
        </a:p>
      </dsp:txBody>
      <dsp:txXfrm>
        <a:off x="0" y="1276350"/>
        <a:ext cx="6492875" cy="1276350"/>
      </dsp:txXfrm>
    </dsp:sp>
    <dsp:sp modelId="{0242F1C0-36E1-4B74-A8FF-81E72F54D8B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/>
            <a:t>Изменение поля</a:t>
          </a:r>
          <a:endParaRPr lang="en-US" sz="6000" kern="1200"/>
        </a:p>
      </dsp:txBody>
      <dsp:txXfrm>
        <a:off x="0" y="2552700"/>
        <a:ext cx="6492875" cy="1276350"/>
      </dsp:txXfrm>
    </dsp:sp>
    <dsp:sp modelId="{7AFE6DCD-39D0-4377-BBA2-D3193AEFF434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000" kern="1200"/>
            <a:t>Удаление поля</a:t>
          </a:r>
          <a:endParaRPr lang="en-US" sz="6000" kern="1200"/>
        </a:p>
      </dsp:txBody>
      <dsp:txXfrm>
        <a:off x="0" y="3829050"/>
        <a:ext cx="6492875" cy="127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 – </a:t>
          </a:r>
          <a:r>
            <a:rPr lang="ru-RU" sz="2900" kern="1200"/>
            <a:t>любая непустая строка, исключая символ </a:t>
          </a:r>
          <a:r>
            <a:rPr lang="en-US" sz="2900" kern="1200"/>
            <a:t>/</a:t>
          </a:r>
        </a:p>
      </dsp:txBody>
      <dsp:txXfrm>
        <a:off x="0" y="623"/>
        <a:ext cx="6492875" cy="1020830"/>
      </dsp:txXfrm>
    </dsp:sp>
    <dsp:sp modelId="{911FD818-44A7-446F-80DA-536D7F38F93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 – </a:t>
          </a:r>
          <a:r>
            <a:rPr lang="ru-RU" sz="2900" kern="1200"/>
            <a:t>позитивное целое число и ноль</a:t>
          </a:r>
          <a:endParaRPr lang="en-US" sz="2900" kern="1200"/>
        </a:p>
      </dsp:txBody>
      <dsp:txXfrm>
        <a:off x="0" y="1021453"/>
        <a:ext cx="6492875" cy="1020830"/>
      </dsp:txXfrm>
    </dsp:sp>
    <dsp:sp modelId="{FB3ED372-3477-4BBE-A240-1B7CC42D2C53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slug – </a:t>
          </a:r>
          <a:r>
            <a:rPr lang="ru-RU" sz="2900" kern="1200"/>
            <a:t>любые буквы и числа плюс символы </a:t>
          </a:r>
          <a:r>
            <a:rPr lang="en-US" sz="2900" kern="1200"/>
            <a:t>_ </a:t>
          </a:r>
          <a:r>
            <a:rPr lang="ru-RU" sz="2900" kern="1200"/>
            <a:t>и –</a:t>
          </a:r>
          <a:endParaRPr lang="en-US" sz="2900" kern="1200"/>
        </a:p>
      </dsp:txBody>
      <dsp:txXfrm>
        <a:off x="0" y="2042284"/>
        <a:ext cx="6492875" cy="1020830"/>
      </dsp:txXfrm>
    </dsp:sp>
    <dsp:sp modelId="{D8E63406-5F14-4684-8EA4-319E324CCCA8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uuid – </a:t>
          </a:r>
          <a:r>
            <a:rPr lang="ru-RU" sz="2900" kern="1200"/>
            <a:t>айди в нижнем регистре, символы-разделители включены</a:t>
          </a:r>
          <a:endParaRPr lang="en-US" sz="2900" kern="1200"/>
        </a:p>
      </dsp:txBody>
      <dsp:txXfrm>
        <a:off x="0" y="3063115"/>
        <a:ext cx="6492875" cy="1020830"/>
      </dsp:txXfrm>
    </dsp:sp>
    <dsp:sp modelId="{8563EBF4-E093-4DC1-B0D6-E384303F0CDB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path – </a:t>
          </a:r>
          <a:r>
            <a:rPr lang="ru-RU" sz="2900" kern="1200"/>
            <a:t>любая непустая строка, включая символ </a:t>
          </a:r>
          <a:r>
            <a:rPr lang="en-US" sz="2900" kern="1200"/>
            <a:t>/</a:t>
          </a:r>
        </a:p>
      </dsp:txBody>
      <dsp:txXfrm>
        <a:off x="0" y="4083946"/>
        <a:ext cx="6492875" cy="1020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выполнять дополнительный выбор из нескольких шаблонов</a:t>
          </a:r>
          <a:endParaRPr lang="en-US" sz="2500" kern="1200"/>
        </a:p>
      </dsp:txBody>
      <dsp:txXfrm>
        <a:off x="44860" y="44860"/>
        <a:ext cx="3866205" cy="1441900"/>
      </dsp:txXfrm>
    </dsp:sp>
    <dsp:sp modelId="{D8574469-0E23-4CF8-9FC2-85503D65CDDF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Собирает данные модели и передаёт в шаблон с помощью метода </a:t>
          </a:r>
          <a:r>
            <a:rPr lang="en-US" sz="2500" kern="1200" dirty="0"/>
            <a:t>render</a:t>
          </a:r>
        </a:p>
      </dsp:txBody>
      <dsp:txXfrm>
        <a:off x="531825" y="1831750"/>
        <a:ext cx="3946705" cy="1441900"/>
      </dsp:txXfrm>
    </dsp:sp>
    <dsp:sp modelId="{5CC4D5CC-9188-4914-B507-5E06FC85674A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возвращать «сырой» </a:t>
          </a:r>
          <a:r>
            <a:rPr lang="en-US" sz="2500" kern="1200"/>
            <a:t>html</a:t>
          </a:r>
        </a:p>
      </dsp:txBody>
      <dsp:txXfrm>
        <a:off x="1018791" y="3618640"/>
        <a:ext cx="3946705" cy="1441900"/>
      </dsp:txXfrm>
    </dsp:sp>
    <dsp:sp modelId="{4670EA0C-4A38-4518-83E1-8001A7F1CCF2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E2E58A7D-0232-44FA-8EC0-E93AC43CE519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1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3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5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6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19" y="3870805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Работа с дб в </a:t>
            </a:r>
            <a:r>
              <a:rPr lang="en-US" sz="4800" dirty="0"/>
              <a:t>SQLITE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8A52D-FED5-4B6F-899F-EAEE6766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65" y="40036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0C894-4ED5-445B-9728-D7AF9E5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700" dirty="0">
                <a:solidFill>
                  <a:srgbClr val="FFFFFF"/>
                </a:solidFill>
              </a:rPr>
              <a:t>Первоначальная </a:t>
            </a:r>
            <a:r>
              <a:rPr lang="en-US" sz="2700" dirty="0">
                <a:solidFill>
                  <a:srgbClr val="FFFFFF"/>
                </a:solidFill>
              </a:rPr>
              <a:t>(initial) </a:t>
            </a:r>
            <a:r>
              <a:rPr lang="ru-RU" sz="2700" dirty="0">
                <a:solidFill>
                  <a:srgbClr val="FFFFFF"/>
                </a:solidFill>
              </a:rPr>
              <a:t>миграция – первая миграция для нового приложения </a:t>
            </a:r>
            <a:r>
              <a:rPr lang="en-US" sz="2700" dirty="0">
                <a:solidFill>
                  <a:srgbClr val="FFFFFF"/>
                </a:solidFill>
              </a:rPr>
              <a:t>Django, </a:t>
            </a:r>
            <a:r>
              <a:rPr lang="ru-RU" sz="2700" dirty="0">
                <a:solidFill>
                  <a:srgbClr val="FFFFFF"/>
                </a:solidFill>
              </a:rPr>
              <a:t>создаёт таблицы для моделей, определённых к этому времени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3C87-AFCB-4329-B3CC-C0D63384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python manage.py </a:t>
            </a:r>
            <a:r>
              <a:rPr lang="en-US" sz="2000" dirty="0" err="1"/>
              <a:t>makemigrations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создаёт</a:t>
            </a:r>
            <a:r>
              <a:rPr lang="en-US" sz="2000" dirty="0"/>
              <a:t> </a:t>
            </a:r>
            <a:r>
              <a:rPr lang="ru-RU" sz="2000" dirty="0"/>
              <a:t>пронумерованные файлы миграции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файлы находятся в </a:t>
            </a:r>
            <a:r>
              <a:rPr lang="en-US" sz="2000" dirty="0" err="1"/>
              <a:t>appname</a:t>
            </a:r>
            <a:r>
              <a:rPr lang="en-US" sz="2000" dirty="0"/>
              <a:t>/migrations/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manage.py </a:t>
            </a:r>
            <a:r>
              <a:rPr lang="en-US" sz="2000" dirty="0" err="1"/>
              <a:t>showmigrations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отмечает выполненные миграции - </a:t>
            </a:r>
            <a:r>
              <a:rPr lang="en-US" sz="2000" dirty="0"/>
              <a:t>[X]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manage.py migrate</a:t>
            </a:r>
            <a:r>
              <a:rPr lang="ru-RU" sz="2000" dirty="0"/>
              <a:t> </a:t>
            </a:r>
            <a:r>
              <a:rPr lang="en-US" sz="2000" dirty="0"/>
              <a:t>&lt;</a:t>
            </a:r>
            <a:r>
              <a:rPr lang="en-US" sz="2000" dirty="0" err="1"/>
              <a:t>appname</a:t>
            </a:r>
            <a:r>
              <a:rPr lang="en-US" sz="2000" dirty="0"/>
              <a:t>&gt; &lt;number&gt;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ru-RU" sz="2000" dirty="0"/>
              <a:t>запускает конкретную миграцию для конкретного приложения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81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Блог</a:t>
            </a:r>
            <a:r>
              <a:rPr lang="en-US" sz="4800" dirty="0"/>
              <a:t>: </a:t>
            </a:r>
            <a:r>
              <a:rPr lang="en-US" sz="4800"/>
              <a:t>первоначальная миграция</a:t>
            </a:r>
          </a:p>
        </p:txBody>
      </p:sp>
    </p:spTree>
    <p:extLst>
      <p:ext uri="{BB962C8B-B14F-4D97-AF65-F5344CB8AC3E}">
        <p14:creationId xmlns:p14="http://schemas.microsoft.com/office/powerpoint/2010/main" val="292946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Блог</a:t>
            </a:r>
            <a:r>
              <a:rPr lang="en-US" sz="4800" dirty="0"/>
              <a:t>: </a:t>
            </a:r>
            <a:r>
              <a:rPr lang="en-US" sz="4800"/>
              <a:t>интерфейс админа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55185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22" y="3670760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Django ORM</a:t>
            </a:r>
            <a:br>
              <a:rPr lang="en-US" sz="4800" dirty="0"/>
            </a:br>
            <a:r>
              <a:rPr lang="en-US" sz="2200" dirty="0" err="1"/>
              <a:t>objects.all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 err="1"/>
              <a:t>objects.get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 err="1"/>
              <a:t>objects.filter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6592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B243-2C85-44E2-8CF4-6C32F315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3014443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URL patterns – </a:t>
            </a:r>
            <a:r>
              <a:rPr lang="ru-RU" sz="2700" dirty="0">
                <a:solidFill>
                  <a:srgbClr val="FFFFFF"/>
                </a:solidFill>
              </a:rPr>
              <a:t>все паттерны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ru-RU" sz="2700" dirty="0">
                <a:solidFill>
                  <a:srgbClr val="FFFFFF"/>
                </a:solidFill>
              </a:rPr>
              <a:t>должны заканчиваться символом </a:t>
            </a:r>
            <a:r>
              <a:rPr lang="en-US" sz="2700" dirty="0">
                <a:solidFill>
                  <a:srgbClr val="FFFFFF"/>
                </a:solidFill>
              </a:rPr>
              <a:t>/,</a:t>
            </a:r>
            <a:r>
              <a:rPr lang="ru-RU" sz="2700" dirty="0">
                <a:solidFill>
                  <a:srgbClr val="FFFFFF"/>
                </a:solidFill>
              </a:rPr>
              <a:t> проверяются один за другим, при совпадении вызывается соответсвуещее представление (404 если совпадений нет)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27A2-418C-49E0-8EA8-0B77E742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819" y="2172112"/>
            <a:ext cx="6761161" cy="25137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urlpatterns</a:t>
            </a:r>
            <a:r>
              <a:rPr lang="en-US" sz="2000" dirty="0"/>
              <a:t> = [</a:t>
            </a:r>
          </a:p>
          <a:p>
            <a:pPr marL="0" indent="0">
              <a:buNone/>
            </a:pPr>
            <a:r>
              <a:rPr lang="en-US" sz="2000" dirty="0"/>
              <a:t>    path('', </a:t>
            </a:r>
            <a:r>
              <a:rPr lang="en-US" sz="2000" dirty="0" err="1"/>
              <a:t>views.home</a:t>
            </a:r>
            <a:r>
              <a:rPr lang="en-US" sz="2000" dirty="0"/>
              <a:t>, name='home'),</a:t>
            </a:r>
          </a:p>
          <a:p>
            <a:pPr marL="0" indent="0">
              <a:buNone/>
            </a:pPr>
            <a:r>
              <a:rPr lang="en-US" sz="2000" dirty="0"/>
              <a:t>    path('posts/&lt;</a:t>
            </a:r>
            <a:r>
              <a:rPr lang="en-US" sz="2000" dirty="0" err="1"/>
              <a:t>int:post_id</a:t>
            </a:r>
            <a:r>
              <a:rPr lang="en-US" sz="2000" dirty="0"/>
              <a:t>&gt;/', </a:t>
            </a:r>
            <a:r>
              <a:rPr lang="en-US" sz="2000" dirty="0" err="1"/>
              <a:t>views.post</a:t>
            </a:r>
            <a:r>
              <a:rPr lang="en-US" sz="2000" dirty="0"/>
              <a:t>, id='</a:t>
            </a:r>
            <a:r>
              <a:rPr lang="en-US" sz="2000" dirty="0" err="1"/>
              <a:t>post_id</a:t>
            </a:r>
            <a:r>
              <a:rPr lang="en-US" sz="2000" dirty="0"/>
              <a:t>' )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264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/>
              <a:t>path(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/>
              <a:t>'posts/&lt;</a:t>
            </a:r>
            <a:r>
              <a:rPr lang="en-US" sz="4000" dirty="0" err="1"/>
              <a:t>uuid:post_id</a:t>
            </a:r>
            <a:r>
              <a:rPr lang="en-US" sz="4000" dirty="0"/>
              <a:t>&gt;/', 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 err="1"/>
              <a:t>views.post</a:t>
            </a:r>
            <a:r>
              <a:rPr lang="en-US" sz="4000" dirty="0"/>
              <a:t>, id='</a:t>
            </a:r>
            <a:r>
              <a:rPr lang="en-US" sz="4000" dirty="0" err="1"/>
              <a:t>post_id</a:t>
            </a:r>
            <a:r>
              <a:rPr lang="en-US" sz="4000" dirty="0"/>
              <a:t>', 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/>
              <a:t>name='posts' </a:t>
            </a:r>
            <a:br>
              <a:rPr lang="ru-RU" sz="4000" dirty="0"/>
            </a:br>
            <a:r>
              <a:rPr lang="en-US" sz="4000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BC83F-2B66-45D6-B3CB-20F1C8E0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08" y="3929269"/>
            <a:ext cx="10018713" cy="3124201"/>
          </a:xfrm>
        </p:spPr>
        <p:txBody>
          <a:bodyPr/>
          <a:lstStyle/>
          <a:p>
            <a:r>
              <a:rPr lang="en-US" sz="2400" dirty="0"/>
              <a:t>'posts/&lt;</a:t>
            </a:r>
            <a:r>
              <a:rPr lang="en-US" sz="2400" dirty="0" err="1"/>
              <a:t>int:post_id</a:t>
            </a:r>
            <a:r>
              <a:rPr lang="en-US" sz="2400" dirty="0"/>
              <a:t>&gt;/'</a:t>
            </a:r>
            <a:r>
              <a:rPr lang="ru-RU" sz="2400" dirty="0"/>
              <a:t> – конвертер пути</a:t>
            </a:r>
            <a:endParaRPr lang="en-US" sz="2400" dirty="0"/>
          </a:p>
          <a:p>
            <a:r>
              <a:rPr lang="en-US" sz="2400" dirty="0" err="1"/>
              <a:t>views.post</a:t>
            </a:r>
            <a:r>
              <a:rPr lang="en-US" dirty="0"/>
              <a:t> –</a:t>
            </a:r>
            <a:r>
              <a:rPr lang="ru-RU" dirty="0"/>
              <a:t> соответствующее представление</a:t>
            </a:r>
          </a:p>
          <a:p>
            <a:r>
              <a:rPr lang="en-US" sz="2400" dirty="0"/>
              <a:t>id='</a:t>
            </a:r>
            <a:r>
              <a:rPr lang="en-US" sz="2400" dirty="0" err="1"/>
              <a:t>post_id</a:t>
            </a:r>
            <a:r>
              <a:rPr lang="en-US" sz="2400" dirty="0"/>
              <a:t>'</a:t>
            </a:r>
            <a:r>
              <a:rPr lang="ru-RU" sz="2400" dirty="0"/>
              <a:t> – параметр представления</a:t>
            </a:r>
            <a:endParaRPr lang="en-US" sz="2400" dirty="0"/>
          </a:p>
          <a:p>
            <a:r>
              <a:rPr lang="en-US" sz="2400" dirty="0"/>
              <a:t>name='posts'</a:t>
            </a:r>
            <a:r>
              <a:rPr lang="en-US" dirty="0"/>
              <a:t> – </a:t>
            </a:r>
            <a:r>
              <a:rPr lang="ru-RU" dirty="0"/>
              <a:t>опциональное имя, используется для создания ссылок</a:t>
            </a:r>
            <a:endParaRPr lang="ru-RU" sz="2400" dirty="0"/>
          </a:p>
          <a:p>
            <a:endParaRPr lang="ru-RU" dirty="0"/>
          </a:p>
          <a:p>
            <a:endParaRPr lang="en-US" sz="2400" dirty="0"/>
          </a:p>
          <a:p>
            <a:endParaRPr lang="ru-RU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C1D9-B2E2-4646-9822-B5E5DC33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685800"/>
            <a:ext cx="3453347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Конвертеры пути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53A3C-FEED-4718-BDCC-883B7777C2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08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 err="1"/>
              <a:t>Блог</a:t>
            </a:r>
            <a:r>
              <a:rPr lang="en-US" sz="48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425956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68E1-C670-4701-BA81-C2F57709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3" y="745435"/>
            <a:ext cx="3057475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Представление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F558E-8B26-410C-8E52-CF1CC4F2F7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05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ru-RU" sz="4800" dirty="0"/>
              <a:t>представления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733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6A5-837A-436D-8813-92AADBE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4" y="876299"/>
            <a:ext cx="3415542" cy="51054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</a:rPr>
              <a:t>Модель </a:t>
            </a:r>
            <a:r>
              <a:rPr lang="en-US" sz="2400" dirty="0">
                <a:solidFill>
                  <a:srgbClr val="FFFFFF"/>
                </a:solidFill>
              </a:rPr>
              <a:t>Django</a:t>
            </a:r>
            <a:r>
              <a:rPr lang="ru-RU" sz="2400" dirty="0">
                <a:solidFill>
                  <a:srgbClr val="FFFFFF"/>
                </a:solidFill>
              </a:rPr>
              <a:t> – класс, пронаследованный от </a:t>
            </a:r>
            <a:r>
              <a:rPr lang="en-US" sz="2400" dirty="0" err="1">
                <a:solidFill>
                  <a:srgbClr val="FFFFFF"/>
                </a:solidFill>
              </a:rPr>
              <a:t>django.db.models.Model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определяет поля базы через свои атрибуты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A67DE-6B03-4E77-98F5-B2B12D9097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97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Пример модели с полями </a:t>
            </a:r>
            <a:r>
              <a:rPr lang="en-US" sz="3200" dirty="0">
                <a:solidFill>
                  <a:srgbClr val="FFFFFF"/>
                </a:solidFill>
              </a:rPr>
              <a:t>title, subtitle, content, image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#models.py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django.db</a:t>
            </a:r>
            <a:r>
              <a:rPr lang="en-US" sz="2000" dirty="0"/>
              <a:t> import models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Post(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title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=100)</a:t>
            </a:r>
          </a:p>
          <a:p>
            <a:pPr marL="0" indent="0">
              <a:buNone/>
            </a:pPr>
            <a:r>
              <a:rPr lang="en-US" sz="2000" dirty="0"/>
              <a:t>	subtitle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=200)</a:t>
            </a:r>
          </a:p>
          <a:p>
            <a:pPr marL="0" indent="0">
              <a:buNone/>
            </a:pPr>
            <a:r>
              <a:rPr lang="en-US" sz="2000" dirty="0"/>
              <a:t>	content = </a:t>
            </a:r>
            <a:r>
              <a:rPr lang="en-US" sz="2000" dirty="0" err="1"/>
              <a:t>models.TextField</a:t>
            </a:r>
            <a:r>
              <a:rPr lang="en-US" sz="2000" dirty="0"/>
              <a:t>(blank=False)</a:t>
            </a:r>
          </a:p>
          <a:p>
            <a:pPr marL="0" indent="0">
              <a:buNone/>
            </a:pPr>
            <a:r>
              <a:rPr lang="en-US" sz="2000" dirty="0"/>
              <a:t>	image = </a:t>
            </a:r>
            <a:r>
              <a:rPr lang="en-US" sz="2000" dirty="0" err="1"/>
              <a:t>models.ImageField</a:t>
            </a:r>
            <a:r>
              <a:rPr lang="en-US" sz="2000" dirty="0"/>
              <a:t>(</a:t>
            </a:r>
            <a:r>
              <a:rPr lang="en-US" sz="2000" dirty="0" err="1"/>
              <a:t>upload_to</a:t>
            </a:r>
            <a:r>
              <a:rPr lang="en-US" sz="2000" dirty="0"/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176839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4488D-E50B-4D40-B7B4-19C85CC03F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3034" y="2694562"/>
          <a:ext cx="9737661" cy="309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/>
                        <a:t>Поле</a:t>
                      </a:r>
                      <a:endParaRPr lang="en-US" sz="240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/>
                        <a:t>CharField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«Имя продукта»</a:t>
                      </a:r>
                      <a:endParaRPr lang="en-US" sz="240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/>
                        <a:t>TextField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«Смеркалось, жаркий день бледнел неуловимо...»</a:t>
                      </a:r>
                      <a:endParaRPr lang="en-US" sz="240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/>
                        <a:t>EmailField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/>
                        <a:t>URLField</a:t>
                      </a: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8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4488D-E50B-4D40-B7B4-19C85CC03F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3034" y="2694562"/>
          <a:ext cx="9737661" cy="200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/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IntegerField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DecimalField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6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4488D-E50B-4D40-B7B4-19C85CC03F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3034" y="2694562"/>
          <a:ext cx="9737661" cy="255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/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/>
                        <a:t>AutoField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BooleanField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DateTimeField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51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D859F-6F59-4FB1-83D3-42FEA683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Параметры полей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B5DFF9-EE1F-4D7F-B63F-BB6F039C10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87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sz="4800" dirty="0"/>
              <a:t>Блог: модель и поля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8973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FF47B-B4BD-4B5C-A9E7-35879BEE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>
                <a:solidFill>
                  <a:srgbClr val="FFFFFF"/>
                </a:solidFill>
              </a:rPr>
              <a:t>Миграции – генерируют скрипты для изменения структуры базы данных</a:t>
            </a:r>
            <a:endParaRPr lang="en-US" sz="34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350C48-384F-4217-9133-BC97D908F2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204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Cambria Math</vt:lpstr>
      <vt:lpstr>Parallax</vt:lpstr>
      <vt:lpstr>Работа с дб в SQLITE  </vt:lpstr>
      <vt:lpstr>Модель Django – класс, пронаследованный от django.db.models.Model, определяет поля базы через свои атрибуты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  <vt:lpstr>Миграции – генерируют скрипты для изменения структуры базы данных</vt:lpstr>
      <vt:lpstr>Первоначальная (initial) миграция – первая миграция для нового приложения Django, создаёт таблицы для моделей, определённых к этому времени</vt:lpstr>
      <vt:lpstr>Блог: первоначальная миграция</vt:lpstr>
      <vt:lpstr>Блог: интерфейс админа</vt:lpstr>
      <vt:lpstr>Django ORM objects.all() objects.get() objects.filter()</vt:lpstr>
      <vt:lpstr>URL patterns – 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vt:lpstr>
      <vt:lpstr>path(  'posts/&lt;uuid:post_id&gt;/',   views.post, id='post_id',   name='posts'  )</vt:lpstr>
      <vt:lpstr>Конвертеры пути</vt:lpstr>
      <vt:lpstr>Блог: URL patterns</vt:lpstr>
      <vt:lpstr>Представление</vt:lpstr>
      <vt:lpstr>Блог: представления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дб в SQLITE  </dc:title>
  <dc:creator>Mikita Tsiarentsyeu</dc:creator>
  <cp:lastModifiedBy>Mikita Tsiarentsyeu</cp:lastModifiedBy>
  <cp:revision>1</cp:revision>
  <dcterms:created xsi:type="dcterms:W3CDTF">2020-09-18T13:39:28Z</dcterms:created>
  <dcterms:modified xsi:type="dcterms:W3CDTF">2020-09-18T13:40:03Z</dcterms:modified>
</cp:coreProperties>
</file>