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LID" id="{B55EBEA7-78EA-48B0-A7A3-66ACC651E45C}">
          <p14:sldIdLst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</p14:sldIdLst>
        </p14:section>
        <p14:section name="Default Section" id="{9780B645-673F-45DD-9644-378574C97F0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en-US" dirty="0">
              <a:latin typeface="+mn-lt"/>
            </a:rPr>
            <a:t>Single object responsibility principle</a:t>
          </a: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en-US" dirty="0">
              <a:latin typeface="+mn-lt"/>
            </a:rPr>
            <a:t>Open/closed principle</a:t>
          </a: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en-US" dirty="0" err="1">
              <a:latin typeface="+mn-lt"/>
            </a:rPr>
            <a:t>Liskov</a:t>
          </a:r>
          <a:r>
            <a:rPr lang="en-US" dirty="0">
              <a:latin typeface="+mn-lt"/>
            </a:rPr>
            <a:t> substitution principle</a:t>
          </a: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97B799C9-7BAA-4032-B44C-88745798A1F3}">
      <dgm:prSet/>
      <dgm:spPr/>
      <dgm:t>
        <a:bodyPr/>
        <a:lstStyle/>
        <a:p>
          <a:r>
            <a:rPr lang="en-US" dirty="0">
              <a:latin typeface="+mn-lt"/>
            </a:rPr>
            <a:t>Interface segregation principle</a:t>
          </a:r>
        </a:p>
      </dgm:t>
    </dgm:pt>
    <dgm:pt modelId="{B7A3F294-7613-4DCF-B505-A325D2D68BA5}" type="parTrans" cxnId="{763403F0-BBB6-4EB7-BAD5-A222D5580BFF}">
      <dgm:prSet/>
      <dgm:spPr/>
      <dgm:t>
        <a:bodyPr/>
        <a:lstStyle/>
        <a:p>
          <a:endParaRPr lang="en-US"/>
        </a:p>
      </dgm:t>
    </dgm:pt>
    <dgm:pt modelId="{DEE07904-9F11-49F0-A5EF-69000A8C0888}" type="sibTrans" cxnId="{763403F0-BBB6-4EB7-BAD5-A222D5580BFF}">
      <dgm:prSet/>
      <dgm:spPr/>
      <dgm:t>
        <a:bodyPr/>
        <a:lstStyle/>
        <a:p>
          <a:endParaRPr lang="en-US"/>
        </a:p>
      </dgm:t>
    </dgm:pt>
    <dgm:pt modelId="{DA7266F9-96E8-47B5-87CD-E5640D26CFDC}">
      <dgm:prSet/>
      <dgm:spPr/>
      <dgm:t>
        <a:bodyPr/>
        <a:lstStyle/>
        <a:p>
          <a:r>
            <a:rPr lang="en-US" dirty="0">
              <a:latin typeface="+mn-lt"/>
            </a:rPr>
            <a:t>Dependency inversion principle</a:t>
          </a:r>
        </a:p>
      </dgm:t>
    </dgm:pt>
    <dgm:pt modelId="{4B4C0DED-ECBC-49B8-969B-7066204E3B68}" type="parTrans" cxnId="{79B85698-4480-4F25-8BB3-F9612C6969E6}">
      <dgm:prSet/>
      <dgm:spPr/>
      <dgm:t>
        <a:bodyPr/>
        <a:lstStyle/>
        <a:p>
          <a:endParaRPr lang="en-US"/>
        </a:p>
      </dgm:t>
    </dgm:pt>
    <dgm:pt modelId="{7510CC1A-1C56-41E8-AFA1-8A7AC7D2BF67}" type="sibTrans" cxnId="{79B85698-4480-4F25-8BB3-F9612C6969E6}">
      <dgm:prSet/>
      <dgm:spPr/>
      <dgm:t>
        <a:bodyPr/>
        <a:lstStyle/>
        <a:p>
          <a:endParaRPr lang="en-US"/>
        </a:p>
      </dgm:t>
    </dgm:pt>
    <dgm:pt modelId="{BA82A314-F348-4D61-AE60-ED2A68ED4A91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4D3DA02E-F0AE-48B0-B053-EBBDDA74ACB0}" type="pres">
      <dgm:prSet presAssocID="{FE6C6D49-236F-41A6-A7E2-E8633E962D75}" presName="thickLine" presStyleLbl="alignNode1" presStyleIdx="0" presStyleCnt="5"/>
      <dgm:spPr/>
    </dgm:pt>
    <dgm:pt modelId="{F1386639-4801-4423-9A4F-C670537CE22E}" type="pres">
      <dgm:prSet presAssocID="{FE6C6D49-236F-41A6-A7E2-E8633E962D75}" presName="horz1" presStyleCnt="0"/>
      <dgm:spPr/>
    </dgm:pt>
    <dgm:pt modelId="{C15E2EE9-29D4-4A89-973D-33EA58B533AE}" type="pres">
      <dgm:prSet presAssocID="{FE6C6D49-236F-41A6-A7E2-E8633E962D75}" presName="tx1" presStyleLbl="revTx" presStyleIdx="0" presStyleCnt="5"/>
      <dgm:spPr/>
    </dgm:pt>
    <dgm:pt modelId="{2B4D1C0C-B971-47D0-B7A6-0229EF22EA98}" type="pres">
      <dgm:prSet presAssocID="{FE6C6D49-236F-41A6-A7E2-E8633E962D75}" presName="vert1" presStyleCnt="0"/>
      <dgm:spPr/>
    </dgm:pt>
    <dgm:pt modelId="{60A7341F-03DE-4ABB-997F-19C1915D9590}" type="pres">
      <dgm:prSet presAssocID="{48661507-86B6-48D2-AA40-3AB1064ECA1B}" presName="thickLine" presStyleLbl="alignNode1" presStyleIdx="1" presStyleCnt="5"/>
      <dgm:spPr/>
    </dgm:pt>
    <dgm:pt modelId="{79B66DDF-8348-42A9-A501-94001ACF3482}" type="pres">
      <dgm:prSet presAssocID="{48661507-86B6-48D2-AA40-3AB1064ECA1B}" presName="horz1" presStyleCnt="0"/>
      <dgm:spPr/>
    </dgm:pt>
    <dgm:pt modelId="{503D1A75-8C71-4936-9230-5D558EC74350}" type="pres">
      <dgm:prSet presAssocID="{48661507-86B6-48D2-AA40-3AB1064ECA1B}" presName="tx1" presStyleLbl="revTx" presStyleIdx="1" presStyleCnt="5"/>
      <dgm:spPr/>
    </dgm:pt>
    <dgm:pt modelId="{83EA5D07-346E-429A-B109-B8C4D24E7A9E}" type="pres">
      <dgm:prSet presAssocID="{48661507-86B6-48D2-AA40-3AB1064ECA1B}" presName="vert1" presStyleCnt="0"/>
      <dgm:spPr/>
    </dgm:pt>
    <dgm:pt modelId="{0C8EBC8A-025A-4346-8F0F-0D45FFBB922A}" type="pres">
      <dgm:prSet presAssocID="{3C0F29EA-D10F-4E6A-9432-A70E4CFEEEF2}" presName="thickLine" presStyleLbl="alignNode1" presStyleIdx="2" presStyleCnt="5"/>
      <dgm:spPr/>
    </dgm:pt>
    <dgm:pt modelId="{5973BB27-26FA-4241-B532-FFD9836F895B}" type="pres">
      <dgm:prSet presAssocID="{3C0F29EA-D10F-4E6A-9432-A70E4CFEEEF2}" presName="horz1" presStyleCnt="0"/>
      <dgm:spPr/>
    </dgm:pt>
    <dgm:pt modelId="{8E384B76-7972-40BC-9B36-49DF0BC552FF}" type="pres">
      <dgm:prSet presAssocID="{3C0F29EA-D10F-4E6A-9432-A70E4CFEEEF2}" presName="tx1" presStyleLbl="revTx" presStyleIdx="2" presStyleCnt="5"/>
      <dgm:spPr/>
    </dgm:pt>
    <dgm:pt modelId="{458AD813-325E-4BC0-B00C-E5B862BB4B1C}" type="pres">
      <dgm:prSet presAssocID="{3C0F29EA-D10F-4E6A-9432-A70E4CFEEEF2}" presName="vert1" presStyleCnt="0"/>
      <dgm:spPr/>
    </dgm:pt>
    <dgm:pt modelId="{750A9223-2006-4BC0-9DA1-65E109CEE8D1}" type="pres">
      <dgm:prSet presAssocID="{97B799C9-7BAA-4032-B44C-88745798A1F3}" presName="thickLine" presStyleLbl="alignNode1" presStyleIdx="3" presStyleCnt="5"/>
      <dgm:spPr/>
    </dgm:pt>
    <dgm:pt modelId="{504353BE-E843-4C2D-B883-1E5E62AE4C80}" type="pres">
      <dgm:prSet presAssocID="{97B799C9-7BAA-4032-B44C-88745798A1F3}" presName="horz1" presStyleCnt="0"/>
      <dgm:spPr/>
    </dgm:pt>
    <dgm:pt modelId="{6E967EDF-237A-4DF2-B587-8560F7B50B90}" type="pres">
      <dgm:prSet presAssocID="{97B799C9-7BAA-4032-B44C-88745798A1F3}" presName="tx1" presStyleLbl="revTx" presStyleIdx="3" presStyleCnt="5"/>
      <dgm:spPr/>
    </dgm:pt>
    <dgm:pt modelId="{FA8AE660-F9C4-40F7-91B7-1E167C2BE7EF}" type="pres">
      <dgm:prSet presAssocID="{97B799C9-7BAA-4032-B44C-88745798A1F3}" presName="vert1" presStyleCnt="0"/>
      <dgm:spPr/>
    </dgm:pt>
    <dgm:pt modelId="{7C6C99A0-0A22-4A69-A7A0-697B2327C169}" type="pres">
      <dgm:prSet presAssocID="{DA7266F9-96E8-47B5-87CD-E5640D26CFDC}" presName="thickLine" presStyleLbl="alignNode1" presStyleIdx="4" presStyleCnt="5"/>
      <dgm:spPr/>
    </dgm:pt>
    <dgm:pt modelId="{68796777-D260-414E-B85C-66D356B2720D}" type="pres">
      <dgm:prSet presAssocID="{DA7266F9-96E8-47B5-87CD-E5640D26CFDC}" presName="horz1" presStyleCnt="0"/>
      <dgm:spPr/>
    </dgm:pt>
    <dgm:pt modelId="{52CE7D86-EE04-40E8-8368-C3DFBAD28509}" type="pres">
      <dgm:prSet presAssocID="{DA7266F9-96E8-47B5-87CD-E5640D26CFDC}" presName="tx1" presStyleLbl="revTx" presStyleIdx="4" presStyleCnt="5"/>
      <dgm:spPr/>
    </dgm:pt>
    <dgm:pt modelId="{9F70A6B2-307D-42A7-B733-6BC7BFAE8BD6}" type="pres">
      <dgm:prSet presAssocID="{DA7266F9-96E8-47B5-87CD-E5640D26CFDC}" presName="vert1" presStyleCnt="0"/>
      <dgm:spPr/>
    </dgm:pt>
  </dgm:ptLst>
  <dgm:cxnLst>
    <dgm:cxn modelId="{8AB41233-3B67-4BF3-987E-3E3A0FBF81C1}" type="presOf" srcId="{48661507-86B6-48D2-AA40-3AB1064ECA1B}" destId="{503D1A75-8C71-4936-9230-5D558EC74350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97580749-D4A6-43BC-921C-02244222BF8A}" type="presOf" srcId="{DA7266F9-96E8-47B5-87CD-E5640D26CFDC}" destId="{52CE7D86-EE04-40E8-8368-C3DFBAD28509}" srcOrd="0" destOrd="0" presId="urn:microsoft.com/office/officeart/2008/layout/LinedList"/>
    <dgm:cxn modelId="{B8328E51-6237-4E33-B391-D089E7811039}" type="presOf" srcId="{3C0F29EA-D10F-4E6A-9432-A70E4CFEEEF2}" destId="{8E384B76-7972-40BC-9B36-49DF0BC552FF}" srcOrd="0" destOrd="0" presId="urn:microsoft.com/office/officeart/2008/layout/LinedList"/>
    <dgm:cxn modelId="{79B85698-4480-4F25-8BB3-F9612C6969E6}" srcId="{71D407DC-AFC5-4732-9986-AB601EF48EDE}" destId="{DA7266F9-96E8-47B5-87CD-E5640D26CFDC}" srcOrd="4" destOrd="0" parTransId="{4B4C0DED-ECBC-49B8-969B-7066204E3B68}" sibTransId="{7510CC1A-1C56-41E8-AFA1-8A7AC7D2BF67}"/>
    <dgm:cxn modelId="{738F069E-72BA-44C0-8F4D-A60F9B8579DC}" type="presOf" srcId="{97B799C9-7BAA-4032-B44C-88745798A1F3}" destId="{6E967EDF-237A-4DF2-B587-8560F7B50B90}" srcOrd="0" destOrd="0" presId="urn:microsoft.com/office/officeart/2008/layout/LinedList"/>
    <dgm:cxn modelId="{67A31EB0-9110-4A7F-81BA-20341F9222BB}" type="presOf" srcId="{FE6C6D49-236F-41A6-A7E2-E8633E962D75}" destId="{C15E2EE9-29D4-4A89-973D-33EA58B533AE}" srcOrd="0" destOrd="0" presId="urn:microsoft.com/office/officeart/2008/layout/Lined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DC8E42DD-DE3A-4229-8FE2-BD0F555E5F9E}" type="presOf" srcId="{71D407DC-AFC5-4732-9986-AB601EF48EDE}" destId="{BA82A314-F348-4D61-AE60-ED2A68ED4A91}" srcOrd="0" destOrd="0" presId="urn:microsoft.com/office/officeart/2008/layout/LinedList"/>
    <dgm:cxn modelId="{763403F0-BBB6-4EB7-BAD5-A222D5580BFF}" srcId="{71D407DC-AFC5-4732-9986-AB601EF48EDE}" destId="{97B799C9-7BAA-4032-B44C-88745798A1F3}" srcOrd="3" destOrd="0" parTransId="{B7A3F294-7613-4DCF-B505-A325D2D68BA5}" sibTransId="{DEE07904-9F11-49F0-A5EF-69000A8C0888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DCB13991-A617-4CFC-A528-6DF756D7F339}" type="presParOf" srcId="{BA82A314-F348-4D61-AE60-ED2A68ED4A91}" destId="{4D3DA02E-F0AE-48B0-B053-EBBDDA74ACB0}" srcOrd="0" destOrd="0" presId="urn:microsoft.com/office/officeart/2008/layout/LinedList"/>
    <dgm:cxn modelId="{74FE92B6-F7EB-4F5D-89A2-40C267C43738}" type="presParOf" srcId="{BA82A314-F348-4D61-AE60-ED2A68ED4A91}" destId="{F1386639-4801-4423-9A4F-C670537CE22E}" srcOrd="1" destOrd="0" presId="urn:microsoft.com/office/officeart/2008/layout/LinedList"/>
    <dgm:cxn modelId="{C2A2CCF1-0749-4DD4-87F2-8630F032ED3E}" type="presParOf" srcId="{F1386639-4801-4423-9A4F-C670537CE22E}" destId="{C15E2EE9-29D4-4A89-973D-33EA58B533AE}" srcOrd="0" destOrd="0" presId="urn:microsoft.com/office/officeart/2008/layout/LinedList"/>
    <dgm:cxn modelId="{9C94FC01-9335-4CF0-B529-3C3A0AB6E32A}" type="presParOf" srcId="{F1386639-4801-4423-9A4F-C670537CE22E}" destId="{2B4D1C0C-B971-47D0-B7A6-0229EF22EA98}" srcOrd="1" destOrd="0" presId="urn:microsoft.com/office/officeart/2008/layout/LinedList"/>
    <dgm:cxn modelId="{35B0258B-2DB1-4130-A9F2-DDA1D1DDF648}" type="presParOf" srcId="{BA82A314-F348-4D61-AE60-ED2A68ED4A91}" destId="{60A7341F-03DE-4ABB-997F-19C1915D9590}" srcOrd="2" destOrd="0" presId="urn:microsoft.com/office/officeart/2008/layout/LinedList"/>
    <dgm:cxn modelId="{B37505B2-F516-432E-A468-4BEF89189993}" type="presParOf" srcId="{BA82A314-F348-4D61-AE60-ED2A68ED4A91}" destId="{79B66DDF-8348-42A9-A501-94001ACF3482}" srcOrd="3" destOrd="0" presId="urn:microsoft.com/office/officeart/2008/layout/LinedList"/>
    <dgm:cxn modelId="{19FF33BE-27AE-497E-BB1C-999BA76FCC11}" type="presParOf" srcId="{79B66DDF-8348-42A9-A501-94001ACF3482}" destId="{503D1A75-8C71-4936-9230-5D558EC74350}" srcOrd="0" destOrd="0" presId="urn:microsoft.com/office/officeart/2008/layout/LinedList"/>
    <dgm:cxn modelId="{DC60131D-9343-4B35-9E08-EFCE8AC2E652}" type="presParOf" srcId="{79B66DDF-8348-42A9-A501-94001ACF3482}" destId="{83EA5D07-346E-429A-B109-B8C4D24E7A9E}" srcOrd="1" destOrd="0" presId="urn:microsoft.com/office/officeart/2008/layout/LinedList"/>
    <dgm:cxn modelId="{74BAAFE5-F4A9-46AA-9E05-97BA38582DD2}" type="presParOf" srcId="{BA82A314-F348-4D61-AE60-ED2A68ED4A91}" destId="{0C8EBC8A-025A-4346-8F0F-0D45FFBB922A}" srcOrd="4" destOrd="0" presId="urn:microsoft.com/office/officeart/2008/layout/LinedList"/>
    <dgm:cxn modelId="{DA9DA5A1-2F60-4197-B964-683E6C09692B}" type="presParOf" srcId="{BA82A314-F348-4D61-AE60-ED2A68ED4A91}" destId="{5973BB27-26FA-4241-B532-FFD9836F895B}" srcOrd="5" destOrd="0" presId="urn:microsoft.com/office/officeart/2008/layout/LinedList"/>
    <dgm:cxn modelId="{0E5247FB-4397-48C0-9168-C8569D0875D3}" type="presParOf" srcId="{5973BB27-26FA-4241-B532-FFD9836F895B}" destId="{8E384B76-7972-40BC-9B36-49DF0BC552FF}" srcOrd="0" destOrd="0" presId="urn:microsoft.com/office/officeart/2008/layout/LinedList"/>
    <dgm:cxn modelId="{E292FD1B-BBC6-44CE-A3B7-BD3A1FB5DDFD}" type="presParOf" srcId="{5973BB27-26FA-4241-B532-FFD9836F895B}" destId="{458AD813-325E-4BC0-B00C-E5B862BB4B1C}" srcOrd="1" destOrd="0" presId="urn:microsoft.com/office/officeart/2008/layout/LinedList"/>
    <dgm:cxn modelId="{6415323C-51D3-4572-9529-563AE601A39B}" type="presParOf" srcId="{BA82A314-F348-4D61-AE60-ED2A68ED4A91}" destId="{750A9223-2006-4BC0-9DA1-65E109CEE8D1}" srcOrd="6" destOrd="0" presId="urn:microsoft.com/office/officeart/2008/layout/LinedList"/>
    <dgm:cxn modelId="{33C06E03-740E-44A4-85BA-2876E4CDCEDE}" type="presParOf" srcId="{BA82A314-F348-4D61-AE60-ED2A68ED4A91}" destId="{504353BE-E843-4C2D-B883-1E5E62AE4C80}" srcOrd="7" destOrd="0" presId="urn:microsoft.com/office/officeart/2008/layout/LinedList"/>
    <dgm:cxn modelId="{E4754488-9C81-4AD5-95A7-C1E314B0E8E1}" type="presParOf" srcId="{504353BE-E843-4C2D-B883-1E5E62AE4C80}" destId="{6E967EDF-237A-4DF2-B587-8560F7B50B90}" srcOrd="0" destOrd="0" presId="urn:microsoft.com/office/officeart/2008/layout/LinedList"/>
    <dgm:cxn modelId="{8D57358C-639D-4B17-84E8-5C276A93C931}" type="presParOf" srcId="{504353BE-E843-4C2D-B883-1E5E62AE4C80}" destId="{FA8AE660-F9C4-40F7-91B7-1E167C2BE7EF}" srcOrd="1" destOrd="0" presId="urn:microsoft.com/office/officeart/2008/layout/LinedList"/>
    <dgm:cxn modelId="{A0BDD0B1-D1D3-44DF-9C0A-BCF9DFFA4BDB}" type="presParOf" srcId="{BA82A314-F348-4D61-AE60-ED2A68ED4A91}" destId="{7C6C99A0-0A22-4A69-A7A0-697B2327C169}" srcOrd="8" destOrd="0" presId="urn:microsoft.com/office/officeart/2008/layout/LinedList"/>
    <dgm:cxn modelId="{0277B8A8-30D8-41A7-868B-804BF58D6103}" type="presParOf" srcId="{BA82A314-F348-4D61-AE60-ED2A68ED4A91}" destId="{68796777-D260-414E-B85C-66D356B2720D}" srcOrd="9" destOrd="0" presId="urn:microsoft.com/office/officeart/2008/layout/LinedList"/>
    <dgm:cxn modelId="{46128C29-CD1A-492E-862B-40B3335CBD71}" type="presParOf" srcId="{68796777-D260-414E-B85C-66D356B2720D}" destId="{52CE7D86-EE04-40E8-8368-C3DFBAD28509}" srcOrd="0" destOrd="0" presId="urn:microsoft.com/office/officeart/2008/layout/LinedList"/>
    <dgm:cxn modelId="{6F65CBC2-DA4D-46C2-903C-7F68977EE734}" type="presParOf" srcId="{68796777-D260-414E-B85C-66D356B2720D}" destId="{9F70A6B2-307D-42A7-B733-6BC7BFAE8B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DA02E-F0AE-48B0-B053-EBBDDA74ACB0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E2EE9-29D4-4A89-973D-33EA58B533A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Single object responsibility principle</a:t>
          </a:r>
        </a:p>
      </dsp:txBody>
      <dsp:txXfrm>
        <a:off x="0" y="623"/>
        <a:ext cx="6492875" cy="1020830"/>
      </dsp:txXfrm>
    </dsp:sp>
    <dsp:sp modelId="{60A7341F-03DE-4ABB-997F-19C1915D9590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1A75-8C71-4936-9230-5D558EC74350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Open/closed principle</a:t>
          </a:r>
        </a:p>
      </dsp:txBody>
      <dsp:txXfrm>
        <a:off x="0" y="1021453"/>
        <a:ext cx="6492875" cy="1020830"/>
      </dsp:txXfrm>
    </dsp:sp>
    <dsp:sp modelId="{0C8EBC8A-025A-4346-8F0F-0D45FFBB922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84B76-7972-40BC-9B36-49DF0BC552FF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latin typeface="+mn-lt"/>
            </a:rPr>
            <a:t>Liskov</a:t>
          </a:r>
          <a:r>
            <a:rPr lang="en-US" sz="3100" kern="1200" dirty="0">
              <a:latin typeface="+mn-lt"/>
            </a:rPr>
            <a:t> substitution principle</a:t>
          </a:r>
        </a:p>
      </dsp:txBody>
      <dsp:txXfrm>
        <a:off x="0" y="2042284"/>
        <a:ext cx="6492875" cy="1020830"/>
      </dsp:txXfrm>
    </dsp:sp>
    <dsp:sp modelId="{750A9223-2006-4BC0-9DA1-65E109CEE8D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67EDF-237A-4DF2-B587-8560F7B50B9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Interface segregation principle</a:t>
          </a:r>
        </a:p>
      </dsp:txBody>
      <dsp:txXfrm>
        <a:off x="0" y="3063115"/>
        <a:ext cx="6492875" cy="1020830"/>
      </dsp:txXfrm>
    </dsp:sp>
    <dsp:sp modelId="{7C6C99A0-0A22-4A69-A7A0-697B2327C169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E7D86-EE04-40E8-8368-C3DFBAD28509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+mn-lt"/>
            </a:rPr>
            <a:t>Dependency inversion principle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C062-9D80-487C-B1B2-716AA36E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E774-8BA9-4A45-A052-649C5E14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5B3B-001D-4D5C-82D4-4D99BFD9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50E2-EAD3-483B-B48D-0F47EADE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0934-BD87-4EE3-824D-588E37A9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2AE2-5878-40C9-85E1-41768E55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B03D0-03F2-4588-8803-58E68142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B372F-EB71-41FE-A106-6C608B67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DE1A-08DA-447F-B9E7-9C3A881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6CC3-B19C-4442-853E-4D885F75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9B0B8-884A-4A31-B85D-106787581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FC45-1F92-471E-85A0-D8616E30D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EFC9-071A-4AE1-81C0-5C587C7C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6B11-9A10-4C5E-B2E8-716AEFB2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C62CD-47B9-4383-89DC-FB3F9AAF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4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7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6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9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90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1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BB4-989D-48B8-B682-77DC91A1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C27C-12D3-46E0-AC13-6F5CBFFA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BCFBE-B0EE-4705-9008-89E39D51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EBD6-0EE8-4609-BCEC-EB98179F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B3F5A-7D3C-4999-929C-F09C5124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6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3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3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3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D711-80C2-430D-8400-AA27624E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72AF-9FD5-4384-AF20-C8758312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5590-4DEB-4116-845C-7FDB5257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9894-D9C8-4C22-ACA4-55E6A982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5C5A-A613-4120-999F-9CCA242E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5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0DD-B330-45BB-ADC5-918D65A0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0857-1E00-44BD-B17E-A9AA9787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1F532-A439-437C-9426-C6E0981F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3DF7E-615C-4F79-92D1-C58A1A34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D885-6ED2-45EB-8F5F-65450CC0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936AD-7395-437D-AE27-763F1A9C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BC2E-58F7-44EE-B2AA-2B26AC84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053B-F262-40B6-9F27-ADFDF989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20AB9-CB66-4975-BE93-EB06FD40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244A3-9F75-454F-BD68-5E961E2D8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79ACB-35FE-41A8-878D-0FCF1172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0F47B-2D2B-4939-862C-BD7AD625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6935D-DCDB-4005-BAE7-D11F4C67D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CC873-463F-436B-A227-5FF585A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4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1FFC-1F44-4DE4-84B5-26F1FB11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74A35-69CD-4204-A2CD-81435799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5AE7A-F282-4ABC-8E7A-325DBCF5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69365-A0D6-473A-AF54-28781CF9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2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7FCD0-951D-4897-83A0-1281E808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8353B-20D8-4F06-A8F7-18A979F6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F3F5-0A05-4528-AF7F-49F4E230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0630-6F53-40F2-AE3B-3D09FFAC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EE9C-BD72-41FA-8810-DB2EDD28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7B83-C615-4AB1-9D1E-A833D37E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E7510-650D-4F64-95D5-678C9929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11AED-E809-46CF-8B18-F2779BC9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6F30-A102-47A2-9CAB-195F9983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F42-F5AB-4AF1-96E4-B370701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B91D3-A9A6-4B3B-962C-3AD5C0554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110-A1E3-4DF4-9EEE-D0703879A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F87E6-819A-4D62-9F97-9C3BC0D0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5B378-9E2F-41CA-99C0-32ADF9AF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1CCBB-3946-4D32-B890-DD2B653D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0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73235-52DF-47AE-BDB0-00871126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3486-42FE-4A94-BE4F-EA9B8B15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6962-A168-4F7B-A4D0-9CECC39D6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1CA0-92FA-4946-A647-AD55BC8F73D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0C8-6EA8-4504-A961-27821E88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ACB9D-1457-443A-8C17-90F465A3C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4EF6-51D4-4F3D-AB07-B2486578E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3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765623-E7AF-40B5-A469-210198E2441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DCEF21-BD0A-47E9-B529-1916033F2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S.O.L.I.D. – </a:t>
            </a:r>
            <a:r>
              <a:rPr lang="ru-RU" dirty="0"/>
              <a:t>набор принципов проектирования решений ООП, направленных на поддержание простого, надёжного и обновляемого кода</a:t>
            </a:r>
            <a:r>
              <a:rPr lang="en-US" dirty="0"/>
              <a:t> </a:t>
            </a:r>
          </a:p>
        </p:txBody>
      </p:sp>
      <p:pic>
        <p:nvPicPr>
          <p:cNvPr id="2052" name="Picture 4" descr="S.O.L.I.D principles: what are they and why projects should use them | by  Mariana Azevedo | Medium">
            <a:extLst>
              <a:ext uri="{FF2B5EF4-FFF2-40B4-BE49-F238E27FC236}">
                <a16:creationId xmlns:a16="http://schemas.microsoft.com/office/drawing/2014/main" id="{4B896364-0AD4-4507-8A9A-D28EC2F9E6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97" y="2857502"/>
            <a:ext cx="679173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8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85191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+mn-lt"/>
              </a:rPr>
              <a:t>Interface segregation principle</a:t>
            </a:r>
            <a:r>
              <a:rPr lang="ru-RU" dirty="0">
                <a:latin typeface="+mn-lt"/>
              </a:rPr>
              <a:t> – принцип разделения интерфейсов. Следует разбивать крупные интерфейсы на более мелкие, чтобы не допускать зависимости от неиспользуемых методов.</a:t>
            </a:r>
            <a:endParaRPr lang="en-US" dirty="0">
              <a:latin typeface="+mn-lt"/>
            </a:endParaRPr>
          </a:p>
        </p:txBody>
      </p:sp>
      <p:pic>
        <p:nvPicPr>
          <p:cNvPr id="6146" name="Picture 2" descr="Interface Segregation Principle | DevIQ">
            <a:extLst>
              <a:ext uri="{FF2B5EF4-FFF2-40B4-BE49-F238E27FC236}">
                <a16:creationId xmlns:a16="http://schemas.microsoft.com/office/drawing/2014/main" id="{937A7141-8505-4845-A7D2-DC98A07A77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7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69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ISP – </a:t>
            </a:r>
            <a:r>
              <a:rPr lang="ru-RU" sz="3700" dirty="0"/>
              <a:t>интерфейсы программы чертежей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435743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85191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>
                <a:latin typeface="+mn-lt"/>
              </a:rPr>
              <a:t>Dependency inversion principle</a:t>
            </a:r>
            <a:r>
              <a:rPr lang="ru-RU" dirty="0">
                <a:latin typeface="+mn-lt"/>
              </a:rPr>
              <a:t> – принцип инверсии зависимостей. Модули высокого уровня не должны зависеть от модулей низкого уровня, все уровни должны зависеть от абстракций.</a:t>
            </a:r>
            <a:endParaRPr lang="en-US" dirty="0">
              <a:latin typeface="+mn-lt"/>
            </a:endParaRPr>
          </a:p>
        </p:txBody>
      </p:sp>
      <p:pic>
        <p:nvPicPr>
          <p:cNvPr id="7170" name="Picture 2" descr="Android Development: the SOLID Principles | by Abderrazak Laanaya |  AndroidPub">
            <a:extLst>
              <a:ext uri="{FF2B5EF4-FFF2-40B4-BE49-F238E27FC236}">
                <a16:creationId xmlns:a16="http://schemas.microsoft.com/office/drawing/2014/main" id="{D520B60C-8C8C-4688-BC0D-0A5AA214CD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866" y="3322983"/>
            <a:ext cx="4165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77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DIP – </a:t>
            </a:r>
            <a:r>
              <a:rPr lang="ru-RU" sz="3700" dirty="0"/>
              <a:t>иерархия проектной команды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63194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-10933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ru-RU" dirty="0"/>
              <a:t>Шахматы. Реализация модели игры в шахматы включая игровое поле, фигуры и ходы.</a:t>
            </a:r>
            <a:endParaRPr lang="en-US" dirty="0"/>
          </a:p>
        </p:txBody>
      </p:sp>
      <p:pic>
        <p:nvPicPr>
          <p:cNvPr id="8194" name="Picture 2" descr="Шахматы настенные - эксклюзив от Кибер-музея">
            <a:extLst>
              <a:ext uri="{FF2B5EF4-FFF2-40B4-BE49-F238E27FC236}">
                <a16:creationId xmlns:a16="http://schemas.microsoft.com/office/drawing/2014/main" id="{AE2A50D0-5CE6-40AC-BAEA-B39681BB8D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5" y="1790596"/>
            <a:ext cx="4877008" cy="48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40" name="Freeform: Shape 2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0ACEC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C2F0-910F-456C-B5AE-D7EF8DB5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S.O.L.I.D.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374D29-A1AC-4A9D-91E8-CB24BB5B7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2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80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object responsibility principle – </a:t>
            </a:r>
            <a:r>
              <a:rPr lang="ru-RU" dirty="0"/>
              <a:t>принцип единственной ответственности объекта. Каждый объект должен отвечать за что-то одно, быть целостным.</a:t>
            </a:r>
            <a:endParaRPr lang="en-US" dirty="0"/>
          </a:p>
        </p:txBody>
      </p:sp>
      <p:pic>
        <p:nvPicPr>
          <p:cNvPr id="3074" name="Picture 2" descr="SOLID Principles: Single Responsibility Principle (SRP) – EngineerSpock">
            <a:extLst>
              <a:ext uri="{FF2B5EF4-FFF2-40B4-BE49-F238E27FC236}">
                <a16:creationId xmlns:a16="http://schemas.microsoft.com/office/drawing/2014/main" id="{D0DE56C8-30DA-4AAF-8BD3-D4E9C8B19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44" y="2667000"/>
            <a:ext cx="3905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dirty="0"/>
              <a:t>SOR – </a:t>
            </a:r>
            <a:r>
              <a:rPr lang="ru-RU" sz="4800" dirty="0"/>
              <a:t>банковский счёт с прямым доступом в базу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423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5780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Open/closed principle – </a:t>
            </a:r>
            <a:r>
              <a:rPr lang="ru-RU" dirty="0"/>
              <a:t>принцип открытости</a:t>
            </a:r>
            <a:r>
              <a:rPr lang="en-US" dirty="0"/>
              <a:t>/</a:t>
            </a:r>
            <a:r>
              <a:rPr lang="ru-RU" dirty="0"/>
              <a:t>закрытости. Объект должен быть открыт для расширения, но закрыт для изменения.</a:t>
            </a:r>
            <a:endParaRPr lang="en-US" dirty="0"/>
          </a:p>
        </p:txBody>
      </p:sp>
      <p:pic>
        <p:nvPicPr>
          <p:cNvPr id="4098" name="Picture 2" descr="Open-Closed Principle | DevIQ">
            <a:extLst>
              <a:ext uri="{FF2B5EF4-FFF2-40B4-BE49-F238E27FC236}">
                <a16:creationId xmlns:a16="http://schemas.microsoft.com/office/drawing/2014/main" id="{2BF4EEF3-53C1-467A-B83E-000D823756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29" y="2655300"/>
            <a:ext cx="3624678" cy="362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OCP – </a:t>
            </a:r>
            <a:r>
              <a:rPr lang="en-US" sz="3700" dirty="0" err="1"/>
              <a:t>дисконт</a:t>
            </a:r>
            <a:r>
              <a:rPr lang="en-US" sz="3700" dirty="0"/>
              <a:t> с </a:t>
            </a:r>
            <a:r>
              <a:rPr lang="en-US" sz="3700" dirty="0" err="1"/>
              <a:t>дополнительными</a:t>
            </a:r>
            <a:r>
              <a:rPr lang="en-US" sz="3700" dirty="0"/>
              <a:t> </a:t>
            </a:r>
            <a:r>
              <a:rPr lang="en-US" sz="3700" dirty="0" err="1"/>
              <a:t>условиями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069996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137-2ED4-402B-9004-7966B87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96957"/>
            <a:ext cx="10018713" cy="1752599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>
                <a:latin typeface="+mn-lt"/>
              </a:rPr>
              <a:t>Liskov</a:t>
            </a:r>
            <a:r>
              <a:rPr lang="en-US" dirty="0">
                <a:latin typeface="+mn-lt"/>
              </a:rPr>
              <a:t> substitution principle – </a:t>
            </a:r>
            <a:r>
              <a:rPr lang="ru-RU" dirty="0">
                <a:latin typeface="+mn-lt"/>
              </a:rPr>
              <a:t>принцип подстановки Лисков. Если </a:t>
            </a:r>
            <a:r>
              <a:rPr lang="en-US" dirty="0">
                <a:latin typeface="+mn-lt"/>
              </a:rPr>
              <a:t>S </a:t>
            </a:r>
            <a:r>
              <a:rPr lang="ru-RU" dirty="0">
                <a:latin typeface="+mn-lt"/>
              </a:rPr>
              <a:t>является подтипом </a:t>
            </a:r>
            <a:r>
              <a:rPr lang="en-US" dirty="0">
                <a:latin typeface="+mn-lt"/>
              </a:rPr>
              <a:t>T</a:t>
            </a:r>
            <a:r>
              <a:rPr lang="ru-RU" dirty="0">
                <a:latin typeface="+mn-lt"/>
              </a:rPr>
              <a:t>, то объекты типа Т могут быть заменены объектами типа </a:t>
            </a:r>
            <a:r>
              <a:rPr lang="en-US" dirty="0">
                <a:latin typeface="+mn-lt"/>
              </a:rPr>
              <a:t>S </a:t>
            </a:r>
            <a:r>
              <a:rPr lang="ru-RU" dirty="0">
                <a:latin typeface="+mn-lt"/>
              </a:rPr>
              <a:t>без нарушения корректности работы программы.</a:t>
            </a:r>
            <a:endParaRPr lang="en-US" dirty="0">
              <a:latin typeface="+mn-lt"/>
            </a:endParaRPr>
          </a:p>
        </p:txBody>
      </p:sp>
      <p:pic>
        <p:nvPicPr>
          <p:cNvPr id="5122" name="Picture 2" descr="Solid principles: 3. Liskov substitution principle | by Sławomir Kowalski |  Medium">
            <a:extLst>
              <a:ext uri="{FF2B5EF4-FFF2-40B4-BE49-F238E27FC236}">
                <a16:creationId xmlns:a16="http://schemas.microsoft.com/office/drawing/2014/main" id="{C6A31520-8129-49AE-BFDE-525F257E9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12" y="2903190"/>
            <a:ext cx="4598712" cy="368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LSP – иерархия наследования операций калькулятора</a:t>
            </a:r>
          </a:p>
        </p:txBody>
      </p:sp>
    </p:spTree>
    <p:extLst>
      <p:ext uri="{BB962C8B-B14F-4D97-AF65-F5344CB8AC3E}">
        <p14:creationId xmlns:p14="http://schemas.microsoft.com/office/powerpoint/2010/main" val="272710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3" name="Picture 32" descr="A close up of a reptile&#10;&#10;Description automatically generated">
            <a:extLst>
              <a:ext uri="{FF2B5EF4-FFF2-40B4-BE49-F238E27FC236}">
                <a16:creationId xmlns:a16="http://schemas.microsoft.com/office/drawing/2014/main" id="{B01FBEFF-D3A6-42A1-A9D7-E2AD6A5CF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9" b="12055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B1456-8AB3-4CFC-9DA6-E6DF0CB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184" y="3531612"/>
            <a:ext cx="6672838" cy="1414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dirty="0"/>
              <a:t>LSP – </a:t>
            </a:r>
            <a:r>
              <a:rPr lang="en-US" sz="3700" dirty="0" err="1"/>
              <a:t>иерархия</a:t>
            </a:r>
            <a:r>
              <a:rPr lang="en-US" sz="3700" dirty="0"/>
              <a:t> </a:t>
            </a:r>
            <a:r>
              <a:rPr lang="en-US" sz="3700" dirty="0" err="1"/>
              <a:t>наследования</a:t>
            </a:r>
            <a:r>
              <a:rPr lang="en-US" sz="3700" dirty="0"/>
              <a:t> </a:t>
            </a:r>
            <a:r>
              <a:rPr lang="ru-RU" sz="3700" dirty="0"/>
              <a:t>абстракций транспорта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937870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Custom 5">
      <a:dk1>
        <a:srgbClr val="30ACEC"/>
      </a:dk1>
      <a:lt1>
        <a:sysClr val="window" lastClr="FFFFFF"/>
      </a:lt1>
      <a:dk2>
        <a:srgbClr val="212121"/>
      </a:dk2>
      <a:lt2>
        <a:srgbClr val="E8E8E8"/>
      </a:lt2>
      <a:accent1>
        <a:srgbClr val="E29D3E"/>
      </a:accent1>
      <a:accent2>
        <a:srgbClr val="3085ED"/>
      </a:accent2>
      <a:accent3>
        <a:srgbClr val="EDC48B"/>
      </a:accent3>
      <a:accent4>
        <a:srgbClr val="82B5F4"/>
      </a:accent4>
      <a:accent5>
        <a:srgbClr val="F3D7B1"/>
      </a:accent5>
      <a:accent6>
        <a:srgbClr val="ACCEF7"/>
      </a:accent6>
      <a:hlink>
        <a:srgbClr val="3085ED"/>
      </a:hlink>
      <a:folHlink>
        <a:srgbClr val="82B6F4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Parallax</vt:lpstr>
      <vt:lpstr>S.O.L.I.D. – набор принципов проектирования решений ООП, направленных на поддержание простого, надёжного и обновляемого кода </vt:lpstr>
      <vt:lpstr>S.O.L.I.D.</vt:lpstr>
      <vt:lpstr>Single object responsibility principle – принцип единственной ответственности объекта. Каждый объект должен отвечать за что-то одно, быть целостным.</vt:lpstr>
      <vt:lpstr>SOR – банковский счёт с прямым доступом в базу</vt:lpstr>
      <vt:lpstr>Open/closed principle – принцип открытости/закрытости. Объект должен быть открыт для расширения, но закрыт для изменения.</vt:lpstr>
      <vt:lpstr>OCP – дисконт с дополнительными условиями</vt:lpstr>
      <vt:lpstr>Liskov substitution principle – принцип подстановки Лисков. Если S является подтипом T, то объекты типа Т могут быть заменены объектами типа S без нарушения корректности работы программы.</vt:lpstr>
      <vt:lpstr>LSP – иерархия наследования операций калькулятора</vt:lpstr>
      <vt:lpstr>LSP – иерархия наследования абстракций транспорта</vt:lpstr>
      <vt:lpstr>Interface segregation principle – принцип разделения интерфейсов. Следует разбивать крупные интерфейсы на более мелкие, чтобы не допускать зависимости от неиспользуемых методов.</vt:lpstr>
      <vt:lpstr>ISP – интерфейсы программы чертежей</vt:lpstr>
      <vt:lpstr>Dependency inversion principle – принцип инверсии зависимостей. Модули высокого уровня не должны зависеть от модулей низкого уровня, все уровни должны зависеть от абстракций.</vt:lpstr>
      <vt:lpstr>DIP – иерархия проектной команды</vt:lpstr>
      <vt:lpstr>Шахматы. Реализация модели игры в шахматы включая игровое поле, фигуры и ходы.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S.O.L.I.D. – набор принципов проектирования решений ООП, направленных на поддержание простого, надёжного и обновляемого кода </dc:title>
  <dc:creator>Mikita Tsiarentsyeu</dc:creator>
  <cp:lastModifiedBy>Mikita Tsiarentsyeu</cp:lastModifiedBy>
  <cp:revision>1</cp:revision>
  <dcterms:created xsi:type="dcterms:W3CDTF">2020-09-25T15:03:42Z</dcterms:created>
  <dcterms:modified xsi:type="dcterms:W3CDTF">2020-09-25T15:04:24Z</dcterms:modified>
</cp:coreProperties>
</file>