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56" r:id="rId2"/>
    <p:sldId id="264" r:id="rId3"/>
    <p:sldId id="262" r:id="rId4"/>
    <p:sldId id="261" r:id="rId5"/>
    <p:sldId id="275" r:id="rId6"/>
    <p:sldId id="273" r:id="rId7"/>
    <p:sldId id="272" r:id="rId8"/>
    <p:sldId id="265" r:id="rId9"/>
    <p:sldId id="267" r:id="rId10"/>
    <p:sldId id="274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72F"/>
    <a:srgbClr val="142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E03CF-659D-48EA-9E23-DE400913944A}" v="2" dt="2022-02-13T18:57:49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15"/>
  </p:normalViewPr>
  <p:slideViewPr>
    <p:cSldViewPr snapToGrid="0" snapToObjects="1">
      <p:cViewPr>
        <p:scale>
          <a:sx n="84" d="100"/>
          <a:sy n="84" d="100"/>
        </p:scale>
        <p:origin x="4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3CC9D-4109-5847-9BE6-F5511975422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F76CC-3ED4-E74B-AF61-C4EB43D8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F76CC-3ED4-E74B-AF61-C4EB43D842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8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F76CC-3ED4-E74B-AF61-C4EB43D842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46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F76CC-3ED4-E74B-AF61-C4EB43D842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8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F76CC-3ED4-E74B-AF61-C4EB43D842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F76CC-3ED4-E74B-AF61-C4EB43D842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F76CC-3ED4-E74B-AF61-C4EB43D842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54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F76CC-3ED4-E74B-AF61-C4EB43D842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4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F76CC-3ED4-E74B-AF61-C4EB43D842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8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9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1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2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6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1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0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0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5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sv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4225B0-407D-1A47-952A-D0925BDF2899}"/>
              </a:ext>
            </a:extLst>
          </p:cNvPr>
          <p:cNvSpPr/>
          <p:nvPr/>
        </p:nvSpPr>
        <p:spPr>
          <a:xfrm>
            <a:off x="6334125" y="983126"/>
            <a:ext cx="5114924" cy="4889726"/>
          </a:xfrm>
          <a:prstGeom prst="rect">
            <a:avLst/>
          </a:prstGeom>
          <a:solidFill>
            <a:srgbClr val="142D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AIR FRANCE </a:t>
            </a:r>
          </a:p>
          <a:p>
            <a:pPr algn="ctr"/>
            <a:r>
              <a:rPr lang="en-US" sz="4800" dirty="0"/>
              <a:t>BUSINESS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6F166-64A3-7241-B2EB-885C4317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7212" y="5254391"/>
            <a:ext cx="1428750" cy="585788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4 </a:t>
            </a:r>
          </a:p>
        </p:txBody>
      </p:sp>
      <p:sp>
        <p:nvSpPr>
          <p:cNvPr id="6" name="AutoShape 2" descr="Air France | Logopedia | Fandom">
            <a:extLst>
              <a:ext uri="{FF2B5EF4-FFF2-40B4-BE49-F238E27FC236}">
                <a16:creationId xmlns:a16="http://schemas.microsoft.com/office/drawing/2014/main" id="{5B8AF08A-6CEE-3B4C-95EE-93F115352A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7588" y="3276600"/>
            <a:ext cx="2690812" cy="26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Air France | Logopedia | Fandom">
            <a:extLst>
              <a:ext uri="{FF2B5EF4-FFF2-40B4-BE49-F238E27FC236}">
                <a16:creationId xmlns:a16="http://schemas.microsoft.com/office/drawing/2014/main" id="{A892CDDD-03C6-6242-B36B-CD43D5CFE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1450" y="-2838450"/>
            <a:ext cx="641985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Air France Logo, history, meaning, symbol, PNG">
            <a:extLst>
              <a:ext uri="{FF2B5EF4-FFF2-40B4-BE49-F238E27FC236}">
                <a16:creationId xmlns:a16="http://schemas.microsoft.com/office/drawing/2014/main" id="{4183E7A6-E2CC-234C-8F79-5F4271F98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1" r="17939"/>
          <a:stretch/>
        </p:blipFill>
        <p:spPr bwMode="auto">
          <a:xfrm>
            <a:off x="633036" y="1227714"/>
            <a:ext cx="5005388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A00DC276-2BF5-9C47-8664-4AF7A77D2BEA}"/>
              </a:ext>
            </a:extLst>
          </p:cNvPr>
          <p:cNvSpPr/>
          <p:nvPr/>
        </p:nvSpPr>
        <p:spPr>
          <a:xfrm>
            <a:off x="0" y="168438"/>
            <a:ext cx="12668250" cy="2526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1516CCF-DD69-204D-A6B4-2711E51C39FA}"/>
              </a:ext>
            </a:extLst>
          </p:cNvPr>
          <p:cNvSpPr/>
          <p:nvPr/>
        </p:nvSpPr>
        <p:spPr>
          <a:xfrm>
            <a:off x="0" y="6340303"/>
            <a:ext cx="12668250" cy="2526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2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D6F166-64A3-7241-B2EB-885C4317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7212" y="5254391"/>
            <a:ext cx="1428750" cy="585788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4 </a:t>
            </a:r>
          </a:p>
        </p:txBody>
      </p:sp>
      <p:sp>
        <p:nvSpPr>
          <p:cNvPr id="6" name="AutoShape 2" descr="Air France | Logopedia | Fandom">
            <a:extLst>
              <a:ext uri="{FF2B5EF4-FFF2-40B4-BE49-F238E27FC236}">
                <a16:creationId xmlns:a16="http://schemas.microsoft.com/office/drawing/2014/main" id="{5B8AF08A-6CEE-3B4C-95EE-93F115352A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7588" y="3276600"/>
            <a:ext cx="2690812" cy="26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Air France | Logopedia | Fandom">
            <a:extLst>
              <a:ext uri="{FF2B5EF4-FFF2-40B4-BE49-F238E27FC236}">
                <a16:creationId xmlns:a16="http://schemas.microsoft.com/office/drawing/2014/main" id="{A892CDDD-03C6-6242-B36B-CD43D5CFE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1450" y="-2838450"/>
            <a:ext cx="641985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00DC276-2BF5-9C47-8664-4AF7A77D2BEA}"/>
              </a:ext>
            </a:extLst>
          </p:cNvPr>
          <p:cNvSpPr/>
          <p:nvPr/>
        </p:nvSpPr>
        <p:spPr>
          <a:xfrm>
            <a:off x="0" y="168438"/>
            <a:ext cx="12668250" cy="2526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1516CCF-DD69-204D-A6B4-2711E51C39FA}"/>
              </a:ext>
            </a:extLst>
          </p:cNvPr>
          <p:cNvSpPr/>
          <p:nvPr/>
        </p:nvSpPr>
        <p:spPr>
          <a:xfrm>
            <a:off x="0" y="6340303"/>
            <a:ext cx="12668250" cy="2526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3BC69-7DDD-1B48-B906-18D99B56D63E}"/>
              </a:ext>
            </a:extLst>
          </p:cNvPr>
          <p:cNvSpPr txBox="1"/>
          <p:nvPr/>
        </p:nvSpPr>
        <p:spPr>
          <a:xfrm>
            <a:off x="3212739" y="479749"/>
            <a:ext cx="45868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142D5C"/>
                </a:solidFill>
              </a:rPr>
              <a:t>Decision</a:t>
            </a:r>
            <a:r>
              <a:rPr lang="en-US" sz="4800" dirty="0">
                <a:solidFill>
                  <a:srgbClr val="142D5C"/>
                </a:solidFill>
              </a:rPr>
              <a:t> </a:t>
            </a:r>
            <a:r>
              <a:rPr lang="en-US" sz="6000" dirty="0">
                <a:solidFill>
                  <a:srgbClr val="142D5C"/>
                </a:solidFill>
              </a:rPr>
              <a:t>Tree</a:t>
            </a:r>
          </a:p>
        </p:txBody>
      </p:sp>
      <p:pic>
        <p:nvPicPr>
          <p:cNvPr id="32" name="Picture 2" descr="Air France Logo transparent PNG - StickPNG">
            <a:extLst>
              <a:ext uri="{FF2B5EF4-FFF2-40B4-BE49-F238E27FC236}">
                <a16:creationId xmlns:a16="http://schemas.microsoft.com/office/drawing/2014/main" id="{DB398332-FFD3-1D4D-80DA-4D31405B1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0" b="25265"/>
          <a:stretch/>
        </p:blipFill>
        <p:spPr bwMode="auto">
          <a:xfrm>
            <a:off x="248827" y="421101"/>
            <a:ext cx="1980024" cy="8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90F6CE-FB14-484F-B6D8-B232FF28F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339" y="1629423"/>
            <a:ext cx="7549322" cy="4673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46529B-FE7E-D348-AEAA-A02DD3868D0C}"/>
              </a:ext>
            </a:extLst>
          </p:cNvPr>
          <p:cNvSpPr txBox="1"/>
          <p:nvPr/>
        </p:nvSpPr>
        <p:spPr>
          <a:xfrm>
            <a:off x="3365139" y="1177602"/>
            <a:ext cx="2883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Analyzing Profit </a:t>
            </a:r>
          </a:p>
        </p:txBody>
      </p:sp>
    </p:spTree>
    <p:extLst>
      <p:ext uri="{BB962C8B-B14F-4D97-AF65-F5344CB8AC3E}">
        <p14:creationId xmlns:p14="http://schemas.microsoft.com/office/powerpoint/2010/main" val="28340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D6F166-64A3-7241-B2EB-885C4317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7212" y="5254391"/>
            <a:ext cx="1428750" cy="585788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4 </a:t>
            </a:r>
          </a:p>
        </p:txBody>
      </p:sp>
      <p:sp>
        <p:nvSpPr>
          <p:cNvPr id="6" name="AutoShape 2" descr="Air France | Logopedia | Fandom">
            <a:extLst>
              <a:ext uri="{FF2B5EF4-FFF2-40B4-BE49-F238E27FC236}">
                <a16:creationId xmlns:a16="http://schemas.microsoft.com/office/drawing/2014/main" id="{5B8AF08A-6CEE-3B4C-95EE-93F115352A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7588" y="3276600"/>
            <a:ext cx="2690812" cy="26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Air France | Logopedia | Fandom">
            <a:extLst>
              <a:ext uri="{FF2B5EF4-FFF2-40B4-BE49-F238E27FC236}">
                <a16:creationId xmlns:a16="http://schemas.microsoft.com/office/drawing/2014/main" id="{A892CDDD-03C6-6242-B36B-CD43D5CFE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1450" y="-2838450"/>
            <a:ext cx="641985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00DC276-2BF5-9C47-8664-4AF7A77D2BEA}"/>
              </a:ext>
            </a:extLst>
          </p:cNvPr>
          <p:cNvSpPr/>
          <p:nvPr/>
        </p:nvSpPr>
        <p:spPr>
          <a:xfrm>
            <a:off x="0" y="168438"/>
            <a:ext cx="12668250" cy="2526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1516CCF-DD69-204D-A6B4-2711E51C39FA}"/>
              </a:ext>
            </a:extLst>
          </p:cNvPr>
          <p:cNvSpPr/>
          <p:nvPr/>
        </p:nvSpPr>
        <p:spPr>
          <a:xfrm>
            <a:off x="0" y="6340303"/>
            <a:ext cx="12668250" cy="2526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3BC69-7DDD-1B48-B906-18D99B56D63E}"/>
              </a:ext>
            </a:extLst>
          </p:cNvPr>
          <p:cNvSpPr txBox="1"/>
          <p:nvPr/>
        </p:nvSpPr>
        <p:spPr>
          <a:xfrm>
            <a:off x="1711553" y="762149"/>
            <a:ext cx="90736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142D5C"/>
                </a:solidFill>
              </a:rPr>
              <a:t>Logistic Regression</a:t>
            </a:r>
          </a:p>
          <a:p>
            <a:pPr algn="ctr"/>
            <a:endParaRPr lang="en-US" sz="4800" dirty="0">
              <a:solidFill>
                <a:srgbClr val="142D5C"/>
              </a:solidFill>
            </a:endParaRPr>
          </a:p>
        </p:txBody>
      </p:sp>
      <p:pic>
        <p:nvPicPr>
          <p:cNvPr id="22" name="Picture 2" descr="Air France Logo transparent PNG - StickPNG">
            <a:extLst>
              <a:ext uri="{FF2B5EF4-FFF2-40B4-BE49-F238E27FC236}">
                <a16:creationId xmlns:a16="http://schemas.microsoft.com/office/drawing/2014/main" id="{0A327889-176F-204D-AFEE-E303975C0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0" b="25265"/>
          <a:stretch/>
        </p:blipFill>
        <p:spPr bwMode="auto">
          <a:xfrm>
            <a:off x="248827" y="421101"/>
            <a:ext cx="1980024" cy="8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EF92625C-2ECE-1D42-A63B-53E1B1B71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20502"/>
              </p:ext>
            </p:extLst>
          </p:nvPr>
        </p:nvGraphicFramePr>
        <p:xfrm>
          <a:off x="1325218" y="2924976"/>
          <a:ext cx="9541564" cy="259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391">
                  <a:extLst>
                    <a:ext uri="{9D8B030D-6E8A-4147-A177-3AD203B41FA5}">
                      <a16:colId xmlns:a16="http://schemas.microsoft.com/office/drawing/2014/main" val="1846485999"/>
                    </a:ext>
                  </a:extLst>
                </a:gridCol>
                <a:gridCol w="2385391">
                  <a:extLst>
                    <a:ext uri="{9D8B030D-6E8A-4147-A177-3AD203B41FA5}">
                      <a16:colId xmlns:a16="http://schemas.microsoft.com/office/drawing/2014/main" val="3286821706"/>
                    </a:ext>
                  </a:extLst>
                </a:gridCol>
                <a:gridCol w="2385391">
                  <a:extLst>
                    <a:ext uri="{9D8B030D-6E8A-4147-A177-3AD203B41FA5}">
                      <a16:colId xmlns:a16="http://schemas.microsoft.com/office/drawing/2014/main" val="4228441207"/>
                    </a:ext>
                  </a:extLst>
                </a:gridCol>
                <a:gridCol w="2385391">
                  <a:extLst>
                    <a:ext uri="{9D8B030D-6E8A-4147-A177-3AD203B41FA5}">
                      <a16:colId xmlns:a16="http://schemas.microsoft.com/office/drawing/2014/main" val="1301115426"/>
                    </a:ext>
                  </a:extLst>
                </a:gridCol>
              </a:tblGrid>
              <a:tr h="6488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Std. Error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297746"/>
                  </a:ext>
                </a:extLst>
              </a:tr>
              <a:tr h="648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1.064e-02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1.111e-03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2e-16 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589799"/>
                  </a:ext>
                </a:extLst>
              </a:tr>
              <a:tr h="6488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Click_Charges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-1.118e-03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4.216e-04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013005"/>
                  </a:ext>
                </a:extLst>
              </a:tr>
              <a:tr h="648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Impressions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-4.519e-06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5.856e-07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1.2e-14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0830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4391D83-6A73-354C-92E8-6D99ACC2FE89}"/>
              </a:ext>
            </a:extLst>
          </p:cNvPr>
          <p:cNvSpPr txBox="1"/>
          <p:nvPr/>
        </p:nvSpPr>
        <p:spPr>
          <a:xfrm>
            <a:off x="3212739" y="1574820"/>
            <a:ext cx="2883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Analyzing Bookings</a:t>
            </a:r>
          </a:p>
        </p:txBody>
      </p:sp>
    </p:spTree>
    <p:extLst>
      <p:ext uri="{BB962C8B-B14F-4D97-AF65-F5344CB8AC3E}">
        <p14:creationId xmlns:p14="http://schemas.microsoft.com/office/powerpoint/2010/main" val="57509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D6F166-64A3-7241-B2EB-885C4317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7212" y="5254391"/>
            <a:ext cx="1428750" cy="585788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4 </a:t>
            </a:r>
          </a:p>
        </p:txBody>
      </p:sp>
      <p:sp>
        <p:nvSpPr>
          <p:cNvPr id="6" name="AutoShape 2" descr="Air France | Logopedia | Fandom">
            <a:extLst>
              <a:ext uri="{FF2B5EF4-FFF2-40B4-BE49-F238E27FC236}">
                <a16:creationId xmlns:a16="http://schemas.microsoft.com/office/drawing/2014/main" id="{5B8AF08A-6CEE-3B4C-95EE-93F115352A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7588" y="3276600"/>
            <a:ext cx="2690812" cy="26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Air France | Logopedia | Fandom">
            <a:extLst>
              <a:ext uri="{FF2B5EF4-FFF2-40B4-BE49-F238E27FC236}">
                <a16:creationId xmlns:a16="http://schemas.microsoft.com/office/drawing/2014/main" id="{A892CDDD-03C6-6242-B36B-CD43D5CFE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1450" y="-2838450"/>
            <a:ext cx="641985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00DC276-2BF5-9C47-8664-4AF7A77D2BEA}"/>
              </a:ext>
            </a:extLst>
          </p:cNvPr>
          <p:cNvSpPr/>
          <p:nvPr/>
        </p:nvSpPr>
        <p:spPr>
          <a:xfrm>
            <a:off x="0" y="168438"/>
            <a:ext cx="12668250" cy="252663"/>
          </a:xfrm>
          <a:prstGeom prst="rightArrow">
            <a:avLst/>
          </a:prstGeom>
          <a:solidFill>
            <a:srgbClr val="142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1516CCF-DD69-204D-A6B4-2711E51C39FA}"/>
              </a:ext>
            </a:extLst>
          </p:cNvPr>
          <p:cNvSpPr/>
          <p:nvPr/>
        </p:nvSpPr>
        <p:spPr>
          <a:xfrm>
            <a:off x="0" y="6340303"/>
            <a:ext cx="12668250" cy="252663"/>
          </a:xfrm>
          <a:prstGeom prst="rightArrow">
            <a:avLst/>
          </a:prstGeom>
          <a:solidFill>
            <a:srgbClr val="142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3BC69-7DDD-1B48-B906-18D99B56D63E}"/>
              </a:ext>
            </a:extLst>
          </p:cNvPr>
          <p:cNvSpPr txBox="1"/>
          <p:nvPr/>
        </p:nvSpPr>
        <p:spPr>
          <a:xfrm>
            <a:off x="3590360" y="430287"/>
            <a:ext cx="45868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Decision</a:t>
            </a:r>
            <a:r>
              <a:rPr lang="en-US" sz="4800" dirty="0">
                <a:solidFill>
                  <a:srgbClr val="142D5C"/>
                </a:solidFill>
              </a:rPr>
              <a:t> </a:t>
            </a:r>
            <a:r>
              <a:rPr lang="en-US" sz="6000" dirty="0">
                <a:solidFill>
                  <a:srgbClr val="FF0000"/>
                </a:solidFill>
              </a:rPr>
              <a:t>Tree</a:t>
            </a:r>
          </a:p>
        </p:txBody>
      </p:sp>
      <p:pic>
        <p:nvPicPr>
          <p:cNvPr id="32" name="Picture 2" descr="Air France Logo transparent PNG - StickPNG">
            <a:extLst>
              <a:ext uri="{FF2B5EF4-FFF2-40B4-BE49-F238E27FC236}">
                <a16:creationId xmlns:a16="http://schemas.microsoft.com/office/drawing/2014/main" id="{DB398332-FFD3-1D4D-80DA-4D31405B1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0" b="25265"/>
          <a:stretch/>
        </p:blipFill>
        <p:spPr bwMode="auto">
          <a:xfrm>
            <a:off x="248827" y="421101"/>
            <a:ext cx="1980024" cy="8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DD3E2D-D359-4240-AD36-886D437AC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084" y="1613002"/>
            <a:ext cx="7265831" cy="45214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7B2EE0-B524-EC44-923B-19B35C4F7821}"/>
              </a:ext>
            </a:extLst>
          </p:cNvPr>
          <p:cNvSpPr txBox="1"/>
          <p:nvPr/>
        </p:nvSpPr>
        <p:spPr>
          <a:xfrm>
            <a:off x="3663766" y="1128569"/>
            <a:ext cx="2883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142D5C"/>
                </a:solidFill>
              </a:rPr>
              <a:t>Analyzing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142D5C"/>
                </a:solidFill>
              </a:rPr>
              <a:t>Bookings</a:t>
            </a:r>
          </a:p>
        </p:txBody>
      </p:sp>
    </p:spTree>
    <p:extLst>
      <p:ext uri="{BB962C8B-B14F-4D97-AF65-F5344CB8AC3E}">
        <p14:creationId xmlns:p14="http://schemas.microsoft.com/office/powerpoint/2010/main" val="148968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D6F166-64A3-7241-B2EB-885C4317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7212" y="5254391"/>
            <a:ext cx="1428750" cy="585788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4 </a:t>
            </a:r>
          </a:p>
        </p:txBody>
      </p:sp>
      <p:sp>
        <p:nvSpPr>
          <p:cNvPr id="6" name="AutoShape 2" descr="Air France | Logopedia | Fandom">
            <a:extLst>
              <a:ext uri="{FF2B5EF4-FFF2-40B4-BE49-F238E27FC236}">
                <a16:creationId xmlns:a16="http://schemas.microsoft.com/office/drawing/2014/main" id="{5B8AF08A-6CEE-3B4C-95EE-93F115352A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7588" y="3276600"/>
            <a:ext cx="2690812" cy="26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Air France | Logopedia | Fandom">
            <a:extLst>
              <a:ext uri="{FF2B5EF4-FFF2-40B4-BE49-F238E27FC236}">
                <a16:creationId xmlns:a16="http://schemas.microsoft.com/office/drawing/2014/main" id="{A892CDDD-03C6-6242-B36B-CD43D5CFE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1450" y="-2838450"/>
            <a:ext cx="641985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00DC276-2BF5-9C47-8664-4AF7A77D2BEA}"/>
              </a:ext>
            </a:extLst>
          </p:cNvPr>
          <p:cNvSpPr/>
          <p:nvPr/>
        </p:nvSpPr>
        <p:spPr>
          <a:xfrm>
            <a:off x="0" y="168438"/>
            <a:ext cx="12668250" cy="252663"/>
          </a:xfrm>
          <a:prstGeom prst="rightArrow">
            <a:avLst/>
          </a:prstGeom>
          <a:solidFill>
            <a:srgbClr val="142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1516CCF-DD69-204D-A6B4-2711E51C39FA}"/>
              </a:ext>
            </a:extLst>
          </p:cNvPr>
          <p:cNvSpPr/>
          <p:nvPr/>
        </p:nvSpPr>
        <p:spPr>
          <a:xfrm>
            <a:off x="0" y="6340303"/>
            <a:ext cx="12668250" cy="252663"/>
          </a:xfrm>
          <a:prstGeom prst="rightArrow">
            <a:avLst/>
          </a:prstGeom>
          <a:solidFill>
            <a:srgbClr val="142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3BC69-7DDD-1B48-B906-18D99B56D63E}"/>
              </a:ext>
            </a:extLst>
          </p:cNvPr>
          <p:cNvSpPr txBox="1"/>
          <p:nvPr/>
        </p:nvSpPr>
        <p:spPr>
          <a:xfrm>
            <a:off x="2456246" y="747239"/>
            <a:ext cx="75843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Final</a:t>
            </a:r>
            <a:r>
              <a:rPr lang="en-US" sz="6000" dirty="0">
                <a:solidFill>
                  <a:srgbClr val="142D5C"/>
                </a:solidFill>
              </a:rPr>
              <a:t> </a:t>
            </a:r>
            <a:r>
              <a:rPr lang="en-US" sz="6000" dirty="0">
                <a:solidFill>
                  <a:srgbClr val="FF0000"/>
                </a:solidFill>
              </a:rPr>
              <a:t>Recommendations</a:t>
            </a:r>
          </a:p>
        </p:txBody>
      </p:sp>
      <p:pic>
        <p:nvPicPr>
          <p:cNvPr id="32" name="Picture 2" descr="Air France Logo transparent PNG - StickPNG">
            <a:extLst>
              <a:ext uri="{FF2B5EF4-FFF2-40B4-BE49-F238E27FC236}">
                <a16:creationId xmlns:a16="http://schemas.microsoft.com/office/drawing/2014/main" id="{DB398332-FFD3-1D4D-80DA-4D31405B1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0" b="25265"/>
          <a:stretch/>
        </p:blipFill>
        <p:spPr bwMode="auto">
          <a:xfrm>
            <a:off x="248827" y="421101"/>
            <a:ext cx="1980024" cy="8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Earth globe: Americas with solid fill">
            <a:extLst>
              <a:ext uri="{FF2B5EF4-FFF2-40B4-BE49-F238E27FC236}">
                <a16:creationId xmlns:a16="http://schemas.microsoft.com/office/drawing/2014/main" id="{D464C351-3442-4243-B283-892D2810C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4424" y="1772977"/>
            <a:ext cx="1157113" cy="11571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F7FC3D-139D-484A-A9EA-F6F0AEAF5CF2}"/>
              </a:ext>
            </a:extLst>
          </p:cNvPr>
          <p:cNvSpPr txBox="1"/>
          <p:nvPr/>
        </p:nvSpPr>
        <p:spPr>
          <a:xfrm>
            <a:off x="2843212" y="1922078"/>
            <a:ext cx="14287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142D5C"/>
                </a:solidFill>
              </a:rPr>
              <a:t>USA</a:t>
            </a:r>
          </a:p>
        </p:txBody>
      </p:sp>
      <p:pic>
        <p:nvPicPr>
          <p:cNvPr id="15" name="Picture 20" descr="Kayak Logo, history, meaning, symbol, PNG">
            <a:extLst>
              <a:ext uri="{FF2B5EF4-FFF2-40B4-BE49-F238E27FC236}">
                <a16:creationId xmlns:a16="http://schemas.microsoft.com/office/drawing/2014/main" id="{4113AF6A-CB19-684B-8BB6-38E308A4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64" y="3100166"/>
            <a:ext cx="2205257" cy="124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OMP-23 GOOGLE DOCS 101 - A CRASH COURSE - Stafford Technical Center">
            <a:extLst>
              <a:ext uri="{FF2B5EF4-FFF2-40B4-BE49-F238E27FC236}">
                <a16:creationId xmlns:a16="http://schemas.microsoft.com/office/drawing/2014/main" id="{1FB5653D-F74E-D44A-A6A2-EF55200A7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2" t="8511" r="10505" b="7530"/>
          <a:stretch/>
        </p:blipFill>
        <p:spPr bwMode="auto">
          <a:xfrm>
            <a:off x="1484988" y="2760558"/>
            <a:ext cx="1157114" cy="119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Yahoo logo and symbol, meaning, history, PNG">
            <a:extLst>
              <a:ext uri="{FF2B5EF4-FFF2-40B4-BE49-F238E27FC236}">
                <a16:creationId xmlns:a16="http://schemas.microsoft.com/office/drawing/2014/main" id="{995354C4-4929-2346-B71B-44CD0BDD4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5" y="4521805"/>
            <a:ext cx="1615131" cy="119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 descr="Kayak Logo, history, meaning, symbol, PNG">
            <a:extLst>
              <a:ext uri="{FF2B5EF4-FFF2-40B4-BE49-F238E27FC236}">
                <a16:creationId xmlns:a16="http://schemas.microsoft.com/office/drawing/2014/main" id="{8C112F50-6A3C-9A46-9B09-D2BEF316A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72" y="3143634"/>
            <a:ext cx="2205257" cy="124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OMP-23 GOOGLE DOCS 101 - A CRASH COURSE - Stafford Technical Center">
            <a:extLst>
              <a:ext uri="{FF2B5EF4-FFF2-40B4-BE49-F238E27FC236}">
                <a16:creationId xmlns:a16="http://schemas.microsoft.com/office/drawing/2014/main" id="{CC6C3865-9695-E04D-93ED-A0C168325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2" t="8511" r="10505" b="7530"/>
          <a:stretch/>
        </p:blipFill>
        <p:spPr bwMode="auto">
          <a:xfrm>
            <a:off x="9027405" y="3143634"/>
            <a:ext cx="1157114" cy="119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33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D6F166-64A3-7241-B2EB-885C4317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7212" y="5254391"/>
            <a:ext cx="1428750" cy="585788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4 </a:t>
            </a:r>
          </a:p>
        </p:txBody>
      </p:sp>
      <p:sp>
        <p:nvSpPr>
          <p:cNvPr id="6" name="AutoShape 2" descr="Air France | Logopedia | Fandom">
            <a:extLst>
              <a:ext uri="{FF2B5EF4-FFF2-40B4-BE49-F238E27FC236}">
                <a16:creationId xmlns:a16="http://schemas.microsoft.com/office/drawing/2014/main" id="{5B8AF08A-6CEE-3B4C-95EE-93F115352A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7588" y="3276600"/>
            <a:ext cx="2690812" cy="26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Air France | Logopedia | Fandom">
            <a:extLst>
              <a:ext uri="{FF2B5EF4-FFF2-40B4-BE49-F238E27FC236}">
                <a16:creationId xmlns:a16="http://schemas.microsoft.com/office/drawing/2014/main" id="{A892CDDD-03C6-6242-B36B-CD43D5CFE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1450" y="-2838450"/>
            <a:ext cx="641985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00DC276-2BF5-9C47-8664-4AF7A77D2BEA}"/>
              </a:ext>
            </a:extLst>
          </p:cNvPr>
          <p:cNvSpPr/>
          <p:nvPr/>
        </p:nvSpPr>
        <p:spPr>
          <a:xfrm>
            <a:off x="0" y="168438"/>
            <a:ext cx="12668250" cy="2526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1516CCF-DD69-204D-A6B4-2711E51C39FA}"/>
              </a:ext>
            </a:extLst>
          </p:cNvPr>
          <p:cNvSpPr/>
          <p:nvPr/>
        </p:nvSpPr>
        <p:spPr>
          <a:xfrm>
            <a:off x="0" y="6340303"/>
            <a:ext cx="12668250" cy="2526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3BC69-7DDD-1B48-B906-18D99B56D63E}"/>
              </a:ext>
            </a:extLst>
          </p:cNvPr>
          <p:cNvSpPr txBox="1"/>
          <p:nvPr/>
        </p:nvSpPr>
        <p:spPr>
          <a:xfrm>
            <a:off x="1999122" y="605894"/>
            <a:ext cx="86700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142D5C"/>
                </a:solidFill>
              </a:rPr>
              <a:t>BUSINESS SCENARIO</a:t>
            </a:r>
          </a:p>
        </p:txBody>
      </p:sp>
      <p:pic>
        <p:nvPicPr>
          <p:cNvPr id="4098" name="Picture 2" descr="Air France Logo transparent PNG - StickPNG">
            <a:extLst>
              <a:ext uri="{FF2B5EF4-FFF2-40B4-BE49-F238E27FC236}">
                <a16:creationId xmlns:a16="http://schemas.microsoft.com/office/drawing/2014/main" id="{01250A51-8B5C-2E41-84D6-1D546E26A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0" b="25265"/>
          <a:stretch/>
        </p:blipFill>
        <p:spPr bwMode="auto">
          <a:xfrm>
            <a:off x="1285158" y="2542164"/>
            <a:ext cx="3472834" cy="151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OMP-23 GOOGLE DOCS 101 - A CRASH COURSE - Stafford Technical Center">
            <a:extLst>
              <a:ext uri="{FF2B5EF4-FFF2-40B4-BE49-F238E27FC236}">
                <a16:creationId xmlns:a16="http://schemas.microsoft.com/office/drawing/2014/main" id="{69B7251F-6719-2845-BFD2-BA7E8CDC2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2" t="8511" r="10505" b="7530"/>
          <a:stretch/>
        </p:blipFill>
        <p:spPr bwMode="auto">
          <a:xfrm>
            <a:off x="10215153" y="1511530"/>
            <a:ext cx="907947" cy="9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Yahoo logo and symbol, meaning, history, PNG">
            <a:extLst>
              <a:ext uri="{FF2B5EF4-FFF2-40B4-BE49-F238E27FC236}">
                <a16:creationId xmlns:a16="http://schemas.microsoft.com/office/drawing/2014/main" id="{DE2CB142-C1B1-454A-845D-0FBD5938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79" y="2917586"/>
            <a:ext cx="1438540" cy="10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MSN logo and symbol, meaning, history, PNG">
            <a:extLst>
              <a:ext uri="{FF2B5EF4-FFF2-40B4-BE49-F238E27FC236}">
                <a16:creationId xmlns:a16="http://schemas.microsoft.com/office/drawing/2014/main" id="{AA43FDFC-ED10-6143-8936-F137F3A74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3" b="8261"/>
          <a:stretch/>
        </p:blipFill>
        <p:spPr bwMode="auto">
          <a:xfrm>
            <a:off x="7645526" y="1537231"/>
            <a:ext cx="2028480" cy="88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Overture (with the Internet History Podcast!) | History and Strategy | Deep  Podcast Case Studies">
            <a:extLst>
              <a:ext uri="{FF2B5EF4-FFF2-40B4-BE49-F238E27FC236}">
                <a16:creationId xmlns:a16="http://schemas.microsoft.com/office/drawing/2014/main" id="{C974B6B4-7794-4245-8BD3-A84D4E63C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" t="13438" r="5268" b="13719"/>
          <a:stretch/>
        </p:blipFill>
        <p:spPr bwMode="auto">
          <a:xfrm>
            <a:off x="9279840" y="3085079"/>
            <a:ext cx="2049072" cy="95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Kayak Logo, history, meaning, symbol, PNG">
            <a:extLst>
              <a:ext uri="{FF2B5EF4-FFF2-40B4-BE49-F238E27FC236}">
                <a16:creationId xmlns:a16="http://schemas.microsoft.com/office/drawing/2014/main" id="{EC041549-5337-1E47-BB6C-C707C5DE9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049" y="4388533"/>
            <a:ext cx="2205257" cy="124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Add with solid fill">
            <a:extLst>
              <a:ext uri="{FF2B5EF4-FFF2-40B4-BE49-F238E27FC236}">
                <a16:creationId xmlns:a16="http://schemas.microsoft.com/office/drawing/2014/main" id="{A17AD12D-970F-EC41-973F-CDD8550C93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78412" y="28819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0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D6F166-64A3-7241-B2EB-885C4317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7212" y="5254391"/>
            <a:ext cx="1428750" cy="585788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4 </a:t>
            </a:r>
          </a:p>
        </p:txBody>
      </p:sp>
      <p:sp>
        <p:nvSpPr>
          <p:cNvPr id="6" name="AutoShape 2" descr="Air France | Logopedia | Fandom">
            <a:extLst>
              <a:ext uri="{FF2B5EF4-FFF2-40B4-BE49-F238E27FC236}">
                <a16:creationId xmlns:a16="http://schemas.microsoft.com/office/drawing/2014/main" id="{5B8AF08A-6CEE-3B4C-95EE-93F115352A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7588" y="3276600"/>
            <a:ext cx="2690812" cy="26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Air France | Logopedia | Fandom">
            <a:extLst>
              <a:ext uri="{FF2B5EF4-FFF2-40B4-BE49-F238E27FC236}">
                <a16:creationId xmlns:a16="http://schemas.microsoft.com/office/drawing/2014/main" id="{A892CDDD-03C6-6242-B36B-CD43D5CFE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1450" y="-2838450"/>
            <a:ext cx="641985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00DC276-2BF5-9C47-8664-4AF7A77D2BEA}"/>
              </a:ext>
            </a:extLst>
          </p:cNvPr>
          <p:cNvSpPr/>
          <p:nvPr/>
        </p:nvSpPr>
        <p:spPr>
          <a:xfrm>
            <a:off x="0" y="168438"/>
            <a:ext cx="12668250" cy="252663"/>
          </a:xfrm>
          <a:prstGeom prst="rightArrow">
            <a:avLst/>
          </a:prstGeom>
          <a:solidFill>
            <a:srgbClr val="142D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1516CCF-DD69-204D-A6B4-2711E51C39FA}"/>
              </a:ext>
            </a:extLst>
          </p:cNvPr>
          <p:cNvSpPr/>
          <p:nvPr/>
        </p:nvSpPr>
        <p:spPr>
          <a:xfrm>
            <a:off x="0" y="6340303"/>
            <a:ext cx="12668250" cy="252663"/>
          </a:xfrm>
          <a:prstGeom prst="rightArrow">
            <a:avLst/>
          </a:prstGeom>
          <a:solidFill>
            <a:srgbClr val="142D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3BC69-7DDD-1B48-B906-18D99B56D63E}"/>
              </a:ext>
            </a:extLst>
          </p:cNvPr>
          <p:cNvSpPr txBox="1"/>
          <p:nvPr/>
        </p:nvSpPr>
        <p:spPr>
          <a:xfrm>
            <a:off x="1356786" y="882673"/>
            <a:ext cx="35893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142D5C"/>
                </a:solidFill>
              </a:rPr>
              <a:t>GOALS</a:t>
            </a:r>
          </a:p>
          <a:p>
            <a:pPr algn="ctr"/>
            <a:endParaRPr lang="en-US" sz="4800" dirty="0">
              <a:solidFill>
                <a:srgbClr val="142D5C"/>
              </a:solidFill>
            </a:endParaRPr>
          </a:p>
        </p:txBody>
      </p:sp>
      <p:pic>
        <p:nvPicPr>
          <p:cNvPr id="8" name="Graphic 7" descr="Money outline">
            <a:extLst>
              <a:ext uri="{FF2B5EF4-FFF2-40B4-BE49-F238E27FC236}">
                <a16:creationId xmlns:a16="http://schemas.microsoft.com/office/drawing/2014/main" id="{65B7B4E7-646B-B243-AE23-E49C2B5A0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4718" y="3147564"/>
            <a:ext cx="1613453" cy="1613453"/>
          </a:xfrm>
          <a:prstGeom prst="rect">
            <a:avLst/>
          </a:prstGeom>
        </p:spPr>
      </p:pic>
      <p:pic>
        <p:nvPicPr>
          <p:cNvPr id="12" name="Graphic 11" descr="Bar graph with upward trend outline">
            <a:extLst>
              <a:ext uri="{FF2B5EF4-FFF2-40B4-BE49-F238E27FC236}">
                <a16:creationId xmlns:a16="http://schemas.microsoft.com/office/drawing/2014/main" id="{A649C7F5-A386-8C4A-A315-06DF23676A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21601" y="1886217"/>
            <a:ext cx="1412219" cy="14122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B9024D-D824-364B-A6F3-29A8EE3623E5}"/>
              </a:ext>
            </a:extLst>
          </p:cNvPr>
          <p:cNvSpPr txBox="1"/>
          <p:nvPr/>
        </p:nvSpPr>
        <p:spPr>
          <a:xfrm>
            <a:off x="2777694" y="5107541"/>
            <a:ext cx="2690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ROA</a:t>
            </a:r>
          </a:p>
        </p:txBody>
      </p:sp>
      <p:pic>
        <p:nvPicPr>
          <p:cNvPr id="22" name="Picture 2" descr="Air France Logo transparent PNG - StickPNG">
            <a:extLst>
              <a:ext uri="{FF2B5EF4-FFF2-40B4-BE49-F238E27FC236}">
                <a16:creationId xmlns:a16="http://schemas.microsoft.com/office/drawing/2014/main" id="{0A327889-176F-204D-AFEE-E303975C0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0" b="25265"/>
          <a:stretch/>
        </p:blipFill>
        <p:spPr bwMode="auto">
          <a:xfrm>
            <a:off x="105952" y="294769"/>
            <a:ext cx="1980024" cy="8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>
            <a:extLst>
              <a:ext uri="{FF2B5EF4-FFF2-40B4-BE49-F238E27FC236}">
                <a16:creationId xmlns:a16="http://schemas.microsoft.com/office/drawing/2014/main" id="{0875F985-7AA8-8A4F-A831-964FEB85D591}"/>
              </a:ext>
            </a:extLst>
          </p:cNvPr>
          <p:cNvSpPr/>
          <p:nvPr/>
        </p:nvSpPr>
        <p:spPr>
          <a:xfrm>
            <a:off x="2377418" y="4861999"/>
            <a:ext cx="532812" cy="76028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DA98A-3942-604F-B31E-C56F1CE12B4C}"/>
              </a:ext>
            </a:extLst>
          </p:cNvPr>
          <p:cNvSpPr txBox="1"/>
          <p:nvPr/>
        </p:nvSpPr>
        <p:spPr>
          <a:xfrm>
            <a:off x="5059620" y="870554"/>
            <a:ext cx="64405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KPI’s</a:t>
            </a:r>
          </a:p>
        </p:txBody>
      </p:sp>
      <p:graphicFrame>
        <p:nvGraphicFramePr>
          <p:cNvPr id="16" name="Table 19">
            <a:extLst>
              <a:ext uri="{FF2B5EF4-FFF2-40B4-BE49-F238E27FC236}">
                <a16:creationId xmlns:a16="http://schemas.microsoft.com/office/drawing/2014/main" id="{D3281321-FB36-B74C-887B-FAD095F95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00870"/>
              </p:ext>
            </p:extLst>
          </p:nvPr>
        </p:nvGraphicFramePr>
        <p:xfrm>
          <a:off x="7226025" y="2375116"/>
          <a:ext cx="2431247" cy="3133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31247">
                  <a:extLst>
                    <a:ext uri="{9D8B030D-6E8A-4147-A177-3AD203B41FA5}">
                      <a16:colId xmlns:a16="http://schemas.microsoft.com/office/drawing/2014/main" val="1769343479"/>
                    </a:ext>
                  </a:extLst>
                </a:gridCol>
              </a:tblGrid>
              <a:tr h="729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142D5C"/>
                          </a:solidFill>
                        </a:rPr>
                        <a:t>ROA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569498"/>
                  </a:ext>
                </a:extLst>
              </a:tr>
              <a:tr h="729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142D5C"/>
                          </a:solidFill>
                        </a:rPr>
                        <a:t>ROI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465977"/>
                  </a:ext>
                </a:extLst>
              </a:tr>
              <a:tr h="729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142D5C"/>
                          </a:solidFill>
                        </a:rPr>
                        <a:t>Avg Cost per Click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271184"/>
                  </a:ext>
                </a:extLst>
              </a:tr>
              <a:tr h="729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142D5C"/>
                          </a:solidFill>
                        </a:rPr>
                        <a:t>Total Bookings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4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95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D6F166-64A3-7241-B2EB-885C4317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7212" y="5254391"/>
            <a:ext cx="1428750" cy="585788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4 </a:t>
            </a:r>
          </a:p>
        </p:txBody>
      </p:sp>
      <p:sp>
        <p:nvSpPr>
          <p:cNvPr id="6" name="AutoShape 2" descr="Air France | Logopedia | Fandom">
            <a:extLst>
              <a:ext uri="{FF2B5EF4-FFF2-40B4-BE49-F238E27FC236}">
                <a16:creationId xmlns:a16="http://schemas.microsoft.com/office/drawing/2014/main" id="{5B8AF08A-6CEE-3B4C-95EE-93F115352A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7588" y="3276600"/>
            <a:ext cx="2690812" cy="26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Air France | Logopedia | Fandom">
            <a:extLst>
              <a:ext uri="{FF2B5EF4-FFF2-40B4-BE49-F238E27FC236}">
                <a16:creationId xmlns:a16="http://schemas.microsoft.com/office/drawing/2014/main" id="{A892CDDD-03C6-6242-B36B-CD43D5CFE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1450" y="-2838450"/>
            <a:ext cx="641985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00DC276-2BF5-9C47-8664-4AF7A77D2BEA}"/>
              </a:ext>
            </a:extLst>
          </p:cNvPr>
          <p:cNvSpPr/>
          <p:nvPr/>
        </p:nvSpPr>
        <p:spPr>
          <a:xfrm>
            <a:off x="0" y="168438"/>
            <a:ext cx="12668250" cy="2526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1516CCF-DD69-204D-A6B4-2711E51C39FA}"/>
              </a:ext>
            </a:extLst>
          </p:cNvPr>
          <p:cNvSpPr/>
          <p:nvPr/>
        </p:nvSpPr>
        <p:spPr>
          <a:xfrm>
            <a:off x="0" y="6340303"/>
            <a:ext cx="12668250" cy="2526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3BC69-7DDD-1B48-B906-18D99B56D63E}"/>
              </a:ext>
            </a:extLst>
          </p:cNvPr>
          <p:cNvSpPr txBox="1"/>
          <p:nvPr/>
        </p:nvSpPr>
        <p:spPr>
          <a:xfrm>
            <a:off x="1999122" y="650653"/>
            <a:ext cx="86700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142D5C"/>
                </a:solidFill>
              </a:rPr>
              <a:t>Publisher’s</a:t>
            </a:r>
            <a:r>
              <a:rPr lang="en-US" sz="4800" dirty="0">
                <a:solidFill>
                  <a:srgbClr val="142D5C"/>
                </a:solidFill>
              </a:rPr>
              <a:t> vs </a:t>
            </a:r>
            <a:r>
              <a:rPr lang="en-US" sz="6000" dirty="0">
                <a:solidFill>
                  <a:srgbClr val="142D5C"/>
                </a:solidFill>
              </a:rPr>
              <a:t>Kayak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C46794C-0375-7E45-92C1-5102C53EA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45690"/>
              </p:ext>
            </p:extLst>
          </p:nvPr>
        </p:nvGraphicFramePr>
        <p:xfrm>
          <a:off x="891208" y="2333333"/>
          <a:ext cx="10714383" cy="303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28">
                  <a:extLst>
                    <a:ext uri="{9D8B030D-6E8A-4147-A177-3AD203B41FA5}">
                      <a16:colId xmlns:a16="http://schemas.microsoft.com/office/drawing/2014/main" val="979412445"/>
                    </a:ext>
                  </a:extLst>
                </a:gridCol>
                <a:gridCol w="1868567">
                  <a:extLst>
                    <a:ext uri="{9D8B030D-6E8A-4147-A177-3AD203B41FA5}">
                      <a16:colId xmlns:a16="http://schemas.microsoft.com/office/drawing/2014/main" val="3760615496"/>
                    </a:ext>
                  </a:extLst>
                </a:gridCol>
                <a:gridCol w="1768215">
                  <a:extLst>
                    <a:ext uri="{9D8B030D-6E8A-4147-A177-3AD203B41FA5}">
                      <a16:colId xmlns:a16="http://schemas.microsoft.com/office/drawing/2014/main" val="4286384730"/>
                    </a:ext>
                  </a:extLst>
                </a:gridCol>
                <a:gridCol w="1818391">
                  <a:extLst>
                    <a:ext uri="{9D8B030D-6E8A-4147-A177-3AD203B41FA5}">
                      <a16:colId xmlns:a16="http://schemas.microsoft.com/office/drawing/2014/main" val="1357309682"/>
                    </a:ext>
                  </a:extLst>
                </a:gridCol>
                <a:gridCol w="1818391">
                  <a:extLst>
                    <a:ext uri="{9D8B030D-6E8A-4147-A177-3AD203B41FA5}">
                      <a16:colId xmlns:a16="http://schemas.microsoft.com/office/drawing/2014/main" val="3253813806"/>
                    </a:ext>
                  </a:extLst>
                </a:gridCol>
                <a:gridCol w="1818391">
                  <a:extLst>
                    <a:ext uri="{9D8B030D-6E8A-4147-A177-3AD203B41FA5}">
                      <a16:colId xmlns:a16="http://schemas.microsoft.com/office/drawing/2014/main" val="4208343458"/>
                    </a:ext>
                  </a:extLst>
                </a:gridCol>
              </a:tblGrid>
              <a:tr h="594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Yahoo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Kayak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388207"/>
                  </a:ext>
                </a:extLst>
              </a:tr>
              <a:tr h="60246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Clicks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119,323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45,598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192,109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10,808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2,839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636578"/>
                  </a:ext>
                </a:extLst>
              </a:tr>
              <a:tr h="5519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Bookings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272F"/>
                          </a:highlight>
                        </a:rPr>
                        <a:t>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066106"/>
                  </a:ext>
                </a:extLst>
              </a:tr>
              <a:tr h="68631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272F"/>
                          </a:highlight>
                        </a:rPr>
                        <a:t>$141,976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$46,197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$353,640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$16,098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$3,567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218789"/>
                  </a:ext>
                </a:extLst>
              </a:tr>
              <a:tr h="6024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$205,457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$836,091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$1,391,841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272F"/>
                          </a:highlight>
                        </a:rPr>
                        <a:t>$165,451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$230,126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925231"/>
                  </a:ext>
                </a:extLst>
              </a:tr>
            </a:tbl>
          </a:graphicData>
        </a:graphic>
      </p:graphicFrame>
      <p:pic>
        <p:nvPicPr>
          <p:cNvPr id="32" name="Picture 2" descr="Air France Logo transparent PNG - StickPNG">
            <a:extLst>
              <a:ext uri="{FF2B5EF4-FFF2-40B4-BE49-F238E27FC236}">
                <a16:creationId xmlns:a16="http://schemas.microsoft.com/office/drawing/2014/main" id="{DB398332-FFD3-1D4D-80DA-4D31405B1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0" b="25265"/>
          <a:stretch/>
        </p:blipFill>
        <p:spPr bwMode="auto">
          <a:xfrm>
            <a:off x="248827" y="421101"/>
            <a:ext cx="1980024" cy="8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A36A995-2579-2542-B212-AA75280517C7}"/>
              </a:ext>
            </a:extLst>
          </p:cNvPr>
          <p:cNvSpPr txBox="1"/>
          <p:nvPr/>
        </p:nvSpPr>
        <p:spPr>
          <a:xfrm>
            <a:off x="248827" y="1823461"/>
            <a:ext cx="11028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USA</a:t>
            </a:r>
          </a:p>
        </p:txBody>
      </p:sp>
    </p:spTree>
    <p:extLst>
      <p:ext uri="{BB962C8B-B14F-4D97-AF65-F5344CB8AC3E}">
        <p14:creationId xmlns:p14="http://schemas.microsoft.com/office/powerpoint/2010/main" val="41697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20"/>
    </mc:Choice>
    <mc:Fallback xmlns="">
      <p:transition spd="slow" advTm="3332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D6F166-64A3-7241-B2EB-885C4317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7212" y="5254391"/>
            <a:ext cx="1428750" cy="585788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4 </a:t>
            </a:r>
          </a:p>
        </p:txBody>
      </p:sp>
      <p:sp>
        <p:nvSpPr>
          <p:cNvPr id="6" name="AutoShape 2" descr="Air France | Logopedia | Fandom">
            <a:extLst>
              <a:ext uri="{FF2B5EF4-FFF2-40B4-BE49-F238E27FC236}">
                <a16:creationId xmlns:a16="http://schemas.microsoft.com/office/drawing/2014/main" id="{5B8AF08A-6CEE-3B4C-95EE-93F115352A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7588" y="3276600"/>
            <a:ext cx="2690812" cy="26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Air France | Logopedia | Fandom">
            <a:extLst>
              <a:ext uri="{FF2B5EF4-FFF2-40B4-BE49-F238E27FC236}">
                <a16:creationId xmlns:a16="http://schemas.microsoft.com/office/drawing/2014/main" id="{A892CDDD-03C6-6242-B36B-CD43D5CFE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1450" y="-2838450"/>
            <a:ext cx="641985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00DC276-2BF5-9C47-8664-4AF7A77D2BEA}"/>
              </a:ext>
            </a:extLst>
          </p:cNvPr>
          <p:cNvSpPr/>
          <p:nvPr/>
        </p:nvSpPr>
        <p:spPr>
          <a:xfrm>
            <a:off x="0" y="168438"/>
            <a:ext cx="12668250" cy="2526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1516CCF-DD69-204D-A6B4-2711E51C39FA}"/>
              </a:ext>
            </a:extLst>
          </p:cNvPr>
          <p:cNvSpPr/>
          <p:nvPr/>
        </p:nvSpPr>
        <p:spPr>
          <a:xfrm>
            <a:off x="0" y="6340303"/>
            <a:ext cx="12668250" cy="2526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3BC69-7DDD-1B48-B906-18D99B56D63E}"/>
              </a:ext>
            </a:extLst>
          </p:cNvPr>
          <p:cNvSpPr txBox="1"/>
          <p:nvPr/>
        </p:nvSpPr>
        <p:spPr>
          <a:xfrm>
            <a:off x="1999122" y="650653"/>
            <a:ext cx="86700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142D5C"/>
                </a:solidFill>
              </a:rPr>
              <a:t>Publisher’s</a:t>
            </a:r>
            <a:r>
              <a:rPr lang="en-US" sz="4800" dirty="0">
                <a:solidFill>
                  <a:srgbClr val="142D5C"/>
                </a:solidFill>
              </a:rPr>
              <a:t> vs </a:t>
            </a:r>
            <a:r>
              <a:rPr lang="en-US" sz="6000" dirty="0">
                <a:solidFill>
                  <a:srgbClr val="142D5C"/>
                </a:solidFill>
              </a:rPr>
              <a:t>Kayak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C46794C-0375-7E45-92C1-5102C53EA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86545"/>
              </p:ext>
            </p:extLst>
          </p:nvPr>
        </p:nvGraphicFramePr>
        <p:xfrm>
          <a:off x="1364120" y="2189398"/>
          <a:ext cx="9463759" cy="328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95">
                  <a:extLst>
                    <a:ext uri="{9D8B030D-6E8A-4147-A177-3AD203B41FA5}">
                      <a16:colId xmlns:a16="http://schemas.microsoft.com/office/drawing/2014/main" val="979412445"/>
                    </a:ext>
                  </a:extLst>
                </a:gridCol>
                <a:gridCol w="1976676">
                  <a:extLst>
                    <a:ext uri="{9D8B030D-6E8A-4147-A177-3AD203B41FA5}">
                      <a16:colId xmlns:a16="http://schemas.microsoft.com/office/drawing/2014/main" val="3760615496"/>
                    </a:ext>
                  </a:extLst>
                </a:gridCol>
                <a:gridCol w="1923596">
                  <a:extLst>
                    <a:ext uri="{9D8B030D-6E8A-4147-A177-3AD203B41FA5}">
                      <a16:colId xmlns:a16="http://schemas.microsoft.com/office/drawing/2014/main" val="1357309682"/>
                    </a:ext>
                  </a:extLst>
                </a:gridCol>
                <a:gridCol w="1923596">
                  <a:extLst>
                    <a:ext uri="{9D8B030D-6E8A-4147-A177-3AD203B41FA5}">
                      <a16:colId xmlns:a16="http://schemas.microsoft.com/office/drawing/2014/main" val="3253813806"/>
                    </a:ext>
                  </a:extLst>
                </a:gridCol>
                <a:gridCol w="1923596">
                  <a:extLst>
                    <a:ext uri="{9D8B030D-6E8A-4147-A177-3AD203B41FA5}">
                      <a16:colId xmlns:a16="http://schemas.microsoft.com/office/drawing/2014/main" val="4208343458"/>
                    </a:ext>
                  </a:extLst>
                </a:gridCol>
              </a:tblGrid>
              <a:tr h="643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Kayak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388207"/>
                  </a:ext>
                </a:extLst>
              </a:tr>
              <a:tr h="6524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119,323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192,109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10,808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2,839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636578"/>
                  </a:ext>
                </a:extLst>
              </a:tr>
              <a:tr h="59776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Bookings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272F"/>
                          </a:highlight>
                        </a:rPr>
                        <a:t>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066106"/>
                  </a:ext>
                </a:extLst>
              </a:tr>
              <a:tr h="74323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$64,295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$120,946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$12,160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$3,567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218789"/>
                  </a:ext>
                </a:extLst>
              </a:tr>
              <a:tr h="6524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$365,788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$808,603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272F"/>
                          </a:highlight>
                        </a:rPr>
                        <a:t>$133,363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$230,126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925231"/>
                  </a:ext>
                </a:extLst>
              </a:tr>
            </a:tbl>
          </a:graphicData>
        </a:graphic>
      </p:graphicFrame>
      <p:pic>
        <p:nvPicPr>
          <p:cNvPr id="32" name="Picture 2" descr="Air France Logo transparent PNG - StickPNG">
            <a:extLst>
              <a:ext uri="{FF2B5EF4-FFF2-40B4-BE49-F238E27FC236}">
                <a16:creationId xmlns:a16="http://schemas.microsoft.com/office/drawing/2014/main" id="{DB398332-FFD3-1D4D-80DA-4D31405B1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0" b="25265"/>
          <a:stretch/>
        </p:blipFill>
        <p:spPr bwMode="auto">
          <a:xfrm>
            <a:off x="248827" y="421101"/>
            <a:ext cx="1980024" cy="8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Earth globe: Americas with solid fill">
            <a:extLst>
              <a:ext uri="{FF2B5EF4-FFF2-40B4-BE49-F238E27FC236}">
                <a16:creationId xmlns:a16="http://schemas.microsoft.com/office/drawing/2014/main" id="{B03EDAD7-BBBB-1244-8EBA-9BD1A7502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341" y="17088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0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00"/>
    </mc:Choice>
    <mc:Fallback xmlns="">
      <p:transition spd="slow" advTm="258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 descr="Air France | Logopedia | Fandom">
            <a:extLst>
              <a:ext uri="{FF2B5EF4-FFF2-40B4-BE49-F238E27FC236}">
                <a16:creationId xmlns:a16="http://schemas.microsoft.com/office/drawing/2014/main" id="{A892CDDD-03C6-6242-B36B-CD43D5CFE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1450" y="-2838450"/>
            <a:ext cx="641985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00DC276-2BF5-9C47-8664-4AF7A77D2BEA}"/>
              </a:ext>
            </a:extLst>
          </p:cNvPr>
          <p:cNvSpPr/>
          <p:nvPr/>
        </p:nvSpPr>
        <p:spPr>
          <a:xfrm>
            <a:off x="0" y="168438"/>
            <a:ext cx="12668250" cy="252663"/>
          </a:xfrm>
          <a:prstGeom prst="rightArrow">
            <a:avLst/>
          </a:prstGeom>
          <a:solidFill>
            <a:srgbClr val="142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1516CCF-DD69-204D-A6B4-2711E51C39FA}"/>
              </a:ext>
            </a:extLst>
          </p:cNvPr>
          <p:cNvSpPr/>
          <p:nvPr/>
        </p:nvSpPr>
        <p:spPr>
          <a:xfrm>
            <a:off x="0" y="6340303"/>
            <a:ext cx="12668250" cy="252663"/>
          </a:xfrm>
          <a:prstGeom prst="rightArrow">
            <a:avLst/>
          </a:prstGeom>
          <a:solidFill>
            <a:srgbClr val="142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3BC69-7DDD-1B48-B906-18D99B56D63E}"/>
              </a:ext>
            </a:extLst>
          </p:cNvPr>
          <p:cNvSpPr txBox="1"/>
          <p:nvPr/>
        </p:nvSpPr>
        <p:spPr>
          <a:xfrm>
            <a:off x="1999122" y="650653"/>
            <a:ext cx="86700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ROA</a:t>
            </a:r>
            <a:r>
              <a:rPr lang="en-US" sz="6000" dirty="0">
                <a:solidFill>
                  <a:srgbClr val="142D5C"/>
                </a:solidFill>
              </a:rPr>
              <a:t> </a:t>
            </a:r>
            <a:r>
              <a:rPr lang="en-US" sz="6000" dirty="0">
                <a:solidFill>
                  <a:srgbClr val="FF0000"/>
                </a:solidFill>
              </a:rPr>
              <a:t>Publishers</a:t>
            </a:r>
            <a:r>
              <a:rPr lang="en-US" sz="4800" dirty="0">
                <a:solidFill>
                  <a:srgbClr val="142D5C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&amp;</a:t>
            </a:r>
            <a:r>
              <a:rPr lang="en-US" sz="4800" dirty="0">
                <a:solidFill>
                  <a:srgbClr val="142D5C"/>
                </a:solidFill>
              </a:rPr>
              <a:t> </a:t>
            </a:r>
            <a:r>
              <a:rPr lang="en-US" sz="6000" dirty="0">
                <a:solidFill>
                  <a:srgbClr val="FF0000"/>
                </a:solidFill>
              </a:rPr>
              <a:t>Kayak</a:t>
            </a:r>
          </a:p>
        </p:txBody>
      </p:sp>
      <p:pic>
        <p:nvPicPr>
          <p:cNvPr id="32" name="Picture 2" descr="Air France Logo transparent PNG - StickPNG">
            <a:extLst>
              <a:ext uri="{FF2B5EF4-FFF2-40B4-BE49-F238E27FC236}">
                <a16:creationId xmlns:a16="http://schemas.microsoft.com/office/drawing/2014/main" id="{DB398332-FFD3-1D4D-80DA-4D31405B1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0" b="25265"/>
          <a:stretch/>
        </p:blipFill>
        <p:spPr bwMode="auto">
          <a:xfrm>
            <a:off x="248827" y="421101"/>
            <a:ext cx="1980024" cy="8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Earth globe: Americas with solid fill">
            <a:extLst>
              <a:ext uri="{FF2B5EF4-FFF2-40B4-BE49-F238E27FC236}">
                <a16:creationId xmlns:a16="http://schemas.microsoft.com/office/drawing/2014/main" id="{39CA510D-44D0-6A46-9A38-B67CFD429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143" y="166631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DA3475-83CE-1148-AA8E-0AB384DEAE69}"/>
              </a:ext>
            </a:extLst>
          </p:cNvPr>
          <p:cNvSpPr txBox="1"/>
          <p:nvPr/>
        </p:nvSpPr>
        <p:spPr>
          <a:xfrm>
            <a:off x="6625924" y="1698137"/>
            <a:ext cx="119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42D5C"/>
                </a:solidFill>
              </a:rPr>
              <a:t>USA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435F8-1000-084A-ABE5-7D0216E640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50" t="5824" r="2464"/>
          <a:stretch/>
        </p:blipFill>
        <p:spPr>
          <a:xfrm>
            <a:off x="995040" y="2383995"/>
            <a:ext cx="5545542" cy="3589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88439-A097-D849-A0E5-9BC2F469CF6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633"/>
          <a:stretch/>
        </p:blipFill>
        <p:spPr>
          <a:xfrm>
            <a:off x="6601542" y="2311645"/>
            <a:ext cx="5593198" cy="358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1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97"/>
    </mc:Choice>
    <mc:Fallback xmlns="">
      <p:transition spd="slow" advTm="4109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 descr="Air France | Logopedia | Fandom">
            <a:extLst>
              <a:ext uri="{FF2B5EF4-FFF2-40B4-BE49-F238E27FC236}">
                <a16:creationId xmlns:a16="http://schemas.microsoft.com/office/drawing/2014/main" id="{A892CDDD-03C6-6242-B36B-CD43D5CFE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1450" y="-2838450"/>
            <a:ext cx="641985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00DC276-2BF5-9C47-8664-4AF7A77D2BEA}"/>
              </a:ext>
            </a:extLst>
          </p:cNvPr>
          <p:cNvSpPr/>
          <p:nvPr/>
        </p:nvSpPr>
        <p:spPr>
          <a:xfrm>
            <a:off x="0" y="168438"/>
            <a:ext cx="12668250" cy="2526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1516CCF-DD69-204D-A6B4-2711E51C39FA}"/>
              </a:ext>
            </a:extLst>
          </p:cNvPr>
          <p:cNvSpPr/>
          <p:nvPr/>
        </p:nvSpPr>
        <p:spPr>
          <a:xfrm>
            <a:off x="0" y="6340303"/>
            <a:ext cx="12668250" cy="2526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3BC69-7DDD-1B48-B906-18D99B56D63E}"/>
              </a:ext>
            </a:extLst>
          </p:cNvPr>
          <p:cNvSpPr txBox="1"/>
          <p:nvPr/>
        </p:nvSpPr>
        <p:spPr>
          <a:xfrm>
            <a:off x="1999122" y="650653"/>
            <a:ext cx="86700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142D5C"/>
                </a:solidFill>
              </a:rPr>
              <a:t>ROI Publishers &amp; Kayak</a:t>
            </a:r>
            <a:r>
              <a:rPr lang="en-US" sz="4800" dirty="0">
                <a:solidFill>
                  <a:srgbClr val="142D5C"/>
                </a:solidFill>
              </a:rPr>
              <a:t> </a:t>
            </a:r>
          </a:p>
          <a:p>
            <a:pPr algn="ctr"/>
            <a:endParaRPr lang="en-US" sz="6000" dirty="0">
              <a:solidFill>
                <a:srgbClr val="142D5C"/>
              </a:solidFill>
            </a:endParaRPr>
          </a:p>
        </p:txBody>
      </p:sp>
      <p:pic>
        <p:nvPicPr>
          <p:cNvPr id="32" name="Picture 2" descr="Air France Logo transparent PNG - StickPNG">
            <a:extLst>
              <a:ext uri="{FF2B5EF4-FFF2-40B4-BE49-F238E27FC236}">
                <a16:creationId xmlns:a16="http://schemas.microsoft.com/office/drawing/2014/main" id="{DB398332-FFD3-1D4D-80DA-4D31405B1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0" b="25265"/>
          <a:stretch/>
        </p:blipFill>
        <p:spPr bwMode="auto">
          <a:xfrm>
            <a:off x="248827" y="421101"/>
            <a:ext cx="1980024" cy="8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Earth globe: Americas with solid fill">
            <a:extLst>
              <a:ext uri="{FF2B5EF4-FFF2-40B4-BE49-F238E27FC236}">
                <a16:creationId xmlns:a16="http://schemas.microsoft.com/office/drawing/2014/main" id="{39CA510D-44D0-6A46-9A38-B67CFD429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341" y="170886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DA3475-83CE-1148-AA8E-0AB384DEAE69}"/>
              </a:ext>
            </a:extLst>
          </p:cNvPr>
          <p:cNvSpPr txBox="1"/>
          <p:nvPr/>
        </p:nvSpPr>
        <p:spPr>
          <a:xfrm>
            <a:off x="6806000" y="1722881"/>
            <a:ext cx="119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42D5C"/>
                </a:solidFill>
              </a:rPr>
              <a:t>USA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721AA0-2E68-B84F-B5B9-BFBAAA2444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18" t="5150" b="2524"/>
          <a:stretch/>
        </p:blipFill>
        <p:spPr>
          <a:xfrm>
            <a:off x="998194" y="2337758"/>
            <a:ext cx="5467751" cy="3468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0FDFBC-C7EB-214C-905D-D7F2975C371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74" t="3865"/>
          <a:stretch/>
        </p:blipFill>
        <p:spPr>
          <a:xfrm>
            <a:off x="6334123" y="2249284"/>
            <a:ext cx="5645535" cy="370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7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4"/>
    </mc:Choice>
    <mc:Fallback xmlns="">
      <p:transition spd="slow" advTm="1225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D6F166-64A3-7241-B2EB-885C4317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7212" y="5254391"/>
            <a:ext cx="1428750" cy="585788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4 </a:t>
            </a:r>
          </a:p>
        </p:txBody>
      </p:sp>
      <p:sp>
        <p:nvSpPr>
          <p:cNvPr id="6" name="AutoShape 2" descr="Air France | Logopedia | Fandom">
            <a:extLst>
              <a:ext uri="{FF2B5EF4-FFF2-40B4-BE49-F238E27FC236}">
                <a16:creationId xmlns:a16="http://schemas.microsoft.com/office/drawing/2014/main" id="{5B8AF08A-6CEE-3B4C-95EE-93F115352A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7588" y="3276600"/>
            <a:ext cx="2690812" cy="26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Air France | Logopedia | Fandom">
            <a:extLst>
              <a:ext uri="{FF2B5EF4-FFF2-40B4-BE49-F238E27FC236}">
                <a16:creationId xmlns:a16="http://schemas.microsoft.com/office/drawing/2014/main" id="{A892CDDD-03C6-6242-B36B-CD43D5CFE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1450" y="-2838450"/>
            <a:ext cx="641985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00DC276-2BF5-9C47-8664-4AF7A77D2BEA}"/>
              </a:ext>
            </a:extLst>
          </p:cNvPr>
          <p:cNvSpPr/>
          <p:nvPr/>
        </p:nvSpPr>
        <p:spPr>
          <a:xfrm>
            <a:off x="0" y="168438"/>
            <a:ext cx="12668250" cy="252663"/>
          </a:xfrm>
          <a:prstGeom prst="rightArrow">
            <a:avLst/>
          </a:prstGeom>
          <a:solidFill>
            <a:srgbClr val="142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1516CCF-DD69-204D-A6B4-2711E51C39FA}"/>
              </a:ext>
            </a:extLst>
          </p:cNvPr>
          <p:cNvSpPr/>
          <p:nvPr/>
        </p:nvSpPr>
        <p:spPr>
          <a:xfrm>
            <a:off x="0" y="6340303"/>
            <a:ext cx="12668250" cy="252663"/>
          </a:xfrm>
          <a:prstGeom prst="rightArrow">
            <a:avLst/>
          </a:prstGeom>
          <a:solidFill>
            <a:srgbClr val="142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3BC69-7DDD-1B48-B906-18D99B56D63E}"/>
              </a:ext>
            </a:extLst>
          </p:cNvPr>
          <p:cNvSpPr txBox="1"/>
          <p:nvPr/>
        </p:nvSpPr>
        <p:spPr>
          <a:xfrm>
            <a:off x="3440982" y="567818"/>
            <a:ext cx="47362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Global</a:t>
            </a:r>
            <a:r>
              <a:rPr lang="en-US" sz="4800" dirty="0">
                <a:solidFill>
                  <a:srgbClr val="FF0000"/>
                </a:solidFill>
              </a:rPr>
              <a:t>  VS </a:t>
            </a:r>
            <a:r>
              <a:rPr lang="en-US" sz="6000" dirty="0">
                <a:solidFill>
                  <a:srgbClr val="FF0000"/>
                </a:solidFill>
              </a:rPr>
              <a:t>USA</a:t>
            </a:r>
          </a:p>
        </p:txBody>
      </p:sp>
      <p:pic>
        <p:nvPicPr>
          <p:cNvPr id="9" name="Picture 2" descr="Air France Logo transparent PNG - StickPNG">
            <a:extLst>
              <a:ext uri="{FF2B5EF4-FFF2-40B4-BE49-F238E27FC236}">
                <a16:creationId xmlns:a16="http://schemas.microsoft.com/office/drawing/2014/main" id="{F9028C22-9DBB-504D-A9B0-045BACFE6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0" b="25265"/>
          <a:stretch/>
        </p:blipFill>
        <p:spPr bwMode="auto">
          <a:xfrm>
            <a:off x="248827" y="421101"/>
            <a:ext cx="1980024" cy="8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Earth globe: Americas with solid fill">
            <a:extLst>
              <a:ext uri="{FF2B5EF4-FFF2-40B4-BE49-F238E27FC236}">
                <a16:creationId xmlns:a16="http://schemas.microsoft.com/office/drawing/2014/main" id="{F0104B78-C545-364C-9772-0194CE396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472" y="148188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AA66E8-D5FD-DB4E-8141-9DF6EED5996E}"/>
              </a:ext>
            </a:extLst>
          </p:cNvPr>
          <p:cNvSpPr txBox="1"/>
          <p:nvPr/>
        </p:nvSpPr>
        <p:spPr>
          <a:xfrm>
            <a:off x="6776991" y="1497107"/>
            <a:ext cx="136708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 dirty="0">
                <a:solidFill>
                  <a:srgbClr val="142D5C"/>
                </a:solidFill>
              </a:rPr>
              <a:t>USA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EEE2F1-CABE-1C47-B5CA-69615AED179F}"/>
              </a:ext>
            </a:extLst>
          </p:cNvPr>
          <p:cNvSpPr txBox="1"/>
          <p:nvPr/>
        </p:nvSpPr>
        <p:spPr>
          <a:xfrm>
            <a:off x="3541351" y="1326881"/>
            <a:ext cx="6420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142D5C"/>
                </a:solidFill>
              </a:rPr>
              <a:t>Avg. Cost Per Click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D0919C-4A66-8746-8C97-870B93A1F4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20" b="2525"/>
          <a:stretch/>
        </p:blipFill>
        <p:spPr>
          <a:xfrm>
            <a:off x="6275952" y="2342544"/>
            <a:ext cx="5675915" cy="36662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13BD58-CA14-7A4E-90D6-C7E8235E08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6140" r="522" b="249"/>
          <a:stretch/>
        </p:blipFill>
        <p:spPr>
          <a:xfrm>
            <a:off x="398920" y="2342544"/>
            <a:ext cx="5745410" cy="379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6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14"/>
    </mc:Choice>
    <mc:Fallback xmlns="">
      <p:transition spd="slow" advTm="2431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D6F166-64A3-7241-B2EB-885C4317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7212" y="5254391"/>
            <a:ext cx="1428750" cy="585788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4 </a:t>
            </a:r>
          </a:p>
        </p:txBody>
      </p:sp>
      <p:sp>
        <p:nvSpPr>
          <p:cNvPr id="6" name="AutoShape 2" descr="Air France | Logopedia | Fandom">
            <a:extLst>
              <a:ext uri="{FF2B5EF4-FFF2-40B4-BE49-F238E27FC236}">
                <a16:creationId xmlns:a16="http://schemas.microsoft.com/office/drawing/2014/main" id="{5B8AF08A-6CEE-3B4C-95EE-93F115352A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7588" y="3276600"/>
            <a:ext cx="2690812" cy="26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Air France | Logopedia | Fandom">
            <a:extLst>
              <a:ext uri="{FF2B5EF4-FFF2-40B4-BE49-F238E27FC236}">
                <a16:creationId xmlns:a16="http://schemas.microsoft.com/office/drawing/2014/main" id="{A892CDDD-03C6-6242-B36B-CD43D5CFE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1450" y="-2838450"/>
            <a:ext cx="641985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00DC276-2BF5-9C47-8664-4AF7A77D2BEA}"/>
              </a:ext>
            </a:extLst>
          </p:cNvPr>
          <p:cNvSpPr/>
          <p:nvPr/>
        </p:nvSpPr>
        <p:spPr>
          <a:xfrm>
            <a:off x="0" y="168438"/>
            <a:ext cx="12668250" cy="252663"/>
          </a:xfrm>
          <a:prstGeom prst="rightArrow">
            <a:avLst/>
          </a:prstGeom>
          <a:solidFill>
            <a:srgbClr val="142D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1516CCF-DD69-204D-A6B4-2711E51C39FA}"/>
              </a:ext>
            </a:extLst>
          </p:cNvPr>
          <p:cNvSpPr/>
          <p:nvPr/>
        </p:nvSpPr>
        <p:spPr>
          <a:xfrm>
            <a:off x="0" y="6340303"/>
            <a:ext cx="12668250" cy="252663"/>
          </a:xfrm>
          <a:prstGeom prst="rightArrow">
            <a:avLst/>
          </a:prstGeom>
          <a:solidFill>
            <a:srgbClr val="142D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3BC69-7DDD-1B48-B906-18D99B56D63E}"/>
              </a:ext>
            </a:extLst>
          </p:cNvPr>
          <p:cNvSpPr txBox="1"/>
          <p:nvPr/>
        </p:nvSpPr>
        <p:spPr>
          <a:xfrm>
            <a:off x="1711553" y="762149"/>
            <a:ext cx="90736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Logistic Regression</a:t>
            </a:r>
          </a:p>
          <a:p>
            <a:pPr algn="ctr"/>
            <a:endParaRPr lang="en-US" sz="4800" dirty="0">
              <a:solidFill>
                <a:srgbClr val="142D5C"/>
              </a:solidFill>
            </a:endParaRPr>
          </a:p>
        </p:txBody>
      </p:sp>
      <p:pic>
        <p:nvPicPr>
          <p:cNvPr id="22" name="Picture 2" descr="Air France Logo transparent PNG - StickPNG">
            <a:extLst>
              <a:ext uri="{FF2B5EF4-FFF2-40B4-BE49-F238E27FC236}">
                <a16:creationId xmlns:a16="http://schemas.microsoft.com/office/drawing/2014/main" id="{0A327889-176F-204D-AFEE-E303975C0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0" b="25265"/>
          <a:stretch/>
        </p:blipFill>
        <p:spPr bwMode="auto">
          <a:xfrm>
            <a:off x="248827" y="421101"/>
            <a:ext cx="1980024" cy="8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EF92625C-2ECE-1D42-A63B-53E1B1B71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595058"/>
              </p:ext>
            </p:extLst>
          </p:nvPr>
        </p:nvGraphicFramePr>
        <p:xfrm>
          <a:off x="1126434" y="2845033"/>
          <a:ext cx="9939132" cy="269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783">
                  <a:extLst>
                    <a:ext uri="{9D8B030D-6E8A-4147-A177-3AD203B41FA5}">
                      <a16:colId xmlns:a16="http://schemas.microsoft.com/office/drawing/2014/main" val="1846485999"/>
                    </a:ext>
                  </a:extLst>
                </a:gridCol>
                <a:gridCol w="2484783">
                  <a:extLst>
                    <a:ext uri="{9D8B030D-6E8A-4147-A177-3AD203B41FA5}">
                      <a16:colId xmlns:a16="http://schemas.microsoft.com/office/drawing/2014/main" val="3286821706"/>
                    </a:ext>
                  </a:extLst>
                </a:gridCol>
                <a:gridCol w="2484783">
                  <a:extLst>
                    <a:ext uri="{9D8B030D-6E8A-4147-A177-3AD203B41FA5}">
                      <a16:colId xmlns:a16="http://schemas.microsoft.com/office/drawing/2014/main" val="4228441207"/>
                    </a:ext>
                  </a:extLst>
                </a:gridCol>
                <a:gridCol w="2484783">
                  <a:extLst>
                    <a:ext uri="{9D8B030D-6E8A-4147-A177-3AD203B41FA5}">
                      <a16:colId xmlns:a16="http://schemas.microsoft.com/office/drawing/2014/main" val="1301115426"/>
                    </a:ext>
                  </a:extLst>
                </a:gridCol>
              </a:tblGrid>
              <a:tr h="6727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Std. Error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297746"/>
                  </a:ext>
                </a:extLst>
              </a:tr>
              <a:tr h="6727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4.257e-03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5.142e-04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2e-16 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589799"/>
                  </a:ext>
                </a:extLst>
              </a:tr>
              <a:tr h="6727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Click_Charges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-7.104e-04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1.806e-04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8.37e-05 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013005"/>
                  </a:ext>
                </a:extLst>
              </a:tr>
              <a:tr h="6727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Impressions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-7.786e-06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1.024e-06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2.81e-14 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0830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4391D83-6A73-354C-92E8-6D99ACC2FE89}"/>
              </a:ext>
            </a:extLst>
          </p:cNvPr>
          <p:cNvSpPr txBox="1"/>
          <p:nvPr/>
        </p:nvSpPr>
        <p:spPr>
          <a:xfrm>
            <a:off x="3212739" y="1574820"/>
            <a:ext cx="2883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142D5C"/>
                </a:solidFill>
              </a:rPr>
              <a:t>Analyzing Profit </a:t>
            </a:r>
          </a:p>
        </p:txBody>
      </p:sp>
    </p:spTree>
    <p:extLst>
      <p:ext uri="{BB962C8B-B14F-4D97-AF65-F5344CB8AC3E}">
        <p14:creationId xmlns:p14="http://schemas.microsoft.com/office/powerpoint/2010/main" val="365969695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8E7E2"/>
      </a:lt2>
      <a:accent1>
        <a:srgbClr val="969EC6"/>
      </a:accent1>
      <a:accent2>
        <a:srgbClr val="7FA1BA"/>
      </a:accent2>
      <a:accent3>
        <a:srgbClr val="82ACAC"/>
      </a:accent3>
      <a:accent4>
        <a:srgbClr val="76AE97"/>
      </a:accent4>
      <a:accent5>
        <a:srgbClr val="84AE8B"/>
      </a:accent5>
      <a:accent6>
        <a:srgbClr val="86B078"/>
      </a:accent6>
      <a:hlink>
        <a:srgbClr val="8C8355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215</Words>
  <Application>Microsoft Office PowerPoint</Application>
  <PresentationFormat>Widescreen</PresentationFormat>
  <Paragraphs>138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Goudy Old Style</vt:lpstr>
      <vt:lpstr>ClassicFrameVTI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Braz</dc:creator>
  <cp:lastModifiedBy>Ikechi Nwaozuzu</cp:lastModifiedBy>
  <cp:revision>10</cp:revision>
  <dcterms:created xsi:type="dcterms:W3CDTF">2022-02-12T00:28:06Z</dcterms:created>
  <dcterms:modified xsi:type="dcterms:W3CDTF">2022-02-14T02:03:08Z</dcterms:modified>
</cp:coreProperties>
</file>