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80" r:id="rId6"/>
    <p:sldId id="279" r:id="rId7"/>
    <p:sldId id="281" r:id="rId8"/>
    <p:sldId id="284" r:id="rId9"/>
    <p:sldId id="285" r:id="rId10"/>
    <p:sldId id="287"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F5CDCE"/>
    <a:srgbClr val="E6F0FE"/>
    <a:srgbClr val="202C8F"/>
    <a:srgbClr val="DF8C8C"/>
    <a:srgbClr val="AAC4E9"/>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09" autoAdjust="0"/>
  </p:normalViewPr>
  <p:slideViewPr>
    <p:cSldViewPr snapToGrid="0" snapToObjects="1">
      <p:cViewPr varScale="1">
        <p:scale>
          <a:sx n="142" d="100"/>
          <a:sy n="142" d="100"/>
        </p:scale>
        <p:origin x="120" y="4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416205" y="2284704"/>
            <a:ext cx="7587448" cy="1113905"/>
          </a:xfrm>
        </p:spPr>
        <p:txBody>
          <a:bodyPr/>
          <a:lstStyle/>
          <a:p>
            <a:r>
              <a:rPr lang="en-US" sz="4000" dirty="0">
                <a:solidFill>
                  <a:schemeClr val="tx1"/>
                </a:solidFill>
              </a:rPr>
              <a:t>Synful Computing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012489" y="2862465"/>
            <a:ext cx="6167022" cy="416202"/>
          </a:xfrm>
        </p:spPr>
        <p:txBody>
          <a:bodyPr/>
          <a:lstStyle/>
          <a:p>
            <a:r>
              <a:rPr lang="en-US" dirty="0">
                <a:solidFill>
                  <a:schemeClr val="tx1"/>
                </a:solidFill>
                <a:latin typeface="+mj-lt"/>
                <a:cs typeface="Arial" panose="020B0604020202020204" pitchFamily="34" charset="0"/>
              </a:rPr>
              <a:t>Project Update</a:t>
            </a:r>
          </a:p>
          <a:p>
            <a:endParaRPr lang="en-US" dirty="0">
              <a:latin typeface="Arial" panose="020B0604020202020204" pitchFamily="34" charset="0"/>
              <a:cs typeface="Arial" panose="020B0604020202020204" pitchFamily="34" charset="0"/>
            </a:endParaRPr>
          </a:p>
          <a:p>
            <a:r>
              <a:rPr lang="en-US" sz="1800" dirty="0">
                <a:solidFill>
                  <a:schemeClr val="bg2">
                    <a:lumMod val="25000"/>
                  </a:schemeClr>
                </a:solidFill>
                <a:latin typeface="Arial" panose="020B0604020202020204" pitchFamily="34" charset="0"/>
                <a:cs typeface="Arial" panose="020B0604020202020204" pitchFamily="34" charset="0"/>
              </a:rPr>
              <a:t>November 2023</a:t>
            </a:r>
          </a:p>
          <a:p>
            <a:r>
              <a:rPr lang="en-US" sz="1800" dirty="0">
                <a:solidFill>
                  <a:schemeClr val="bg2">
                    <a:lumMod val="25000"/>
                  </a:schemeClr>
                </a:solidFill>
                <a:latin typeface="Arial" panose="020B0604020202020204" pitchFamily="34" charset="0"/>
                <a:cs typeface="Arial" panose="020B0604020202020204" pitchFamily="34" charset="0"/>
              </a:rPr>
              <a:t>SEPM Assignment 2 – Group 1</a:t>
            </a:r>
          </a:p>
          <a:p>
            <a:r>
              <a:rPr lang="en-US" sz="1800" dirty="0">
                <a:solidFill>
                  <a:schemeClr val="bg2">
                    <a:lumMod val="25000"/>
                  </a:schemeClr>
                </a:solidFill>
                <a:latin typeface="Arial" panose="020B0604020202020204" pitchFamily="34" charset="0"/>
                <a:cs typeface="Arial" panose="020B0604020202020204" pitchFamily="34" charset="0"/>
              </a:rPr>
              <a:t>University of Essex</a:t>
            </a:r>
          </a:p>
          <a:p>
            <a:endParaRPr lang="en-US" sz="1800" dirty="0">
              <a:solidFill>
                <a:schemeClr val="bg2">
                  <a:lumMod val="25000"/>
                </a:schemeClr>
              </a:solidFill>
              <a:latin typeface="Arial" panose="020B0604020202020204" pitchFamily="34" charset="0"/>
              <a:cs typeface="Arial" panose="020B0604020202020204" pitchFamily="34" charset="0"/>
            </a:endParaRPr>
          </a:p>
          <a:p>
            <a:endParaRPr lang="en-US" sz="1800" dirty="0">
              <a:solidFill>
                <a:schemeClr val="bg2">
                  <a:lumMod val="25000"/>
                </a:schemeClr>
              </a:solidFill>
              <a:latin typeface="Arial" panose="020B0604020202020204" pitchFamily="34" charset="0"/>
              <a:cs typeface="Arial" panose="020B0604020202020204" pitchFamily="34" charset="0"/>
            </a:endParaRPr>
          </a:p>
          <a:p>
            <a:endParaRPr lang="en-US" sz="1800" dirty="0">
              <a:solidFill>
                <a:schemeClr val="bg2">
                  <a:lumMod val="25000"/>
                </a:schemeClr>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cs typeface="Arial" panose="020B0604020202020204" pitchFamily="34" charset="0"/>
              </a:rPr>
              <a:t>Presenter: Trevor Woodman</a:t>
            </a:r>
          </a:p>
        </p:txBody>
      </p:sp>
      <p:sp>
        <p:nvSpPr>
          <p:cNvPr id="4" name="TextBox 3">
            <a:extLst>
              <a:ext uri="{FF2B5EF4-FFF2-40B4-BE49-F238E27FC236}">
                <a16:creationId xmlns:a16="http://schemas.microsoft.com/office/drawing/2014/main" id="{723BB1D9-92BE-4ED4-8EAF-34DF52EF167F}"/>
              </a:ext>
            </a:extLst>
          </p:cNvPr>
          <p:cNvSpPr txBox="1"/>
          <p:nvPr/>
        </p:nvSpPr>
        <p:spPr>
          <a:xfrm>
            <a:off x="1846556" y="6462034"/>
            <a:ext cx="8602462" cy="369332"/>
          </a:xfrm>
          <a:prstGeom prst="rect">
            <a:avLst/>
          </a:prstGeom>
          <a:noFill/>
        </p:spPr>
        <p:txBody>
          <a:bodyPr wrap="square" rtlCol="0">
            <a:spAutoFit/>
          </a:bodyPr>
          <a:lstStyle/>
          <a:p>
            <a:pPr algn="ctr"/>
            <a:r>
              <a:rPr lang="es-ES" i="1" dirty="0">
                <a:solidFill>
                  <a:schemeClr val="bg1"/>
                </a:solidFill>
                <a:latin typeface="Arial" panose="020B0604020202020204" pitchFamily="34" charset="0"/>
                <a:cs typeface="Arial" panose="020B0604020202020204" pitchFamily="34" charset="0"/>
              </a:rPr>
              <a:t>Nassar Al-</a:t>
            </a:r>
            <a:r>
              <a:rPr lang="es-ES" i="1" dirty="0" err="1">
                <a:solidFill>
                  <a:schemeClr val="bg1"/>
                </a:solidFill>
                <a:latin typeface="Arial" panose="020B0604020202020204" pitchFamily="34" charset="0"/>
                <a:cs typeface="Arial" panose="020B0604020202020204" pitchFamily="34" charset="0"/>
              </a:rPr>
              <a:t>Naimi</a:t>
            </a:r>
            <a:r>
              <a:rPr lang="es-ES" i="1" dirty="0">
                <a:solidFill>
                  <a:schemeClr val="bg1"/>
                </a:solidFill>
                <a:latin typeface="Arial" panose="020B0604020202020204" pitchFamily="34" charset="0"/>
                <a:cs typeface="Arial" panose="020B0604020202020204" pitchFamily="34" charset="0"/>
              </a:rPr>
              <a:t>, Charles </a:t>
            </a:r>
            <a:r>
              <a:rPr lang="es-ES" i="1" dirty="0" err="1">
                <a:solidFill>
                  <a:schemeClr val="bg1"/>
                </a:solidFill>
                <a:latin typeface="Arial" panose="020B0604020202020204" pitchFamily="34" charset="0"/>
                <a:cs typeface="Arial" panose="020B0604020202020204" pitchFamily="34" charset="0"/>
              </a:rPr>
              <a:t>Kuyayama</a:t>
            </a:r>
            <a:r>
              <a:rPr lang="es-ES" i="1" dirty="0">
                <a:solidFill>
                  <a:schemeClr val="bg1"/>
                </a:solidFill>
                <a:latin typeface="Arial" panose="020B0604020202020204" pitchFamily="34" charset="0"/>
                <a:cs typeface="Arial" panose="020B0604020202020204" pitchFamily="34" charset="0"/>
              </a:rPr>
              <a:t>, </a:t>
            </a:r>
            <a:r>
              <a:rPr lang="es-ES" i="1" dirty="0" err="1">
                <a:solidFill>
                  <a:schemeClr val="bg1"/>
                </a:solidFill>
                <a:latin typeface="Arial" panose="020B0604020202020204" pitchFamily="34" charset="0"/>
                <a:cs typeface="Arial" panose="020B0604020202020204" pitchFamily="34" charset="0"/>
              </a:rPr>
              <a:t>Abdulahi</a:t>
            </a:r>
            <a:r>
              <a:rPr lang="es-ES" i="1" dirty="0">
                <a:solidFill>
                  <a:schemeClr val="bg1"/>
                </a:solidFill>
                <a:latin typeface="Arial" panose="020B0604020202020204" pitchFamily="34" charset="0"/>
                <a:cs typeface="Arial" panose="020B0604020202020204" pitchFamily="34" charset="0"/>
              </a:rPr>
              <a:t> </a:t>
            </a:r>
            <a:r>
              <a:rPr lang="es-ES" i="1" dirty="0" err="1">
                <a:solidFill>
                  <a:schemeClr val="bg1"/>
                </a:solidFill>
                <a:latin typeface="Arial" panose="020B0604020202020204" pitchFamily="34" charset="0"/>
                <a:cs typeface="Arial" panose="020B0604020202020204" pitchFamily="34" charset="0"/>
              </a:rPr>
              <a:t>Alihu</a:t>
            </a:r>
            <a:r>
              <a:rPr lang="es-ES" i="1" dirty="0">
                <a:solidFill>
                  <a:schemeClr val="bg1"/>
                </a:solidFill>
                <a:latin typeface="Arial" panose="020B0604020202020204" pitchFamily="34" charset="0"/>
                <a:cs typeface="Arial" panose="020B0604020202020204" pitchFamily="34" charset="0"/>
              </a:rPr>
              <a:t> </a:t>
            </a:r>
            <a:r>
              <a:rPr lang="es-ES" i="1" dirty="0" err="1">
                <a:solidFill>
                  <a:schemeClr val="bg1"/>
                </a:solidFill>
                <a:latin typeface="Arial" panose="020B0604020202020204" pitchFamily="34" charset="0"/>
                <a:cs typeface="Arial" panose="020B0604020202020204" pitchFamily="34" charset="0"/>
              </a:rPr>
              <a:t>Ngamjeh</a:t>
            </a:r>
            <a:r>
              <a:rPr lang="es-ES" i="1" dirty="0">
                <a:solidFill>
                  <a:schemeClr val="bg1"/>
                </a:solidFill>
                <a:latin typeface="Arial" panose="020B0604020202020204" pitchFamily="34" charset="0"/>
                <a:cs typeface="Arial" panose="020B0604020202020204" pitchFamily="34" charset="0"/>
              </a:rPr>
              <a:t>, Trevor Woodman</a:t>
            </a:r>
            <a:endParaRPr lang="en-CA"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6766560" cy="2922554"/>
          </a:xfrm>
        </p:spPr>
        <p:txBody>
          <a:bodyPr/>
          <a:lstStyle/>
          <a:p>
            <a:r>
              <a:rPr lang="en-US" sz="1400" dirty="0">
                <a:solidFill>
                  <a:schemeClr val="tx1"/>
                </a:solidFill>
                <a:latin typeface="+mj-lt"/>
                <a:cs typeface="Arial" panose="020B0604020202020204" pitchFamily="34" charset="0"/>
              </a:rPr>
              <a:t>Thank you </a:t>
            </a:r>
            <a:r>
              <a:rPr lang="en-US" sz="1400" dirty="0">
                <a:solidFill>
                  <a:schemeClr val="tx1"/>
                </a:solidFill>
                <a:latin typeface="Arial" panose="020B0604020202020204" pitchFamily="34" charset="0"/>
                <a:cs typeface="Arial" panose="020B0604020202020204" pitchFamily="34" charset="0"/>
              </a:rPr>
              <a:t>for joining our team today. We have a short but informative presentation that we hope will assuage valid concerns brought up in response to the project report and specification 1 of the Synputer.</a:t>
            </a:r>
          </a:p>
          <a:p>
            <a:endParaRPr lang="en-US" sz="1400" dirty="0">
              <a:solidFill>
                <a:schemeClr val="tx1"/>
              </a:solidFill>
              <a:latin typeface="Arial" panose="020B0604020202020204" pitchFamily="34" charset="0"/>
              <a:cs typeface="Arial" panose="020B0604020202020204" pitchFamily="34" charset="0"/>
            </a:endParaRPr>
          </a:p>
          <a:p>
            <a:r>
              <a:rPr lang="en-US" sz="1400" dirty="0">
                <a:solidFill>
                  <a:schemeClr val="tx1"/>
                </a:solidFill>
                <a:latin typeface="Arial" panose="020B0604020202020204" pitchFamily="34" charset="0"/>
                <a:cs typeface="Arial" panose="020B0604020202020204" pitchFamily="34" charset="0"/>
              </a:rPr>
              <a:t>We will start by outlining our primary project milestones, and then dive into a tabled version of the concerns and issues brought up by EDC based on our last project report, and how Synful Computing will be remediating these issues prior to project completion.</a:t>
            </a:r>
          </a:p>
          <a:p>
            <a:endParaRPr lang="en-US" sz="1400" dirty="0">
              <a:solidFill>
                <a:schemeClr val="tx1"/>
              </a:solidFill>
              <a:latin typeface="Arial" panose="020B0604020202020204" pitchFamily="34" charset="0"/>
              <a:cs typeface="Arial" panose="020B0604020202020204" pitchFamily="34" charset="0"/>
            </a:endParaRPr>
          </a:p>
          <a:p>
            <a:r>
              <a:rPr lang="en-US" sz="1400" dirty="0">
                <a:solidFill>
                  <a:schemeClr val="tx1"/>
                </a:solidFill>
                <a:latin typeface="Arial" panose="020B0604020202020204" pitchFamily="34" charset="0"/>
                <a:cs typeface="Arial" panose="020B0604020202020204" pitchFamily="34" charset="0"/>
              </a:rPr>
              <a:t>Following this, we’ll take a look through our new fully costed project plan, and briefly touch on a cost estimation program that we built to assist with estimations.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0" y="0"/>
            <a:ext cx="3570066" cy="274320"/>
          </a:xfrm>
        </p:spPr>
        <p:txBody>
          <a:bodyPr/>
          <a:lstStyle/>
          <a:p>
            <a:r>
              <a:rPr lang="en-US" sz="1000" dirty="0"/>
              <a:t>Synful – Project Update – SEPM Assignment 2</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457200" indent="-457200">
              <a:buFont typeface="+mj-lt"/>
              <a:buAutoNum type="arabicPeriod"/>
            </a:pPr>
            <a:r>
              <a:rPr lang="en-US" sz="2000" dirty="0">
                <a:solidFill>
                  <a:schemeClr val="tx1"/>
                </a:solidFill>
                <a:latin typeface="+mj-lt"/>
              </a:rPr>
              <a:t>Milestones</a:t>
            </a:r>
          </a:p>
          <a:p>
            <a:pPr marL="457200" indent="-457200">
              <a:buFont typeface="+mj-lt"/>
              <a:buAutoNum type="arabicPeriod"/>
            </a:pPr>
            <a:r>
              <a:rPr lang="en-US" sz="2000" dirty="0">
                <a:solidFill>
                  <a:schemeClr val="tx1"/>
                </a:solidFill>
                <a:latin typeface="+mj-lt"/>
              </a:rPr>
              <a:t>Requirements Table</a:t>
            </a:r>
          </a:p>
          <a:p>
            <a:pPr marL="457200" indent="-457200">
              <a:buFont typeface="+mj-lt"/>
              <a:buAutoNum type="arabicPeriod"/>
            </a:pPr>
            <a:r>
              <a:rPr lang="en-US" sz="2000" dirty="0">
                <a:solidFill>
                  <a:schemeClr val="tx1"/>
                </a:solidFill>
                <a:latin typeface="+mj-lt"/>
              </a:rPr>
              <a:t>Costed Project Plan</a:t>
            </a:r>
          </a:p>
          <a:p>
            <a:pPr marL="457200" indent="-457200">
              <a:buFont typeface="+mj-lt"/>
              <a:buAutoNum type="arabicPeriod"/>
            </a:pPr>
            <a:r>
              <a:rPr lang="en-US" sz="2000" dirty="0">
                <a:solidFill>
                  <a:schemeClr val="tx1"/>
                </a:solidFill>
                <a:latin typeface="+mj-lt"/>
              </a:rPr>
              <a:t>​Cost Estimation Program</a:t>
            </a:r>
          </a:p>
          <a:p>
            <a:pPr marL="457200" indent="-457200">
              <a:buFont typeface="+mj-lt"/>
              <a:buAutoNum type="arabicPeriod"/>
            </a:pPr>
            <a:r>
              <a:rPr lang="en-US" sz="2000" dirty="0">
                <a:solidFill>
                  <a:schemeClr val="tx1"/>
                </a:solidFill>
                <a:latin typeface="+mj-lt"/>
              </a:rPr>
              <a:t>​Summary​</a:t>
            </a:r>
          </a:p>
          <a:p>
            <a:endParaRPr lang="en-US" sz="2000" dirty="0">
              <a:solidFill>
                <a:schemeClr val="tx1"/>
              </a:solidFill>
              <a:latin typeface="+mj-lt"/>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gGrid">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27600" y="85953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1. MILESTONES</a:t>
            </a:r>
          </a:p>
        </p:txBody>
      </p:sp>
      <p:sp>
        <p:nvSpPr>
          <p:cNvPr id="4" name="Footer Placeholder 6">
            <a:extLst>
              <a:ext uri="{FF2B5EF4-FFF2-40B4-BE49-F238E27FC236}">
                <a16:creationId xmlns:a16="http://schemas.microsoft.com/office/drawing/2014/main" id="{1C556F1C-08B8-E760-D186-83A43B94A442}"/>
              </a:ext>
            </a:extLst>
          </p:cNvPr>
          <p:cNvSpPr txBox="1">
            <a:spLocks/>
          </p:cNvSpPr>
          <p:nvPr/>
        </p:nvSpPr>
        <p:spPr>
          <a:xfrm>
            <a:off x="0" y="-1302"/>
            <a:ext cx="5037408"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chemeClr val="accent6"/>
                </a:solidFill>
                <a:latin typeface="Arial" panose="020B0604020202020204" pitchFamily="34" charset="0"/>
                <a:cs typeface="Arial" panose="020B0604020202020204" pitchFamily="34" charset="0"/>
              </a:rPr>
              <a:t>Synful – Project Update – SEPM Assignment 2</a:t>
            </a:r>
          </a:p>
        </p:txBody>
      </p:sp>
      <p:graphicFrame>
        <p:nvGraphicFramePr>
          <p:cNvPr id="6" name="Table 5">
            <a:extLst>
              <a:ext uri="{FF2B5EF4-FFF2-40B4-BE49-F238E27FC236}">
                <a16:creationId xmlns:a16="http://schemas.microsoft.com/office/drawing/2014/main" id="{5117D2C5-9E8A-CD40-4EE0-219A8135FDF8}"/>
              </a:ext>
            </a:extLst>
          </p:cNvPr>
          <p:cNvGraphicFramePr>
            <a:graphicFrameLocks noGrp="1"/>
          </p:cNvGraphicFramePr>
          <p:nvPr>
            <p:extLst>
              <p:ext uri="{D42A27DB-BD31-4B8C-83A1-F6EECF244321}">
                <p14:modId xmlns:p14="http://schemas.microsoft.com/office/powerpoint/2010/main" val="1126067248"/>
              </p:ext>
            </p:extLst>
          </p:nvPr>
        </p:nvGraphicFramePr>
        <p:xfrm>
          <a:off x="1405600" y="1936132"/>
          <a:ext cx="8128000" cy="39065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46250207"/>
                    </a:ext>
                  </a:extLst>
                </a:gridCol>
              </a:tblGrid>
              <a:tr h="370840">
                <a:tc>
                  <a:txBody>
                    <a:bodyPr/>
                    <a:lstStyle/>
                    <a:p>
                      <a:r>
                        <a:rPr lang="en-CA" dirty="0">
                          <a:solidFill>
                            <a:schemeClr val="tx1"/>
                          </a:solidFill>
                          <a:latin typeface="+mj-lt"/>
                        </a:rPr>
                        <a:t>Milestones</a:t>
                      </a:r>
                    </a:p>
                  </a:txBody>
                  <a:tcPr/>
                </a:tc>
                <a:extLst>
                  <a:ext uri="{0D108BD9-81ED-4DB2-BD59-A6C34878D82A}">
                    <a16:rowId xmlns:a16="http://schemas.microsoft.com/office/drawing/2014/main" val="764727265"/>
                  </a:ext>
                </a:extLst>
              </a:tr>
              <a:tr h="370840">
                <a:tc>
                  <a:txBody>
                    <a:bodyPr/>
                    <a:lstStyle/>
                    <a:p>
                      <a:pPr marL="0" indent="0" algn="l">
                        <a:buFont typeface="+mj-lt"/>
                        <a:buNone/>
                      </a:pPr>
                      <a:r>
                        <a:rPr lang="en-US" sz="1400" b="1" u="sng" dirty="0">
                          <a:solidFill>
                            <a:schemeClr val="tx1"/>
                          </a:solidFill>
                          <a:latin typeface="Arial" panose="020B0604020202020204" pitchFamily="34" charset="0"/>
                          <a:cs typeface="Arial" panose="020B0604020202020204" pitchFamily="34" charset="0"/>
                        </a:rPr>
                        <a:t>Specification 1</a:t>
                      </a:r>
                      <a:r>
                        <a:rPr lang="en-US" sz="1400" dirty="0">
                          <a:solidFill>
                            <a:schemeClr val="tx1"/>
                          </a:solidFill>
                          <a:latin typeface="Arial" panose="020B0604020202020204" pitchFamily="34" charset="0"/>
                          <a:cs typeface="Arial" panose="020B0604020202020204" pitchFamily="34" charset="0"/>
                        </a:rPr>
                        <a:t>: This system was </a:t>
                      </a:r>
                      <a:r>
                        <a:rPr lang="en-US" sz="1400" dirty="0" err="1">
                          <a:solidFill>
                            <a:schemeClr val="tx1"/>
                          </a:solidFill>
                          <a:latin typeface="Arial" panose="020B0604020202020204" pitchFamily="34" charset="0"/>
                          <a:cs typeface="Arial" panose="020B0604020202020204" pitchFamily="34" charset="0"/>
                        </a:rPr>
                        <a:t>specc’d</a:t>
                      </a:r>
                      <a:r>
                        <a:rPr lang="en-US" sz="1400" dirty="0">
                          <a:solidFill>
                            <a:schemeClr val="tx1"/>
                          </a:solidFill>
                          <a:latin typeface="Arial" panose="020B0604020202020204" pitchFamily="34" charset="0"/>
                          <a:cs typeface="Arial" panose="020B0604020202020204" pitchFamily="34" charset="0"/>
                        </a:rPr>
                        <a:t> and prototyped as per the original requirements, and unfortunately did not meet specs due to challenges.</a:t>
                      </a:r>
                    </a:p>
                  </a:txBody>
                  <a:tcPr/>
                </a:tc>
                <a:extLst>
                  <a:ext uri="{0D108BD9-81ED-4DB2-BD59-A6C34878D82A}">
                    <a16:rowId xmlns:a16="http://schemas.microsoft.com/office/drawing/2014/main" val="2655859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sng" dirty="0">
                          <a:solidFill>
                            <a:schemeClr val="tx1"/>
                          </a:solidFill>
                          <a:latin typeface="Arial" panose="020B0604020202020204" pitchFamily="34" charset="0"/>
                          <a:cs typeface="Arial" panose="020B0604020202020204" pitchFamily="34" charset="0"/>
                        </a:rPr>
                        <a:t>Project Report</a:t>
                      </a:r>
                      <a:r>
                        <a:rPr lang="en-US" sz="1400" b="1" dirty="0">
                          <a:solidFill>
                            <a:schemeClr val="tx1"/>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The project report was sent to EDC, and EDC responded: our specification came in under the requirements that were set forth for the purchase agreement between Synful and EDC.</a:t>
                      </a:r>
                    </a:p>
                  </a:txBody>
                  <a:tcPr/>
                </a:tc>
                <a:extLst>
                  <a:ext uri="{0D108BD9-81ED-4DB2-BD59-A6C34878D82A}">
                    <a16:rowId xmlns:a16="http://schemas.microsoft.com/office/drawing/2014/main" val="4085181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sng" dirty="0">
                          <a:solidFill>
                            <a:schemeClr val="tx1"/>
                          </a:solidFill>
                          <a:latin typeface="Arial" panose="020B0604020202020204" pitchFamily="34" charset="0"/>
                          <a:cs typeface="Arial" panose="020B0604020202020204" pitchFamily="34" charset="0"/>
                        </a:rPr>
                        <a:t>Specification 2</a:t>
                      </a:r>
                      <a:r>
                        <a:rPr lang="en-US" sz="1400" dirty="0">
                          <a:solidFill>
                            <a:schemeClr val="tx1"/>
                          </a:solidFill>
                          <a:latin typeface="Arial" panose="020B0604020202020204" pitchFamily="34" charset="0"/>
                          <a:cs typeface="Arial" panose="020B0604020202020204" pitchFamily="34" charset="0"/>
                        </a:rPr>
                        <a:t>: This system is based on the feedback from EDC and the list of hard requirements and explicitly meets all but 2 of the requirements presented by EDC, with one of them exceeding expectation, but this will be touched on in the requirements slide.</a:t>
                      </a:r>
                    </a:p>
                  </a:txBody>
                  <a:tcPr/>
                </a:tc>
                <a:extLst>
                  <a:ext uri="{0D108BD9-81ED-4DB2-BD59-A6C34878D82A}">
                    <a16:rowId xmlns:a16="http://schemas.microsoft.com/office/drawing/2014/main" val="391000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sng" dirty="0">
                          <a:solidFill>
                            <a:schemeClr val="tx1"/>
                          </a:solidFill>
                          <a:latin typeface="Arial" panose="020B0604020202020204" pitchFamily="34" charset="0"/>
                          <a:cs typeface="Arial" panose="020B0604020202020204" pitchFamily="34" charset="0"/>
                        </a:rPr>
                        <a:t>Project Update</a:t>
                      </a:r>
                      <a:r>
                        <a:rPr lang="en-US" sz="1400" dirty="0">
                          <a:solidFill>
                            <a:schemeClr val="tx1"/>
                          </a:solidFill>
                          <a:latin typeface="Arial" panose="020B0604020202020204" pitchFamily="34" charset="0"/>
                          <a:cs typeface="Arial" panose="020B0604020202020204" pitchFamily="34" charset="0"/>
                        </a:rPr>
                        <a:t>: This presentation serves as our final update before the final specification is placed into mass production, assuming there is no feedback that would require another specification or update, but we are confident that Spec2 will meet the expectations of EDC.</a:t>
                      </a:r>
                    </a:p>
                  </a:txBody>
                  <a:tcPr/>
                </a:tc>
                <a:extLst>
                  <a:ext uri="{0D108BD9-81ED-4DB2-BD59-A6C34878D82A}">
                    <a16:rowId xmlns:a16="http://schemas.microsoft.com/office/drawing/2014/main" val="3481710575"/>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sng" dirty="0">
                          <a:solidFill>
                            <a:schemeClr val="tx1"/>
                          </a:solidFill>
                          <a:latin typeface="Arial" panose="020B0604020202020204" pitchFamily="34" charset="0"/>
                          <a:cs typeface="Arial" panose="020B0604020202020204" pitchFamily="34" charset="0"/>
                        </a:rPr>
                        <a:t>EDC Order Fulfillment</a:t>
                      </a:r>
                      <a:r>
                        <a:rPr lang="en-US" sz="1400" dirty="0">
                          <a:solidFill>
                            <a:schemeClr val="tx1"/>
                          </a:solidFill>
                          <a:latin typeface="Arial" panose="020B0604020202020204" pitchFamily="34" charset="0"/>
                          <a:cs typeface="Arial" panose="020B0604020202020204" pitchFamily="34" charset="0"/>
                        </a:rPr>
                        <a:t>: Specification 2, which meets the requirements presented by EDC, is produced until completion. Assuming no major complications arise, this is approximately 129 to 134 weeks (approx. 32 to 34 months) out from today.</a:t>
                      </a:r>
                    </a:p>
                  </a:txBody>
                  <a:tcPr/>
                </a:tc>
                <a:extLst>
                  <a:ext uri="{0D108BD9-81ED-4DB2-BD59-A6C34878D82A}">
                    <a16:rowId xmlns:a16="http://schemas.microsoft.com/office/drawing/2014/main" val="699080770"/>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sng" dirty="0">
                          <a:solidFill>
                            <a:schemeClr val="tx1"/>
                          </a:solidFill>
                          <a:latin typeface="Arial" panose="020B0604020202020204" pitchFamily="34" charset="0"/>
                          <a:cs typeface="Arial" panose="020B0604020202020204" pitchFamily="34" charset="0"/>
                        </a:rPr>
                        <a:t>Consumer Market Release</a:t>
                      </a:r>
                      <a:r>
                        <a:rPr lang="en-US" sz="1400" dirty="0">
                          <a:solidFill>
                            <a:schemeClr val="tx1"/>
                          </a:solidFill>
                          <a:latin typeface="Arial" panose="020B0604020202020204" pitchFamily="34" charset="0"/>
                          <a:cs typeface="Arial" panose="020B0604020202020204" pitchFamily="34" charset="0"/>
                        </a:rPr>
                        <a:t>: The Synputer will be placed into full release, marketing will ramp up.</a:t>
                      </a:r>
                    </a:p>
                  </a:txBody>
                  <a:tcPr/>
                </a:tc>
                <a:extLst>
                  <a:ext uri="{0D108BD9-81ED-4DB2-BD59-A6C34878D82A}">
                    <a16:rowId xmlns:a16="http://schemas.microsoft.com/office/drawing/2014/main" val="3408665503"/>
                  </a:ext>
                </a:extLst>
              </a:tr>
            </a:tbl>
          </a:graphicData>
        </a:graphic>
      </p:graphicFrame>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731520"/>
            <a:ext cx="10671048" cy="768096"/>
          </a:xfrm>
        </p:spPr>
        <p:txBody>
          <a:bodyPr/>
          <a:lstStyle/>
          <a:p>
            <a:pPr algn="l"/>
            <a:r>
              <a:rPr lang="en-US" altLang="zh-CN" sz="4400" b="1" dirty="0">
                <a:solidFill>
                  <a:schemeClr val="accent6"/>
                </a:solidFill>
                <a:latin typeface="Arial Black" panose="020B0604020202020204" pitchFamily="34" charset="0"/>
                <a:cs typeface="Arial Black" panose="020B0604020202020204" pitchFamily="34" charset="0"/>
              </a:rPr>
              <a:t>2. </a:t>
            </a:r>
            <a:r>
              <a:rPr lang="en-CA" altLang="zh-CN" sz="4400" b="1" dirty="0">
                <a:solidFill>
                  <a:schemeClr val="accent6"/>
                </a:solidFill>
                <a:latin typeface="Arial Black" panose="020B0604020202020204" pitchFamily="34" charset="0"/>
                <a:cs typeface="Arial Black" panose="020B0604020202020204" pitchFamily="34" charset="0"/>
              </a:rPr>
              <a:t>Requirements Table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0" y="0"/>
            <a:ext cx="3532958" cy="274320"/>
          </a:xfrm>
        </p:spPr>
        <p:txBody>
          <a:bodyPr/>
          <a:lstStyle/>
          <a:p>
            <a:r>
              <a:rPr lang="en-US" sz="1000" dirty="0"/>
              <a:t>Synful – Project Update – SEPM Assignment 2</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graphicFrame>
        <p:nvGraphicFramePr>
          <p:cNvPr id="5" name="Table 4">
            <a:extLst>
              <a:ext uri="{FF2B5EF4-FFF2-40B4-BE49-F238E27FC236}">
                <a16:creationId xmlns:a16="http://schemas.microsoft.com/office/drawing/2014/main" id="{50BC952A-9389-1876-14B7-CA4BD5021DB1}"/>
              </a:ext>
            </a:extLst>
          </p:cNvPr>
          <p:cNvGraphicFramePr>
            <a:graphicFrameLocks noGrp="1"/>
          </p:cNvGraphicFramePr>
          <p:nvPr>
            <p:extLst>
              <p:ext uri="{D42A27DB-BD31-4B8C-83A1-F6EECF244321}">
                <p14:modId xmlns:p14="http://schemas.microsoft.com/office/powerpoint/2010/main" val="1358707533"/>
              </p:ext>
            </p:extLst>
          </p:nvPr>
        </p:nvGraphicFramePr>
        <p:xfrm>
          <a:off x="717005" y="1336765"/>
          <a:ext cx="10671048" cy="5148185"/>
        </p:xfrm>
        <a:graphic>
          <a:graphicData uri="http://schemas.openxmlformats.org/drawingml/2006/table">
            <a:tbl>
              <a:tblPr firstRow="1" bandRow="1">
                <a:tableStyleId>{5C22544A-7EE6-4342-B048-85BDC9FD1C3A}</a:tableStyleId>
              </a:tblPr>
              <a:tblGrid>
                <a:gridCol w="3557016">
                  <a:extLst>
                    <a:ext uri="{9D8B030D-6E8A-4147-A177-3AD203B41FA5}">
                      <a16:colId xmlns:a16="http://schemas.microsoft.com/office/drawing/2014/main" val="1051442613"/>
                    </a:ext>
                  </a:extLst>
                </a:gridCol>
                <a:gridCol w="3557016">
                  <a:extLst>
                    <a:ext uri="{9D8B030D-6E8A-4147-A177-3AD203B41FA5}">
                      <a16:colId xmlns:a16="http://schemas.microsoft.com/office/drawing/2014/main" val="3391981085"/>
                    </a:ext>
                  </a:extLst>
                </a:gridCol>
                <a:gridCol w="3557016">
                  <a:extLst>
                    <a:ext uri="{9D8B030D-6E8A-4147-A177-3AD203B41FA5}">
                      <a16:colId xmlns:a16="http://schemas.microsoft.com/office/drawing/2014/main" val="2163382659"/>
                    </a:ext>
                  </a:extLst>
                </a:gridCol>
              </a:tblGrid>
              <a:tr h="342601">
                <a:tc>
                  <a:txBody>
                    <a:bodyPr/>
                    <a:lstStyle/>
                    <a:p>
                      <a:r>
                        <a:rPr lang="en-CA" sz="1600" dirty="0">
                          <a:solidFill>
                            <a:schemeClr val="tx1"/>
                          </a:solidFill>
                          <a:latin typeface="+mj-lt"/>
                          <a:cs typeface="Arial" panose="020B0604020202020204" pitchFamily="34" charset="0"/>
                        </a:rPr>
                        <a:t>REQUIREMENT</a:t>
                      </a:r>
                    </a:p>
                  </a:txBody>
                  <a:tcPr/>
                </a:tc>
                <a:tc>
                  <a:txBody>
                    <a:bodyPr/>
                    <a:lstStyle/>
                    <a:p>
                      <a:r>
                        <a:rPr lang="en-CA" sz="1600" dirty="0">
                          <a:solidFill>
                            <a:schemeClr val="tx1"/>
                          </a:solidFill>
                          <a:latin typeface="+mj-lt"/>
                          <a:cs typeface="Arial" panose="020B0604020202020204" pitchFamily="34" charset="0"/>
                        </a:rPr>
                        <a:t>WAS IT MET?</a:t>
                      </a:r>
                    </a:p>
                  </a:txBody>
                  <a:tcPr/>
                </a:tc>
                <a:tc>
                  <a:txBody>
                    <a:bodyPr/>
                    <a:lstStyle/>
                    <a:p>
                      <a:r>
                        <a:rPr lang="en-CA" sz="1600" dirty="0">
                          <a:solidFill>
                            <a:schemeClr val="tx1"/>
                          </a:solidFill>
                          <a:latin typeface="+mj-lt"/>
                          <a:cs typeface="Arial" panose="020B0604020202020204" pitchFamily="34" charset="0"/>
                        </a:rPr>
                        <a:t>JUSTIFICATION</a:t>
                      </a:r>
                    </a:p>
                  </a:txBody>
                  <a:tcPr/>
                </a:tc>
                <a:extLst>
                  <a:ext uri="{0D108BD9-81ED-4DB2-BD59-A6C34878D82A}">
                    <a16:rowId xmlns:a16="http://schemas.microsoft.com/office/drawing/2014/main" val="2403178465"/>
                  </a:ext>
                </a:extLst>
              </a:tr>
              <a:tr h="306189">
                <a:tc>
                  <a:txBody>
                    <a:bodyPr/>
                    <a:lstStyle/>
                    <a:p>
                      <a:r>
                        <a:rPr lang="en-CA" sz="1200" dirty="0">
                          <a:latin typeface="Arial" panose="020B0604020202020204" pitchFamily="34" charset="0"/>
                          <a:cs typeface="Arial" panose="020B0604020202020204" pitchFamily="34" charset="0"/>
                        </a:rPr>
                        <a:t>Industry standard operating system</a:t>
                      </a:r>
                    </a:p>
                  </a:txBody>
                  <a:tcPr/>
                </a:tc>
                <a:tc>
                  <a:txBody>
                    <a:bodyPr/>
                    <a:lstStyle/>
                    <a:p>
                      <a:r>
                        <a:rPr lang="en-CA" sz="1200" b="1" u="sng" dirty="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Spec 2 has </a:t>
                      </a:r>
                      <a:r>
                        <a:rPr lang="en-CA" sz="1200" dirty="0" err="1">
                          <a:latin typeface="Arial" panose="020B0604020202020204" pitchFamily="34" charset="0"/>
                          <a:cs typeface="Arial" panose="020B0604020202020204" pitchFamily="34" charset="0"/>
                        </a:rPr>
                        <a:t>Synful’s</a:t>
                      </a:r>
                      <a:r>
                        <a:rPr lang="en-CA" sz="1200" dirty="0">
                          <a:latin typeface="Arial" panose="020B0604020202020204" pitchFamily="34" charset="0"/>
                          <a:cs typeface="Arial" panose="020B0604020202020204" pitchFamily="34" charset="0"/>
                        </a:rPr>
                        <a:t> popular </a:t>
                      </a:r>
                      <a:r>
                        <a:rPr lang="en-CA" sz="1200" dirty="0" err="1">
                          <a:latin typeface="Arial" panose="020B0604020202020204" pitchFamily="34" charset="0"/>
                          <a:cs typeface="Arial" panose="020B0604020202020204" pitchFamily="34" charset="0"/>
                        </a:rPr>
                        <a:t>HyperBasic</a:t>
                      </a:r>
                      <a:r>
                        <a:rPr lang="en-CA" sz="1200" dirty="0">
                          <a:latin typeface="Arial" panose="020B0604020202020204" pitchFamily="34" charset="0"/>
                          <a:cs typeface="Arial" panose="020B0604020202020204" pitchFamily="34" charset="0"/>
                        </a:rPr>
                        <a:t> operating system.</a:t>
                      </a:r>
                    </a:p>
                  </a:txBody>
                  <a:tcPr/>
                </a:tc>
                <a:tc>
                  <a:txBody>
                    <a:bodyPr/>
                    <a:lstStyle/>
                    <a:p>
                      <a:r>
                        <a:rPr lang="en-CA" sz="1200" b="0" u="none" dirty="0" err="1">
                          <a:solidFill>
                            <a:schemeClr val="tx1"/>
                          </a:solidFill>
                          <a:effectLst/>
                          <a:latin typeface="Arial" panose="020B0604020202020204" pitchFamily="34" charset="0"/>
                          <a:cs typeface="Arial" panose="020B0604020202020204" pitchFamily="34" charset="0"/>
                        </a:rPr>
                        <a:t>HyperBasic</a:t>
                      </a:r>
                      <a:r>
                        <a:rPr lang="en-CA" sz="1200" b="0" u="none" dirty="0">
                          <a:solidFill>
                            <a:schemeClr val="tx1"/>
                          </a:solidFill>
                          <a:effectLst/>
                          <a:latin typeface="Arial" panose="020B0604020202020204" pitchFamily="34" charset="0"/>
                          <a:cs typeface="Arial" panose="020B0604020202020204" pitchFamily="34" charset="0"/>
                        </a:rPr>
                        <a:t> is a popular OS in use by previous users of </a:t>
                      </a:r>
                      <a:r>
                        <a:rPr lang="en-CA" sz="1200" b="0" u="none" dirty="0" err="1">
                          <a:solidFill>
                            <a:schemeClr val="tx1"/>
                          </a:solidFill>
                          <a:effectLst/>
                          <a:latin typeface="Arial" panose="020B0604020202020204" pitchFamily="34" charset="0"/>
                          <a:cs typeface="Arial" panose="020B0604020202020204" pitchFamily="34" charset="0"/>
                        </a:rPr>
                        <a:t>Synful</a:t>
                      </a:r>
                      <a:r>
                        <a:rPr lang="en-CA" sz="1200" b="0" u="none" dirty="0">
                          <a:solidFill>
                            <a:schemeClr val="tx1"/>
                          </a:solidFill>
                          <a:effectLst/>
                          <a:latin typeface="Arial" panose="020B0604020202020204" pitchFamily="34" charset="0"/>
                          <a:cs typeface="Arial" panose="020B0604020202020204" pitchFamily="34" charset="0"/>
                        </a:rPr>
                        <a:t> machines.</a:t>
                      </a:r>
                    </a:p>
                  </a:txBody>
                  <a:tcPr/>
                </a:tc>
                <a:extLst>
                  <a:ext uri="{0D108BD9-81ED-4DB2-BD59-A6C34878D82A}">
                    <a16:rowId xmlns:a16="http://schemas.microsoft.com/office/drawing/2014/main" val="1808213366"/>
                  </a:ext>
                </a:extLst>
              </a:tr>
              <a:tr h="482552">
                <a:tc>
                  <a:txBody>
                    <a:bodyPr/>
                    <a:lstStyle/>
                    <a:p>
                      <a:r>
                        <a:rPr lang="en-CA" sz="1200" dirty="0">
                          <a:latin typeface="Arial" panose="020B0604020202020204" pitchFamily="34" charset="0"/>
                          <a:cs typeface="Arial" panose="020B0604020202020204" pitchFamily="34" charset="0"/>
                        </a:rPr>
                        <a:t>External keyboard/connector</a:t>
                      </a:r>
                    </a:p>
                  </a:txBody>
                  <a:tcPr/>
                </a:tc>
                <a:tc>
                  <a:txBody>
                    <a:bodyPr/>
                    <a:lstStyle/>
                    <a:p>
                      <a:r>
                        <a:rPr lang="en-CA" sz="1200" b="1" u="sng" dirty="0">
                          <a:latin typeface="Arial" panose="020B0604020202020204" pitchFamily="34" charset="0"/>
                          <a:cs typeface="Arial" panose="020B0604020202020204" pitchFamily="34" charset="0"/>
                        </a:rPr>
                        <a:t>YES</a:t>
                      </a:r>
                      <a:r>
                        <a:rPr lang="en-CA" sz="1200" b="0" u="none" dirty="0">
                          <a:latin typeface="Arial" panose="020B0604020202020204" pitchFamily="34" charset="0"/>
                          <a:cs typeface="Arial" panose="020B0604020202020204" pitchFamily="34" charset="0"/>
                        </a:rPr>
                        <a:t>. Spec 2 has two (2) IOP-J SC150 2ch joy/mouse/keyboard ports.</a:t>
                      </a:r>
                      <a:endParaRPr lang="en-CA" sz="1200" b="1" u="sng" dirty="0">
                        <a:latin typeface="Arial" panose="020B0604020202020204" pitchFamily="34" charset="0"/>
                        <a:cs typeface="Arial" panose="020B0604020202020204" pitchFamily="34" charset="0"/>
                      </a:endParaRPr>
                    </a:p>
                  </a:txBody>
                  <a:tcPr/>
                </a:tc>
                <a:tc>
                  <a:txBody>
                    <a:bodyPr/>
                    <a:lstStyle/>
                    <a:p>
                      <a:r>
                        <a:rPr lang="en-CA" sz="1200" b="0" u="none" dirty="0">
                          <a:solidFill>
                            <a:schemeClr val="tx1"/>
                          </a:solidFill>
                          <a:effectLst/>
                          <a:latin typeface="Arial" panose="020B0604020202020204" pitchFamily="34" charset="0"/>
                          <a:cs typeface="Arial" panose="020B0604020202020204" pitchFamily="34" charset="0"/>
                        </a:rPr>
                        <a:t>Having two IOP-J will allow dual joysticks, a mouse and keyboard, or a combination</a:t>
                      </a:r>
                    </a:p>
                  </a:txBody>
                  <a:tcPr/>
                </a:tc>
                <a:extLst>
                  <a:ext uri="{0D108BD9-81ED-4DB2-BD59-A6C34878D82A}">
                    <a16:rowId xmlns:a16="http://schemas.microsoft.com/office/drawing/2014/main" val="3373108201"/>
                  </a:ext>
                </a:extLst>
              </a:tr>
              <a:tr h="482552">
                <a:tc>
                  <a:txBody>
                    <a:bodyPr/>
                    <a:lstStyle/>
                    <a:p>
                      <a:r>
                        <a:rPr lang="en-CA" sz="1200" dirty="0">
                          <a:latin typeface="Arial" panose="020B0604020202020204" pitchFamily="34" charset="0"/>
                          <a:cs typeface="Arial" panose="020B0604020202020204" pitchFamily="34" charset="0"/>
                        </a:rPr>
                        <a:t>At least 512KB of RAM</a:t>
                      </a:r>
                    </a:p>
                  </a:txBody>
                  <a:tcPr/>
                </a:tc>
                <a:tc>
                  <a:txBody>
                    <a:bodyPr/>
                    <a:lstStyle/>
                    <a:p>
                      <a:r>
                        <a:rPr lang="en-CA" sz="1200" b="1" u="sng" dirty="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Spec 2 has a whopping 2MB of RAM, using four 512KB RAM components.</a:t>
                      </a:r>
                    </a:p>
                  </a:txBody>
                  <a:tcPr/>
                </a:tc>
                <a:tc>
                  <a:txBody>
                    <a:bodyPr/>
                    <a:lstStyle/>
                    <a:p>
                      <a:r>
                        <a:rPr lang="en-CA" sz="1200" b="0" u="none" dirty="0">
                          <a:solidFill>
                            <a:schemeClr val="tx1"/>
                          </a:solidFill>
                          <a:effectLst/>
                          <a:latin typeface="Arial" panose="020B0604020202020204" pitchFamily="34" charset="0"/>
                          <a:cs typeface="Arial" panose="020B0604020202020204" pitchFamily="34" charset="0"/>
                        </a:rPr>
                        <a:t>Having an abundance of RAM will assist in multitasking in HB/OS GUI, accelerating productivity and usability of the system</a:t>
                      </a:r>
                    </a:p>
                  </a:txBody>
                  <a:tcPr/>
                </a:tc>
                <a:extLst>
                  <a:ext uri="{0D108BD9-81ED-4DB2-BD59-A6C34878D82A}">
                    <a16:rowId xmlns:a16="http://schemas.microsoft.com/office/drawing/2014/main" val="3373736275"/>
                  </a:ext>
                </a:extLst>
              </a:tr>
              <a:tr h="482552">
                <a:tc>
                  <a:txBody>
                    <a:bodyPr/>
                    <a:lstStyle/>
                    <a:p>
                      <a:r>
                        <a:rPr lang="en-CA" sz="1200" dirty="0">
                          <a:latin typeface="Arial" panose="020B0604020202020204" pitchFamily="34" charset="0"/>
                          <a:cs typeface="Arial" panose="020B0604020202020204" pitchFamily="34" charset="0"/>
                        </a:rPr>
                        <a:t>At least 1 industry standard removable drive</a:t>
                      </a:r>
                    </a:p>
                  </a:txBody>
                  <a:tcPr/>
                </a:tc>
                <a:tc>
                  <a:txBody>
                    <a:bodyPr/>
                    <a:lstStyle/>
                    <a:p>
                      <a:r>
                        <a:rPr lang="en-CA" sz="1200" b="1" u="sng" dirty="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Spec 2 has two (2) industry standard removable storage cartridges.</a:t>
                      </a:r>
                    </a:p>
                  </a:txBody>
                  <a:tcPr/>
                </a:tc>
                <a:tc>
                  <a:txBody>
                    <a:bodyPr/>
                    <a:lstStyle/>
                    <a:p>
                      <a:r>
                        <a:rPr lang="en-CA" sz="1200" b="0" u="none" dirty="0">
                          <a:solidFill>
                            <a:schemeClr val="tx1"/>
                          </a:solidFill>
                          <a:effectLst/>
                          <a:latin typeface="Arial" panose="020B0604020202020204" pitchFamily="34" charset="0"/>
                          <a:cs typeface="Arial" panose="020B0604020202020204" pitchFamily="34" charset="0"/>
                        </a:rPr>
                        <a:t>Two cartridges will allow for easy emulation and storage control</a:t>
                      </a:r>
                    </a:p>
                  </a:txBody>
                  <a:tcPr/>
                </a:tc>
                <a:extLst>
                  <a:ext uri="{0D108BD9-81ED-4DB2-BD59-A6C34878D82A}">
                    <a16:rowId xmlns:a16="http://schemas.microsoft.com/office/drawing/2014/main" val="3473289954"/>
                  </a:ext>
                </a:extLst>
              </a:tr>
              <a:tr h="482552">
                <a:tc>
                  <a:txBody>
                    <a:bodyPr/>
                    <a:lstStyle/>
                    <a:p>
                      <a:r>
                        <a:rPr lang="en-CA" sz="1200" dirty="0">
                          <a:latin typeface="Arial" panose="020B0604020202020204" pitchFamily="34" charset="0"/>
                          <a:cs typeface="Arial" panose="020B0604020202020204" pitchFamily="34" charset="0"/>
                        </a:rPr>
                        <a:t>SCSI expansion capability</a:t>
                      </a:r>
                    </a:p>
                  </a:txBody>
                  <a:tcPr/>
                </a:tc>
                <a:tc>
                  <a:txBody>
                    <a:bodyPr/>
                    <a:lstStyle/>
                    <a:p>
                      <a:r>
                        <a:rPr lang="en-CA" sz="1200" dirty="0">
                          <a:latin typeface="Arial" panose="020B0604020202020204" pitchFamily="34" charset="0"/>
                          <a:cs typeface="Arial" panose="020B0604020202020204" pitchFamily="34" charset="0"/>
                        </a:rPr>
                        <a:t>Unfortunately, due to unit and manufacturing costs, the SCSI expansion was cut, in favour of a superior processing unit.</a:t>
                      </a:r>
                    </a:p>
                  </a:txBody>
                  <a:tcPr/>
                </a:tc>
                <a:tc>
                  <a:txBody>
                    <a:bodyPr/>
                    <a:lstStyle/>
                    <a:p>
                      <a:r>
                        <a:rPr lang="en-CA" sz="1200" b="0" u="none" dirty="0">
                          <a:solidFill>
                            <a:schemeClr val="tx1"/>
                          </a:solidFill>
                          <a:effectLst/>
                          <a:latin typeface="Arial" panose="020B0604020202020204" pitchFamily="34" charset="0"/>
                          <a:cs typeface="Arial" panose="020B0604020202020204" pitchFamily="34" charset="0"/>
                        </a:rPr>
                        <a:t>We determined that a SCSI expansion, which would require an additional board, was less important that a top-of-the-line CPU</a:t>
                      </a:r>
                    </a:p>
                  </a:txBody>
                  <a:tcPr/>
                </a:tc>
                <a:extLst>
                  <a:ext uri="{0D108BD9-81ED-4DB2-BD59-A6C34878D82A}">
                    <a16:rowId xmlns:a16="http://schemas.microsoft.com/office/drawing/2014/main" val="374123427"/>
                  </a:ext>
                </a:extLst>
              </a:tr>
              <a:tr h="336669">
                <a:tc>
                  <a:txBody>
                    <a:bodyPr/>
                    <a:lstStyle/>
                    <a:p>
                      <a:r>
                        <a:rPr lang="en-CA" sz="1200" dirty="0">
                          <a:latin typeface="Arial" panose="020B0604020202020204" pitchFamily="34" charset="0"/>
                          <a:cs typeface="Arial" panose="020B0604020202020204" pitchFamily="34" charset="0"/>
                        </a:rPr>
                        <a:t>At least a 68000 CPU – preferably upgradeable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u="sng" dirty="0">
                          <a:latin typeface="Arial" panose="020B0604020202020204" pitchFamily="34" charset="0"/>
                          <a:cs typeface="Arial" panose="020B0604020202020204" pitchFamily="34" charset="0"/>
                        </a:rPr>
                        <a:t>YES</a:t>
                      </a:r>
                      <a:r>
                        <a:rPr lang="en-CA" sz="1200" b="0" u="none" dirty="0">
                          <a:latin typeface="Arial" panose="020B0604020202020204" pitchFamily="34" charset="0"/>
                          <a:cs typeface="Arial" panose="020B0604020202020204" pitchFamily="34" charset="0"/>
                        </a:rPr>
                        <a:t>. Spec 2 does not have a 68K, but instead comes with a far superior EP7500FE, an extremely powerful 50MHz processing unit with a 4KB cache. The board is socketed and allows for swap-out of many components, including CPU.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none" dirty="0">
                          <a:solidFill>
                            <a:schemeClr val="tx1"/>
                          </a:solidFill>
                          <a:effectLst/>
                          <a:latin typeface="Arial" panose="020B0604020202020204" pitchFamily="34" charset="0"/>
                          <a:cs typeface="Arial" panose="020B0604020202020204" pitchFamily="34" charset="0"/>
                        </a:rPr>
                        <a:t>A top-of-the-line CPU was determined to be a better fit for a next-gen system. If that isn’t ideal for the consumer, they can take advantage of the socketed board and swap it out or later upgrade.</a:t>
                      </a:r>
                    </a:p>
                  </a:txBody>
                  <a:tcPr/>
                </a:tc>
                <a:extLst>
                  <a:ext uri="{0D108BD9-81ED-4DB2-BD59-A6C34878D82A}">
                    <a16:rowId xmlns:a16="http://schemas.microsoft.com/office/drawing/2014/main" val="2844649812"/>
                  </a:ext>
                </a:extLst>
              </a:tr>
              <a:tr h="420174">
                <a:tc>
                  <a:txBody>
                    <a:bodyPr/>
                    <a:lstStyle/>
                    <a:p>
                      <a:r>
                        <a:rPr lang="en-CA" sz="1200" dirty="0">
                          <a:latin typeface="Arial" panose="020B0604020202020204" pitchFamily="34" charset="0"/>
                          <a:cs typeface="Arial" panose="020B0604020202020204" pitchFamily="34" charset="0"/>
                        </a:rPr>
                        <a:t>Minimum of 2 serial ports that support RS 422/485 standard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u="sng" dirty="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Spec 2 has two (2) IOP-S 16550 UART 1ch serial ports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none" dirty="0">
                          <a:solidFill>
                            <a:schemeClr val="tx1"/>
                          </a:solidFill>
                          <a:effectLst/>
                          <a:latin typeface="Arial" panose="020B0604020202020204" pitchFamily="34" charset="0"/>
                          <a:cs typeface="Arial" panose="020B0604020202020204" pitchFamily="34" charset="0"/>
                        </a:rPr>
                        <a:t>Two serial ports were requested to be part of the spec, and both conform to standards.</a:t>
                      </a:r>
                    </a:p>
                  </a:txBody>
                  <a:tcPr/>
                </a:tc>
                <a:extLst>
                  <a:ext uri="{0D108BD9-81ED-4DB2-BD59-A6C34878D82A}">
                    <a16:rowId xmlns:a16="http://schemas.microsoft.com/office/drawing/2014/main" val="2713197848"/>
                  </a:ext>
                </a:extLst>
              </a:tr>
              <a:tr h="599552">
                <a:tc>
                  <a:txBody>
                    <a:bodyPr/>
                    <a:lstStyle/>
                    <a:p>
                      <a:r>
                        <a:rPr lang="en-CA" sz="1200" dirty="0">
                          <a:latin typeface="Arial" panose="020B0604020202020204" pitchFamily="34" charset="0"/>
                          <a:cs typeface="Arial" panose="020B0604020202020204" pitchFamily="34" charset="0"/>
                        </a:rPr>
                        <a:t>Board is ready to support a GUI system and mouse if required by the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u="sng" dirty="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Spec 2 supports a mouse, see previous requirement. The </a:t>
                      </a:r>
                      <a:r>
                        <a:rPr lang="en-CA" sz="1200" dirty="0" err="1">
                          <a:latin typeface="Arial" panose="020B0604020202020204" pitchFamily="34" charset="0"/>
                          <a:cs typeface="Arial" panose="020B0604020202020204" pitchFamily="34" charset="0"/>
                        </a:rPr>
                        <a:t>HyperBasic</a:t>
                      </a:r>
                      <a:r>
                        <a:rPr lang="en-CA" sz="1200" dirty="0">
                          <a:latin typeface="Arial" panose="020B0604020202020204" pitchFamily="34" charset="0"/>
                          <a:cs typeface="Arial" panose="020B0604020202020204" pitchFamily="34" charset="0"/>
                        </a:rPr>
                        <a:t> GUI is included in the specification.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none" dirty="0">
                          <a:solidFill>
                            <a:schemeClr val="tx1"/>
                          </a:solidFill>
                          <a:effectLst/>
                          <a:latin typeface="Arial" panose="020B0604020202020204" pitchFamily="34" charset="0"/>
                          <a:cs typeface="Arial" panose="020B0604020202020204" pitchFamily="34" charset="0"/>
                        </a:rPr>
                        <a:t>A socketed board will allow for upgrading or swapping out RAM, CPU, etc., and supports a GUI.</a:t>
                      </a:r>
                    </a:p>
                  </a:txBody>
                  <a:tcPr/>
                </a:tc>
                <a:extLst>
                  <a:ext uri="{0D108BD9-81ED-4DB2-BD59-A6C34878D82A}">
                    <a16:rowId xmlns:a16="http://schemas.microsoft.com/office/drawing/2014/main" val="3251092519"/>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F6"/>
        </a:solidFill>
        <a:effectLst/>
      </p:bgPr>
    </p:bg>
    <p:spTree>
      <p:nvGrpSpPr>
        <p:cNvPr id="1" name=""/>
        <p:cNvGrpSpPr/>
        <p:nvPr/>
      </p:nvGrpSpPr>
      <p:grpSpPr>
        <a:xfrm>
          <a:off x="0" y="0"/>
          <a:ext cx="0" cy="0"/>
          <a:chOff x="0" y="0"/>
          <a:chExt cx="0" cy="0"/>
        </a:xfrm>
      </p:grpSpPr>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0" y="0"/>
            <a:ext cx="4486473" cy="274320"/>
          </a:xfrm>
        </p:spPr>
        <p:txBody>
          <a:bodyPr/>
          <a:lstStyle/>
          <a:p>
            <a:r>
              <a:rPr lang="en-US" sz="1000" dirty="0"/>
              <a:t>Synful – Project Update – SEPM Assignment 2</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3443645" y="740719"/>
            <a:ext cx="9166642" cy="768096"/>
          </a:xfrm>
        </p:spPr>
        <p:txBody>
          <a:bodyPr/>
          <a:lstStyle/>
          <a:p>
            <a:pPr algn="l"/>
            <a:r>
              <a:rPr lang="en-US" dirty="0"/>
              <a:t>3. COSTED PROJECT PLAN</a:t>
            </a:r>
          </a:p>
        </p:txBody>
      </p:sp>
      <p:sp>
        <p:nvSpPr>
          <p:cNvPr id="40" name="TextBox 39">
            <a:extLst>
              <a:ext uri="{FF2B5EF4-FFF2-40B4-BE49-F238E27FC236}">
                <a16:creationId xmlns:a16="http://schemas.microsoft.com/office/drawing/2014/main" id="{324409A8-7F09-D182-B278-EB125EF0E136}"/>
              </a:ext>
            </a:extLst>
          </p:cNvPr>
          <p:cNvSpPr txBox="1"/>
          <p:nvPr/>
        </p:nvSpPr>
        <p:spPr>
          <a:xfrm>
            <a:off x="3685032" y="1463380"/>
            <a:ext cx="9166643" cy="307777"/>
          </a:xfrm>
          <a:prstGeom prst="rect">
            <a:avLst/>
          </a:prstGeom>
          <a:noFill/>
        </p:spPr>
        <p:txBody>
          <a:bodyPr wrap="square" rtlCol="0">
            <a:spAutoFit/>
          </a:bodyPr>
          <a:lstStyle/>
          <a:p>
            <a:r>
              <a:rPr lang="en-CA" sz="1400" b="1" u="sng" dirty="0">
                <a:latin typeface="Arial" panose="020B0604020202020204" pitchFamily="34" charset="0"/>
                <a:cs typeface="Arial" panose="020B0604020202020204" pitchFamily="34" charset="0"/>
              </a:rPr>
              <a:t>Budget: £500,000</a:t>
            </a:r>
            <a:r>
              <a:rPr lang="en-CA" sz="1400" dirty="0">
                <a:latin typeface="Arial" panose="020B0604020202020204" pitchFamily="34" charset="0"/>
                <a:cs typeface="Arial" panose="020B0604020202020204" pitchFamily="34" charset="0"/>
              </a:rPr>
              <a:t> – This project plan is based off a 3-point estimation and PERT mean calculation</a:t>
            </a:r>
          </a:p>
        </p:txBody>
      </p:sp>
      <p:graphicFrame>
        <p:nvGraphicFramePr>
          <p:cNvPr id="43" name="Table 42">
            <a:extLst>
              <a:ext uri="{FF2B5EF4-FFF2-40B4-BE49-F238E27FC236}">
                <a16:creationId xmlns:a16="http://schemas.microsoft.com/office/drawing/2014/main" id="{C80BEB2D-7381-A0A9-FE0A-F6211BC16BCA}"/>
              </a:ext>
            </a:extLst>
          </p:cNvPr>
          <p:cNvGraphicFramePr>
            <a:graphicFrameLocks noGrp="1"/>
          </p:cNvGraphicFramePr>
          <p:nvPr>
            <p:extLst>
              <p:ext uri="{D42A27DB-BD31-4B8C-83A1-F6EECF244321}">
                <p14:modId xmlns:p14="http://schemas.microsoft.com/office/powerpoint/2010/main" val="3343402173"/>
              </p:ext>
            </p:extLst>
          </p:nvPr>
        </p:nvGraphicFramePr>
        <p:xfrm>
          <a:off x="3685032" y="1895323"/>
          <a:ext cx="8289396" cy="2336800"/>
        </p:xfrm>
        <a:graphic>
          <a:graphicData uri="http://schemas.openxmlformats.org/drawingml/2006/table">
            <a:tbl>
              <a:tblPr firstRow="1" bandRow="1">
                <a:tableStyleId>{5C22544A-7EE6-4342-B048-85BDC9FD1C3A}</a:tableStyleId>
              </a:tblPr>
              <a:tblGrid>
                <a:gridCol w="2763132">
                  <a:extLst>
                    <a:ext uri="{9D8B030D-6E8A-4147-A177-3AD203B41FA5}">
                      <a16:colId xmlns:a16="http://schemas.microsoft.com/office/drawing/2014/main" val="2917737484"/>
                    </a:ext>
                  </a:extLst>
                </a:gridCol>
                <a:gridCol w="2763132">
                  <a:extLst>
                    <a:ext uri="{9D8B030D-6E8A-4147-A177-3AD203B41FA5}">
                      <a16:colId xmlns:a16="http://schemas.microsoft.com/office/drawing/2014/main" val="2689050581"/>
                    </a:ext>
                  </a:extLst>
                </a:gridCol>
                <a:gridCol w="2763132">
                  <a:extLst>
                    <a:ext uri="{9D8B030D-6E8A-4147-A177-3AD203B41FA5}">
                      <a16:colId xmlns:a16="http://schemas.microsoft.com/office/drawing/2014/main" val="192292865"/>
                    </a:ext>
                  </a:extLst>
                </a:gridCol>
              </a:tblGrid>
              <a:tr h="273111">
                <a:tc>
                  <a:txBody>
                    <a:bodyPr/>
                    <a:lstStyle/>
                    <a:p>
                      <a:r>
                        <a:rPr lang="en-CA" sz="1600" dirty="0">
                          <a:solidFill>
                            <a:schemeClr val="tx1"/>
                          </a:solidFill>
                          <a:latin typeface="+mj-lt"/>
                        </a:rPr>
                        <a:t>PESSIMISTIC</a:t>
                      </a:r>
                    </a:p>
                  </a:txBody>
                  <a:tcPr/>
                </a:tc>
                <a:tc>
                  <a:txBody>
                    <a:bodyPr/>
                    <a:lstStyle/>
                    <a:p>
                      <a:r>
                        <a:rPr lang="en-CA" sz="1600" dirty="0">
                          <a:solidFill>
                            <a:schemeClr val="tx1"/>
                          </a:solidFill>
                          <a:latin typeface="+mj-lt"/>
                        </a:rPr>
                        <a:t>MOST LIKELY</a:t>
                      </a:r>
                    </a:p>
                  </a:txBody>
                  <a:tcPr/>
                </a:tc>
                <a:tc>
                  <a:txBody>
                    <a:bodyPr/>
                    <a:lstStyle/>
                    <a:p>
                      <a:r>
                        <a:rPr lang="en-CA" sz="1600" dirty="0">
                          <a:solidFill>
                            <a:schemeClr val="tx1"/>
                          </a:solidFill>
                          <a:latin typeface="+mj-lt"/>
                        </a:rPr>
                        <a:t>OPTIMISTIC</a:t>
                      </a:r>
                    </a:p>
                  </a:txBody>
                  <a:tcPr/>
                </a:tc>
                <a:extLst>
                  <a:ext uri="{0D108BD9-81ED-4DB2-BD59-A6C34878D82A}">
                    <a16:rowId xmlns:a16="http://schemas.microsoft.com/office/drawing/2014/main" val="1607912339"/>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Unit Cost: £697</a:t>
                      </a:r>
                    </a:p>
                  </a:txBody>
                  <a:tcPr/>
                </a:tc>
                <a:tc>
                  <a:txBody>
                    <a:bodyPr/>
                    <a:lstStyle/>
                    <a:p>
                      <a:r>
                        <a:rPr lang="en-CA" sz="1400" dirty="0">
                          <a:solidFill>
                            <a:schemeClr val="tx1"/>
                          </a:solidFill>
                          <a:latin typeface="Arial" panose="020B0604020202020204" pitchFamily="34" charset="0"/>
                          <a:cs typeface="Arial" panose="020B0604020202020204" pitchFamily="34" charset="0"/>
                        </a:rPr>
                        <a:t>Unit Cost: £348.50</a:t>
                      </a:r>
                    </a:p>
                  </a:txBody>
                  <a:tcPr/>
                </a:tc>
                <a:tc>
                  <a:txBody>
                    <a:bodyPr/>
                    <a:lstStyle/>
                    <a:p>
                      <a:r>
                        <a:rPr lang="en-CA" sz="1400" dirty="0">
                          <a:solidFill>
                            <a:schemeClr val="tx1"/>
                          </a:solidFill>
                          <a:latin typeface="Arial" panose="020B0604020202020204" pitchFamily="34" charset="0"/>
                          <a:cs typeface="Arial" panose="020B0604020202020204" pitchFamily="34" charset="0"/>
                        </a:rPr>
                        <a:t>Unit Cost: £174.25</a:t>
                      </a:r>
                    </a:p>
                  </a:txBody>
                  <a:tcPr/>
                </a:tc>
                <a:extLst>
                  <a:ext uri="{0D108BD9-81ED-4DB2-BD59-A6C34878D82A}">
                    <a16:rowId xmlns:a16="http://schemas.microsoft.com/office/drawing/2014/main" val="2917381632"/>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Profit/unit: £-297.01</a:t>
                      </a:r>
                    </a:p>
                  </a:txBody>
                  <a:tcPr/>
                </a:tc>
                <a:tc>
                  <a:txBody>
                    <a:bodyPr/>
                    <a:lstStyle/>
                    <a:p>
                      <a:r>
                        <a:rPr lang="en-CA" sz="1400" dirty="0">
                          <a:solidFill>
                            <a:schemeClr val="tx1"/>
                          </a:solidFill>
                          <a:latin typeface="Arial" panose="020B0604020202020204" pitchFamily="34" charset="0"/>
                          <a:cs typeface="Arial" panose="020B0604020202020204" pitchFamily="34" charset="0"/>
                        </a:rPr>
                        <a:t>Profit/unit: £51.49</a:t>
                      </a:r>
                    </a:p>
                  </a:txBody>
                  <a:tcPr/>
                </a:tc>
                <a:tc>
                  <a:txBody>
                    <a:bodyPr/>
                    <a:lstStyle/>
                    <a:p>
                      <a:r>
                        <a:rPr lang="en-CA" sz="1400" dirty="0">
                          <a:solidFill>
                            <a:schemeClr val="tx1"/>
                          </a:solidFill>
                          <a:latin typeface="Arial" panose="020B0604020202020204" pitchFamily="34" charset="0"/>
                          <a:cs typeface="Arial" panose="020B0604020202020204" pitchFamily="34" charset="0"/>
                        </a:rPr>
                        <a:t>Profit/unit: £225.74</a:t>
                      </a:r>
                    </a:p>
                  </a:txBody>
                  <a:tcPr/>
                </a:tc>
                <a:extLst>
                  <a:ext uri="{0D108BD9-81ED-4DB2-BD59-A6C34878D82A}">
                    <a16:rowId xmlns:a16="http://schemas.microsoft.com/office/drawing/2014/main" val="2520812474"/>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Labour Cost: £299,250</a:t>
                      </a:r>
                    </a:p>
                  </a:txBody>
                  <a:tcPr/>
                </a:tc>
                <a:tc>
                  <a:txBody>
                    <a:bodyPr/>
                    <a:lstStyle/>
                    <a:p>
                      <a:r>
                        <a:rPr lang="en-CA" sz="1400" dirty="0">
                          <a:solidFill>
                            <a:schemeClr val="tx1"/>
                          </a:solidFill>
                          <a:latin typeface="Arial" panose="020B0604020202020204" pitchFamily="34" charset="0"/>
                          <a:cs typeface="Arial" panose="020B0604020202020204" pitchFamily="34" charset="0"/>
                        </a:rPr>
                        <a:t>Labour Cost: £217,375</a:t>
                      </a:r>
                    </a:p>
                  </a:txBody>
                  <a:tcPr/>
                </a:tc>
                <a:tc>
                  <a:txBody>
                    <a:bodyPr/>
                    <a:lstStyle/>
                    <a:p>
                      <a:r>
                        <a:rPr lang="en-CA" sz="1400" dirty="0">
                          <a:solidFill>
                            <a:schemeClr val="tx1"/>
                          </a:solidFill>
                          <a:latin typeface="Arial" panose="020B0604020202020204" pitchFamily="34" charset="0"/>
                          <a:cs typeface="Arial" panose="020B0604020202020204" pitchFamily="34" charset="0"/>
                        </a:rPr>
                        <a:t>Labour Cost: £176,437.50</a:t>
                      </a:r>
                    </a:p>
                  </a:txBody>
                  <a:tcPr/>
                </a:tc>
                <a:extLst>
                  <a:ext uri="{0D108BD9-81ED-4DB2-BD59-A6C34878D82A}">
                    <a16:rowId xmlns:a16="http://schemas.microsoft.com/office/drawing/2014/main" val="3680627672"/>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Labour Weeks: 189 weeks</a:t>
                      </a:r>
                    </a:p>
                  </a:txBody>
                  <a:tcPr/>
                </a:tc>
                <a:tc>
                  <a:txBody>
                    <a:bodyPr/>
                    <a:lstStyle/>
                    <a:p>
                      <a:r>
                        <a:rPr lang="en-CA" sz="1400" dirty="0">
                          <a:solidFill>
                            <a:schemeClr val="tx1"/>
                          </a:solidFill>
                          <a:latin typeface="Arial" panose="020B0604020202020204" pitchFamily="34" charset="0"/>
                          <a:cs typeface="Arial" panose="020B0604020202020204" pitchFamily="34" charset="0"/>
                        </a:rPr>
                        <a:t>Labour Weeks: 129 weeks</a:t>
                      </a:r>
                    </a:p>
                  </a:txBody>
                  <a:tcPr/>
                </a:tc>
                <a:tc>
                  <a:txBody>
                    <a:bodyPr/>
                    <a:lstStyle/>
                    <a:p>
                      <a:r>
                        <a:rPr lang="en-CA" sz="1400" dirty="0">
                          <a:solidFill>
                            <a:schemeClr val="tx1"/>
                          </a:solidFill>
                          <a:latin typeface="Arial" panose="020B0604020202020204" pitchFamily="34" charset="0"/>
                          <a:cs typeface="Arial" panose="020B0604020202020204" pitchFamily="34" charset="0"/>
                        </a:rPr>
                        <a:t>Labour Weeks: 99 weeks</a:t>
                      </a:r>
                    </a:p>
                  </a:txBody>
                  <a:tcPr/>
                </a:tc>
                <a:extLst>
                  <a:ext uri="{0D108BD9-81ED-4DB2-BD59-A6C34878D82A}">
                    <a16:rowId xmlns:a16="http://schemas.microsoft.com/office/drawing/2014/main" val="1254585268"/>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Time To Completion: ~47mo to EDC fulfillment</a:t>
                      </a:r>
                    </a:p>
                  </a:txBody>
                  <a:tcPr/>
                </a:tc>
                <a:tc>
                  <a:txBody>
                    <a:bodyPr/>
                    <a:lstStyle/>
                    <a:p>
                      <a:r>
                        <a:rPr lang="en-CA" sz="1400" dirty="0">
                          <a:solidFill>
                            <a:schemeClr val="tx1"/>
                          </a:solidFill>
                          <a:latin typeface="Arial" panose="020B0604020202020204" pitchFamily="34" charset="0"/>
                          <a:cs typeface="Arial" panose="020B0604020202020204" pitchFamily="34" charset="0"/>
                        </a:rPr>
                        <a:t>Time To Completion: ~32mo to EDC fulfillment</a:t>
                      </a:r>
                    </a:p>
                  </a:txBody>
                  <a:tcPr/>
                </a:tc>
                <a:tc>
                  <a:txBody>
                    <a:bodyPr/>
                    <a:lstStyle/>
                    <a:p>
                      <a:r>
                        <a:rPr lang="en-CA" sz="1400" dirty="0">
                          <a:solidFill>
                            <a:schemeClr val="tx1"/>
                          </a:solidFill>
                          <a:latin typeface="Arial" panose="020B0604020202020204" pitchFamily="34" charset="0"/>
                          <a:cs typeface="Arial" panose="020B0604020202020204" pitchFamily="34" charset="0"/>
                        </a:rPr>
                        <a:t>Time To Completion: ~25mo to EDC fulfillment</a:t>
                      </a:r>
                    </a:p>
                  </a:txBody>
                  <a:tcPr/>
                </a:tc>
                <a:extLst>
                  <a:ext uri="{0D108BD9-81ED-4DB2-BD59-A6C34878D82A}">
                    <a16:rowId xmlns:a16="http://schemas.microsoft.com/office/drawing/2014/main" val="3846274720"/>
                  </a:ext>
                </a:extLst>
              </a:tr>
            </a:tbl>
          </a:graphicData>
        </a:graphic>
      </p:graphicFrame>
      <p:graphicFrame>
        <p:nvGraphicFramePr>
          <p:cNvPr id="44" name="Table 43">
            <a:extLst>
              <a:ext uri="{FF2B5EF4-FFF2-40B4-BE49-F238E27FC236}">
                <a16:creationId xmlns:a16="http://schemas.microsoft.com/office/drawing/2014/main" id="{1F03136A-18D2-97E6-A3BC-CE227B708A6B}"/>
              </a:ext>
            </a:extLst>
          </p:cNvPr>
          <p:cNvGraphicFramePr>
            <a:graphicFrameLocks noGrp="1"/>
          </p:cNvGraphicFramePr>
          <p:nvPr>
            <p:extLst>
              <p:ext uri="{D42A27DB-BD31-4B8C-83A1-F6EECF244321}">
                <p14:modId xmlns:p14="http://schemas.microsoft.com/office/powerpoint/2010/main" val="1298762285"/>
              </p:ext>
            </p:extLst>
          </p:nvPr>
        </p:nvGraphicFramePr>
        <p:xfrm>
          <a:off x="3685032" y="4348401"/>
          <a:ext cx="6450149" cy="2189480"/>
        </p:xfrm>
        <a:graphic>
          <a:graphicData uri="http://schemas.openxmlformats.org/drawingml/2006/table">
            <a:tbl>
              <a:tblPr firstRow="1" bandRow="1">
                <a:tableStyleId>{5C22544A-7EE6-4342-B048-85BDC9FD1C3A}</a:tableStyleId>
              </a:tblPr>
              <a:tblGrid>
                <a:gridCol w="2548709">
                  <a:extLst>
                    <a:ext uri="{9D8B030D-6E8A-4147-A177-3AD203B41FA5}">
                      <a16:colId xmlns:a16="http://schemas.microsoft.com/office/drawing/2014/main" val="796296185"/>
                    </a:ext>
                  </a:extLst>
                </a:gridCol>
                <a:gridCol w="3901440">
                  <a:extLst>
                    <a:ext uri="{9D8B030D-6E8A-4147-A177-3AD203B41FA5}">
                      <a16:colId xmlns:a16="http://schemas.microsoft.com/office/drawing/2014/main" val="3840510018"/>
                    </a:ext>
                  </a:extLst>
                </a:gridCol>
              </a:tblGrid>
              <a:tr h="163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kern="1200" dirty="0">
                          <a:solidFill>
                            <a:schemeClr val="tx1"/>
                          </a:solidFill>
                          <a:latin typeface="+mj-lt"/>
                          <a:ea typeface="+mn-ea"/>
                          <a:cs typeface="+mn-cs"/>
                        </a:rPr>
                        <a:t>PERT ESTIMATIONS</a:t>
                      </a:r>
                    </a:p>
                  </a:txBody>
                  <a:tcPr/>
                </a:tc>
                <a:tc>
                  <a:txBody>
                    <a:bodyPr/>
                    <a:lstStyle/>
                    <a:p>
                      <a:r>
                        <a:rPr lang="en-CA" sz="1400" dirty="0">
                          <a:solidFill>
                            <a:schemeClr val="tx1"/>
                          </a:solidFill>
                          <a:latin typeface="Arial" panose="020B0604020202020204" pitchFamily="34" charset="0"/>
                          <a:cs typeface="Arial" panose="020B0604020202020204" pitchFamily="34" charset="0"/>
                        </a:rPr>
                        <a:t>Mean = O + 4M + P / 6</a:t>
                      </a:r>
                    </a:p>
                  </a:txBody>
                  <a:tcPr/>
                </a:tc>
                <a:extLst>
                  <a:ext uri="{0D108BD9-81ED-4DB2-BD59-A6C34878D82A}">
                    <a16:rowId xmlns:a16="http://schemas.microsoft.com/office/drawing/2014/main" val="1712304788"/>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Unit Cost</a:t>
                      </a:r>
                    </a:p>
                  </a:txBody>
                  <a:tcPr/>
                </a:tc>
                <a:tc>
                  <a:txBody>
                    <a:bodyPr/>
                    <a:lstStyle/>
                    <a:p>
                      <a:r>
                        <a:rPr lang="en-CA" sz="1400" b="1" dirty="0">
                          <a:solidFill>
                            <a:schemeClr val="tx1"/>
                          </a:solidFill>
                          <a:latin typeface="Arial" panose="020B0604020202020204" pitchFamily="34" charset="0"/>
                          <a:cs typeface="Arial" panose="020B0604020202020204" pitchFamily="34" charset="0"/>
                        </a:rPr>
                        <a:t>£377.54</a:t>
                      </a:r>
                    </a:p>
                  </a:txBody>
                  <a:tcPr/>
                </a:tc>
                <a:extLst>
                  <a:ext uri="{0D108BD9-81ED-4DB2-BD59-A6C34878D82A}">
                    <a16:rowId xmlns:a16="http://schemas.microsoft.com/office/drawing/2014/main" val="2757095295"/>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Profit/unit</a:t>
                      </a:r>
                    </a:p>
                  </a:txBody>
                  <a:tcPr/>
                </a:tc>
                <a:tc>
                  <a:txBody>
                    <a:bodyPr/>
                    <a:lstStyle/>
                    <a:p>
                      <a:r>
                        <a:rPr lang="en-CA" sz="1400" b="1" dirty="0">
                          <a:solidFill>
                            <a:schemeClr val="tx1"/>
                          </a:solidFill>
                          <a:latin typeface="Arial" panose="020B0604020202020204" pitchFamily="34" charset="0"/>
                          <a:cs typeface="Arial" panose="020B0604020202020204" pitchFamily="34" charset="0"/>
                        </a:rPr>
                        <a:t>£22.45</a:t>
                      </a:r>
                    </a:p>
                  </a:txBody>
                  <a:tcPr/>
                </a:tc>
                <a:extLst>
                  <a:ext uri="{0D108BD9-81ED-4DB2-BD59-A6C34878D82A}">
                    <a16:rowId xmlns:a16="http://schemas.microsoft.com/office/drawing/2014/main" val="2686860913"/>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Labour Cost</a:t>
                      </a:r>
                    </a:p>
                  </a:txBody>
                  <a:tcPr/>
                </a:tc>
                <a:tc>
                  <a:txBody>
                    <a:bodyPr/>
                    <a:lstStyle/>
                    <a:p>
                      <a:r>
                        <a:rPr lang="en-CA" sz="1400" b="1" dirty="0">
                          <a:solidFill>
                            <a:schemeClr val="tx1"/>
                          </a:solidFill>
                          <a:latin typeface="Arial" panose="020B0604020202020204" pitchFamily="34" charset="0"/>
                          <a:cs typeface="Arial" panose="020B0604020202020204" pitchFamily="34" charset="0"/>
                        </a:rPr>
                        <a:t>£224,197.92</a:t>
                      </a:r>
                    </a:p>
                  </a:txBody>
                  <a:tcPr/>
                </a:tc>
                <a:extLst>
                  <a:ext uri="{0D108BD9-81ED-4DB2-BD59-A6C34878D82A}">
                    <a16:rowId xmlns:a16="http://schemas.microsoft.com/office/drawing/2014/main" val="1066979345"/>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Labour Weeks</a:t>
                      </a:r>
                    </a:p>
                  </a:txBody>
                  <a:tcPr/>
                </a:tc>
                <a:tc>
                  <a:txBody>
                    <a:bodyPr/>
                    <a:lstStyle/>
                    <a:p>
                      <a:r>
                        <a:rPr lang="en-CA" sz="1400" b="1" dirty="0">
                          <a:solidFill>
                            <a:schemeClr val="tx1"/>
                          </a:solidFill>
                          <a:latin typeface="Arial" panose="020B0604020202020204" pitchFamily="34" charset="0"/>
                          <a:cs typeface="Arial" panose="020B0604020202020204" pitchFamily="34" charset="0"/>
                        </a:rPr>
                        <a:t>134 weeks</a:t>
                      </a:r>
                    </a:p>
                  </a:txBody>
                  <a:tcPr/>
                </a:tc>
                <a:extLst>
                  <a:ext uri="{0D108BD9-81ED-4DB2-BD59-A6C34878D82A}">
                    <a16:rowId xmlns:a16="http://schemas.microsoft.com/office/drawing/2014/main" val="2053488358"/>
                  </a:ext>
                </a:extLst>
              </a:tr>
              <a:tr h="370840">
                <a:tc>
                  <a:txBody>
                    <a:bodyPr/>
                    <a:lstStyle/>
                    <a:p>
                      <a:r>
                        <a:rPr lang="en-CA" sz="1400" dirty="0">
                          <a:solidFill>
                            <a:schemeClr val="tx1"/>
                          </a:solidFill>
                          <a:latin typeface="Arial" panose="020B0604020202020204" pitchFamily="34" charset="0"/>
                          <a:cs typeface="Arial" panose="020B0604020202020204" pitchFamily="34" charset="0"/>
                        </a:rPr>
                        <a:t>Time To Completion</a:t>
                      </a:r>
                    </a:p>
                  </a:txBody>
                  <a:tcPr/>
                </a:tc>
                <a:tc>
                  <a:txBody>
                    <a:bodyPr/>
                    <a:lstStyle/>
                    <a:p>
                      <a:r>
                        <a:rPr lang="en-CA" sz="1400" b="1" dirty="0">
                          <a:solidFill>
                            <a:schemeClr val="tx1"/>
                          </a:solidFill>
                          <a:latin typeface="Arial" panose="020B0604020202020204" pitchFamily="34" charset="0"/>
                          <a:cs typeface="Arial" panose="020B0604020202020204" pitchFamily="34" charset="0"/>
                        </a:rPr>
                        <a:t>Approximately 34 months to EDC fulfillment</a:t>
                      </a:r>
                    </a:p>
                  </a:txBody>
                  <a:tcPr/>
                </a:tc>
                <a:extLst>
                  <a:ext uri="{0D108BD9-81ED-4DB2-BD59-A6C34878D82A}">
                    <a16:rowId xmlns:a16="http://schemas.microsoft.com/office/drawing/2014/main" val="3104533450"/>
                  </a:ext>
                </a:extLst>
              </a:tr>
            </a:tbl>
          </a:graphicData>
        </a:graphic>
      </p:graphicFrame>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6"/>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ctrTitle"/>
          </p:nvPr>
        </p:nvSpPr>
        <p:spPr>
          <a:xfrm>
            <a:off x="667336" y="631635"/>
            <a:ext cx="10257024" cy="667512"/>
          </a:xfrm>
        </p:spPr>
        <p:txBody>
          <a:bodyPr/>
          <a:lstStyle/>
          <a:p>
            <a:pPr algn="l"/>
            <a:r>
              <a:rPr lang="en-US" dirty="0"/>
              <a:t>4. COST ESTIMATION PROGRAM</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7</a:t>
            </a:fld>
            <a:endParaRPr lang="en-US" dirty="0"/>
          </a:p>
        </p:txBody>
      </p:sp>
      <p:sp>
        <p:nvSpPr>
          <p:cNvPr id="60" name="Footer Placeholder 3">
            <a:extLst>
              <a:ext uri="{FF2B5EF4-FFF2-40B4-BE49-F238E27FC236}">
                <a16:creationId xmlns:a16="http://schemas.microsoft.com/office/drawing/2014/main" id="{509C7231-86AC-C1B8-16C5-658148F3C21C}"/>
              </a:ext>
            </a:extLst>
          </p:cNvPr>
          <p:cNvSpPr txBox="1">
            <a:spLocks/>
          </p:cNvSpPr>
          <p:nvPr/>
        </p:nvSpPr>
        <p:spPr>
          <a:xfrm>
            <a:off x="0" y="0"/>
            <a:ext cx="3683878" cy="274320"/>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00" dirty="0">
                <a:latin typeface="Arial" panose="020B0604020202020204" pitchFamily="34" charset="0"/>
                <a:cs typeface="Arial" panose="020B0604020202020204" pitchFamily="34" charset="0"/>
              </a:rPr>
              <a:t>Synful – Project Update – SEPM Assignment 2</a:t>
            </a:r>
          </a:p>
        </p:txBody>
      </p:sp>
      <p:sp>
        <p:nvSpPr>
          <p:cNvPr id="61" name="TextBox 60">
            <a:extLst>
              <a:ext uri="{FF2B5EF4-FFF2-40B4-BE49-F238E27FC236}">
                <a16:creationId xmlns:a16="http://schemas.microsoft.com/office/drawing/2014/main" id="{26369874-C942-9B4E-DE96-0F2A0282BA23}"/>
              </a:ext>
            </a:extLst>
          </p:cNvPr>
          <p:cNvSpPr txBox="1"/>
          <p:nvPr/>
        </p:nvSpPr>
        <p:spPr>
          <a:xfrm>
            <a:off x="667336" y="1533688"/>
            <a:ext cx="9848803" cy="3970318"/>
          </a:xfrm>
          <a:prstGeom prst="rect">
            <a:avLst/>
          </a:prstGeom>
          <a:noFill/>
        </p:spPr>
        <p:txBody>
          <a:bodyPr wrap="square" rtlCol="0">
            <a:spAutoFit/>
          </a:bodyPr>
          <a:lstStyle/>
          <a:p>
            <a:r>
              <a:rPr lang="en-CA" sz="1400" dirty="0">
                <a:latin typeface="Arial" panose="020B0604020202020204" pitchFamily="34" charset="0"/>
                <a:cs typeface="Arial" panose="020B0604020202020204" pitchFamily="34" charset="0"/>
              </a:rPr>
              <a:t>As part of this project update, we built a cost estimation program. The previous slide’s estimates were derived from this program. Using the 3-point cost estimation technique and PERT formula, the cost estimation program compiles estimates based on three points:</a:t>
            </a:r>
          </a:p>
          <a:p>
            <a:endParaRPr lang="en-CA" sz="1400" dirty="0">
              <a:latin typeface="Arial" panose="020B0604020202020204" pitchFamily="34" charset="0"/>
              <a:cs typeface="Arial" panose="020B0604020202020204" pitchFamily="34" charset="0"/>
            </a:endParaRPr>
          </a:p>
          <a:p>
            <a:r>
              <a:rPr lang="en-CA" sz="1400" b="1" dirty="0">
                <a:latin typeface="Arial" panose="020B0604020202020204" pitchFamily="34" charset="0"/>
                <a:cs typeface="Arial" panose="020B0604020202020204" pitchFamily="34" charset="0"/>
              </a:rPr>
              <a:t>Pessimistic</a:t>
            </a:r>
            <a:r>
              <a:rPr lang="en-CA" sz="1400" dirty="0">
                <a:latin typeface="Arial" panose="020B0604020202020204" pitchFamily="34" charset="0"/>
                <a:cs typeface="Arial" panose="020B0604020202020204" pitchFamily="34" charset="0"/>
              </a:rPr>
              <a:t> – An estimate that is double the most-likely estimate; assumes being behind schedule, has significant delays, and low efficiency.</a:t>
            </a:r>
          </a:p>
          <a:p>
            <a:endParaRPr lang="en-CA" sz="1400" dirty="0">
              <a:latin typeface="Arial" panose="020B0604020202020204" pitchFamily="34" charset="0"/>
              <a:cs typeface="Arial" panose="020B0604020202020204" pitchFamily="34" charset="0"/>
            </a:endParaRPr>
          </a:p>
          <a:p>
            <a:r>
              <a:rPr lang="en-CA" sz="1400" b="1" dirty="0">
                <a:latin typeface="Arial" panose="020B0604020202020204" pitchFamily="34" charset="0"/>
                <a:cs typeface="Arial" panose="020B0604020202020204" pitchFamily="34" charset="0"/>
              </a:rPr>
              <a:t>Most Likely</a:t>
            </a:r>
            <a:r>
              <a:rPr lang="en-CA" sz="1400" dirty="0">
                <a:latin typeface="Arial" panose="020B0604020202020204" pitchFamily="34" charset="0"/>
                <a:cs typeface="Arial" panose="020B0604020202020204" pitchFamily="34" charset="0"/>
              </a:rPr>
              <a:t> – An estimate that is based on the quoted costs for components and labour; assumes that the project is on schedule, has an average number of delays, and average efficiency.</a:t>
            </a:r>
          </a:p>
          <a:p>
            <a:endParaRPr lang="en-CA" sz="1400" dirty="0">
              <a:latin typeface="Arial" panose="020B0604020202020204" pitchFamily="34" charset="0"/>
              <a:cs typeface="Arial" panose="020B0604020202020204" pitchFamily="34" charset="0"/>
            </a:endParaRPr>
          </a:p>
          <a:p>
            <a:r>
              <a:rPr lang="en-CA" sz="1400" b="1" dirty="0">
                <a:latin typeface="Arial" panose="020B0604020202020204" pitchFamily="34" charset="0"/>
                <a:cs typeface="Arial" panose="020B0604020202020204" pitchFamily="34" charset="0"/>
              </a:rPr>
              <a:t>Optimistic</a:t>
            </a:r>
            <a:r>
              <a:rPr lang="en-CA" sz="1400" dirty="0">
                <a:latin typeface="Arial" panose="020B0604020202020204" pitchFamily="34" charset="0"/>
                <a:cs typeface="Arial" panose="020B0604020202020204" pitchFamily="34" charset="0"/>
              </a:rPr>
              <a:t> – An estimate that is half the most-likely estimate; assumes being ahead of schedule, minimal delays, and high efficiency.</a:t>
            </a:r>
          </a:p>
          <a:p>
            <a:endParaRPr lang="en-CA" sz="1400" dirty="0">
              <a:latin typeface="Arial" panose="020B0604020202020204" pitchFamily="34" charset="0"/>
              <a:cs typeface="Arial" panose="020B0604020202020204" pitchFamily="34" charset="0"/>
            </a:endParaRPr>
          </a:p>
          <a:p>
            <a:r>
              <a:rPr lang="en-CA" sz="1400" dirty="0">
                <a:latin typeface="Arial" panose="020B0604020202020204" pitchFamily="34" charset="0"/>
                <a:cs typeface="Arial" panose="020B0604020202020204" pitchFamily="34" charset="0"/>
              </a:rPr>
              <a:t>It also generates a PERT estimate for unit cost, labour cost, and labour time (in weeks).</a:t>
            </a:r>
          </a:p>
          <a:p>
            <a:endParaRPr lang="en-CA" sz="1400" dirty="0">
              <a:latin typeface="Arial" panose="020B0604020202020204" pitchFamily="34" charset="0"/>
              <a:cs typeface="Arial" panose="020B0604020202020204" pitchFamily="34" charset="0"/>
            </a:endParaRPr>
          </a:p>
          <a:p>
            <a:r>
              <a:rPr lang="en-CA" sz="1400" b="1" i="1" dirty="0">
                <a:latin typeface="Arial" panose="020B0604020202020204" pitchFamily="34" charset="0"/>
                <a:cs typeface="Arial" panose="020B0604020202020204" pitchFamily="34" charset="0"/>
              </a:rPr>
              <a:t>[PROGRAM DEMO]</a:t>
            </a:r>
          </a:p>
          <a:p>
            <a:endParaRPr lang="en-CA" sz="1400" dirty="0">
              <a:latin typeface="Arial" panose="020B0604020202020204" pitchFamily="34" charset="0"/>
              <a:cs typeface="Arial" panose="020B0604020202020204" pitchFamily="34" charset="0"/>
            </a:endParaRPr>
          </a:p>
          <a:p>
            <a:r>
              <a:rPr lang="en-CA" sz="1400" dirty="0">
                <a:latin typeface="Arial" panose="020B0604020202020204" pitchFamily="34" charset="0"/>
                <a:cs typeface="Arial" panose="020B0604020202020204" pitchFamily="34" charset="0"/>
              </a:rPr>
              <a:t>The program repository is available here: </a:t>
            </a:r>
            <a:r>
              <a:rPr lang="en-CA" sz="1400" b="1" u="sng" dirty="0">
                <a:latin typeface="Arial" panose="020B0604020202020204" pitchFamily="34" charset="0"/>
                <a:cs typeface="Arial" panose="020B0604020202020204" pitchFamily="34" charset="0"/>
              </a:rPr>
              <a:t>https://github.com/turbits/SEPM-A2-CostEstimator</a:t>
            </a:r>
          </a:p>
        </p:txBody>
      </p:sp>
    </p:spTree>
    <p:extLst>
      <p:ext uri="{BB962C8B-B14F-4D97-AF65-F5344CB8AC3E}">
        <p14:creationId xmlns:p14="http://schemas.microsoft.com/office/powerpoint/2010/main" val="245226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771515" y="830504"/>
            <a:ext cx="6766560" cy="768096"/>
          </a:xfrm>
        </p:spPr>
        <p:txBody>
          <a:bodyPr/>
          <a:lstStyle/>
          <a:p>
            <a:r>
              <a:rPr lang="en-US" dirty="0"/>
              <a:t>5. 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0" y="0"/>
            <a:ext cx="3683878" cy="274320"/>
          </a:xfrm>
        </p:spPr>
        <p:txBody>
          <a:bodyPr/>
          <a:lstStyle/>
          <a:p>
            <a:r>
              <a:rPr lang="en-US" sz="1000" dirty="0"/>
              <a:t>Synful – Project Update – SEPM Assignment 2</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71515" y="1598600"/>
            <a:ext cx="6135355" cy="3531325"/>
          </a:xfrm>
        </p:spPr>
        <p:txBody>
          <a:bodyPr/>
          <a:lstStyle/>
          <a:p>
            <a:r>
              <a:rPr lang="en-US" sz="1400" dirty="0">
                <a:solidFill>
                  <a:schemeClr val="tx1"/>
                </a:solidFill>
                <a:latin typeface="Arial" panose="020B0604020202020204" pitchFamily="34" charset="0"/>
                <a:cs typeface="Arial" panose="020B0604020202020204" pitchFamily="34" charset="0"/>
              </a:rPr>
              <a:t>During this presentation, we have:</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Outlined our milestones and expected time completion</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Walked through the project requirements and our justifications for the decisions we made in specification 2</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Reviewed our fully costed project plan</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Had a brief overview and demo of our cost estimation program and how it has assisted us in preparing our updated project plan</a:t>
            </a:r>
          </a:p>
          <a:p>
            <a:endParaRPr lang="en-US" sz="1400" dirty="0">
              <a:solidFill>
                <a:schemeClr val="tx1"/>
              </a:solidFill>
              <a:latin typeface="Arial" panose="020B0604020202020204" pitchFamily="34" charset="0"/>
              <a:cs typeface="Arial" panose="020B0604020202020204" pitchFamily="34" charset="0"/>
            </a:endParaRPr>
          </a:p>
          <a:p>
            <a:r>
              <a:rPr lang="en-US" sz="1400" dirty="0">
                <a:solidFill>
                  <a:schemeClr val="tx1"/>
                </a:solidFill>
                <a:latin typeface="Arial" panose="020B0604020202020204" pitchFamily="34" charset="0"/>
                <a:cs typeface="Arial" panose="020B0604020202020204" pitchFamily="34" charset="0"/>
              </a:rPr>
              <a:t>We believe that this updated plan meets, or exceeds, the requirements required by EDC, and that the Synputer will outperform expectations.</a:t>
            </a:r>
          </a:p>
          <a:p>
            <a:endParaRPr lang="en-US" sz="1400" dirty="0">
              <a:solidFill>
                <a:schemeClr val="tx1"/>
              </a:solidFill>
              <a:latin typeface="Arial" panose="020B0604020202020204" pitchFamily="34" charset="0"/>
              <a:cs typeface="Arial" panose="020B0604020202020204" pitchFamily="34" charset="0"/>
            </a:endParaRPr>
          </a:p>
          <a:p>
            <a:r>
              <a:rPr lang="en-US" sz="1400" dirty="0">
                <a:solidFill>
                  <a:schemeClr val="tx1"/>
                </a:solidFill>
                <a:latin typeface="Arial" panose="020B0604020202020204" pitchFamily="34" charset="0"/>
                <a:cs typeface="Arial" panose="020B0604020202020204" pitchFamily="34" charset="0"/>
              </a:rPr>
              <a:t>Thank you for your time and have a great day.</a:t>
            </a:r>
          </a:p>
          <a:p>
            <a:endParaRPr lang="en-US" sz="1400" dirty="0">
              <a:solidFill>
                <a:schemeClr val="tx1"/>
              </a:solidFill>
              <a:latin typeface="Arial" panose="020B0604020202020204" pitchFamily="34" charset="0"/>
              <a:cs typeface="Arial" panose="020B0604020202020204" pitchFamily="34" charset="0"/>
            </a:endParaRPr>
          </a:p>
          <a:p>
            <a:r>
              <a:rPr lang="en-US" sz="1400" b="1" dirty="0">
                <a:solidFill>
                  <a:schemeClr val="tx1"/>
                </a:solidFill>
                <a:latin typeface="Arial" panose="020B0604020202020204" pitchFamily="34" charset="0"/>
                <a:cs typeface="Arial" panose="020B0604020202020204" pitchFamily="34" charset="0"/>
              </a:rPr>
              <a:t>- Synful Computing</a:t>
            </a: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5" y="2846831"/>
            <a:ext cx="6213747" cy="3388505"/>
          </a:xfrm>
        </p:spPr>
        <p:txBody>
          <a:bodyPr/>
          <a:lstStyle/>
          <a:p>
            <a:r>
              <a:rPr lang="es-ES" sz="1800" b="1" dirty="0" err="1">
                <a:solidFill>
                  <a:schemeClr val="tx1"/>
                </a:solidFill>
                <a:latin typeface="Arial" panose="020B0604020202020204" pitchFamily="34" charset="0"/>
                <a:cs typeface="Arial" panose="020B0604020202020204" pitchFamily="34" charset="0"/>
              </a:rPr>
              <a:t>Authors</a:t>
            </a:r>
            <a:r>
              <a:rPr lang="es-ES" sz="1800" b="1"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Nassar Al-</a:t>
            </a:r>
            <a:r>
              <a:rPr lang="es-ES" sz="1800" dirty="0" err="1">
                <a:solidFill>
                  <a:schemeClr val="tx1"/>
                </a:solidFill>
                <a:latin typeface="Arial" panose="020B0604020202020204" pitchFamily="34" charset="0"/>
                <a:cs typeface="Arial" panose="020B0604020202020204" pitchFamily="34" charset="0"/>
              </a:rPr>
              <a:t>Naimi</a:t>
            </a:r>
            <a:endParaRPr lang="es-ES" sz="18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Charles </a:t>
            </a:r>
            <a:r>
              <a:rPr lang="es-ES" sz="1800" dirty="0" err="1">
                <a:solidFill>
                  <a:schemeClr val="tx1"/>
                </a:solidFill>
                <a:latin typeface="Arial" panose="020B0604020202020204" pitchFamily="34" charset="0"/>
                <a:cs typeface="Arial" panose="020B0604020202020204" pitchFamily="34" charset="0"/>
              </a:rPr>
              <a:t>Kuyayama</a:t>
            </a:r>
            <a:endParaRPr lang="es-ES" sz="18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1800" dirty="0" err="1">
                <a:solidFill>
                  <a:schemeClr val="tx1"/>
                </a:solidFill>
                <a:latin typeface="Arial" panose="020B0604020202020204" pitchFamily="34" charset="0"/>
                <a:cs typeface="Arial" panose="020B0604020202020204" pitchFamily="34" charset="0"/>
              </a:rPr>
              <a:t>Abdulahi</a:t>
            </a:r>
            <a:r>
              <a:rPr lang="es-ES" sz="1800" dirty="0">
                <a:solidFill>
                  <a:schemeClr val="tx1"/>
                </a:solidFill>
                <a:latin typeface="Arial" panose="020B0604020202020204" pitchFamily="34" charset="0"/>
                <a:cs typeface="Arial" panose="020B0604020202020204" pitchFamily="34" charset="0"/>
              </a:rPr>
              <a:t> </a:t>
            </a:r>
            <a:r>
              <a:rPr lang="es-ES" sz="1800" dirty="0" err="1">
                <a:solidFill>
                  <a:schemeClr val="tx1"/>
                </a:solidFill>
                <a:latin typeface="Arial" panose="020B0604020202020204" pitchFamily="34" charset="0"/>
                <a:cs typeface="Arial" panose="020B0604020202020204" pitchFamily="34" charset="0"/>
              </a:rPr>
              <a:t>Alihu</a:t>
            </a:r>
            <a:r>
              <a:rPr lang="es-ES" sz="1800" dirty="0">
                <a:solidFill>
                  <a:schemeClr val="tx1"/>
                </a:solidFill>
                <a:latin typeface="Arial" panose="020B0604020202020204" pitchFamily="34" charset="0"/>
                <a:cs typeface="Arial" panose="020B0604020202020204" pitchFamily="34" charset="0"/>
              </a:rPr>
              <a:t> </a:t>
            </a:r>
            <a:r>
              <a:rPr lang="es-ES" sz="1800" dirty="0" err="1">
                <a:solidFill>
                  <a:schemeClr val="tx1"/>
                </a:solidFill>
                <a:latin typeface="Arial" panose="020B0604020202020204" pitchFamily="34" charset="0"/>
                <a:cs typeface="Arial" panose="020B0604020202020204" pitchFamily="34" charset="0"/>
              </a:rPr>
              <a:t>Ngamjeh</a:t>
            </a:r>
            <a:endParaRPr lang="es-ES" sz="18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Trevor Woodman</a:t>
            </a:r>
          </a:p>
          <a:p>
            <a:pPr marL="342900" indent="-342900">
              <a:buFont typeface="Arial" panose="020B0604020202020204" pitchFamily="34" charset="0"/>
              <a:buChar char="•"/>
            </a:pPr>
            <a:endParaRPr lang="es-ES" sz="1800" dirty="0">
              <a:solidFill>
                <a:schemeClr val="tx1"/>
              </a:solidFill>
              <a:latin typeface="Arial" panose="020B0604020202020204" pitchFamily="34" charset="0"/>
              <a:cs typeface="Arial" panose="020B0604020202020204" pitchFamily="34" charset="0"/>
            </a:endParaRPr>
          </a:p>
          <a:p>
            <a:r>
              <a:rPr lang="es-ES" sz="1800" b="1" dirty="0">
                <a:solidFill>
                  <a:schemeClr val="tx1"/>
                </a:solidFill>
                <a:latin typeface="Arial" panose="020B0604020202020204" pitchFamily="34" charset="0"/>
                <a:cs typeface="Arial" panose="020B0604020202020204" pitchFamily="34" charset="0"/>
              </a:rPr>
              <a:t>Python </a:t>
            </a:r>
            <a:r>
              <a:rPr lang="es-ES" sz="1800" b="1" dirty="0" err="1">
                <a:solidFill>
                  <a:schemeClr val="tx1"/>
                </a:solidFill>
                <a:latin typeface="Arial" panose="020B0604020202020204" pitchFamily="34" charset="0"/>
                <a:cs typeface="Arial" panose="020B0604020202020204" pitchFamily="34" charset="0"/>
              </a:rPr>
              <a:t>Cost</a:t>
            </a:r>
            <a:r>
              <a:rPr lang="es-ES" sz="1800" b="1" dirty="0">
                <a:solidFill>
                  <a:schemeClr val="tx1"/>
                </a:solidFill>
                <a:latin typeface="Arial" panose="020B0604020202020204" pitchFamily="34" charset="0"/>
                <a:cs typeface="Arial" panose="020B0604020202020204" pitchFamily="34" charset="0"/>
              </a:rPr>
              <a:t> </a:t>
            </a:r>
            <a:r>
              <a:rPr lang="es-ES" sz="1800" b="1" dirty="0" err="1">
                <a:solidFill>
                  <a:schemeClr val="tx1"/>
                </a:solidFill>
                <a:latin typeface="Arial" panose="020B0604020202020204" pitchFamily="34" charset="0"/>
                <a:cs typeface="Arial" panose="020B0604020202020204" pitchFamily="34" charset="0"/>
              </a:rPr>
              <a:t>Estimation</a:t>
            </a:r>
            <a:r>
              <a:rPr lang="es-ES" sz="1800" b="1" dirty="0">
                <a:solidFill>
                  <a:schemeClr val="tx1"/>
                </a:solidFill>
                <a:latin typeface="Arial" panose="020B0604020202020204" pitchFamily="34" charset="0"/>
                <a:cs typeface="Arial" panose="020B0604020202020204" pitchFamily="34" charset="0"/>
              </a:rPr>
              <a:t> Repo:</a:t>
            </a:r>
          </a:p>
          <a:p>
            <a:r>
              <a:rPr lang="en-CA" sz="1800" dirty="0">
                <a:solidFill>
                  <a:schemeClr val="tx1"/>
                </a:solidFill>
                <a:latin typeface="Arial" panose="020B0604020202020204" pitchFamily="34" charset="0"/>
                <a:cs typeface="Arial" panose="020B0604020202020204" pitchFamily="34" charset="0"/>
              </a:rPr>
              <a:t>https://github.com/turbits/SEPM-A2-CostEstimator</a:t>
            </a:r>
            <a:endParaRPr lang="es-E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schemas.microsoft.com/sharepoint/v3"/>
    <ds:schemaRef ds:uri="71af3243-3dd4-4a8d-8c0d-dd76da1f02a5"/>
    <ds:schemaRef ds:uri="http://schemas.microsoft.com/office/2006/metadata/properties"/>
    <ds:schemaRef ds:uri="http://schemas.openxmlformats.org/package/2006/metadata/core-properties"/>
    <ds:schemaRef ds:uri="230e9df3-be65-4c73-a93b-d1236ebd677e"/>
    <ds:schemaRef ds:uri="16c05727-aa75-4e4a-9b5f-8a80a1165891"/>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{F75BB125-C21B-4F72-9958-31AAFFDC48D3}tf78438558_win32</Template>
  <TotalTime>1422</TotalTime>
  <Words>1285</Words>
  <Application>Microsoft Office PowerPoint</Application>
  <PresentationFormat>Widescreen</PresentationFormat>
  <Paragraphs>137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Synful Computing</vt:lpstr>
      <vt:lpstr>Introduction</vt:lpstr>
      <vt:lpstr>AGENDA</vt:lpstr>
      <vt:lpstr>1. MILESTONES</vt:lpstr>
      <vt:lpstr>2. Requirements Table</vt:lpstr>
      <vt:lpstr>3. COSTED PROJECT PLAN</vt:lpstr>
      <vt:lpstr>4. COST ESTIMATION PROGRAM</vt:lpstr>
      <vt:lpstr>5. 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Synful Computing</dc:title>
  <dc:subject/>
  <dc:creator>Trevor Woodman</dc:creator>
  <cp:lastModifiedBy>Trevor Woodman</cp:lastModifiedBy>
  <cp:revision>8</cp:revision>
  <dcterms:created xsi:type="dcterms:W3CDTF">2023-11-25T22:47:34Z</dcterms:created>
  <dcterms:modified xsi:type="dcterms:W3CDTF">2023-11-26T22:30:18Z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