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23" r:id="rId2"/>
    <p:sldId id="256" r:id="rId3"/>
    <p:sldId id="258" r:id="rId4"/>
    <p:sldId id="307" r:id="rId5"/>
    <p:sldId id="472" r:id="rId6"/>
    <p:sldId id="475" r:id="rId7"/>
    <p:sldId id="476" r:id="rId8"/>
    <p:sldId id="302" r:id="rId9"/>
    <p:sldId id="457" r:id="rId10"/>
    <p:sldId id="471" r:id="rId11"/>
    <p:sldId id="309" r:id="rId12"/>
    <p:sldId id="310" r:id="rId13"/>
    <p:sldId id="311" r:id="rId14"/>
    <p:sldId id="474" r:id="rId15"/>
    <p:sldId id="294" r:id="rId16"/>
    <p:sldId id="298" r:id="rId17"/>
    <p:sldId id="299" r:id="rId18"/>
    <p:sldId id="300" r:id="rId19"/>
    <p:sldId id="313" r:id="rId20"/>
    <p:sldId id="473" r:id="rId21"/>
    <p:sldId id="316" r:id="rId22"/>
    <p:sldId id="478" r:id="rId23"/>
    <p:sldId id="477" r:id="rId24"/>
    <p:sldId id="481" r:id="rId25"/>
    <p:sldId id="480" r:id="rId26"/>
    <p:sldId id="482" r:id="rId27"/>
    <p:sldId id="483" r:id="rId28"/>
    <p:sldId id="333" r:id="rId29"/>
    <p:sldId id="484" r:id="rId30"/>
    <p:sldId id="332" r:id="rId31"/>
    <p:sldId id="285" r:id="rId32"/>
    <p:sldId id="265" r:id="rId3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Urcuqui" initials="CU" lastIdx="2" clrIdx="0">
    <p:extLst>
      <p:ext uri="{19B8F6BF-5375-455C-9EA6-DF929625EA0E}">
        <p15:presenceInfo xmlns:p15="http://schemas.microsoft.com/office/powerpoint/2012/main" userId="4cb82a53f40ede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9771D-871E-44E4-AA0A-AD673C5744C3}" type="datetimeFigureOut">
              <a:rPr lang="es-CO" smtClean="0"/>
              <a:t>3/09/2020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9977B-5A33-4428-A91D-A4FED04AB6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774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6A38-8AF9-4474-AB99-F282E2900231}" type="datetime1">
              <a:rPr lang="es-CO" smtClean="0"/>
              <a:t>3/09/2020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595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F937-091A-44C0-85B6-4E4120F9E169}" type="datetime1">
              <a:rPr lang="es-CO" smtClean="0"/>
              <a:t>3/09/2020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7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4EDF-9F37-4538-845F-44C54E437C5C}" type="datetime1">
              <a:rPr lang="es-CO" smtClean="0"/>
              <a:t>3/09/2020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521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086-0955-4506-98BF-51B70324519F}" type="datetime1">
              <a:rPr lang="es-CO" smtClean="0"/>
              <a:t>3/09/2020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008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B7FF-807F-431D-85B2-806AE4A68A98}" type="datetime1">
              <a:rPr lang="es-CO" smtClean="0"/>
              <a:t>3/09/2020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870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3E7B-8779-4847-BB6C-42B776E82F77}" type="datetime1">
              <a:rPr lang="es-CO" smtClean="0"/>
              <a:t>3/09/2020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215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D0F-807A-4B9F-AB19-158207798EF6}" type="datetime1">
              <a:rPr lang="es-CO" smtClean="0"/>
              <a:t>3/09/2020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030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8C50-0512-49AE-B3B1-4F0064066B72}" type="datetime1">
              <a:rPr lang="es-CO" smtClean="0"/>
              <a:t>3/09/2020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156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2061-93FE-49A3-A075-44EDBA130B4A}" type="datetime1">
              <a:rPr lang="es-CO" smtClean="0"/>
              <a:t>3/09/2020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808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5AD9-A404-479F-986A-B89382580660}" type="datetime1">
              <a:rPr lang="es-CO" smtClean="0"/>
              <a:t>3/09/2020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994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EEA60-9CFB-4C6B-90E8-902328DB353A}" type="datetime1">
              <a:rPr lang="es-CO" smtClean="0"/>
              <a:t>3/09/2020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710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09B35-DBF2-4EF3-A73B-DF08F1989C59}" type="datetime1">
              <a:rPr lang="es-CO" smtClean="0"/>
              <a:t>3/09/2020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066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xploit-db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elevenpaths.com/labstools/foca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levenpaths.com/es/labstools/foca-2/index.html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hodan.io/" TargetMode="External"/><Relationship Id="rId3" Type="http://schemas.openxmlformats.org/officeDocument/2006/relationships/hyperlink" Target="https://lookup.icann.org/" TargetMode="External"/><Relationship Id="rId7" Type="http://schemas.openxmlformats.org/officeDocument/2006/relationships/hyperlink" Target="https://sitereport.netcraft.com/" TargetMode="External"/><Relationship Id="rId2" Type="http://schemas.openxmlformats.org/officeDocument/2006/relationships/hyperlink" Target="https://www.ipchicken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chive.org/web/" TargetMode="External"/><Relationship Id="rId5" Type="http://schemas.openxmlformats.org/officeDocument/2006/relationships/hyperlink" Target="https://centralops.net/co/" TargetMode="External"/><Relationship Id="rId4" Type="http://schemas.openxmlformats.org/officeDocument/2006/relationships/hyperlink" Target="https://www.ip-tracker.org/" TargetMode="External"/><Relationship Id="rId9" Type="http://schemas.openxmlformats.org/officeDocument/2006/relationships/hyperlink" Target="https://censys.io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urcuqui/WhiteHat/blob/master/Presentations/Club%20Hack1ng/Workshops/Guia%201%20-%20Instalaci%C3%B3n%20de%20Kali%20Linux%20en%20una%20maquina%20virtual%20(Virtual%20Box)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github.com/urcuqui/WhiteHat/blob/master/Presentations/Club%20Hack1ng/Workshops/Guia%202%20-%20Instalaci%C3%B3n%20de%20Metasploitable%20en%20Virtual%20Box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pid7/metasploitable3/wiki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pid7/metasploitable3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github.com/laramies/theHarvest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enverified.com/" TargetMode="External"/><Relationship Id="rId2" Type="http://schemas.openxmlformats.org/officeDocument/2006/relationships/hyperlink" Target="https://www.inteliu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411.com/" TargetMode="External"/><Relationship Id="rId4" Type="http://schemas.openxmlformats.org/officeDocument/2006/relationships/hyperlink" Target="https://www.anywho.com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fJ02Y689G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PU-sfZGt3c?feature=oembe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canaltrece.com.co/programas/mundo-hacker-colombia/episod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cyberseek.org/pathway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council.org/academia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26BCBD-6225-426F-A1F6-8AAEDE6D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</a:t>
            </a:fld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004B496-C806-4F1D-B88A-D801C809B70C}"/>
              </a:ext>
            </a:extLst>
          </p:cNvPr>
          <p:cNvSpPr txBox="1"/>
          <p:nvPr/>
        </p:nvSpPr>
        <p:spPr>
          <a:xfrm>
            <a:off x="2634343" y="2090172"/>
            <a:ext cx="69233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>
                <a:solidFill>
                  <a:schemeClr val="bg1"/>
                </a:solidFill>
                <a:latin typeface="Berlin Sans FB Demi" panose="020E0802020502020306" pitchFamily="34" charset="0"/>
              </a:rPr>
              <a:t>El material utilizado y el conocimiento presentado es solo para FINES ACADEMICOS, se espera que el espectador utilice estas experiencias con la </a:t>
            </a:r>
            <a:r>
              <a:rPr lang="es-CO" sz="2800" u="sng" dirty="0">
                <a:solidFill>
                  <a:schemeClr val="bg1"/>
                </a:solidFill>
                <a:latin typeface="Berlin Sans FB Demi" panose="020E0802020502020306" pitchFamily="34" charset="0"/>
              </a:rPr>
              <a:t>esperanza</a:t>
            </a:r>
            <a:r>
              <a:rPr lang="es-CO" sz="2800" dirty="0">
                <a:solidFill>
                  <a:schemeClr val="bg1"/>
                </a:solidFill>
                <a:latin typeface="Berlin Sans FB Demi" panose="020E0802020502020306" pitchFamily="34" charset="0"/>
              </a:rPr>
              <a:t> que tengamos una mejor </a:t>
            </a:r>
            <a:r>
              <a:rPr lang="es-CO" sz="2800" u="sng" dirty="0">
                <a:solidFill>
                  <a:schemeClr val="bg1"/>
                </a:solidFill>
                <a:latin typeface="Berlin Sans FB Demi" panose="020E0802020502020306" pitchFamily="34" charset="0"/>
              </a:rPr>
              <a:t>seguridad</a:t>
            </a:r>
            <a:r>
              <a:rPr lang="es-CO" sz="2800" dirty="0">
                <a:solidFill>
                  <a:schemeClr val="bg1"/>
                </a:solidFill>
                <a:latin typeface="Berlin Sans FB Demi" panose="020E0802020502020306" pitchFamily="34" charset="0"/>
              </a:rPr>
              <a:t> en el </a:t>
            </a:r>
            <a:r>
              <a:rPr lang="es-CO" sz="2800" u="sng" dirty="0">
                <a:solidFill>
                  <a:schemeClr val="bg1"/>
                </a:solidFill>
                <a:latin typeface="Berlin Sans FB Demi" panose="020E0802020502020306" pitchFamily="34" charset="0"/>
              </a:rPr>
              <a:t>ciberespacio</a:t>
            </a:r>
            <a:endParaRPr lang="es-CO" sz="1600" u="sng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8F95AA5-4BDC-4418-9510-8C43F0F66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257964"/>
            <a:ext cx="4553527" cy="260003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system-ui"/>
              </a:rPr>
              <a:t> | ￣￣￣￣￣￣￣￣ |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system-ui"/>
              </a:rPr>
              <a:t> | Los hackers                |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system-ui"/>
              </a:rPr>
              <a:t> | NO son                       |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system-ui"/>
              </a:rPr>
              <a:t> |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ystem-ui"/>
              </a:rPr>
              <a:t>ciberdelincuentes</a:t>
            </a:r>
            <a:r>
              <a:rPr lang="en-US" b="0" i="0" dirty="0">
                <a:solidFill>
                  <a:srgbClr val="FFFFFF"/>
                </a:solidFill>
                <a:effectLst/>
                <a:latin typeface="system-ui"/>
              </a:rPr>
              <a:t>     |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system-ui"/>
              </a:rPr>
              <a:t> | ＿＿＿＿＿＿＿＿ |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system-ui"/>
              </a:rPr>
              <a:t> (\__/) ||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system-ui"/>
              </a:rPr>
              <a:t> (•</a:t>
            </a:r>
            <a:r>
              <a:rPr lang="ko-KR" altLang="en-US" b="0" i="0" dirty="0">
                <a:solidFill>
                  <a:srgbClr val="FFFFFF"/>
                </a:solidFill>
                <a:effectLst/>
                <a:latin typeface="system-ui"/>
              </a:rPr>
              <a:t>ㅅ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system-ui"/>
              </a:rPr>
              <a:t>•) ||</a:t>
            </a:r>
          </a:p>
          <a:p>
            <a:pPr marL="0" indent="0">
              <a:buNone/>
            </a:pPr>
            <a:r>
              <a:rPr lang="en-US" altLang="ko-KR" b="0" i="0" dirty="0">
                <a:solidFill>
                  <a:srgbClr val="FFFFFF"/>
                </a:solidFill>
                <a:effectLst/>
                <a:latin typeface="system-ui"/>
              </a:rPr>
              <a:t> / </a:t>
            </a:r>
            <a:r>
              <a:rPr lang="ko-KR" altLang="en-US" b="0" i="0" dirty="0">
                <a:solidFill>
                  <a:srgbClr val="FFFFFF"/>
                </a:solidFill>
                <a:effectLst/>
                <a:latin typeface="system-ui"/>
              </a:rPr>
              <a:t>　 </a:t>
            </a:r>
            <a:r>
              <a:rPr lang="ja-JP" altLang="en-US" b="0" i="0" dirty="0">
                <a:solidFill>
                  <a:srgbClr val="FFFFFF"/>
                </a:solidFill>
                <a:effectLst/>
                <a:latin typeface="system-ui"/>
              </a:rPr>
              <a:t>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99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8000" dirty="0">
                <a:solidFill>
                  <a:schemeClr val="bg1"/>
                </a:solidFill>
                <a:latin typeface="HACKED" panose="02000500000000000000" pitchFamily="2" charset="0"/>
              </a:rPr>
              <a:t>HACKER </a:t>
            </a:r>
          </a:p>
          <a:p>
            <a:pPr marL="0" indent="0" algn="ctr">
              <a:buNone/>
            </a:pPr>
            <a:r>
              <a:rPr lang="es-CO" sz="8000" dirty="0" err="1">
                <a:solidFill>
                  <a:schemeClr val="bg1"/>
                </a:solidFill>
                <a:latin typeface="HACKED" panose="02000500000000000000" pitchFamily="2" charset="0"/>
              </a:rPr>
              <a:t>Warning</a:t>
            </a:r>
            <a:r>
              <a:rPr lang="es-CO" sz="8000" dirty="0">
                <a:solidFill>
                  <a:schemeClr val="bg1"/>
                </a:solidFill>
                <a:latin typeface="HACKED" panose="02000500000000000000" pitchFamily="2" charset="0"/>
              </a:rPr>
              <a:t>!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FE73-8E96-4A5B-8D91-0F7F08A77A42}" type="slidenum">
              <a:rPr lang="es-CO" smtClean="0"/>
              <a:pPr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0150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11</a:t>
            </a:fld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Recopilación de información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838200" y="942568"/>
            <a:ext cx="10515600" cy="21399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CO" sz="44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 algn="ctr">
              <a:buNone/>
            </a:pP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“Google </a:t>
            </a:r>
            <a:r>
              <a:rPr lang="es-CO" sz="4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Dorks</a:t>
            </a: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”</a:t>
            </a:r>
          </a:p>
          <a:p>
            <a:pPr marL="0" indent="0" algn="ctr">
              <a:buNone/>
            </a:pPr>
            <a:endParaRPr lang="es-CO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838200" y="2746200"/>
            <a:ext cx="10515600" cy="25724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s-CO" sz="44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CO" sz="4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Site</a:t>
            </a: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: indica el dominio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CO" sz="4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Inurl</a:t>
            </a: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: buscará las palabras específicas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CO" sz="4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Filetype</a:t>
            </a: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: el tipo de archivo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CO" sz="44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05941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12</a:t>
            </a:fld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Recopilación de información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838200" y="942568"/>
            <a:ext cx="10515600" cy="21399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CO" sz="44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 algn="ctr">
              <a:buNone/>
            </a:pP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“Google </a:t>
            </a:r>
            <a:r>
              <a:rPr lang="es-CO" sz="4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Dorks</a:t>
            </a: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”</a:t>
            </a:r>
          </a:p>
          <a:p>
            <a:pPr marL="0" indent="0" algn="ctr">
              <a:buNone/>
            </a:pPr>
            <a:endParaRPr lang="es-CO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838200" y="2746200"/>
            <a:ext cx="10515600" cy="326870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s-CO" sz="44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CO" sz="4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inurl</a:t>
            </a: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: “</a:t>
            </a:r>
            <a:r>
              <a:rPr lang="es-CO" sz="4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view</a:t>
            </a: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/index.shtml”</a:t>
            </a:r>
          </a:p>
          <a:p>
            <a:pPr marL="0" indent="0" algn="ctr">
              <a:buNone/>
            </a:pPr>
            <a:r>
              <a:rPr lang="es-CO" sz="4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filetype:sql</a:t>
            </a: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“MySQL </a:t>
            </a:r>
            <a:r>
              <a:rPr lang="es-CO" sz="4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dump</a:t>
            </a: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” (</a:t>
            </a:r>
            <a:r>
              <a:rPr lang="es-CO" sz="4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pass|password|passwd|pwd</a:t>
            </a: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)</a:t>
            </a:r>
          </a:p>
          <a:p>
            <a:pPr marL="0" indent="0" algn="ctr">
              <a:buNone/>
            </a:pPr>
            <a:r>
              <a:rPr lang="es-CO" sz="45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"password.xlsx" </a:t>
            </a:r>
            <a:r>
              <a:rPr lang="es-CO" sz="45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ext:xlsx</a:t>
            </a:r>
            <a:endParaRPr lang="es-CO" sz="45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 algn="ctr">
              <a:buNone/>
            </a:pPr>
            <a:r>
              <a:rPr lang="en-US" sz="4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inurl:configuration.php</a:t>
            </a:r>
            <a:r>
              <a:rPr lang="en-US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and intext:"</a:t>
            </a:r>
            <a:r>
              <a:rPr lang="en-US" sz="4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var</a:t>
            </a:r>
            <a:r>
              <a:rPr lang="en-US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$password=“</a:t>
            </a:r>
          </a:p>
          <a:p>
            <a:pPr marL="0" indent="0" algn="ctr">
              <a:buNone/>
            </a:pPr>
            <a:endParaRPr lang="es-CO" sz="44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  <a:hlinkClick r:id="rId2"/>
              </a:rPr>
              <a:t>Exploit </a:t>
            </a:r>
            <a:r>
              <a:rPr lang="es-CO" sz="4400" b="1" dirty="0" err="1">
                <a:solidFill>
                  <a:schemeClr val="bg1"/>
                </a:solidFill>
                <a:latin typeface="Berlin Sans FB Demi" panose="020E0802020502020306" pitchFamily="34" charset="0"/>
                <a:hlinkClick r:id="rId2"/>
              </a:rPr>
              <a:t>database</a:t>
            </a:r>
            <a:endParaRPr lang="es-CO" sz="44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55255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13</a:t>
            </a:fld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Recopilación de información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838200" y="942568"/>
            <a:ext cx="10515600" cy="21399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CO" sz="44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 algn="ctr">
              <a:buNone/>
            </a:pP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“Foca”</a:t>
            </a:r>
          </a:p>
          <a:p>
            <a:pPr marL="0" indent="0" algn="ctr">
              <a:buNone/>
            </a:pPr>
            <a:endParaRPr lang="es-CO" dirty="0"/>
          </a:p>
        </p:txBody>
      </p:sp>
      <p:pic>
        <p:nvPicPr>
          <p:cNvPr id="1026" name="Picture 2" descr="Resultado de imagen para foca fingerprinti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7" y="2616200"/>
            <a:ext cx="793432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C4F5819-7B76-4C44-B153-BDFF3C129F91}"/>
              </a:ext>
            </a:extLst>
          </p:cNvPr>
          <p:cNvSpPr txBox="1"/>
          <p:nvPr/>
        </p:nvSpPr>
        <p:spPr>
          <a:xfrm>
            <a:off x="3047999" y="59870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https://www.elevenpaths.com/es/labstools/foca-2/index.html#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88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CFF839-121B-47DB-A4E8-781FBE17C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8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Ip</a:t>
            </a: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sz="28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Chicken</a:t>
            </a: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n-US" dirty="0">
                <a:hlinkClick r:id="rId2"/>
              </a:rPr>
              <a:t>https://www.ipchicken.com/</a:t>
            </a:r>
            <a:endParaRPr lang="en-US" dirty="0"/>
          </a:p>
          <a:p>
            <a:r>
              <a:rPr lang="en-US" sz="28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Whois</a:t>
            </a:r>
            <a:r>
              <a:rPr lang="en-US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n-US" dirty="0">
                <a:hlinkClick r:id="rId3"/>
              </a:rPr>
              <a:t>https://lookup.icann.org/</a:t>
            </a:r>
            <a:endParaRPr lang="es-CO" sz="28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r>
              <a:rPr lang="es-CO" sz="28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Ip</a:t>
            </a: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sz="28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Tracker</a:t>
            </a: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n-US" dirty="0">
                <a:hlinkClick r:id="rId4"/>
              </a:rPr>
              <a:t>https://www.ip-tracker.org/</a:t>
            </a:r>
            <a:endParaRPr lang="en-US" dirty="0"/>
          </a:p>
          <a:p>
            <a:r>
              <a:rPr lang="en-US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Central Ops.net </a:t>
            </a:r>
            <a:r>
              <a:rPr lang="en-US" dirty="0">
                <a:hlinkClick r:id="rId5"/>
              </a:rPr>
              <a:t>https://centralops.net/co/</a:t>
            </a:r>
            <a:endParaRPr lang="en-US" dirty="0"/>
          </a:p>
          <a:p>
            <a:r>
              <a:rPr lang="en-US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Internet Archive </a:t>
            </a:r>
            <a:r>
              <a:rPr lang="en-US" dirty="0">
                <a:hlinkClick r:id="rId6"/>
              </a:rPr>
              <a:t>https://archive.org/web/</a:t>
            </a:r>
            <a:endParaRPr lang="en-US" dirty="0"/>
          </a:p>
          <a:p>
            <a:r>
              <a:rPr lang="en-US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Netcraft</a:t>
            </a:r>
            <a:r>
              <a:rPr lang="en-US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n-US" dirty="0">
                <a:hlinkClick r:id="rId7"/>
              </a:rPr>
              <a:t>https://sitereport.netcraft.com/</a:t>
            </a:r>
            <a:endParaRPr lang="en-US" dirty="0"/>
          </a:p>
          <a:p>
            <a:r>
              <a:rPr lang="en-US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Shodan </a:t>
            </a:r>
            <a:r>
              <a:rPr lang="en-US" dirty="0">
                <a:hlinkClick r:id="rId8"/>
              </a:rPr>
              <a:t>https://www.shodan.io/</a:t>
            </a:r>
            <a:endParaRPr lang="en-US" dirty="0"/>
          </a:p>
          <a:p>
            <a:r>
              <a:rPr lang="es-CO" sz="28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Censys</a:t>
            </a: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n-US" dirty="0">
                <a:hlinkClick r:id="rId9"/>
              </a:rPr>
              <a:t>https://censys.io/</a:t>
            </a:r>
            <a:endParaRPr lang="es-CO" sz="28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720892-7ECB-475B-98E8-7F55AEF5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14</a:t>
            </a:fld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C82644E-C994-40E8-84B6-DE735BF1836E}"/>
              </a:ext>
            </a:extLst>
          </p:cNvPr>
          <p:cNvSpPr txBox="1"/>
          <p:nvPr/>
        </p:nvSpPr>
        <p:spPr>
          <a:xfrm>
            <a:off x="0" y="104775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Recopilación de información</a:t>
            </a:r>
          </a:p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herramientas</a:t>
            </a:r>
          </a:p>
        </p:txBody>
      </p:sp>
    </p:spTree>
    <p:extLst>
      <p:ext uri="{BB962C8B-B14F-4D97-AF65-F5344CB8AC3E}">
        <p14:creationId xmlns:p14="http://schemas.microsoft.com/office/powerpoint/2010/main" val="3888516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3FE4E2F-C2E3-47F4-9B80-08C91837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15</a:t>
            </a:fld>
            <a:endParaRPr lang="es-CO"/>
          </a:p>
        </p:txBody>
      </p:sp>
      <p:pic>
        <p:nvPicPr>
          <p:cNvPr id="5" name="Picture 2" descr="Resultado de imagen para kali linux">
            <a:hlinkClick r:id="rId2"/>
            <a:extLst>
              <a:ext uri="{FF2B5EF4-FFF2-40B4-BE49-F238E27FC236}">
                <a16:creationId xmlns:a16="http://schemas.microsoft.com/office/drawing/2014/main" id="{9ECC5ECD-ED82-46C9-BB4C-53C8A0960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6" y="1970203"/>
            <a:ext cx="5647274" cy="317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metasploitable">
            <a:hlinkClick r:id="rId4"/>
            <a:extLst>
              <a:ext uri="{FF2B5EF4-FFF2-40B4-BE49-F238E27FC236}">
                <a16:creationId xmlns:a16="http://schemas.microsoft.com/office/drawing/2014/main" id="{E5159656-B708-4B52-A65E-A803BA559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079" y="1970203"/>
            <a:ext cx="5847624" cy="359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DA28E1C-97F9-4393-B547-A02AE5DAE354}"/>
              </a:ext>
            </a:extLst>
          </p:cNvPr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Workshop-1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539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8E5E39-EE90-4F01-806D-37116685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16</a:t>
            </a:fld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0257C7C-FB55-474F-8AA5-1D27A416648E}"/>
              </a:ext>
            </a:extLst>
          </p:cNvPr>
          <p:cNvSpPr txBox="1"/>
          <p:nvPr/>
        </p:nvSpPr>
        <p:spPr>
          <a:xfrm>
            <a:off x="0" y="9638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Workshop-2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00929A9-F5C3-4EC4-BF95-C79061EBC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39" y="1658894"/>
            <a:ext cx="6380952" cy="406666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65F53EE-706C-445A-B2BB-B7E2829168D7}"/>
              </a:ext>
            </a:extLst>
          </p:cNvPr>
          <p:cNvSpPr txBox="1"/>
          <p:nvPr/>
        </p:nvSpPr>
        <p:spPr>
          <a:xfrm>
            <a:off x="7080308" y="1979628"/>
            <a:ext cx="450732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5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Usuario: </a:t>
            </a:r>
            <a:r>
              <a:rPr lang="es-CO" sz="25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msfadmin</a:t>
            </a:r>
            <a:endParaRPr lang="es-CO" sz="25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r>
              <a:rPr lang="es-CO" sz="25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Password</a:t>
            </a:r>
            <a:r>
              <a:rPr lang="es-CO" sz="25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: </a:t>
            </a:r>
            <a:r>
              <a:rPr lang="es-CO" sz="25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msfadmin</a:t>
            </a:r>
            <a:endParaRPr lang="es-CO" sz="25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endParaRPr lang="es-CO" sz="25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r>
              <a:rPr lang="es-CO" sz="2500" b="1" dirty="0">
                <a:solidFill>
                  <a:schemeClr val="bg1"/>
                </a:solidFill>
                <a:latin typeface="Berlin Sans FB Demi" panose="020E0802020502020306" pitchFamily="34" charset="0"/>
                <a:hlinkClick r:id="rId3"/>
              </a:rPr>
              <a:t>https://github.com/rapid7/metasploitable3/wiki</a:t>
            </a:r>
            <a:endParaRPr lang="es-CO" sz="25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endParaRPr lang="es-CO" sz="25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r>
              <a:rPr lang="es-CO" sz="25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https://hackpuntes.com/metasploitable3-crea-una-maquina-vulnerable-para-probar-tus-ataques/</a:t>
            </a:r>
          </a:p>
        </p:txBody>
      </p:sp>
    </p:spTree>
    <p:extLst>
      <p:ext uri="{BB962C8B-B14F-4D97-AF65-F5344CB8AC3E}">
        <p14:creationId xmlns:p14="http://schemas.microsoft.com/office/powerpoint/2010/main" val="1135354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559852-20F7-4192-B4FF-1C62E26D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17</a:t>
            </a:fld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AC3B853-2654-4A0A-8C59-4D8CA2BB2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80" y="1619075"/>
            <a:ext cx="5498764" cy="369074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7340CAC-D43D-43A3-958F-577769D9EBBD}"/>
              </a:ext>
            </a:extLst>
          </p:cNvPr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Workshop-2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48137BB-1C00-4C7F-827E-CEE218D12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155" y="1619075"/>
            <a:ext cx="6258588" cy="3684133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A9B6A5EA-10AF-4A24-B2BD-E8D457FA312E}"/>
              </a:ext>
            </a:extLst>
          </p:cNvPr>
          <p:cNvSpPr/>
          <p:nvPr/>
        </p:nvSpPr>
        <p:spPr>
          <a:xfrm>
            <a:off x="1048624" y="1979802"/>
            <a:ext cx="671119" cy="2181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8F039A7-A672-4F94-AFEE-28296A156662}"/>
              </a:ext>
            </a:extLst>
          </p:cNvPr>
          <p:cNvSpPr/>
          <p:nvPr/>
        </p:nvSpPr>
        <p:spPr>
          <a:xfrm>
            <a:off x="8046441" y="2081247"/>
            <a:ext cx="671119" cy="2181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1469E55-0DC1-4422-B703-6E3FFC9896A5}"/>
              </a:ext>
            </a:extLst>
          </p:cNvPr>
          <p:cNvCxnSpPr/>
          <p:nvPr/>
        </p:nvCxnSpPr>
        <p:spPr>
          <a:xfrm>
            <a:off x="197580" y="2407640"/>
            <a:ext cx="48192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43C56C8-6C6D-4C77-9BD6-5D4A8AEDE363}"/>
              </a:ext>
            </a:extLst>
          </p:cNvPr>
          <p:cNvCxnSpPr/>
          <p:nvPr/>
        </p:nvCxnSpPr>
        <p:spPr>
          <a:xfrm>
            <a:off x="6155162" y="2492928"/>
            <a:ext cx="48192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2D6CA8E-1141-4480-BB61-04763435C528}"/>
              </a:ext>
            </a:extLst>
          </p:cNvPr>
          <p:cNvSpPr txBox="1"/>
          <p:nvPr/>
        </p:nvSpPr>
        <p:spPr>
          <a:xfrm>
            <a:off x="1895911" y="5303208"/>
            <a:ext cx="57646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5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Kali Linux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2F0A49A-E240-4570-9A6A-89DEBE9BCD26}"/>
              </a:ext>
            </a:extLst>
          </p:cNvPr>
          <p:cNvSpPr txBox="1"/>
          <p:nvPr/>
        </p:nvSpPr>
        <p:spPr>
          <a:xfrm>
            <a:off x="7759817" y="5288326"/>
            <a:ext cx="34017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5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Metasploitable</a:t>
            </a:r>
            <a:endParaRPr lang="es-CO" sz="25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601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91A7B1-3EEE-45C0-ADC5-2E0FEDD37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18</a:t>
            </a:fld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3A4DE3B-2FB0-49CF-8519-F708C80382BD}"/>
              </a:ext>
            </a:extLst>
          </p:cNvPr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Workshop-2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19D0560-CA7C-4C7D-9446-F360D93B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658" y="1442301"/>
            <a:ext cx="6311884" cy="4788326"/>
          </a:xfrm>
          <a:prstGeom prst="rect">
            <a:avLst/>
          </a:prstGeom>
        </p:spPr>
      </p:pic>
      <p:pic>
        <p:nvPicPr>
          <p:cNvPr id="7" name="Imagen 6">
            <a:hlinkClick r:id="rId3"/>
            <a:extLst>
              <a:ext uri="{FF2B5EF4-FFF2-40B4-BE49-F238E27FC236}">
                <a16:creationId xmlns:a16="http://schemas.microsoft.com/office/drawing/2014/main" id="{0778C6E7-463D-4B1F-8FEC-10D53FC1D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618" y="2171218"/>
            <a:ext cx="4532882" cy="3056141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8252D47D-FD55-4EE7-8F28-AFC95C7E4D2A}"/>
              </a:ext>
            </a:extLst>
          </p:cNvPr>
          <p:cNvSpPr/>
          <p:nvPr/>
        </p:nvSpPr>
        <p:spPr>
          <a:xfrm>
            <a:off x="7392099" y="6012513"/>
            <a:ext cx="2523688" cy="2181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6DB86C0-DBE5-4E62-B3CA-EDD84292861D}"/>
              </a:ext>
            </a:extLst>
          </p:cNvPr>
          <p:cNvSpPr/>
          <p:nvPr/>
        </p:nvSpPr>
        <p:spPr>
          <a:xfrm>
            <a:off x="595618" y="4681057"/>
            <a:ext cx="763400" cy="1164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041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19</a:t>
            </a:fld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Recopilación de información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050" name="Picture 2" descr="Resultado de imagen para theharvester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07" y="1599336"/>
            <a:ext cx="6551502" cy="294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contenido 2"/>
          <p:cNvSpPr txBox="1">
            <a:spLocks/>
          </p:cNvSpPr>
          <p:nvPr/>
        </p:nvSpPr>
        <p:spPr>
          <a:xfrm>
            <a:off x="555776" y="4718032"/>
            <a:ext cx="5761133" cy="399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CO" sz="20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theharvester</a:t>
            </a:r>
            <a:r>
              <a:rPr lang="es-CO" sz="2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–d facebook.com –l 20 –b </a:t>
            </a:r>
            <a:r>
              <a:rPr lang="es-CO" sz="20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all</a:t>
            </a:r>
            <a:endParaRPr lang="es-CO" sz="20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s-CO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555775" y="5289263"/>
            <a:ext cx="5761133" cy="399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20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theharvester</a:t>
            </a:r>
            <a:r>
              <a:rPr lang="es-CO" sz="2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-d kali.org -l 500 -b google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66588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a imagen puede contener: tex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999" y="0"/>
            <a:ext cx="6858000" cy="685800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8800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0EBBBD-3E25-4ABC-9148-60C7EB72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20</a:t>
            </a:fld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2A59A10-152D-46FC-9D9B-412D3B41A6C7}"/>
              </a:ext>
            </a:extLst>
          </p:cNvPr>
          <p:cNvSpPr txBox="1"/>
          <p:nvPr/>
        </p:nvSpPr>
        <p:spPr>
          <a:xfrm>
            <a:off x="0" y="104775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Recopilación de información</a:t>
            </a:r>
          </a:p>
          <a:p>
            <a:pPr algn="ctr"/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Maltego</a:t>
            </a:r>
            <a:endParaRPr lang="es-CO" sz="54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38736ED-143A-4671-8AC4-001808417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166" y="2024109"/>
            <a:ext cx="8999668" cy="43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57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21</a:t>
            </a:fld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81" y="1951038"/>
            <a:ext cx="5812121" cy="389245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Recopilación de información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838200" y="104775"/>
            <a:ext cx="10515600" cy="2139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s-CO" sz="44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“DMITRY”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CO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5867939" y="1900602"/>
            <a:ext cx="5717309" cy="3583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Contacto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Fecha de alta del dominio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Correo electrónico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Teléfono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Ubicación de la empresa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Puertos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¿whois?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60794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D0F4BA-4991-407E-932C-94DE86BFE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22</a:t>
            </a:fld>
            <a:endParaRPr lang="es-CO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1B1AF9C1-B02C-45E9-8E0A-64ECD743ABF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Intelius</a:t>
            </a:r>
            <a:r>
              <a:rPr lang="en-US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Berlin Sans FB Demi" panose="020E0802020502020306" pitchFamily="34" charset="0"/>
                <a:hlinkClick r:id="rId2"/>
              </a:rPr>
              <a:t>https://www.intelius.com</a:t>
            </a:r>
            <a:endParaRPr lang="en-US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r>
              <a:rPr lang="en-US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BeenVerified</a:t>
            </a:r>
            <a:r>
              <a:rPr lang="en-US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Berlin Sans FB Demi" panose="020E0802020502020306" pitchFamily="34" charset="0"/>
                <a:hlinkClick r:id="rId3"/>
              </a:rPr>
              <a:t>https://www.beenverified.com</a:t>
            </a:r>
            <a:r>
              <a:rPr lang="en-US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</a:p>
          <a:p>
            <a:r>
              <a:rPr lang="en-US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AnyWho</a:t>
            </a:r>
            <a:r>
              <a:rPr lang="en-US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Berlin Sans FB Demi" panose="020E0802020502020306" pitchFamily="34" charset="0"/>
                <a:hlinkClick r:id="rId4"/>
              </a:rPr>
              <a:t>https://www.anywho.com</a:t>
            </a:r>
            <a:endParaRPr lang="en-US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411 </a:t>
            </a:r>
            <a:r>
              <a:rPr lang="en-US" dirty="0">
                <a:hlinkClick r:id="rId5"/>
              </a:rPr>
              <a:t>https://www.411.com/</a:t>
            </a:r>
            <a:endParaRPr lang="en-US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s-CO" sz="44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FD01327-592D-477D-97E9-1F4FC6E3A7C8}"/>
              </a:ext>
            </a:extLst>
          </p:cNvPr>
          <p:cNvSpPr txBox="1"/>
          <p:nvPr/>
        </p:nvSpPr>
        <p:spPr>
          <a:xfrm>
            <a:off x="0" y="104775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Recopilación de información</a:t>
            </a:r>
          </a:p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Redes sociales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19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F4018E-9E6A-433B-ADDC-CD026E3DD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23</a:t>
            </a:fld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F23AD5C-9F92-4D2C-902B-008695173547}"/>
              </a:ext>
            </a:extLst>
          </p:cNvPr>
          <p:cNvSpPr txBox="1"/>
          <p:nvPr/>
        </p:nvSpPr>
        <p:spPr>
          <a:xfrm>
            <a:off x="0" y="104775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Recopilación de información</a:t>
            </a:r>
          </a:p>
          <a:p>
            <a:pPr algn="ctr"/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Footprinting</a:t>
            </a:r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- activo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CE6241AE-3552-4148-BD7B-A5A28053F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s-CO" sz="28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Vamos a interactuar con el objetivo digitalmente para obtener una mayor cantidad de información</a:t>
            </a:r>
          </a:p>
          <a:p>
            <a:pPr marL="0" indent="0">
              <a:buNone/>
            </a:pPr>
            <a:endParaRPr lang="es-CO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Dispositivos</a:t>
            </a:r>
          </a:p>
          <a:p>
            <a:r>
              <a:rPr lang="es-CO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Red</a:t>
            </a:r>
          </a:p>
          <a:p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Físico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12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85002-493F-41B7-877D-2521A307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189278-9478-48DF-BC38-DC58CA5EB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D18DAA-A055-4E78-A851-30D44D60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24</a:t>
            </a:fld>
            <a:endParaRPr lang="es-CO"/>
          </a:p>
        </p:txBody>
      </p:sp>
      <p:pic>
        <p:nvPicPr>
          <p:cNvPr id="1026" name="Picture 2" descr="Gran Muralla China - Wikipedia, la enciclopedia libre">
            <a:extLst>
              <a:ext uri="{FF2B5EF4-FFF2-40B4-BE49-F238E27FC236}">
                <a16:creationId xmlns:a16="http://schemas.microsoft.com/office/drawing/2014/main" id="{B94A1D35-7F67-42E5-B6CA-65F05316A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scalera Tipo Ia Extension Dieléctrica 32 Peldaños &amp; Apoya P - $ 1.564.800  en Mercado Libre">
            <a:extLst>
              <a:ext uri="{FF2B5EF4-FFF2-40B4-BE49-F238E27FC236}">
                <a16:creationId xmlns:a16="http://schemas.microsoft.com/office/drawing/2014/main" id="{343254A9-5C2C-43D5-8CBD-565320651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175" y="4164253"/>
            <a:ext cx="747731" cy="156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a Logic Bomb?">
            <a:extLst>
              <a:ext uri="{FF2B5EF4-FFF2-40B4-BE49-F238E27FC236}">
                <a16:creationId xmlns:a16="http://schemas.microsoft.com/office/drawing/2014/main" id="{932931B2-AF67-4558-97A1-25674C76E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954" y="3051415"/>
            <a:ext cx="1098195" cy="111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53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F4018E-9E6A-433B-ADDC-CD026E3DD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25</a:t>
            </a:fld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F23AD5C-9F92-4D2C-902B-008695173547}"/>
              </a:ext>
            </a:extLst>
          </p:cNvPr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Redes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CE6241AE-3552-4148-BD7B-A5A28053F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s-CO" sz="2800" b="1" u="sng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r>
              <a:rPr lang="es-CO" sz="2800" b="1" u="sng" dirty="0">
                <a:solidFill>
                  <a:schemeClr val="bg1"/>
                </a:solidFill>
                <a:latin typeface="Berlin Sans FB Demi" panose="020E0802020502020306" pitchFamily="34" charset="0"/>
              </a:rPr>
              <a:t>Topologías de red</a:t>
            </a:r>
            <a:endParaRPr lang="es-CO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endParaRPr lang="es-CO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r>
              <a:rPr lang="es-CO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            Bus				Estrella			Anillo</a:t>
            </a:r>
            <a:endParaRPr lang="es-CO" sz="28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4" name="Picture 6" descr="Topologia bus o lineal – Clasificacion De Las Redes">
            <a:extLst>
              <a:ext uri="{FF2B5EF4-FFF2-40B4-BE49-F238E27FC236}">
                <a16:creationId xmlns:a16="http://schemas.microsoft.com/office/drawing/2014/main" id="{4CA73D23-EA30-46F0-8265-37613DF03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86238"/>
            <a:ext cx="3316708" cy="217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Topologìa de Estrella - Topologías físicas de red">
            <a:extLst>
              <a:ext uri="{FF2B5EF4-FFF2-40B4-BE49-F238E27FC236}">
                <a16:creationId xmlns:a16="http://schemas.microsoft.com/office/drawing/2014/main" id="{6B04FF96-689A-4363-B456-3B5EC0FCA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5" y="4186238"/>
            <a:ext cx="2790825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2.wp.com/s.culturacion.com/wp-content/uploads/...">
            <a:extLst>
              <a:ext uri="{FF2B5EF4-FFF2-40B4-BE49-F238E27FC236}">
                <a16:creationId xmlns:a16="http://schemas.microsoft.com/office/drawing/2014/main" id="{D4770B38-A5D1-4D7A-A9CA-DEE01B8BA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700" y="4186239"/>
            <a:ext cx="2305373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664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F4018E-9E6A-433B-ADDC-CD026E3DD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26</a:t>
            </a:fld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F23AD5C-9F92-4D2C-902B-008695173547}"/>
              </a:ext>
            </a:extLst>
          </p:cNvPr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Redes – P2P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CE6241AE-3552-4148-BD7B-A5A28053F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“Muchos sistemas de igual a igual, como BitTorrent (Cohen, 2003) no tienen una base de datos central para el contenido. En su defecto, cada usuario mantiene su propia base de datos en forma local y provee una lista de otras personas cercanas que son miembros del sistema.”</a:t>
            </a:r>
          </a:p>
          <a:p>
            <a:pPr lvl="0"/>
            <a:r>
              <a:rPr lang="es-CO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Hay poco número de usuarios.</a:t>
            </a:r>
          </a:p>
          <a:p>
            <a:pPr lvl="0"/>
            <a:r>
              <a:rPr lang="es-CO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Los nodos están ubicados en la misma área.</a:t>
            </a:r>
          </a:p>
          <a:p>
            <a:pPr lvl="0"/>
            <a:r>
              <a:rPr lang="es-CO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Se espera que la red no crezca demasiado ya que sería más difícil controlar y operar</a:t>
            </a:r>
          </a:p>
          <a:p>
            <a:pPr lvl="0"/>
            <a:r>
              <a:rPr lang="es-CO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La seguridad no es un problema</a:t>
            </a:r>
            <a:endParaRPr 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B7FDC59-8ADD-425B-8B40-15278C056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436" y="4979374"/>
            <a:ext cx="3343564" cy="187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60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663276-89E9-4278-AE4E-89F2607BD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27</a:t>
            </a:fld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653D6B4-7964-488E-B3B4-436C4AD451C4}"/>
              </a:ext>
            </a:extLst>
          </p:cNvPr>
          <p:cNvSpPr txBox="1"/>
          <p:nvPr/>
        </p:nvSpPr>
        <p:spPr>
          <a:xfrm>
            <a:off x="0" y="13652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Redes basadas en servidor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A386EC9A-63A1-42CF-8A63-E36941316E81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7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En este tipo de redes existen unos nodos responsables (servidores) de la gestión de los recursos y de prestar sus servicios a los clientes que lo solicitan.</a:t>
            </a:r>
          </a:p>
          <a:p>
            <a:pPr marL="0" indent="0">
              <a:buNone/>
            </a:pPr>
            <a:r>
              <a:rPr lang="es-CO" sz="27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Dependiendo de las necesidades se pueden encontrar distintos tipos de servidores con distintas características y funciones, entre algunos de estos se encuentran:</a:t>
            </a:r>
          </a:p>
          <a:p>
            <a:pPr lvl="0"/>
            <a:r>
              <a:rPr lang="es-CO" sz="27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Servidores de archivos e impresión</a:t>
            </a:r>
          </a:p>
          <a:p>
            <a:pPr lvl="0"/>
            <a:r>
              <a:rPr lang="es-CO" sz="27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Servidores de aplicaciones</a:t>
            </a:r>
          </a:p>
          <a:p>
            <a:pPr lvl="0"/>
            <a:r>
              <a:rPr lang="es-CO" sz="27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Servidores de correo electrónico </a:t>
            </a:r>
          </a:p>
          <a:p>
            <a:pPr lvl="0"/>
            <a:r>
              <a:rPr lang="es-CO" sz="27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Servidores web</a:t>
            </a:r>
          </a:p>
          <a:p>
            <a:pPr lvl="0"/>
            <a:r>
              <a:rPr lang="es-CO" sz="27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Servidores de base de datos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E0B3387-7085-48A8-93A6-38A685785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093" y="4728411"/>
            <a:ext cx="6259907" cy="212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00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  <a:ea typeface="+mn-ea"/>
                <a:cs typeface="+mn-cs"/>
              </a:rPr>
              <a:t>Clasificación de redes	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31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LAN (Local </a:t>
            </a:r>
            <a:r>
              <a:rPr lang="es-CO" sz="31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Area</a:t>
            </a:r>
            <a:r>
              <a:rPr lang="es-CO" sz="31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Network)</a:t>
            </a:r>
          </a:p>
          <a:p>
            <a:r>
              <a:rPr lang="es-CO" sz="31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MAN (</a:t>
            </a:r>
            <a:r>
              <a:rPr lang="es-CO" sz="31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Metropolitan</a:t>
            </a:r>
            <a:r>
              <a:rPr lang="es-CO" sz="31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sz="32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Area</a:t>
            </a:r>
            <a:r>
              <a:rPr lang="es-CO" sz="32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Network)</a:t>
            </a:r>
          </a:p>
          <a:p>
            <a:r>
              <a:rPr lang="es-CO" sz="32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WIDE (Wide </a:t>
            </a:r>
            <a:r>
              <a:rPr lang="es-CO" sz="32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Area</a:t>
            </a:r>
            <a:r>
              <a:rPr lang="es-CO" sz="32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Network)</a:t>
            </a:r>
          </a:p>
          <a:p>
            <a:r>
              <a:rPr lang="es-CO" sz="32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PAN (Personal </a:t>
            </a:r>
            <a:r>
              <a:rPr lang="es-CO" sz="32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Area</a:t>
            </a:r>
            <a:r>
              <a:rPr lang="es-CO" sz="32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Network)</a:t>
            </a:r>
          </a:p>
          <a:p>
            <a:r>
              <a:rPr lang="es-CO" sz="32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WLAN (Wireless Local Network)</a:t>
            </a:r>
          </a:p>
          <a:p>
            <a:r>
              <a:rPr lang="es-CO" sz="36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WMAN (Wireless </a:t>
            </a:r>
            <a:r>
              <a:rPr lang="es-CO" sz="36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Metropolitan</a:t>
            </a:r>
            <a:r>
              <a:rPr lang="es-CO" sz="36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Network)</a:t>
            </a:r>
          </a:p>
          <a:p>
            <a:r>
              <a:rPr lang="es-CO" sz="36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WWMAN (Wireless Wide </a:t>
            </a:r>
            <a:r>
              <a:rPr lang="es-CO" sz="36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Area</a:t>
            </a:r>
            <a:r>
              <a:rPr lang="es-CO" sz="36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Network)</a:t>
            </a:r>
          </a:p>
          <a:p>
            <a:pPr lvl="1"/>
            <a:endParaRPr lang="es-CO" sz="32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28</a:t>
            </a:fld>
            <a:endParaRPr lang="es-CO"/>
          </a:p>
        </p:txBody>
      </p:sp>
      <p:pic>
        <p:nvPicPr>
          <p:cNvPr id="2050" name="Picture 2" descr="Amazon.com: Mediabridge Ethernet Cable, Azul: Computers &amp; Accessories">
            <a:extLst>
              <a:ext uri="{FF2B5EF4-FFF2-40B4-BE49-F238E27FC236}">
                <a16:creationId xmlns:a16="http://schemas.microsoft.com/office/drawing/2014/main" id="{AE93FD7B-667D-4C78-8A6C-1A3EA6B4F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0" y="5191043"/>
            <a:ext cx="1930400" cy="1666957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87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1F12D2-0F7F-43DD-BF52-D30F24371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B8D39D-EBC3-49B0-9F17-4321ADA8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29</a:t>
            </a:fld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67CAE24-0F7D-407E-9E82-97B23E44C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62" y="1538288"/>
            <a:ext cx="5019675" cy="4638675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DAD1C711-565B-46C6-A26A-4817ACFC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  <a:ea typeface="+mn-ea"/>
                <a:cs typeface="+mn-cs"/>
              </a:rPr>
              <a:t>Comunicaciones</a:t>
            </a:r>
          </a:p>
        </p:txBody>
      </p:sp>
    </p:spTree>
    <p:extLst>
      <p:ext uri="{BB962C8B-B14F-4D97-AF65-F5344CB8AC3E}">
        <p14:creationId xmlns:p14="http://schemas.microsoft.com/office/powerpoint/2010/main" val="174082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177642" y="1611824"/>
            <a:ext cx="6923313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Christian Camilo Urcuqui López</a:t>
            </a:r>
          </a:p>
          <a:p>
            <a:pPr algn="ctr"/>
            <a:r>
              <a:rPr lang="es-CO" sz="23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Ing. Sistemas, Magister en Informática y Telecomunicaciones</a:t>
            </a:r>
          </a:p>
          <a:p>
            <a:pPr algn="ctr"/>
            <a:r>
              <a:rPr lang="es-CO" sz="23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Big Data </a:t>
            </a:r>
            <a:r>
              <a:rPr lang="es-CO" sz="23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Scientist</a:t>
            </a:r>
            <a:endParaRPr lang="es-CO" sz="23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ctr"/>
            <a:endParaRPr lang="es-CO" sz="28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ctr"/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Director de TI – </a:t>
            </a:r>
            <a:r>
              <a:rPr lang="es-CO" sz="28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Quantil</a:t>
            </a: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S.A.S</a:t>
            </a:r>
          </a:p>
          <a:p>
            <a:pPr algn="ctr"/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Grupo de </a:t>
            </a:r>
            <a:r>
              <a:rPr lang="es-CO" sz="2800" b="1">
                <a:solidFill>
                  <a:schemeClr val="bg1"/>
                </a:solidFill>
                <a:latin typeface="Berlin Sans FB Demi" panose="020E0802020502020306" pitchFamily="34" charset="0"/>
              </a:rPr>
              <a:t>investigación i2t - ICESI</a:t>
            </a:r>
            <a:endParaRPr lang="es-CO" sz="28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ctr"/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Ciberseguridad y ciencia de datos aplicada</a:t>
            </a:r>
            <a:endParaRPr lang="es-CO" sz="1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3</a:t>
            </a:fld>
            <a:endParaRPr lang="es-CO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7D1C90-C944-45AB-9008-47EC4695A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73" y="0"/>
            <a:ext cx="5143500" cy="685800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156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30</a:t>
            </a:fld>
            <a:endParaRPr lang="es-CO"/>
          </a:p>
        </p:txBody>
      </p:sp>
      <p:pic>
        <p:nvPicPr>
          <p:cNvPr id="1026" name="Picture 2" descr="Resultado de imagen para tcp/i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92" y="1751151"/>
            <a:ext cx="6139215" cy="451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8BAC9BC-54F6-48C1-A014-B868A0C99487}"/>
              </a:ext>
            </a:extLst>
          </p:cNvPr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Modelo TCP/IP y OSI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925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783896-871B-4C59-89EA-43524FDE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31</a:t>
            </a:fld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8BAC9BC-54F6-48C1-A014-B868A0C99487}"/>
              </a:ext>
            </a:extLst>
          </p:cNvPr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HTTP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6" name="Picture 2" descr="Resultado de imagen para http">
            <a:extLst>
              <a:ext uri="{FF2B5EF4-FFF2-40B4-BE49-F238E27FC236}">
                <a16:creationId xmlns:a16="http://schemas.microsoft.com/office/drawing/2014/main" id="{5B3E5CC5-DDE3-4620-A005-7C1A80CB4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856" y="2585123"/>
            <a:ext cx="5662288" cy="220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537C795-0089-48D5-B32F-53A5546190A3}"/>
              </a:ext>
            </a:extLst>
          </p:cNvPr>
          <p:cNvSpPr txBox="1"/>
          <p:nvPr/>
        </p:nvSpPr>
        <p:spPr>
          <a:xfrm>
            <a:off x="0" y="1028105"/>
            <a:ext cx="1208921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0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HyperText</a:t>
            </a:r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Transfer </a:t>
            </a:r>
            <a:r>
              <a:rPr lang="es-CO" sz="30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Protocol</a:t>
            </a:r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, es un protocolo de la capa de aplicación del modelo OSI y TCP/IP</a:t>
            </a:r>
            <a:endParaRPr lang="es-CO" sz="28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ctr"/>
            <a:endParaRPr lang="es-CO" sz="1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05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qfJ02Y689G8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72000" y="2857500"/>
            <a:ext cx="3048000" cy="2286000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32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297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4</a:t>
            </a:fld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Chema Alonso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7" name="Elementos multimedia en línea 6" title="Mundo Hacker en Nosolomúsica - Metadatos">
            <a:hlinkClick r:id="" action="ppaction://media"/>
            <a:extLst>
              <a:ext uri="{FF2B5EF4-FFF2-40B4-BE49-F238E27FC236}">
                <a16:creationId xmlns:a16="http://schemas.microsoft.com/office/drawing/2014/main" id="{750E3DA8-9F9E-46E9-B2C6-06378C3EA8AB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36486" y="1336098"/>
            <a:ext cx="7735888" cy="4351338"/>
          </a:xfrm>
          <a:prstGeom prst="rect">
            <a:avLst/>
          </a:prstGeom>
        </p:spPr>
      </p:pic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FD1E2039-5203-4CB4-8A25-CB65AB27E695}"/>
              </a:ext>
            </a:extLst>
          </p:cNvPr>
          <p:cNvSpPr txBox="1">
            <a:spLocks/>
          </p:cNvSpPr>
          <p:nvPr/>
        </p:nvSpPr>
        <p:spPr>
          <a:xfrm>
            <a:off x="3977048" y="5794807"/>
            <a:ext cx="4054764" cy="958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3000" b="1" dirty="0">
                <a:solidFill>
                  <a:schemeClr val="bg1"/>
                </a:solidFill>
              </a:rPr>
              <a:t>Metadatos</a:t>
            </a:r>
          </a:p>
          <a:p>
            <a:pPr algn="ctr"/>
            <a:endParaRPr lang="es-CO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25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092AB7-3314-4AA1-A228-AF98C8CD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5</a:t>
            </a:fld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2C44598-523C-4B16-8A30-4CE0212FA1CC}"/>
              </a:ext>
            </a:extLst>
          </p:cNvPr>
          <p:cNvSpPr txBox="1"/>
          <p:nvPr/>
        </p:nvSpPr>
        <p:spPr>
          <a:xfrm>
            <a:off x="2519144" y="6308209"/>
            <a:ext cx="715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https://canaltrece.com.co/programas/mundo-hacker-colombia/episodio/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Mundo Hacker TV - DragonJAR">
            <a:extLst>
              <a:ext uri="{FF2B5EF4-FFF2-40B4-BE49-F238E27FC236}">
                <a16:creationId xmlns:a16="http://schemas.microsoft.com/office/drawing/2014/main" id="{9D228EBE-C721-4863-8510-37B4DC51F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72347"/>
            <a:ext cx="7315200" cy="411480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117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EB69B9-42B0-4247-802B-5DDD42AA7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6</a:t>
            </a:fld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388F144-FF4E-48EE-8B25-BC53EB08905E}"/>
              </a:ext>
            </a:extLst>
          </p:cNvPr>
          <p:cNvSpPr txBox="1"/>
          <p:nvPr/>
        </p:nvSpPr>
        <p:spPr>
          <a:xfrm>
            <a:off x="3048699" y="58076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https://www.cyberseek.org/pathway.html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6F35416-F7F4-4E11-9C3B-7386A1DD9AC6}"/>
              </a:ext>
            </a:extLst>
          </p:cNvPr>
          <p:cNvSpPr txBox="1"/>
          <p:nvPr/>
        </p:nvSpPr>
        <p:spPr>
          <a:xfrm>
            <a:off x="0" y="1047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Cybersecurity</a:t>
            </a:r>
            <a:r>
              <a:rPr lang="es-CO" sz="36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sz="36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Career</a:t>
            </a:r>
            <a:r>
              <a:rPr lang="es-CO" sz="36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sz="36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Pathway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EC626C4-53F4-4161-9559-A5B8A2E9D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464" y="1074643"/>
            <a:ext cx="8643072" cy="4708714"/>
          </a:xfrm>
          <a:prstGeom prst="rect">
            <a:avLst/>
          </a:prstGeom>
          <a:effectLst>
            <a:glow rad="635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91645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91407F-45E6-44C0-B3E7-79E13F32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7</a:t>
            </a:fld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6ADDB5C-794A-4639-8D8F-6D1D3FA159D6}"/>
              </a:ext>
            </a:extLst>
          </p:cNvPr>
          <p:cNvSpPr txBox="1"/>
          <p:nvPr/>
        </p:nvSpPr>
        <p:spPr>
          <a:xfrm>
            <a:off x="0" y="1047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 err="1">
                <a:latin typeface="Berlin Sans FB Demi" panose="020E0802020502020306" pitchFamily="34" charset="0"/>
              </a:rPr>
              <a:t>Cybersecurity</a:t>
            </a:r>
            <a:r>
              <a:rPr lang="es-CO" sz="3600" b="1" dirty="0">
                <a:latin typeface="Berlin Sans FB Demi" panose="020E0802020502020306" pitchFamily="34" charset="0"/>
              </a:rPr>
              <a:t> </a:t>
            </a:r>
            <a:r>
              <a:rPr lang="es-CO" sz="3600" b="1" dirty="0" err="1">
                <a:latin typeface="Berlin Sans FB Demi" panose="020E0802020502020306" pitchFamily="34" charset="0"/>
              </a:rPr>
              <a:t>Career</a:t>
            </a:r>
            <a:r>
              <a:rPr lang="es-CO" sz="3600" b="1" dirty="0">
                <a:latin typeface="Berlin Sans FB Demi" panose="020E0802020502020306" pitchFamily="34" charset="0"/>
              </a:rPr>
              <a:t> </a:t>
            </a:r>
            <a:r>
              <a:rPr lang="es-CO" sz="3600" b="1" dirty="0" err="1">
                <a:latin typeface="Berlin Sans FB Demi" panose="020E0802020502020306" pitchFamily="34" charset="0"/>
              </a:rPr>
              <a:t>Pathway</a:t>
            </a:r>
            <a:endParaRPr lang="es-CO" sz="3600" b="1" dirty="0">
              <a:latin typeface="Berlin Sans FB Demi" panose="020E0802020502020306" pitchFamily="34" charset="0"/>
            </a:endParaRPr>
          </a:p>
        </p:txBody>
      </p:sp>
      <p:pic>
        <p:nvPicPr>
          <p:cNvPr id="1028" name="Picture 4" descr="EC-Council Academia Course Flow Chart">
            <a:extLst>
              <a:ext uri="{FF2B5EF4-FFF2-40B4-BE49-F238E27FC236}">
                <a16:creationId xmlns:a16="http://schemas.microsoft.com/office/drawing/2014/main" id="{8D9E33B4-BFC9-49EA-A751-86965DA0C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10216"/>
            <a:ext cx="97536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248BC58-7508-4278-8F2C-2825E11CFC8A}"/>
              </a:ext>
            </a:extLst>
          </p:cNvPr>
          <p:cNvSpPr txBox="1"/>
          <p:nvPr/>
        </p:nvSpPr>
        <p:spPr>
          <a:xfrm>
            <a:off x="4096327" y="6055010"/>
            <a:ext cx="3999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https://www.eccouncil.org/academia/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198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8</a:t>
            </a:fld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0" y="1047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Deep Web y </a:t>
            </a:r>
            <a:r>
              <a:rPr lang="es-CO" sz="36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Darknet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4098" name="Picture 2" descr="Resultado de imagen para deep w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03" y="1605775"/>
            <a:ext cx="3728225" cy="4549698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para deep we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726" y="2199461"/>
            <a:ext cx="4762500" cy="336232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196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8" y="3814207"/>
            <a:ext cx="3709392" cy="2782044"/>
          </a:xfr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FE73-8E96-4A5B-8D91-0F7F08A77A42}" type="slidenum">
              <a:rPr lang="es-CO" smtClean="0"/>
              <a:pPr/>
              <a:t>9</a:t>
            </a:fld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8" y="1032163"/>
            <a:ext cx="3709392" cy="278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918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776</Words>
  <Application>Microsoft Office PowerPoint</Application>
  <PresentationFormat>Panorámica</PresentationFormat>
  <Paragraphs>164</Paragraphs>
  <Slides>32</Slides>
  <Notes>0</Notes>
  <HiddenSlides>0</HiddenSlides>
  <MMClips>2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9" baseType="lpstr">
      <vt:lpstr>Arial</vt:lpstr>
      <vt:lpstr>Berlin Sans FB Demi</vt:lpstr>
      <vt:lpstr>Calibri</vt:lpstr>
      <vt:lpstr>Calibri Light</vt:lpstr>
      <vt:lpstr>HACKED</vt:lpstr>
      <vt:lpstr>system-ui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Clasificación de redes </vt:lpstr>
      <vt:lpstr>Comunicaciones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Urcuqui</dc:creator>
  <cp:lastModifiedBy>Christian Urcuqui</cp:lastModifiedBy>
  <cp:revision>30</cp:revision>
  <dcterms:created xsi:type="dcterms:W3CDTF">2020-08-27T17:52:47Z</dcterms:created>
  <dcterms:modified xsi:type="dcterms:W3CDTF">2020-09-04T02:11:00Z</dcterms:modified>
</cp:coreProperties>
</file>