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3" r:id="rId2"/>
    <p:sldId id="256" r:id="rId3"/>
    <p:sldId id="258" r:id="rId4"/>
    <p:sldId id="307" r:id="rId5"/>
    <p:sldId id="472" r:id="rId6"/>
    <p:sldId id="485" r:id="rId7"/>
    <p:sldId id="477" r:id="rId8"/>
    <p:sldId id="481" r:id="rId9"/>
    <p:sldId id="480" r:id="rId10"/>
    <p:sldId id="482" r:id="rId11"/>
    <p:sldId id="483" r:id="rId12"/>
    <p:sldId id="333" r:id="rId13"/>
    <p:sldId id="484" r:id="rId14"/>
    <p:sldId id="332" r:id="rId15"/>
    <p:sldId id="285" r:id="rId16"/>
    <p:sldId id="457" r:id="rId17"/>
    <p:sldId id="471" r:id="rId18"/>
    <p:sldId id="486" r:id="rId19"/>
    <p:sldId id="265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2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9/09/2020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9/09/2020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9/09/2020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9/09/2020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9/09/2020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9/09/2020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9/09/2020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9/09/2020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9/09/2020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9/09/2020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9/09/2020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9/09/2020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9/09/2020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eautifier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K-352AWaKk?feature=oembed" TargetMode="Externa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26BCBD-6225-426F-A1F6-8AAEDE6D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04B496-C806-4F1D-B88A-D801C809B70C}"/>
              </a:ext>
            </a:extLst>
          </p:cNvPr>
          <p:cNvSpPr txBox="1"/>
          <p:nvPr/>
        </p:nvSpPr>
        <p:spPr>
          <a:xfrm>
            <a:off x="2634343" y="2090172"/>
            <a:ext cx="6923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El material utilizado y el conocimiento presentado es solo para FINES ACADEMICOS, se espera que el espectador utilice estas experiencias con la </a:t>
            </a:r>
            <a:r>
              <a:rPr lang="es-CO" sz="2800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esperanza</a:t>
            </a:r>
            <a:r>
              <a:rPr lang="es-CO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 que tengamos una mejor </a:t>
            </a:r>
            <a:r>
              <a:rPr lang="es-CO" sz="2800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seguridad</a:t>
            </a:r>
            <a:r>
              <a:rPr lang="es-CO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 en el </a:t>
            </a:r>
            <a:r>
              <a:rPr lang="es-CO" sz="2800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ciberespacio</a:t>
            </a:r>
            <a:endParaRPr lang="es-CO" sz="1600" u="sng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8F95AA5-4BDC-4418-9510-8C43F0F6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57964"/>
            <a:ext cx="4553527" cy="26000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￣￣￣￣￣￣￣￣ 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Los hackers                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NO son                       |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ystem-ui"/>
              </a:rPr>
              <a:t>ciberdelincuentes</a:t>
            </a: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    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＿＿＿＿＿＿＿＿ 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(\__/) ||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(•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system-ui"/>
              </a:rPr>
              <a:t>ㅅ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ystem-ui"/>
              </a:rPr>
              <a:t>•) ||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system-ui"/>
              </a:rPr>
              <a:t> / 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system-ui"/>
              </a:rPr>
              <a:t>　 </a:t>
            </a:r>
            <a:r>
              <a:rPr lang="ja-JP" altLang="en-US" b="0" i="0" dirty="0">
                <a:solidFill>
                  <a:srgbClr val="FFFFFF"/>
                </a:solidFill>
                <a:effectLst/>
                <a:latin typeface="system-ui"/>
              </a:rPr>
              <a:t>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9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4018E-9E6A-433B-ADDC-CD026E3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10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23AD5C-9F92-4D2C-902B-00869517354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Redes – P2P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E6241AE-3552-4148-BD7B-A5A28053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“Muchos sistemas de igual a igual, como BitTorrent (Cohen, 2003) no tienen una base de datos central para el contenido. En su defecto, cada usuario mantiene su propia base de datos en forma local y provee una lista de otras personas cercanas que son miembros del sistema.”</a:t>
            </a:r>
          </a:p>
          <a:p>
            <a:pPr lvl="0"/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Hay poco número de usuarios.</a:t>
            </a:r>
          </a:p>
          <a:p>
            <a:pPr lvl="0"/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Los nodos están ubicados en la misma área.</a:t>
            </a:r>
          </a:p>
          <a:p>
            <a:pPr lvl="0"/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 espera que la red no crezca demasiado ya que sería más difícil controlar y operar</a:t>
            </a:r>
          </a:p>
          <a:p>
            <a:pPr lvl="0"/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La seguridad no es un problema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B7FDC59-8ADD-425B-8B40-15278C05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436" y="4979374"/>
            <a:ext cx="3343564" cy="18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8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663276-89E9-4278-AE4E-89F2607B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11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53D6B4-7964-488E-B3B4-436C4AD451C4}"/>
              </a:ext>
            </a:extLst>
          </p:cNvPr>
          <p:cNvSpPr txBox="1"/>
          <p:nvPr/>
        </p:nvSpPr>
        <p:spPr>
          <a:xfrm>
            <a:off x="0" y="13652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Redes basadas en servidor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386EC9A-63A1-42CF-8A63-E36941316E8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En este tipo de redes existen unos nodos responsables (servidores) de la gestión de los recursos y de prestar sus servicios a los clientes que lo solicitan.</a:t>
            </a:r>
          </a:p>
          <a:p>
            <a:pPr marL="0" indent="0">
              <a:buNone/>
            </a:pPr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Dependiendo de las necesidades se pueden encontrar distintos tipos de servidores con distintas características y funciones, entre algunos de estos se encuentran: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de archivos e impresión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de aplicaciones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de correo electrónico 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web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de base de datos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0B3387-7085-48A8-93A6-38A68578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93" y="4728411"/>
            <a:ext cx="6259907" cy="21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1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+mn-ea"/>
                <a:cs typeface="+mn-cs"/>
              </a:rPr>
              <a:t>Clasificación de redes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LAN (Local </a:t>
            </a:r>
            <a:r>
              <a:rPr lang="es-CO" sz="31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MAN (</a:t>
            </a:r>
            <a:r>
              <a:rPr lang="es-CO" sz="31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Metropolitan</a:t>
            </a:r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WIDE (Wide </a:t>
            </a: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PAN (Personal </a:t>
            </a: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WLAN (Wireless Local Network)</a:t>
            </a:r>
          </a:p>
          <a:p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WMAN (Wireless </a:t>
            </a:r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Metropolitan</a:t>
            </a:r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WWMAN (Wireless Wide </a:t>
            </a:r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pPr lvl="1"/>
            <a:endParaRPr lang="es-CO" sz="3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12</a:t>
            </a:fld>
            <a:endParaRPr lang="es-CO"/>
          </a:p>
        </p:txBody>
      </p:sp>
      <p:pic>
        <p:nvPicPr>
          <p:cNvPr id="2050" name="Picture 2" descr="Amazon.com: Mediabridge Ethernet Cable, Azul: Computers &amp; Accessories">
            <a:extLst>
              <a:ext uri="{FF2B5EF4-FFF2-40B4-BE49-F238E27FC236}">
                <a16:creationId xmlns:a16="http://schemas.microsoft.com/office/drawing/2014/main" id="{AE93FD7B-667D-4C78-8A6C-1A3EA6B4F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0" y="5191043"/>
            <a:ext cx="1930400" cy="166695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90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F12D2-0F7F-43DD-BF52-D30F2437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B8D39D-EBC3-49B0-9F17-4321ADA8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13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7CAE24-0F7D-407E-9E82-97B23E44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538288"/>
            <a:ext cx="5019675" cy="463867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AD1C711-565B-46C6-A26A-4817ACFC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+mn-ea"/>
                <a:cs typeface="+mn-cs"/>
              </a:rPr>
              <a:t>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10838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14</a:t>
            </a:fld>
            <a:endParaRPr lang="es-CO"/>
          </a:p>
        </p:txBody>
      </p:sp>
      <p:pic>
        <p:nvPicPr>
          <p:cNvPr id="1026" name="Picture 2" descr="Resultado de imagen para tcp/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92" y="1751151"/>
            <a:ext cx="6139215" cy="451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8BAC9BC-54F6-48C1-A014-B868A0C9948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Modelo TCP/IP y OSI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5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83896-871B-4C59-89EA-43524FDE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15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BAC9BC-54F6-48C1-A014-B868A0C9948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Picture 2" descr="Resultado de imagen para http">
            <a:extLst>
              <a:ext uri="{FF2B5EF4-FFF2-40B4-BE49-F238E27FC236}">
                <a16:creationId xmlns:a16="http://schemas.microsoft.com/office/drawing/2014/main" id="{5B3E5CC5-DDE3-4620-A005-7C1A80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56" y="2585123"/>
            <a:ext cx="5662288" cy="22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37C795-0089-48D5-B32F-53A5546190A3}"/>
              </a:ext>
            </a:extLst>
          </p:cNvPr>
          <p:cNvSpPr txBox="1"/>
          <p:nvPr/>
        </p:nvSpPr>
        <p:spPr>
          <a:xfrm>
            <a:off x="0" y="1028105"/>
            <a:ext cx="120892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HyperText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Transfer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Protocol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es un protocolo de la capa de aplicación del modelo OSI y TCP/IP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2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3814207"/>
            <a:ext cx="3709392" cy="2782044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E73-8E96-4A5B-8D91-0F7F08A77A42}" type="slidenum">
              <a:rPr lang="es-CO" smtClean="0"/>
              <a:pPr/>
              <a:t>16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032163"/>
            <a:ext cx="3709392" cy="27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9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8000" dirty="0">
                <a:solidFill>
                  <a:schemeClr val="bg1"/>
                </a:solidFill>
                <a:latin typeface="HACKED" panose="02000500000000000000" pitchFamily="2" charset="0"/>
              </a:rPr>
              <a:t>HACKER </a:t>
            </a:r>
          </a:p>
          <a:p>
            <a:pPr marL="0" indent="0" algn="ctr">
              <a:buNone/>
            </a:pPr>
            <a:r>
              <a:rPr lang="es-CO" sz="8000" dirty="0" err="1">
                <a:solidFill>
                  <a:schemeClr val="bg1"/>
                </a:solidFill>
                <a:latin typeface="HACKED" panose="02000500000000000000" pitchFamily="2" charset="0"/>
              </a:rPr>
              <a:t>Warning</a:t>
            </a:r>
            <a:r>
              <a:rPr lang="es-CO" sz="8000" dirty="0">
                <a:solidFill>
                  <a:schemeClr val="bg1"/>
                </a:solidFill>
                <a:latin typeface="HACKED" panose="02000500000000000000" pitchFamily="2" charset="0"/>
              </a:rPr>
              <a:t>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E73-8E96-4A5B-8D91-0F7F08A77A42}" type="slidenum">
              <a:rPr lang="es-CO" smtClean="0"/>
              <a:pPr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15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104F2-59C5-40E8-BAEB-D13180BB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D8CF1F-A3E7-4EEC-85E1-2B10CA5A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18</a:t>
            </a:fld>
            <a:endParaRPr lang="es-CO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8AFB86B-CAA1-446D-9900-8CF76AB6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390" y="1825625"/>
            <a:ext cx="5374410" cy="4351338"/>
          </a:xfrm>
        </p:spPr>
        <p:txBody>
          <a:bodyPr>
            <a:normAutofit/>
          </a:bodyPr>
          <a:lstStyle/>
          <a:p>
            <a:pPr lvl="1"/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2"/>
              </a:rPr>
              <a:t>https://beautifier.io/</a:t>
            </a:r>
            <a:endParaRPr lang="es-CO" sz="3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Postman</a:t>
            </a:r>
            <a:endParaRPr lang="es-CO" sz="3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Python</a:t>
            </a:r>
          </a:p>
          <a:p>
            <a:pPr lvl="1"/>
            <a:endParaRPr lang="es-CO" sz="3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3074" name="Picture 2" descr="Hack The Box Pentesting Labs Logo">
            <a:extLst>
              <a:ext uri="{FF2B5EF4-FFF2-40B4-BE49-F238E27FC236}">
                <a16:creationId xmlns:a16="http://schemas.microsoft.com/office/drawing/2014/main" id="{D29C95BC-F9A7-499B-9724-ED9E0E72A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3" y="2097424"/>
            <a:ext cx="571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69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177642" y="1611824"/>
            <a:ext cx="6923313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Christian Camilo Urcuqui López</a:t>
            </a:r>
          </a:p>
          <a:p>
            <a:pPr algn="ctr"/>
            <a:r>
              <a:rPr lang="es-CO" sz="23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Ing. Sistemas, Magister en Informática y Telecomunicaciones</a:t>
            </a:r>
          </a:p>
          <a:p>
            <a:pPr algn="ctr"/>
            <a:r>
              <a:rPr lang="es-CO" sz="23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Big Data </a:t>
            </a:r>
            <a:r>
              <a:rPr lang="es-CO" sz="23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Scientist</a:t>
            </a:r>
            <a:endParaRPr lang="es-CO" sz="23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Director de TI –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Quantil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S.A.S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Grupo de </a:t>
            </a:r>
            <a:r>
              <a:rPr lang="es-CO" sz="2800" b="1">
                <a:solidFill>
                  <a:schemeClr val="bg1"/>
                </a:solidFill>
                <a:latin typeface="Berlin Sans FB Demi" panose="020E0802020502020306" pitchFamily="34" charset="0"/>
              </a:rPr>
              <a:t>investigación i2t - ICESI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Ciberseguridad y ciencia de datos aplicada</a:t>
            </a:r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7D1C90-C944-45AB-9008-47EC4695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73" y="0"/>
            <a:ext cx="5143500" cy="6858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15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4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John T. Draper – Captain Crunch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D1E2039-5203-4CB4-8A25-CB65AB27E695}"/>
              </a:ext>
            </a:extLst>
          </p:cNvPr>
          <p:cNvSpPr txBox="1">
            <a:spLocks/>
          </p:cNvSpPr>
          <p:nvPr/>
        </p:nvSpPr>
        <p:spPr>
          <a:xfrm>
            <a:off x="6216909" y="5335703"/>
            <a:ext cx="4054764" cy="958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3000" b="1" dirty="0">
                <a:solidFill>
                  <a:schemeClr val="bg1"/>
                </a:solidFill>
              </a:rPr>
              <a:t>Phreaking</a:t>
            </a:r>
          </a:p>
          <a:p>
            <a:pPr marL="0" indent="0" algn="ctr">
              <a:buNone/>
            </a:pPr>
            <a:r>
              <a:rPr lang="es-CO" sz="3000" b="1" dirty="0">
                <a:solidFill>
                  <a:schemeClr val="bg1"/>
                </a:solidFill>
              </a:rPr>
              <a:t>Blue box</a:t>
            </a:r>
          </a:p>
          <a:p>
            <a:pPr marL="0" indent="0" algn="ctr">
              <a:buNone/>
            </a:pPr>
            <a:endParaRPr lang="es-CO" sz="3000" b="1" dirty="0">
              <a:solidFill>
                <a:schemeClr val="bg1"/>
              </a:solidFill>
            </a:endParaRPr>
          </a:p>
          <a:p>
            <a:pPr algn="ctr"/>
            <a:endParaRPr lang="es-CO" b="1" dirty="0">
              <a:solidFill>
                <a:schemeClr val="bg1"/>
              </a:solidFill>
            </a:endParaRPr>
          </a:p>
        </p:txBody>
      </p:sp>
      <p:pic>
        <p:nvPicPr>
          <p:cNvPr id="9" name="Elementos multimedia en línea 8" title="John T. Draper: Captain Crunch History">
            <a:hlinkClick r:id="" action="ppaction://media"/>
            <a:extLst>
              <a:ext uri="{FF2B5EF4-FFF2-40B4-BE49-F238E27FC236}">
                <a16:creationId xmlns:a16="http://schemas.microsoft.com/office/drawing/2014/main" id="{9094D308-F519-48AC-9119-9A80E97DCC4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965700" y="1522297"/>
            <a:ext cx="6388100" cy="3594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323EF9D-1819-4D34-8C5F-33A75E226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75" y="1522297"/>
            <a:ext cx="2786098" cy="365992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ue box - Wikipedia">
            <a:extLst>
              <a:ext uri="{FF2B5EF4-FFF2-40B4-BE49-F238E27FC236}">
                <a16:creationId xmlns:a16="http://schemas.microsoft.com/office/drawing/2014/main" id="{C4B30FEE-F559-46D3-B812-B9E828ED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75" y="5343873"/>
            <a:ext cx="1909692" cy="118159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ptain Crunch and his Toy Whistle | The Deep Web">
            <a:extLst>
              <a:ext uri="{FF2B5EF4-FFF2-40B4-BE49-F238E27FC236}">
                <a16:creationId xmlns:a16="http://schemas.microsoft.com/office/drawing/2014/main" id="{362DDDF3-9674-47B9-B38D-06D4C945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86" y="5301086"/>
            <a:ext cx="1632504" cy="122437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2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3CEE04-2CF7-444D-8C7D-9BE5BAB62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07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092AB7-3314-4AA1-A228-AF98C8CD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3034EF-BFAE-4255-A656-297DAB7FEC3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1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057804-51C5-40D1-8FD0-AB74F4FAF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47" b="225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0536BE-9FE2-49D3-BC49-CDC4DDF8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3034EF-BFAE-4255-A656-297DAB7FEC3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6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4018E-9E6A-433B-ADDC-CD026E3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23AD5C-9F92-4D2C-902B-008695173547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</a:p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Footprinting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- activo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E6241AE-3552-4148-BD7B-A5A28053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Vamos a interactuar con el objetivo digitalmente para obtener una mayor cantidad de información</a:t>
            </a: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8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Dispositivos</a:t>
            </a:r>
          </a:p>
          <a:p>
            <a:r>
              <a:rPr lang="es-CO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Red</a:t>
            </a:r>
          </a:p>
          <a:p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Físico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9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85002-493F-41B7-877D-2521A307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89278-9478-48DF-BC38-DC58CA5E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D18DAA-A055-4E78-A851-30D44D60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8</a:t>
            </a:fld>
            <a:endParaRPr lang="es-CO"/>
          </a:p>
        </p:txBody>
      </p:sp>
      <p:pic>
        <p:nvPicPr>
          <p:cNvPr id="1026" name="Picture 2" descr="Gran Muralla China - Wikipedia, la enciclopedia libre">
            <a:extLst>
              <a:ext uri="{FF2B5EF4-FFF2-40B4-BE49-F238E27FC236}">
                <a16:creationId xmlns:a16="http://schemas.microsoft.com/office/drawing/2014/main" id="{B94A1D35-7F67-42E5-B6CA-65F05316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scalera Tipo Ia Extension Dieléctrica 32 Peldaños &amp; Apoya P - $ 1.564.800  en Mercado Libre">
            <a:extLst>
              <a:ext uri="{FF2B5EF4-FFF2-40B4-BE49-F238E27FC236}">
                <a16:creationId xmlns:a16="http://schemas.microsoft.com/office/drawing/2014/main" id="{343254A9-5C2C-43D5-8CBD-565320651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175" y="4164253"/>
            <a:ext cx="747731" cy="15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Logic Bomb?">
            <a:extLst>
              <a:ext uri="{FF2B5EF4-FFF2-40B4-BE49-F238E27FC236}">
                <a16:creationId xmlns:a16="http://schemas.microsoft.com/office/drawing/2014/main" id="{932931B2-AF67-4558-97A1-25674C76E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954" y="3051415"/>
            <a:ext cx="1098195" cy="11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CDF1A03-E6B9-46F9-8E55-FFA716F460BC}"/>
              </a:ext>
            </a:extLst>
          </p:cNvPr>
          <p:cNvSpPr txBox="1"/>
          <p:nvPr/>
        </p:nvSpPr>
        <p:spPr>
          <a:xfrm>
            <a:off x="8917485" y="584491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PAYLOAD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F3593D-7801-428D-98AC-41A4378FD2DA}"/>
              </a:ext>
            </a:extLst>
          </p:cNvPr>
          <p:cNvSpPr txBox="1"/>
          <p:nvPr/>
        </p:nvSpPr>
        <p:spPr>
          <a:xfrm>
            <a:off x="10396259" y="2545558"/>
            <a:ext cx="117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EXPLOIT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Encuentran tesoro escondido durante 10 años; su búsqueda cobró vidas">
            <a:extLst>
              <a:ext uri="{FF2B5EF4-FFF2-40B4-BE49-F238E27FC236}">
                <a16:creationId xmlns:a16="http://schemas.microsoft.com/office/drawing/2014/main" id="{C9EC47DF-373C-4073-8488-77AB3F0A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263" y="4517993"/>
            <a:ext cx="1098195" cy="6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1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4018E-9E6A-433B-ADDC-CD026E3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9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23AD5C-9F92-4D2C-902B-00869517354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Redes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E6241AE-3552-4148-BD7B-A5A28053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O" sz="2800" b="1" u="sng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8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Topologías de red</a:t>
            </a:r>
            <a:endParaRPr lang="es-CO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            Bus				Estrella			Anillo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 descr="Topologia bus o lineal – Clasificacion De Las Redes">
            <a:extLst>
              <a:ext uri="{FF2B5EF4-FFF2-40B4-BE49-F238E27FC236}">
                <a16:creationId xmlns:a16="http://schemas.microsoft.com/office/drawing/2014/main" id="{4CA73D23-EA30-46F0-8265-37613DF0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86238"/>
            <a:ext cx="3316708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opologìa de Estrella - Topologías físicas de red">
            <a:extLst>
              <a:ext uri="{FF2B5EF4-FFF2-40B4-BE49-F238E27FC236}">
                <a16:creationId xmlns:a16="http://schemas.microsoft.com/office/drawing/2014/main" id="{6B04FF96-689A-4363-B456-3B5EC0FC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4186238"/>
            <a:ext cx="27908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2.wp.com/s.culturacion.com/wp-content/uploads/...">
            <a:extLst>
              <a:ext uri="{FF2B5EF4-FFF2-40B4-BE49-F238E27FC236}">
                <a16:creationId xmlns:a16="http://schemas.microsoft.com/office/drawing/2014/main" id="{D4770B38-A5D1-4D7A-A9CA-DEE01B8B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4186239"/>
            <a:ext cx="2305373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74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429</Words>
  <Application>Microsoft Office PowerPoint</Application>
  <PresentationFormat>Panorámica</PresentationFormat>
  <Paragraphs>84</Paragraphs>
  <Slides>19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Berlin Sans FB Demi</vt:lpstr>
      <vt:lpstr>Calibri</vt:lpstr>
      <vt:lpstr>Calibri Light</vt:lpstr>
      <vt:lpstr>HACKED</vt:lpstr>
      <vt:lpstr>system-ui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Clasificación de redes </vt:lpstr>
      <vt:lpstr>Comunicaciones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4</cp:revision>
  <dcterms:created xsi:type="dcterms:W3CDTF">2020-09-10T00:29:51Z</dcterms:created>
  <dcterms:modified xsi:type="dcterms:W3CDTF">2020-09-10T03:58:13Z</dcterms:modified>
</cp:coreProperties>
</file>