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54" r:id="rId3"/>
    <p:sldId id="446" r:id="rId4"/>
    <p:sldId id="435" r:id="rId5"/>
    <p:sldId id="447" r:id="rId6"/>
    <p:sldId id="448" r:id="rId7"/>
    <p:sldId id="440" r:id="rId8"/>
    <p:sldId id="434" r:id="rId9"/>
    <p:sldId id="437" r:id="rId10"/>
    <p:sldId id="449" r:id="rId11"/>
    <p:sldId id="444" r:id="rId12"/>
    <p:sldId id="439" r:id="rId13"/>
    <p:sldId id="453" r:id="rId14"/>
    <p:sldId id="451" r:id="rId15"/>
    <p:sldId id="452" r:id="rId16"/>
    <p:sldId id="45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c Ke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D82D"/>
    <a:srgbClr val="00FF00"/>
    <a:srgbClr val="208AC6"/>
    <a:srgbClr val="1A72A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94867" autoAdjust="0"/>
  </p:normalViewPr>
  <p:slideViewPr>
    <p:cSldViewPr>
      <p:cViewPr varScale="1">
        <p:scale>
          <a:sx n="91" d="100"/>
          <a:sy n="91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F1A72-E9CC-084B-80AB-AEA186AD81BB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EE0D6DEF-E89F-1341-A294-D290137AA7D6}">
      <dgm:prSet phldrT="[Text]"/>
      <dgm:spPr/>
      <dgm:t>
        <a:bodyPr/>
        <a:lstStyle/>
        <a:p>
          <a:r>
            <a:rPr lang="en-US" dirty="0" smtClean="0"/>
            <a:t>Managing Operational Efficiency</a:t>
          </a:r>
          <a:endParaRPr lang="en-US" dirty="0"/>
        </a:p>
      </dgm:t>
    </dgm:pt>
    <dgm:pt modelId="{56FA2099-1A37-7B4E-9B1A-0C64ED09FB8F}" type="parTrans" cxnId="{53449DDB-28EB-414A-A183-276D842C67C9}">
      <dgm:prSet/>
      <dgm:spPr/>
      <dgm:t>
        <a:bodyPr/>
        <a:lstStyle/>
        <a:p>
          <a:endParaRPr lang="en-US"/>
        </a:p>
      </dgm:t>
    </dgm:pt>
    <dgm:pt modelId="{73C8FDBA-F687-1F48-86EE-6F56B09038A7}" type="sibTrans" cxnId="{53449DDB-28EB-414A-A183-276D842C67C9}">
      <dgm:prSet/>
      <dgm:spPr/>
      <dgm:t>
        <a:bodyPr/>
        <a:lstStyle/>
        <a:p>
          <a:endParaRPr lang="en-US"/>
        </a:p>
      </dgm:t>
    </dgm:pt>
    <dgm:pt modelId="{7841431E-1F37-3747-AFC4-4B7D0C7B0F53}">
      <dgm:prSet phldrT="[Text]"/>
      <dgm:spPr/>
      <dgm:t>
        <a:bodyPr/>
        <a:lstStyle/>
        <a:p>
          <a:r>
            <a:rPr lang="en-US" dirty="0" smtClean="0"/>
            <a:t>Managing Capital Efficiency</a:t>
          </a:r>
          <a:endParaRPr lang="en-US" dirty="0"/>
        </a:p>
      </dgm:t>
    </dgm:pt>
    <dgm:pt modelId="{111D8B28-CD72-774F-BE89-E70C9ADDEA6D}" type="parTrans" cxnId="{DDDA24F2-1C9B-8E45-A053-890580C4024C}">
      <dgm:prSet/>
      <dgm:spPr/>
      <dgm:t>
        <a:bodyPr/>
        <a:lstStyle/>
        <a:p>
          <a:endParaRPr lang="en-US"/>
        </a:p>
      </dgm:t>
    </dgm:pt>
    <dgm:pt modelId="{085A64BB-B6C9-2941-8455-EFCDC48DD39C}" type="sibTrans" cxnId="{DDDA24F2-1C9B-8E45-A053-890580C4024C}">
      <dgm:prSet/>
      <dgm:spPr/>
      <dgm:t>
        <a:bodyPr/>
        <a:lstStyle/>
        <a:p>
          <a:endParaRPr lang="en-US"/>
        </a:p>
      </dgm:t>
    </dgm:pt>
    <dgm:pt modelId="{63385D89-FFE4-5F42-BB0D-F9AC5787A7B6}">
      <dgm:prSet phldrT="[Text]"/>
      <dgm:spPr/>
      <dgm:t>
        <a:bodyPr/>
        <a:lstStyle/>
        <a:p>
          <a:r>
            <a:rPr lang="en-US" dirty="0" smtClean="0"/>
            <a:t>Assuring Application</a:t>
          </a:r>
        </a:p>
        <a:p>
          <a:r>
            <a:rPr lang="en-US" dirty="0" smtClean="0"/>
            <a:t>Performance</a:t>
          </a:r>
          <a:endParaRPr lang="en-US" dirty="0"/>
        </a:p>
      </dgm:t>
    </dgm:pt>
    <dgm:pt modelId="{4F0C9B8A-FB76-BA46-8E1E-69275F105665}" type="parTrans" cxnId="{806A2C98-03EF-7643-B1FC-89A1AC61A9B1}">
      <dgm:prSet/>
      <dgm:spPr/>
      <dgm:t>
        <a:bodyPr/>
        <a:lstStyle/>
        <a:p>
          <a:endParaRPr lang="en-US"/>
        </a:p>
      </dgm:t>
    </dgm:pt>
    <dgm:pt modelId="{BF79DEB9-16F9-7247-A91A-9F8E11390D98}" type="sibTrans" cxnId="{806A2C98-03EF-7643-B1FC-89A1AC61A9B1}">
      <dgm:prSet/>
      <dgm:spPr/>
      <dgm:t>
        <a:bodyPr/>
        <a:lstStyle/>
        <a:p>
          <a:endParaRPr lang="en-US"/>
        </a:p>
      </dgm:t>
    </dgm:pt>
    <dgm:pt modelId="{5724F250-DF9F-7A45-8E13-50E5361AFCAE}" type="pres">
      <dgm:prSet presAssocID="{0D0F1A72-E9CC-084B-80AB-AEA186AD81BB}" presName="compositeShape" presStyleCnt="0">
        <dgm:presLayoutVars>
          <dgm:chMax val="7"/>
          <dgm:dir/>
          <dgm:resizeHandles val="exact"/>
        </dgm:presLayoutVars>
      </dgm:prSet>
      <dgm:spPr/>
    </dgm:pt>
    <dgm:pt modelId="{2664F8F9-6524-5142-B2C8-64A8BAC6D364}" type="pres">
      <dgm:prSet presAssocID="{0D0F1A72-E9CC-084B-80AB-AEA186AD81BB}" presName="wedge1" presStyleLbl="node1" presStyleIdx="0" presStyleCnt="3"/>
      <dgm:spPr/>
      <dgm:t>
        <a:bodyPr/>
        <a:lstStyle/>
        <a:p>
          <a:endParaRPr lang="en-US"/>
        </a:p>
      </dgm:t>
    </dgm:pt>
    <dgm:pt modelId="{FC78F890-CB32-D341-A851-3D5DBF11948B}" type="pres">
      <dgm:prSet presAssocID="{0D0F1A72-E9CC-084B-80AB-AEA186AD81BB}" presName="dummy1a" presStyleCnt="0"/>
      <dgm:spPr/>
    </dgm:pt>
    <dgm:pt modelId="{19495B3E-47F8-1A4F-B115-279B6551BB3F}" type="pres">
      <dgm:prSet presAssocID="{0D0F1A72-E9CC-084B-80AB-AEA186AD81BB}" presName="dummy1b" presStyleCnt="0"/>
      <dgm:spPr/>
    </dgm:pt>
    <dgm:pt modelId="{8208C82F-31E3-714A-A825-FAD1508486AE}" type="pres">
      <dgm:prSet presAssocID="{0D0F1A72-E9CC-084B-80AB-AEA186AD81B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40579-6F58-8247-90C0-150A988E06E8}" type="pres">
      <dgm:prSet presAssocID="{0D0F1A72-E9CC-084B-80AB-AEA186AD81BB}" presName="wedge2" presStyleLbl="node1" presStyleIdx="1" presStyleCnt="3"/>
      <dgm:spPr/>
      <dgm:t>
        <a:bodyPr/>
        <a:lstStyle/>
        <a:p>
          <a:endParaRPr lang="en-US"/>
        </a:p>
      </dgm:t>
    </dgm:pt>
    <dgm:pt modelId="{381CC74E-3C7A-5F44-AE50-30B2494AD8C4}" type="pres">
      <dgm:prSet presAssocID="{0D0F1A72-E9CC-084B-80AB-AEA186AD81BB}" presName="dummy2a" presStyleCnt="0"/>
      <dgm:spPr/>
    </dgm:pt>
    <dgm:pt modelId="{08D8E52A-C0B6-A54F-93CA-4D0B1C69F1A1}" type="pres">
      <dgm:prSet presAssocID="{0D0F1A72-E9CC-084B-80AB-AEA186AD81BB}" presName="dummy2b" presStyleCnt="0"/>
      <dgm:spPr/>
    </dgm:pt>
    <dgm:pt modelId="{6A1FA58D-9508-FB40-AA35-28B7A4631AAF}" type="pres">
      <dgm:prSet presAssocID="{0D0F1A72-E9CC-084B-80AB-AEA186AD81B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62C8-B243-184C-8088-C8F72C6A607D}" type="pres">
      <dgm:prSet presAssocID="{0D0F1A72-E9CC-084B-80AB-AEA186AD81BB}" presName="wedge3" presStyleLbl="node1" presStyleIdx="2" presStyleCnt="3"/>
      <dgm:spPr/>
      <dgm:t>
        <a:bodyPr/>
        <a:lstStyle/>
        <a:p>
          <a:endParaRPr lang="en-US"/>
        </a:p>
      </dgm:t>
    </dgm:pt>
    <dgm:pt modelId="{470E11E2-2765-6140-9279-70F5381F8F6A}" type="pres">
      <dgm:prSet presAssocID="{0D0F1A72-E9CC-084B-80AB-AEA186AD81BB}" presName="dummy3a" presStyleCnt="0"/>
      <dgm:spPr/>
    </dgm:pt>
    <dgm:pt modelId="{E4F7E158-25C8-E445-873C-FA2243D6FFE6}" type="pres">
      <dgm:prSet presAssocID="{0D0F1A72-E9CC-084B-80AB-AEA186AD81BB}" presName="dummy3b" presStyleCnt="0"/>
      <dgm:spPr/>
    </dgm:pt>
    <dgm:pt modelId="{C3067B8F-4A73-A14D-8646-BA6721C28841}" type="pres">
      <dgm:prSet presAssocID="{0D0F1A72-E9CC-084B-80AB-AEA186AD81B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A100B-F3D3-2442-B6AA-BB26317904FE}" type="pres">
      <dgm:prSet presAssocID="{73C8FDBA-F687-1F48-86EE-6F56B09038A7}" presName="arrowWedge1" presStyleLbl="fgSibTrans2D1" presStyleIdx="0" presStyleCnt="3"/>
      <dgm:spPr/>
    </dgm:pt>
    <dgm:pt modelId="{D3FA68B8-28AE-DB4C-BB8A-54E2E3E42CDE}" type="pres">
      <dgm:prSet presAssocID="{085A64BB-B6C9-2941-8455-EFCDC48DD39C}" presName="arrowWedge2" presStyleLbl="fgSibTrans2D1" presStyleIdx="1" presStyleCnt="3"/>
      <dgm:spPr/>
    </dgm:pt>
    <dgm:pt modelId="{6F666AA8-04B2-D244-B79D-464432E433C3}" type="pres">
      <dgm:prSet presAssocID="{BF79DEB9-16F9-7247-A91A-9F8E11390D98}" presName="arrowWedge3" presStyleLbl="fgSibTrans2D1" presStyleIdx="2" presStyleCnt="3"/>
      <dgm:spPr/>
    </dgm:pt>
  </dgm:ptLst>
  <dgm:cxnLst>
    <dgm:cxn modelId="{F6958F53-CE47-C243-BA30-9E2A16E4A92D}" type="presOf" srcId="{EE0D6DEF-E89F-1341-A294-D290137AA7D6}" destId="{8208C82F-31E3-714A-A825-FAD1508486AE}" srcOrd="1" destOrd="0" presId="urn:microsoft.com/office/officeart/2005/8/layout/cycle8"/>
    <dgm:cxn modelId="{92D348E5-B7A7-8247-BAC6-6EA695E076AE}" type="presOf" srcId="{EE0D6DEF-E89F-1341-A294-D290137AA7D6}" destId="{2664F8F9-6524-5142-B2C8-64A8BAC6D364}" srcOrd="0" destOrd="0" presId="urn:microsoft.com/office/officeart/2005/8/layout/cycle8"/>
    <dgm:cxn modelId="{500EE8C8-458B-7446-9F9F-5D16F45C418A}" type="presOf" srcId="{7841431E-1F37-3747-AFC4-4B7D0C7B0F53}" destId="{36A40579-6F58-8247-90C0-150A988E06E8}" srcOrd="0" destOrd="0" presId="urn:microsoft.com/office/officeart/2005/8/layout/cycle8"/>
    <dgm:cxn modelId="{24C5CB72-CFE7-3C44-8785-C58A3A636C77}" type="presOf" srcId="{0D0F1A72-E9CC-084B-80AB-AEA186AD81BB}" destId="{5724F250-DF9F-7A45-8E13-50E5361AFCAE}" srcOrd="0" destOrd="0" presId="urn:microsoft.com/office/officeart/2005/8/layout/cycle8"/>
    <dgm:cxn modelId="{21A86957-46FD-F841-955D-BA4DA79E8B0F}" type="presOf" srcId="{63385D89-FFE4-5F42-BB0D-F9AC5787A7B6}" destId="{36B362C8-B243-184C-8088-C8F72C6A607D}" srcOrd="0" destOrd="0" presId="urn:microsoft.com/office/officeart/2005/8/layout/cycle8"/>
    <dgm:cxn modelId="{53449DDB-28EB-414A-A183-276D842C67C9}" srcId="{0D0F1A72-E9CC-084B-80AB-AEA186AD81BB}" destId="{EE0D6DEF-E89F-1341-A294-D290137AA7D6}" srcOrd="0" destOrd="0" parTransId="{56FA2099-1A37-7B4E-9B1A-0C64ED09FB8F}" sibTransId="{73C8FDBA-F687-1F48-86EE-6F56B09038A7}"/>
    <dgm:cxn modelId="{05E7D346-4D39-9847-B000-132D33349568}" type="presOf" srcId="{63385D89-FFE4-5F42-BB0D-F9AC5787A7B6}" destId="{C3067B8F-4A73-A14D-8646-BA6721C28841}" srcOrd="1" destOrd="0" presId="urn:microsoft.com/office/officeart/2005/8/layout/cycle8"/>
    <dgm:cxn modelId="{806A2C98-03EF-7643-B1FC-89A1AC61A9B1}" srcId="{0D0F1A72-E9CC-084B-80AB-AEA186AD81BB}" destId="{63385D89-FFE4-5F42-BB0D-F9AC5787A7B6}" srcOrd="2" destOrd="0" parTransId="{4F0C9B8A-FB76-BA46-8E1E-69275F105665}" sibTransId="{BF79DEB9-16F9-7247-A91A-9F8E11390D98}"/>
    <dgm:cxn modelId="{DDDA24F2-1C9B-8E45-A053-890580C4024C}" srcId="{0D0F1A72-E9CC-084B-80AB-AEA186AD81BB}" destId="{7841431E-1F37-3747-AFC4-4B7D0C7B0F53}" srcOrd="1" destOrd="0" parTransId="{111D8B28-CD72-774F-BE89-E70C9ADDEA6D}" sibTransId="{085A64BB-B6C9-2941-8455-EFCDC48DD39C}"/>
    <dgm:cxn modelId="{A4870A70-1844-3C45-A557-251EAA589519}" type="presOf" srcId="{7841431E-1F37-3747-AFC4-4B7D0C7B0F53}" destId="{6A1FA58D-9508-FB40-AA35-28B7A4631AAF}" srcOrd="1" destOrd="0" presId="urn:microsoft.com/office/officeart/2005/8/layout/cycle8"/>
    <dgm:cxn modelId="{DFB4061C-FAAA-9F4B-BF01-075E840AC4E4}" type="presParOf" srcId="{5724F250-DF9F-7A45-8E13-50E5361AFCAE}" destId="{2664F8F9-6524-5142-B2C8-64A8BAC6D364}" srcOrd="0" destOrd="0" presId="urn:microsoft.com/office/officeart/2005/8/layout/cycle8"/>
    <dgm:cxn modelId="{4E079985-7860-5443-9625-0F697A9A03E2}" type="presParOf" srcId="{5724F250-DF9F-7A45-8E13-50E5361AFCAE}" destId="{FC78F890-CB32-D341-A851-3D5DBF11948B}" srcOrd="1" destOrd="0" presId="urn:microsoft.com/office/officeart/2005/8/layout/cycle8"/>
    <dgm:cxn modelId="{4C50B8C0-CA9A-8D49-9888-7010A8E4C87E}" type="presParOf" srcId="{5724F250-DF9F-7A45-8E13-50E5361AFCAE}" destId="{19495B3E-47F8-1A4F-B115-279B6551BB3F}" srcOrd="2" destOrd="0" presId="urn:microsoft.com/office/officeart/2005/8/layout/cycle8"/>
    <dgm:cxn modelId="{6CCCBEBC-7F9E-F745-B206-8C168306DA5D}" type="presParOf" srcId="{5724F250-DF9F-7A45-8E13-50E5361AFCAE}" destId="{8208C82F-31E3-714A-A825-FAD1508486AE}" srcOrd="3" destOrd="0" presId="urn:microsoft.com/office/officeart/2005/8/layout/cycle8"/>
    <dgm:cxn modelId="{16B2CFF8-6E96-2D47-86F6-D63D5CC1AE1A}" type="presParOf" srcId="{5724F250-DF9F-7A45-8E13-50E5361AFCAE}" destId="{36A40579-6F58-8247-90C0-150A988E06E8}" srcOrd="4" destOrd="0" presId="urn:microsoft.com/office/officeart/2005/8/layout/cycle8"/>
    <dgm:cxn modelId="{E725414E-444A-3B44-BEA6-52E7B2D2AB04}" type="presParOf" srcId="{5724F250-DF9F-7A45-8E13-50E5361AFCAE}" destId="{381CC74E-3C7A-5F44-AE50-30B2494AD8C4}" srcOrd="5" destOrd="0" presId="urn:microsoft.com/office/officeart/2005/8/layout/cycle8"/>
    <dgm:cxn modelId="{C155E8DB-752A-8F47-9D15-30636123F914}" type="presParOf" srcId="{5724F250-DF9F-7A45-8E13-50E5361AFCAE}" destId="{08D8E52A-C0B6-A54F-93CA-4D0B1C69F1A1}" srcOrd="6" destOrd="0" presId="urn:microsoft.com/office/officeart/2005/8/layout/cycle8"/>
    <dgm:cxn modelId="{2B1280D9-6859-7440-84D0-4D1D6F598F81}" type="presParOf" srcId="{5724F250-DF9F-7A45-8E13-50E5361AFCAE}" destId="{6A1FA58D-9508-FB40-AA35-28B7A4631AAF}" srcOrd="7" destOrd="0" presId="urn:microsoft.com/office/officeart/2005/8/layout/cycle8"/>
    <dgm:cxn modelId="{7BD28141-CC4C-484C-907A-F57F62FA4353}" type="presParOf" srcId="{5724F250-DF9F-7A45-8E13-50E5361AFCAE}" destId="{36B362C8-B243-184C-8088-C8F72C6A607D}" srcOrd="8" destOrd="0" presId="urn:microsoft.com/office/officeart/2005/8/layout/cycle8"/>
    <dgm:cxn modelId="{3370A4EF-7973-C04D-B152-D789902BC588}" type="presParOf" srcId="{5724F250-DF9F-7A45-8E13-50E5361AFCAE}" destId="{470E11E2-2765-6140-9279-70F5381F8F6A}" srcOrd="9" destOrd="0" presId="urn:microsoft.com/office/officeart/2005/8/layout/cycle8"/>
    <dgm:cxn modelId="{DCC7B0ED-6CC3-F84B-90B6-B0C93035621F}" type="presParOf" srcId="{5724F250-DF9F-7A45-8E13-50E5361AFCAE}" destId="{E4F7E158-25C8-E445-873C-FA2243D6FFE6}" srcOrd="10" destOrd="0" presId="urn:microsoft.com/office/officeart/2005/8/layout/cycle8"/>
    <dgm:cxn modelId="{07475E5A-4391-3842-975F-69EF1A73F970}" type="presParOf" srcId="{5724F250-DF9F-7A45-8E13-50E5361AFCAE}" destId="{C3067B8F-4A73-A14D-8646-BA6721C28841}" srcOrd="11" destOrd="0" presId="urn:microsoft.com/office/officeart/2005/8/layout/cycle8"/>
    <dgm:cxn modelId="{68E5A21D-5750-3D44-93A7-3B39E5E1C7FA}" type="presParOf" srcId="{5724F250-DF9F-7A45-8E13-50E5361AFCAE}" destId="{DD0A100B-F3D3-2442-B6AA-BB26317904FE}" srcOrd="12" destOrd="0" presId="urn:microsoft.com/office/officeart/2005/8/layout/cycle8"/>
    <dgm:cxn modelId="{EF3436F4-8F11-744A-8792-7D2C83CAABEF}" type="presParOf" srcId="{5724F250-DF9F-7A45-8E13-50E5361AFCAE}" destId="{D3FA68B8-28AE-DB4C-BB8A-54E2E3E42CDE}" srcOrd="13" destOrd="0" presId="urn:microsoft.com/office/officeart/2005/8/layout/cycle8"/>
    <dgm:cxn modelId="{0383F774-AD05-294B-AD0D-1103D4D0D87C}" type="presParOf" srcId="{5724F250-DF9F-7A45-8E13-50E5361AFCAE}" destId="{6F666AA8-04B2-D244-B79D-464432E433C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C78CF-3387-42C9-A2A3-467A2C01E0BF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CF1E2194-2869-4090-958A-AA626B10028C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Connects</a:t>
          </a:r>
        </a:p>
        <a:p>
          <a:r>
            <a:rPr lang="en-US" dirty="0" smtClean="0"/>
            <a:t>11:1</a:t>
          </a:r>
          <a:endParaRPr lang="en-US" dirty="0"/>
        </a:p>
      </dgm:t>
    </dgm:pt>
    <dgm:pt modelId="{16E683C8-5BE8-49F9-A3F0-AC9A8CB65576}" type="parTrans" cxnId="{34FAC64E-9304-48CF-8BA3-3B6E159D6707}">
      <dgm:prSet/>
      <dgm:spPr/>
      <dgm:t>
        <a:bodyPr/>
        <a:lstStyle/>
        <a:p>
          <a:endParaRPr lang="en-US"/>
        </a:p>
      </dgm:t>
    </dgm:pt>
    <dgm:pt modelId="{717B243F-E8AD-4DFC-8DA1-1C906969F322}" type="sibTrans" cxnId="{34FAC64E-9304-48CF-8BA3-3B6E159D6707}">
      <dgm:prSet/>
      <dgm:spPr/>
      <dgm:t>
        <a:bodyPr/>
        <a:lstStyle/>
        <a:p>
          <a:endParaRPr lang="en-US"/>
        </a:p>
      </dgm:t>
    </dgm:pt>
    <dgm:pt modelId="{9024DD58-CD55-45CE-BDE2-A98F43224BE3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M.I.</a:t>
          </a:r>
        </a:p>
        <a:p>
          <a:r>
            <a:rPr lang="en-US" dirty="0" smtClean="0"/>
            <a:t>2:1</a:t>
          </a:r>
          <a:endParaRPr lang="en-US" dirty="0"/>
        </a:p>
      </dgm:t>
    </dgm:pt>
    <dgm:pt modelId="{651E68C6-E0E1-4591-8FF1-EE2653D70C57}" type="parTrans" cxnId="{5E79ED61-69B6-4408-B3B9-9C2D42C446ED}">
      <dgm:prSet/>
      <dgm:spPr/>
      <dgm:t>
        <a:bodyPr/>
        <a:lstStyle/>
        <a:p>
          <a:endParaRPr lang="en-US"/>
        </a:p>
      </dgm:t>
    </dgm:pt>
    <dgm:pt modelId="{FB7DA569-A808-4746-B348-6D1F5B43E62E}" type="sibTrans" cxnId="{5E79ED61-69B6-4408-B3B9-9C2D42C446ED}">
      <dgm:prSet/>
      <dgm:spPr/>
      <dgm:t>
        <a:bodyPr/>
        <a:lstStyle/>
        <a:p>
          <a:endParaRPr lang="en-US"/>
        </a:p>
      </dgm:t>
    </dgm:pt>
    <dgm:pt modelId="{A5828B89-10C4-4FF1-B444-C9BBEB1C980D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 smtClean="0"/>
            <a:t>Opps</a:t>
          </a:r>
          <a:endParaRPr lang="en-US" sz="2800" dirty="0" smtClean="0"/>
        </a:p>
        <a:p>
          <a:r>
            <a:rPr lang="en-US" sz="2800" dirty="0" smtClean="0"/>
            <a:t>3:1</a:t>
          </a:r>
          <a:endParaRPr lang="en-US" sz="2800" dirty="0"/>
        </a:p>
      </dgm:t>
    </dgm:pt>
    <dgm:pt modelId="{597CFD15-0579-4524-9FB4-2AD82822330E}" type="parTrans" cxnId="{38F81FB4-028B-461B-80A9-095F1F5BACF9}">
      <dgm:prSet/>
      <dgm:spPr/>
      <dgm:t>
        <a:bodyPr/>
        <a:lstStyle/>
        <a:p>
          <a:endParaRPr lang="en-US"/>
        </a:p>
      </dgm:t>
    </dgm:pt>
    <dgm:pt modelId="{206E1577-0F7C-4CB3-A2EE-98F70B3C48D8}" type="sibTrans" cxnId="{38F81FB4-028B-461B-80A9-095F1F5BACF9}">
      <dgm:prSet/>
      <dgm:spPr/>
      <dgm:t>
        <a:bodyPr/>
        <a:lstStyle/>
        <a:p>
          <a:endParaRPr lang="en-US"/>
        </a:p>
      </dgm:t>
    </dgm:pt>
    <dgm:pt modelId="{3F07A35C-2C15-4506-A03C-760143CD0ABF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000" dirty="0" smtClean="0"/>
            <a:t>$$$$</a:t>
          </a:r>
          <a:endParaRPr lang="en-US" sz="3000" dirty="0"/>
        </a:p>
      </dgm:t>
    </dgm:pt>
    <dgm:pt modelId="{55E7B7DC-28A5-4DF6-A9D8-85E1CB774845}" type="parTrans" cxnId="{A167E45F-D493-42D5-AE84-B0AF3CB5B8F2}">
      <dgm:prSet/>
      <dgm:spPr/>
      <dgm:t>
        <a:bodyPr/>
        <a:lstStyle/>
        <a:p>
          <a:endParaRPr lang="en-US"/>
        </a:p>
      </dgm:t>
    </dgm:pt>
    <dgm:pt modelId="{248DAD04-25C7-4214-B64D-45219A315C6B}" type="sibTrans" cxnId="{A167E45F-D493-42D5-AE84-B0AF3CB5B8F2}">
      <dgm:prSet/>
      <dgm:spPr/>
      <dgm:t>
        <a:bodyPr/>
        <a:lstStyle/>
        <a:p>
          <a:endParaRPr lang="en-US"/>
        </a:p>
      </dgm:t>
    </dgm:pt>
    <dgm:pt modelId="{C7C59D50-EF3F-4581-A30D-80582BF4EEF7}">
      <dgm:prSet phldrT="[Text]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Dials</a:t>
          </a:r>
        </a:p>
        <a:p>
          <a:r>
            <a:rPr lang="en-US" dirty="0" smtClean="0"/>
            <a:t>120</a:t>
          </a:r>
          <a:endParaRPr lang="en-US" dirty="0"/>
        </a:p>
      </dgm:t>
    </dgm:pt>
    <dgm:pt modelId="{21B448DD-A112-4E79-BE08-8192163E1097}" type="parTrans" cxnId="{A6D9A794-44EC-4CEA-AF93-8FA5847BF059}">
      <dgm:prSet/>
      <dgm:spPr/>
      <dgm:t>
        <a:bodyPr/>
        <a:lstStyle/>
        <a:p>
          <a:endParaRPr lang="en-US"/>
        </a:p>
      </dgm:t>
    </dgm:pt>
    <dgm:pt modelId="{D3785823-2B51-482A-AB7B-581BA93BCB66}" type="sibTrans" cxnId="{A6D9A794-44EC-4CEA-AF93-8FA5847BF059}">
      <dgm:prSet/>
      <dgm:spPr/>
      <dgm:t>
        <a:bodyPr/>
        <a:lstStyle/>
        <a:p>
          <a:endParaRPr lang="en-US"/>
        </a:p>
      </dgm:t>
    </dgm:pt>
    <dgm:pt modelId="{A0D7CB98-AFBF-44FC-97A9-7FCC2DA822DF}" type="pres">
      <dgm:prSet presAssocID="{D81C78CF-3387-42C9-A2A3-467A2C01E0BF}" presName="Name0" presStyleCnt="0">
        <dgm:presLayoutVars>
          <dgm:dir/>
          <dgm:animLvl val="lvl"/>
          <dgm:resizeHandles val="exact"/>
        </dgm:presLayoutVars>
      </dgm:prSet>
      <dgm:spPr/>
    </dgm:pt>
    <dgm:pt modelId="{33BA14A2-A6C5-4411-A7AD-91A5C3EA547B}" type="pres">
      <dgm:prSet presAssocID="{C7C59D50-EF3F-4581-A30D-80582BF4EEF7}" presName="Name8" presStyleCnt="0"/>
      <dgm:spPr/>
    </dgm:pt>
    <dgm:pt modelId="{F85309B5-DCB9-41DF-8A34-F8DA798C65A8}" type="pres">
      <dgm:prSet presAssocID="{C7C59D50-EF3F-4581-A30D-80582BF4EEF7}" presName="level" presStyleLbl="node1" presStyleIdx="0" presStyleCnt="5" custLinFactNeighborX="-476" custLinFactNeighborY="-27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07CFA-6539-470C-81D8-1017EB3799EC}" type="pres">
      <dgm:prSet presAssocID="{C7C59D50-EF3F-4581-A30D-80582BF4EE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364A0-1E2F-4EA6-B94D-172455C4E601}" type="pres">
      <dgm:prSet presAssocID="{CF1E2194-2869-4090-958A-AA626B10028C}" presName="Name8" presStyleCnt="0"/>
      <dgm:spPr/>
    </dgm:pt>
    <dgm:pt modelId="{827B2DEB-C3BF-40E1-8F15-5DFD34E3BCD8}" type="pres">
      <dgm:prSet presAssocID="{CF1E2194-2869-4090-958A-AA626B10028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319DB-CE08-4602-9773-D6D6D91A15C4}" type="pres">
      <dgm:prSet presAssocID="{CF1E2194-2869-4090-958A-AA626B1002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1D9E9-D5A2-439F-B92F-23FE2BE2CC34}" type="pres">
      <dgm:prSet presAssocID="{9024DD58-CD55-45CE-BDE2-A98F43224BE3}" presName="Name8" presStyleCnt="0"/>
      <dgm:spPr/>
    </dgm:pt>
    <dgm:pt modelId="{37313FDB-F0E1-4252-A4D8-111F8ADEEF01}" type="pres">
      <dgm:prSet presAssocID="{9024DD58-CD55-45CE-BDE2-A98F43224BE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4A759-8095-40FF-9FAD-8EBA0DD29F4C}" type="pres">
      <dgm:prSet presAssocID="{9024DD58-CD55-45CE-BDE2-A98F4322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569F6-49F0-45CD-9F83-3A4EAB6780B3}" type="pres">
      <dgm:prSet presAssocID="{A5828B89-10C4-4FF1-B444-C9BBEB1C980D}" presName="Name8" presStyleCnt="0"/>
      <dgm:spPr/>
    </dgm:pt>
    <dgm:pt modelId="{FA326233-07F4-42AF-B6A3-E89350D2F8C8}" type="pres">
      <dgm:prSet presAssocID="{A5828B89-10C4-4FF1-B444-C9BBEB1C980D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60C16-00F5-4E62-BD5F-C57AB7D746BE}" type="pres">
      <dgm:prSet presAssocID="{A5828B89-10C4-4FF1-B444-C9BBEB1C98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18132-1ABB-4A3E-B4D1-19D590C3D963}" type="pres">
      <dgm:prSet presAssocID="{3F07A35C-2C15-4506-A03C-760143CD0ABF}" presName="Name8" presStyleCnt="0"/>
      <dgm:spPr/>
    </dgm:pt>
    <dgm:pt modelId="{DD9C1208-C1DA-4EEE-A283-6A0879549A03}" type="pres">
      <dgm:prSet presAssocID="{3F07A35C-2C15-4506-A03C-760143CD0ABF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8E6BD-E1D3-43A3-989D-0AFB92A85A93}" type="pres">
      <dgm:prSet presAssocID="{3F07A35C-2C15-4506-A03C-760143CD0AB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0115F-5FD3-4D44-A3DF-971BBA5CF4B1}" type="presOf" srcId="{CF1E2194-2869-4090-958A-AA626B10028C}" destId="{151319DB-CE08-4602-9773-D6D6D91A15C4}" srcOrd="1" destOrd="0" presId="urn:microsoft.com/office/officeart/2005/8/layout/pyramid3"/>
    <dgm:cxn modelId="{5E79ED61-69B6-4408-B3B9-9C2D42C446ED}" srcId="{D81C78CF-3387-42C9-A2A3-467A2C01E0BF}" destId="{9024DD58-CD55-45CE-BDE2-A98F43224BE3}" srcOrd="2" destOrd="0" parTransId="{651E68C6-E0E1-4591-8FF1-EE2653D70C57}" sibTransId="{FB7DA569-A808-4746-B348-6D1F5B43E62E}"/>
    <dgm:cxn modelId="{5E2DA606-043A-074C-8300-288DC551F4D3}" type="presOf" srcId="{A5828B89-10C4-4FF1-B444-C9BBEB1C980D}" destId="{0DB60C16-00F5-4E62-BD5F-C57AB7D746BE}" srcOrd="1" destOrd="0" presId="urn:microsoft.com/office/officeart/2005/8/layout/pyramid3"/>
    <dgm:cxn modelId="{83C5F2E9-17DB-094D-B2E3-C2E7EC120A24}" type="presOf" srcId="{CF1E2194-2869-4090-958A-AA626B10028C}" destId="{827B2DEB-C3BF-40E1-8F15-5DFD34E3BCD8}" srcOrd="0" destOrd="0" presId="urn:microsoft.com/office/officeart/2005/8/layout/pyramid3"/>
    <dgm:cxn modelId="{34FAC64E-9304-48CF-8BA3-3B6E159D6707}" srcId="{D81C78CF-3387-42C9-A2A3-467A2C01E0BF}" destId="{CF1E2194-2869-4090-958A-AA626B10028C}" srcOrd="1" destOrd="0" parTransId="{16E683C8-5BE8-49F9-A3F0-AC9A8CB65576}" sibTransId="{717B243F-E8AD-4DFC-8DA1-1C906969F322}"/>
    <dgm:cxn modelId="{A2E98A85-D106-7441-9855-DB78EEAFAF4D}" type="presOf" srcId="{3F07A35C-2C15-4506-A03C-760143CD0ABF}" destId="{DD9C1208-C1DA-4EEE-A283-6A0879549A03}" srcOrd="0" destOrd="0" presId="urn:microsoft.com/office/officeart/2005/8/layout/pyramid3"/>
    <dgm:cxn modelId="{A167E45F-D493-42D5-AE84-B0AF3CB5B8F2}" srcId="{D81C78CF-3387-42C9-A2A3-467A2C01E0BF}" destId="{3F07A35C-2C15-4506-A03C-760143CD0ABF}" srcOrd="4" destOrd="0" parTransId="{55E7B7DC-28A5-4DF6-A9D8-85E1CB774845}" sibTransId="{248DAD04-25C7-4214-B64D-45219A315C6B}"/>
    <dgm:cxn modelId="{4E95E0E8-4A1D-8B4E-AFD7-4831060678A7}" type="presOf" srcId="{C7C59D50-EF3F-4581-A30D-80582BF4EEF7}" destId="{AA607CFA-6539-470C-81D8-1017EB3799EC}" srcOrd="1" destOrd="0" presId="urn:microsoft.com/office/officeart/2005/8/layout/pyramid3"/>
    <dgm:cxn modelId="{38F81FB4-028B-461B-80A9-095F1F5BACF9}" srcId="{D81C78CF-3387-42C9-A2A3-467A2C01E0BF}" destId="{A5828B89-10C4-4FF1-B444-C9BBEB1C980D}" srcOrd="3" destOrd="0" parTransId="{597CFD15-0579-4524-9FB4-2AD82822330E}" sibTransId="{206E1577-0F7C-4CB3-A2EE-98F70B3C48D8}"/>
    <dgm:cxn modelId="{2DCB4864-BFD3-064B-87E0-BE4DF01A8E2B}" type="presOf" srcId="{D81C78CF-3387-42C9-A2A3-467A2C01E0BF}" destId="{A0D7CB98-AFBF-44FC-97A9-7FCC2DA822DF}" srcOrd="0" destOrd="0" presId="urn:microsoft.com/office/officeart/2005/8/layout/pyramid3"/>
    <dgm:cxn modelId="{7CDAAB11-EDF5-EF45-AB01-9574F49D48EA}" type="presOf" srcId="{9024DD58-CD55-45CE-BDE2-A98F43224BE3}" destId="{37313FDB-F0E1-4252-A4D8-111F8ADEEF01}" srcOrd="0" destOrd="0" presId="urn:microsoft.com/office/officeart/2005/8/layout/pyramid3"/>
    <dgm:cxn modelId="{0F0D818D-B149-8F44-A86C-0BAD180DE32F}" type="presOf" srcId="{9024DD58-CD55-45CE-BDE2-A98F43224BE3}" destId="{C6A4A759-8095-40FF-9FAD-8EBA0DD29F4C}" srcOrd="1" destOrd="0" presId="urn:microsoft.com/office/officeart/2005/8/layout/pyramid3"/>
    <dgm:cxn modelId="{2642AFD0-CFC3-CA40-B0D1-45E6E9F80AC6}" type="presOf" srcId="{A5828B89-10C4-4FF1-B444-C9BBEB1C980D}" destId="{FA326233-07F4-42AF-B6A3-E89350D2F8C8}" srcOrd="0" destOrd="0" presId="urn:microsoft.com/office/officeart/2005/8/layout/pyramid3"/>
    <dgm:cxn modelId="{5C126F66-F78F-D14A-8653-E5672AC8D1C7}" type="presOf" srcId="{C7C59D50-EF3F-4581-A30D-80582BF4EEF7}" destId="{F85309B5-DCB9-41DF-8A34-F8DA798C65A8}" srcOrd="0" destOrd="0" presId="urn:microsoft.com/office/officeart/2005/8/layout/pyramid3"/>
    <dgm:cxn modelId="{B5C15CA6-4018-DE47-BACD-4E1DCD7BC43A}" type="presOf" srcId="{3F07A35C-2C15-4506-A03C-760143CD0ABF}" destId="{4208E6BD-E1D3-43A3-989D-0AFB92A85A93}" srcOrd="1" destOrd="0" presId="urn:microsoft.com/office/officeart/2005/8/layout/pyramid3"/>
    <dgm:cxn modelId="{A6D9A794-44EC-4CEA-AF93-8FA5847BF059}" srcId="{D81C78CF-3387-42C9-A2A3-467A2C01E0BF}" destId="{C7C59D50-EF3F-4581-A30D-80582BF4EEF7}" srcOrd="0" destOrd="0" parTransId="{21B448DD-A112-4E79-BE08-8192163E1097}" sibTransId="{D3785823-2B51-482A-AB7B-581BA93BCB66}"/>
    <dgm:cxn modelId="{BAD7410F-E576-C745-86C6-D474B3F125F3}" type="presParOf" srcId="{A0D7CB98-AFBF-44FC-97A9-7FCC2DA822DF}" destId="{33BA14A2-A6C5-4411-A7AD-91A5C3EA547B}" srcOrd="0" destOrd="0" presId="urn:microsoft.com/office/officeart/2005/8/layout/pyramid3"/>
    <dgm:cxn modelId="{9F0D8500-3820-C948-8E0E-7072024FB5BC}" type="presParOf" srcId="{33BA14A2-A6C5-4411-A7AD-91A5C3EA547B}" destId="{F85309B5-DCB9-41DF-8A34-F8DA798C65A8}" srcOrd="0" destOrd="0" presId="urn:microsoft.com/office/officeart/2005/8/layout/pyramid3"/>
    <dgm:cxn modelId="{B8B31015-CD17-8549-B0BA-D437C2569A01}" type="presParOf" srcId="{33BA14A2-A6C5-4411-A7AD-91A5C3EA547B}" destId="{AA607CFA-6539-470C-81D8-1017EB3799EC}" srcOrd="1" destOrd="0" presId="urn:microsoft.com/office/officeart/2005/8/layout/pyramid3"/>
    <dgm:cxn modelId="{975CB9F6-5FAB-4E46-8B70-23D0378434EF}" type="presParOf" srcId="{A0D7CB98-AFBF-44FC-97A9-7FCC2DA822DF}" destId="{4E2364A0-1E2F-4EA6-B94D-172455C4E601}" srcOrd="1" destOrd="0" presId="urn:microsoft.com/office/officeart/2005/8/layout/pyramid3"/>
    <dgm:cxn modelId="{4B39C5F3-D996-A84F-BA90-358C2F8614B9}" type="presParOf" srcId="{4E2364A0-1E2F-4EA6-B94D-172455C4E601}" destId="{827B2DEB-C3BF-40E1-8F15-5DFD34E3BCD8}" srcOrd="0" destOrd="0" presId="urn:microsoft.com/office/officeart/2005/8/layout/pyramid3"/>
    <dgm:cxn modelId="{E1490D62-F8B5-4E4E-9976-2DD5D4F321AD}" type="presParOf" srcId="{4E2364A0-1E2F-4EA6-B94D-172455C4E601}" destId="{151319DB-CE08-4602-9773-D6D6D91A15C4}" srcOrd="1" destOrd="0" presId="urn:microsoft.com/office/officeart/2005/8/layout/pyramid3"/>
    <dgm:cxn modelId="{98DB8C65-F735-B54C-91B2-158A44119E34}" type="presParOf" srcId="{A0D7CB98-AFBF-44FC-97A9-7FCC2DA822DF}" destId="{FBA1D9E9-D5A2-439F-B92F-23FE2BE2CC34}" srcOrd="2" destOrd="0" presId="urn:microsoft.com/office/officeart/2005/8/layout/pyramid3"/>
    <dgm:cxn modelId="{2C11CBC5-0F76-A341-8E2D-5946C365E0B5}" type="presParOf" srcId="{FBA1D9E9-D5A2-439F-B92F-23FE2BE2CC34}" destId="{37313FDB-F0E1-4252-A4D8-111F8ADEEF01}" srcOrd="0" destOrd="0" presId="urn:microsoft.com/office/officeart/2005/8/layout/pyramid3"/>
    <dgm:cxn modelId="{96147C9A-C083-E142-932F-4D64C661ABB0}" type="presParOf" srcId="{FBA1D9E9-D5A2-439F-B92F-23FE2BE2CC34}" destId="{C6A4A759-8095-40FF-9FAD-8EBA0DD29F4C}" srcOrd="1" destOrd="0" presId="urn:microsoft.com/office/officeart/2005/8/layout/pyramid3"/>
    <dgm:cxn modelId="{5694E7C4-36F6-2546-ADC3-3D7181218F63}" type="presParOf" srcId="{A0D7CB98-AFBF-44FC-97A9-7FCC2DA822DF}" destId="{5B5569F6-49F0-45CD-9F83-3A4EAB6780B3}" srcOrd="3" destOrd="0" presId="urn:microsoft.com/office/officeart/2005/8/layout/pyramid3"/>
    <dgm:cxn modelId="{88D98BEC-CAAA-6849-9F5D-6EC56E95A15A}" type="presParOf" srcId="{5B5569F6-49F0-45CD-9F83-3A4EAB6780B3}" destId="{FA326233-07F4-42AF-B6A3-E89350D2F8C8}" srcOrd="0" destOrd="0" presId="urn:microsoft.com/office/officeart/2005/8/layout/pyramid3"/>
    <dgm:cxn modelId="{7017556F-9BBE-374D-A89C-3EA1232A883A}" type="presParOf" srcId="{5B5569F6-49F0-45CD-9F83-3A4EAB6780B3}" destId="{0DB60C16-00F5-4E62-BD5F-C57AB7D746BE}" srcOrd="1" destOrd="0" presId="urn:microsoft.com/office/officeart/2005/8/layout/pyramid3"/>
    <dgm:cxn modelId="{A23CBF0E-3E59-1049-BB04-6DA76929608E}" type="presParOf" srcId="{A0D7CB98-AFBF-44FC-97A9-7FCC2DA822DF}" destId="{7C318132-1ABB-4A3E-B4D1-19D590C3D963}" srcOrd="4" destOrd="0" presId="urn:microsoft.com/office/officeart/2005/8/layout/pyramid3"/>
    <dgm:cxn modelId="{2B0C0149-D325-254C-8433-7AB9F02A93C0}" type="presParOf" srcId="{7C318132-1ABB-4A3E-B4D1-19D590C3D963}" destId="{DD9C1208-C1DA-4EEE-A283-6A0879549A03}" srcOrd="0" destOrd="0" presId="urn:microsoft.com/office/officeart/2005/8/layout/pyramid3"/>
    <dgm:cxn modelId="{300A5216-F49D-6442-A1B8-C5A1C9109064}" type="presParOf" srcId="{7C318132-1ABB-4A3E-B4D1-19D590C3D963}" destId="{4208E6BD-E1D3-43A3-989D-0AFB92A85A9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4F8F9-6524-5142-B2C8-64A8BAC6D364}">
      <dsp:nvSpPr>
        <dsp:cNvPr id="0" name=""/>
        <dsp:cNvSpPr/>
      </dsp:nvSpPr>
      <dsp:spPr>
        <a:xfrm>
          <a:off x="597799" y="161797"/>
          <a:ext cx="2090928" cy="209092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Operational Efficiency</a:t>
          </a:r>
          <a:endParaRPr lang="en-US" sz="1000" kern="1200" dirty="0"/>
        </a:p>
      </dsp:txBody>
      <dsp:txXfrm>
        <a:off x="1699768" y="604875"/>
        <a:ext cx="746760" cy="622300"/>
      </dsp:txXfrm>
    </dsp:sp>
    <dsp:sp modelId="{36A40579-6F58-8247-90C0-150A988E06E8}">
      <dsp:nvSpPr>
        <dsp:cNvPr id="0" name=""/>
        <dsp:cNvSpPr/>
      </dsp:nvSpPr>
      <dsp:spPr>
        <a:xfrm>
          <a:off x="554735" y="236473"/>
          <a:ext cx="2090928" cy="209092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Managing Capital Efficiency</a:t>
          </a:r>
          <a:endParaRPr lang="en-US" sz="1000" kern="1200" dirty="0"/>
        </a:p>
      </dsp:txBody>
      <dsp:txXfrm>
        <a:off x="1052576" y="1593088"/>
        <a:ext cx="1120140" cy="547624"/>
      </dsp:txXfrm>
    </dsp:sp>
    <dsp:sp modelId="{36B362C8-B243-184C-8088-C8F72C6A607D}">
      <dsp:nvSpPr>
        <dsp:cNvPr id="0" name=""/>
        <dsp:cNvSpPr/>
      </dsp:nvSpPr>
      <dsp:spPr>
        <a:xfrm>
          <a:off x="511672" y="161797"/>
          <a:ext cx="2090928" cy="209092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Assuring Application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Performance</a:t>
          </a:r>
          <a:endParaRPr lang="en-US" sz="1000" kern="1200" dirty="0"/>
        </a:p>
      </dsp:txBody>
      <dsp:txXfrm>
        <a:off x="753871" y="604875"/>
        <a:ext cx="746760" cy="622300"/>
      </dsp:txXfrm>
    </dsp:sp>
    <dsp:sp modelId="{DD0A100B-F3D3-2442-B6AA-BB26317904FE}">
      <dsp:nvSpPr>
        <dsp:cNvPr id="0" name=""/>
        <dsp:cNvSpPr/>
      </dsp:nvSpPr>
      <dsp:spPr>
        <a:xfrm>
          <a:off x="468533" y="32359"/>
          <a:ext cx="2349804" cy="234980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A68B8-28AE-DB4C-BB8A-54E2E3E42CDE}">
      <dsp:nvSpPr>
        <dsp:cNvPr id="0" name=""/>
        <dsp:cNvSpPr/>
      </dsp:nvSpPr>
      <dsp:spPr>
        <a:xfrm>
          <a:off x="425297" y="106903"/>
          <a:ext cx="2349804" cy="234980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66AA8-04B2-D244-B79D-464432E433C3}">
      <dsp:nvSpPr>
        <dsp:cNvPr id="0" name=""/>
        <dsp:cNvSpPr/>
      </dsp:nvSpPr>
      <dsp:spPr>
        <a:xfrm>
          <a:off x="382061" y="32359"/>
          <a:ext cx="2349804" cy="234980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09B5-DCB9-41DF-8A34-F8DA798C65A8}">
      <dsp:nvSpPr>
        <dsp:cNvPr id="0" name=""/>
        <dsp:cNvSpPr/>
      </dsp:nvSpPr>
      <dsp:spPr>
        <a:xfrm rot="10800000">
          <a:off x="0" y="0"/>
          <a:ext cx="8229600" cy="942702"/>
        </a:xfrm>
        <a:prstGeom prst="trapezoid">
          <a:avLst>
            <a:gd name="adj" fmla="val 87298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Dials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120</a:t>
          </a:r>
          <a:endParaRPr lang="en-US" sz="2600" kern="1200" dirty="0"/>
        </a:p>
      </dsp:txBody>
      <dsp:txXfrm rot="-10800000">
        <a:off x="1440179" y="0"/>
        <a:ext cx="5349240" cy="942702"/>
      </dsp:txXfrm>
    </dsp:sp>
    <dsp:sp modelId="{827B2DEB-C3BF-40E1-8F15-5DFD34E3BCD8}">
      <dsp:nvSpPr>
        <dsp:cNvPr id="0" name=""/>
        <dsp:cNvSpPr/>
      </dsp:nvSpPr>
      <dsp:spPr>
        <a:xfrm rot="10800000">
          <a:off x="822959" y="942702"/>
          <a:ext cx="6583680" cy="942702"/>
        </a:xfrm>
        <a:prstGeom prst="trapezoid">
          <a:avLst>
            <a:gd name="adj" fmla="val 87298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Connects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11:1</a:t>
          </a:r>
          <a:endParaRPr lang="en-US" sz="2600" kern="1200" dirty="0"/>
        </a:p>
      </dsp:txBody>
      <dsp:txXfrm rot="-10800000">
        <a:off x="1975103" y="942702"/>
        <a:ext cx="4279392" cy="942702"/>
      </dsp:txXfrm>
    </dsp:sp>
    <dsp:sp modelId="{37313FDB-F0E1-4252-A4D8-111F8ADEEF01}">
      <dsp:nvSpPr>
        <dsp:cNvPr id="0" name=""/>
        <dsp:cNvSpPr/>
      </dsp:nvSpPr>
      <dsp:spPr>
        <a:xfrm rot="10800000">
          <a:off x="1645920" y="1885405"/>
          <a:ext cx="4937760" cy="942702"/>
        </a:xfrm>
        <a:prstGeom prst="trapezoid">
          <a:avLst>
            <a:gd name="adj" fmla="val 87298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M.I.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2:1</a:t>
          </a:r>
          <a:endParaRPr lang="en-US" sz="2600" kern="1200" dirty="0"/>
        </a:p>
      </dsp:txBody>
      <dsp:txXfrm rot="-10800000">
        <a:off x="2510027" y="1885405"/>
        <a:ext cx="3209544" cy="942702"/>
      </dsp:txXfrm>
    </dsp:sp>
    <dsp:sp modelId="{FA326233-07F4-42AF-B6A3-E89350D2F8C8}">
      <dsp:nvSpPr>
        <dsp:cNvPr id="0" name=""/>
        <dsp:cNvSpPr/>
      </dsp:nvSpPr>
      <dsp:spPr>
        <a:xfrm rot="10800000">
          <a:off x="2468879" y="2828108"/>
          <a:ext cx="3291840" cy="942702"/>
        </a:xfrm>
        <a:prstGeom prst="trapezoid">
          <a:avLst>
            <a:gd name="adj" fmla="val 87298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Opps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3:1</a:t>
          </a:r>
          <a:endParaRPr lang="en-US" sz="2800" kern="1200" dirty="0"/>
        </a:p>
      </dsp:txBody>
      <dsp:txXfrm rot="-10800000">
        <a:off x="3044951" y="2828108"/>
        <a:ext cx="2139696" cy="942702"/>
      </dsp:txXfrm>
    </dsp:sp>
    <dsp:sp modelId="{DD9C1208-C1DA-4EEE-A283-6A0879549A03}">
      <dsp:nvSpPr>
        <dsp:cNvPr id="0" name=""/>
        <dsp:cNvSpPr/>
      </dsp:nvSpPr>
      <dsp:spPr>
        <a:xfrm rot="10800000">
          <a:off x="3291840" y="3770811"/>
          <a:ext cx="1645920" cy="942702"/>
        </a:xfrm>
        <a:prstGeom prst="trapezoid">
          <a:avLst>
            <a:gd name="adj" fmla="val 87298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$$$$</a:t>
          </a:r>
          <a:endParaRPr lang="en-US" sz="3000" kern="1200" dirty="0"/>
        </a:p>
      </dsp:txBody>
      <dsp:txXfrm rot="-10800000">
        <a:off x="3291840" y="3770811"/>
        <a:ext cx="1645920" cy="942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7038D-1111-4187-B100-5DBC0E535943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1C34-848E-4DF5-9A1D-CF34E55D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</a:p>
          <a:p>
            <a:endParaRPr lang="en-US" dirty="0" smtClean="0"/>
          </a:p>
          <a:p>
            <a:r>
              <a:rPr lang="en-US" dirty="0" smtClean="0"/>
              <a:t>Based on 20k ASP, we need</a:t>
            </a:r>
            <a:r>
              <a:rPr lang="en-US" baseline="0" dirty="0" smtClean="0"/>
              <a:t> 38 transactions to hit $750</a:t>
            </a:r>
          </a:p>
          <a:p>
            <a:endParaRPr lang="en-US" baseline="0" dirty="0" smtClean="0"/>
          </a:p>
          <a:p>
            <a:r>
              <a:rPr lang="en-US" sz="1100" dirty="0"/>
              <a:t>               TM</a:t>
            </a:r>
            <a:r>
              <a:rPr lang="en-US" dirty="0" smtClean="0"/>
              <a:t>         </a:t>
            </a:r>
            <a:r>
              <a:rPr lang="en-US" sz="1100" dirty="0"/>
              <a:t>Quarter</a:t>
            </a:r>
            <a:r>
              <a:rPr lang="en-US" dirty="0" smtClean="0"/>
              <a:t> </a:t>
            </a:r>
            <a:r>
              <a:rPr lang="en-US" sz="1100" dirty="0"/>
              <a:t>Week</a:t>
            </a:r>
            <a:r>
              <a:rPr lang="en-US" dirty="0" smtClean="0"/>
              <a:t> </a:t>
            </a:r>
          </a:p>
          <a:p>
            <a:r>
              <a:rPr lang="en-US" sz="1100" dirty="0"/>
              <a:t>Dials</a:t>
            </a:r>
            <a:r>
              <a:rPr lang="en-US" dirty="0" smtClean="0"/>
              <a:t>       </a:t>
            </a:r>
            <a:r>
              <a:rPr lang="en-US" sz="1100" dirty="0"/>
              <a:t>62000</a:t>
            </a:r>
            <a:r>
              <a:rPr lang="en-US" dirty="0" smtClean="0"/>
              <a:t>     </a:t>
            </a:r>
            <a:r>
              <a:rPr lang="en-US" sz="1100" dirty="0"/>
              <a:t>15500</a:t>
            </a:r>
            <a:r>
              <a:rPr lang="en-US" dirty="0" smtClean="0"/>
              <a:t>   </a:t>
            </a:r>
            <a:r>
              <a:rPr lang="en-US" sz="1100" dirty="0"/>
              <a:t>1192</a:t>
            </a:r>
            <a:r>
              <a:rPr lang="en-US" dirty="0" smtClean="0"/>
              <a:t> </a:t>
            </a:r>
          </a:p>
          <a:p>
            <a:r>
              <a:rPr lang="en-US" sz="1100" dirty="0"/>
              <a:t>Connects</a:t>
            </a:r>
            <a:r>
              <a:rPr lang="en-US" dirty="0" smtClean="0"/>
              <a:t> </a:t>
            </a:r>
            <a:r>
              <a:rPr lang="en-US" sz="1100" dirty="0"/>
              <a:t>5700</a:t>
            </a:r>
            <a:r>
              <a:rPr lang="en-US" dirty="0" smtClean="0"/>
              <a:t>        </a:t>
            </a:r>
            <a:r>
              <a:rPr lang="en-US" sz="1100" dirty="0"/>
              <a:t>1425</a:t>
            </a:r>
            <a:r>
              <a:rPr lang="en-US" dirty="0" smtClean="0"/>
              <a:t>    </a:t>
            </a:r>
            <a:r>
              <a:rPr lang="en-US" sz="1100" dirty="0"/>
              <a:t>110</a:t>
            </a:r>
            <a:r>
              <a:rPr lang="en-US" dirty="0" smtClean="0"/>
              <a:t> </a:t>
            </a:r>
          </a:p>
          <a:p>
            <a:r>
              <a:rPr lang="en-US" sz="1100" dirty="0"/>
              <a:t>MI</a:t>
            </a:r>
            <a:r>
              <a:rPr lang="en-US" dirty="0" smtClean="0"/>
              <a:t>           </a:t>
            </a:r>
            <a:r>
              <a:rPr lang="en-US" sz="1100" dirty="0"/>
              <a:t>228</a:t>
            </a:r>
            <a:r>
              <a:rPr lang="en-US" dirty="0" smtClean="0"/>
              <a:t>           </a:t>
            </a:r>
            <a:r>
              <a:rPr lang="en-US" sz="1100" dirty="0"/>
              <a:t>57</a:t>
            </a:r>
            <a:r>
              <a:rPr lang="en-US" dirty="0" smtClean="0"/>
              <a:t>       </a:t>
            </a:r>
            <a:r>
              <a:rPr lang="en-US" sz="1100" dirty="0"/>
              <a:t>4</a:t>
            </a:r>
            <a:r>
              <a:rPr lang="en-US" dirty="0" smtClean="0"/>
              <a:t> </a:t>
            </a:r>
          </a:p>
          <a:p>
            <a:r>
              <a:rPr lang="en-US" sz="1100" dirty="0" err="1"/>
              <a:t>Opps</a:t>
            </a:r>
            <a:r>
              <a:rPr lang="en-US" dirty="0" smtClean="0"/>
              <a:t>       </a:t>
            </a:r>
            <a:r>
              <a:rPr lang="en-US" sz="1100" dirty="0"/>
              <a:t>114</a:t>
            </a:r>
            <a:r>
              <a:rPr lang="en-US" dirty="0" smtClean="0"/>
              <a:t>           </a:t>
            </a:r>
            <a:r>
              <a:rPr lang="en-US" sz="1100" dirty="0"/>
              <a:t>29</a:t>
            </a:r>
            <a:r>
              <a:rPr lang="en-US" dirty="0" smtClean="0"/>
              <a:t>        </a:t>
            </a:r>
            <a:r>
              <a:rPr lang="en-US" sz="1100" dirty="0"/>
              <a:t>2</a:t>
            </a:r>
            <a:r>
              <a:rPr lang="en-US" dirty="0" smtClean="0"/>
              <a:t> </a:t>
            </a:r>
          </a:p>
          <a:p>
            <a:r>
              <a:rPr lang="en-US" sz="1100" dirty="0"/>
              <a:t>Deals</a:t>
            </a:r>
            <a:r>
              <a:rPr lang="en-US" dirty="0" smtClean="0"/>
              <a:t>      </a:t>
            </a:r>
            <a:r>
              <a:rPr lang="en-US" baseline="0" dirty="0" smtClean="0"/>
              <a:t> </a:t>
            </a:r>
            <a:r>
              <a:rPr lang="en-US" sz="1100" dirty="0"/>
              <a:t>38</a:t>
            </a:r>
            <a:r>
              <a:rPr lang="en-US" dirty="0" smtClean="0"/>
              <a:t> 	</a:t>
            </a:r>
            <a:r>
              <a:rPr lang="en-US" baseline="0" dirty="0" smtClean="0"/>
              <a:t>           </a:t>
            </a:r>
            <a:r>
              <a:rPr lang="en-US" sz="1100" dirty="0"/>
              <a:t>10   </a:t>
            </a:r>
            <a:r>
              <a:rPr lang="en-US" dirty="0" smtClean="0"/>
              <a:t>     </a:t>
            </a:r>
            <a:r>
              <a:rPr lang="en-US" sz="1100" dirty="0"/>
              <a:t>1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1C34-848E-4DF5-9A1D-CF34E55DCC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912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457200"/>
            <a:ext cx="4572001" cy="489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00212"/>
            <a:ext cx="8001000" cy="1470025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010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fld id="{0D000837-4D84-A947-B366-E2063ACB0C32}" type="datetimeFigureOut">
              <a:rPr lang="en-US" smtClean="0"/>
              <a:pPr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fld id="{943D7222-843F-AE4F-B10B-3977E01F0D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6172200"/>
            <a:ext cx="2220220" cy="4322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1206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0800"/>
            <a:ext cx="3008313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219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102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678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pic>
        <p:nvPicPr>
          <p:cNvPr id="8" name="Picture 7" descr="theme.jpg"/>
          <p:cNvPicPr>
            <a:picLocks noChangeAspect="1"/>
          </p:cNvPicPr>
          <p:nvPr userDrawn="1"/>
        </p:nvPicPr>
        <p:blipFill>
          <a:blip r:embed="rId4" cstate="print"/>
          <a:srcRect l="7687"/>
          <a:stretch>
            <a:fillRect/>
          </a:stretch>
        </p:blipFill>
        <p:spPr>
          <a:xfrm>
            <a:off x="0" y="1524000"/>
            <a:ext cx="9144000" cy="3352800"/>
          </a:xfrm>
          <a:prstGeom prst="rect">
            <a:avLst/>
          </a:prstGeom>
        </p:spPr>
      </p:pic>
      <p:pic>
        <p:nvPicPr>
          <p:cNvPr id="16" name="Picture 15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43000"/>
            <a:ext cx="4572001" cy="489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562100"/>
            <a:ext cx="9144000" cy="33909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er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52621" y="1562100"/>
            <a:ext cx="5091380" cy="3390900"/>
          </a:xfrm>
          <a:prstGeom prst="rect">
            <a:avLst/>
          </a:prstGeom>
        </p:spPr>
      </p:pic>
      <p:pic>
        <p:nvPicPr>
          <p:cNvPr id="14" name="Picture 13" descr="symbol.png"/>
          <p:cNvPicPr>
            <a:picLocks noChangeAspect="1"/>
          </p:cNvPicPr>
          <p:nvPr userDrawn="1"/>
        </p:nvPicPr>
        <p:blipFill>
          <a:blip r:embed="rId3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562100"/>
            <a:ext cx="9144000" cy="33909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ymbol.png"/>
          <p:cNvPicPr>
            <a:picLocks noChangeAspect="1"/>
          </p:cNvPicPr>
          <p:nvPr userDrawn="1"/>
        </p:nvPicPr>
        <p:blipFill>
          <a:blip r:embed="rId2" cstate="print"/>
          <a:srcRect l="50000"/>
          <a:stretch>
            <a:fillRect/>
          </a:stretch>
        </p:blipFill>
        <p:spPr>
          <a:xfrm>
            <a:off x="0" y="1127125"/>
            <a:ext cx="4572001" cy="4892675"/>
          </a:xfrm>
          <a:prstGeom prst="rect">
            <a:avLst/>
          </a:prstGeom>
        </p:spPr>
      </p:pic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" y="558377"/>
            <a:ext cx="2611640" cy="508423"/>
          </a:xfrm>
          <a:prstGeom prst="rect">
            <a:avLst/>
          </a:prstGeom>
        </p:spPr>
      </p:pic>
      <p:pic>
        <p:nvPicPr>
          <p:cNvPr id="11" name="Picture 10" descr="writi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64000" y="1562100"/>
            <a:ext cx="50800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6400800" cy="127828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400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1F121-4482-4CAC-A302-5AADDAA62D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3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ymbol.png"/>
          <p:cNvPicPr>
            <a:picLocks noChangeAspect="1"/>
          </p:cNvPicPr>
          <p:nvPr userDrawn="1"/>
        </p:nvPicPr>
        <p:blipFill>
          <a:blip r:embed="rId16" cstate="print"/>
          <a:srcRect l="38816" t="12091"/>
          <a:stretch>
            <a:fillRect/>
          </a:stretch>
        </p:blipFill>
        <p:spPr>
          <a:xfrm>
            <a:off x="0" y="0"/>
            <a:ext cx="2161985" cy="1662113"/>
          </a:xfrm>
          <a:prstGeom prst="rect">
            <a:avLst/>
          </a:prstGeom>
        </p:spPr>
      </p:pic>
      <p:pic>
        <p:nvPicPr>
          <p:cNvPr id="21" name="Picture 20" descr="logo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533400" y="6172200"/>
            <a:ext cx="2220220" cy="4322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PRIVATE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DD80-8741-4C99-A063-3F69A5463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 typeface="Wingdings" charset="2"/>
        <a:buChar char="Ø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100000"/>
        <a:buFont typeface="Wingdings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56690" y="2985888"/>
            <a:ext cx="6400800" cy="1278283"/>
          </a:xfrm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rgbClr val="FFFF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Sales Models At VMTurbo</a:t>
            </a:r>
            <a:endParaRPr lang="en-US" sz="3200" b="0" dirty="0">
              <a:solidFill>
                <a:srgbClr val="FFFFF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2133600" cy="365125"/>
          </a:xfrm>
        </p:spPr>
        <p:txBody>
          <a:bodyPr/>
          <a:lstStyle/>
          <a:p>
            <a:fld id="{38CA9AF3-0B0E-4C79-AB5A-089BE8202486}" type="slidenum">
              <a:rPr lang="en-US"/>
              <a:pPr/>
              <a:t>1</a:t>
            </a:fld>
            <a:endParaRPr lang="en-US"/>
          </a:p>
        </p:txBody>
      </p:sp>
      <p:sp>
        <p:nvSpPr>
          <p:cNvPr id="3073" name="AutoShape 1"/>
          <p:cNvSpPr>
            <a:spLocks/>
          </p:cNvSpPr>
          <p:nvPr/>
        </p:nvSpPr>
        <p:spPr bwMode="auto">
          <a:xfrm>
            <a:off x="0" y="4664075"/>
            <a:ext cx="9150350" cy="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0"/>
                </a:lnTo>
                <a:lnTo>
                  <a:pt x="21600" y="2160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007592"/>
              </a:gs>
              <a:gs pos="54999">
                <a:srgbClr val="5FD0ED"/>
              </a:gs>
              <a:gs pos="100000">
                <a:srgbClr val="007592"/>
              </a:gs>
            </a:gsLst>
            <a:lin ang="3000000" scaled="1"/>
          </a:gradFill>
          <a:ln w="12700" cap="rnd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6727825" y="6545263"/>
            <a:ext cx="1930400" cy="228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 anchor="b"/>
          <a:lstStyle/>
          <a:p>
            <a:pPr algn="l"/>
            <a:r>
              <a:rPr lang="en-US" sz="10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02/01/10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6629400"/>
            <a:ext cx="168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l"/>
            <a:fld id="{8331DAFD-815B-4FD1-A2E2-86FA44C1416B}" type="slidenum">
              <a:rPr lang="en-US" sz="1000">
                <a:solidFill>
                  <a:srgbClr val="FFFFFF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pPr algn="l"/>
              <a:t>1</a:t>
            </a:fld>
            <a:endParaRPr lang="en-US" sz="1000">
              <a:solidFill>
                <a:srgbClr val="FFFFFF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Paradigms’ Of Operations Management </a:t>
            </a:r>
            <a:endParaRPr lang="en-US" dirty="0"/>
          </a:p>
        </p:txBody>
      </p:sp>
      <p:grpSp>
        <p:nvGrpSpPr>
          <p:cNvPr id="3" name="Group 63"/>
          <p:cNvGrpSpPr/>
          <p:nvPr/>
        </p:nvGrpSpPr>
        <p:grpSpPr>
          <a:xfrm>
            <a:off x="76200" y="1157406"/>
            <a:ext cx="9028727" cy="2979718"/>
            <a:chOff x="58596" y="1157406"/>
            <a:chExt cx="9028727" cy="2979718"/>
          </a:xfrm>
        </p:grpSpPr>
        <p:grpSp>
          <p:nvGrpSpPr>
            <p:cNvPr id="6" name="Group 39"/>
            <p:cNvGrpSpPr/>
            <p:nvPr/>
          </p:nvGrpSpPr>
          <p:grpSpPr>
            <a:xfrm>
              <a:off x="4879918" y="1828800"/>
              <a:ext cx="1890261" cy="2308324"/>
              <a:chOff x="5123892" y="1600200"/>
              <a:chExt cx="1890261" cy="230832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123892" y="1600200"/>
                <a:ext cx="189026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Response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sz="1200" dirty="0" smtClean="0"/>
                  <a:t>Analyze The Environment </a:t>
                </a:r>
              </a:p>
              <a:p>
                <a:pPr algn="ctr"/>
                <a:r>
                  <a:rPr lang="en-US" sz="1200" dirty="0" smtClean="0"/>
                  <a:t>To Determine &amp; Implement </a:t>
                </a:r>
              </a:p>
              <a:p>
                <a:pPr algn="ctr"/>
                <a:r>
                  <a:rPr lang="en-US" sz="1200" dirty="0" smtClean="0"/>
                  <a:t>Resolutions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9" name="Group 30"/>
              <p:cNvGrpSpPr/>
              <p:nvPr/>
            </p:nvGrpSpPr>
            <p:grpSpPr>
              <a:xfrm>
                <a:off x="5562600" y="2057400"/>
                <a:ext cx="1066800" cy="380999"/>
                <a:chOff x="1981200" y="3839770"/>
                <a:chExt cx="1378932" cy="687573"/>
              </a:xfrm>
            </p:grpSpPr>
            <p:sp>
              <p:nvSpPr>
                <p:cNvPr id="32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68"/>
                <p:cNvSpPr>
                  <a:spLocks noEditPoints="1"/>
                </p:cNvSpPr>
                <p:nvPr/>
              </p:nvSpPr>
              <p:spPr bwMode="auto">
                <a:xfrm>
                  <a:off x="2895599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68"/>
                <p:cNvSpPr>
                  <a:spLocks noEditPoints="1"/>
                </p:cNvSpPr>
                <p:nvPr/>
              </p:nvSpPr>
              <p:spPr bwMode="auto">
                <a:xfrm>
                  <a:off x="24384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34"/>
              <p:cNvGrpSpPr/>
              <p:nvPr/>
            </p:nvGrpSpPr>
            <p:grpSpPr>
              <a:xfrm>
                <a:off x="5562600" y="2514599"/>
                <a:ext cx="1066800" cy="381000"/>
                <a:chOff x="1981200" y="3839768"/>
                <a:chExt cx="1378932" cy="687575"/>
              </a:xfrm>
            </p:grpSpPr>
            <p:sp>
              <p:nvSpPr>
                <p:cNvPr id="36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68"/>
                <p:cNvSpPr>
                  <a:spLocks noEditPoints="1"/>
                </p:cNvSpPr>
                <p:nvPr/>
              </p:nvSpPr>
              <p:spPr bwMode="auto">
                <a:xfrm>
                  <a:off x="2895599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68"/>
                <p:cNvSpPr>
                  <a:spLocks noEditPoints="1"/>
                </p:cNvSpPr>
                <p:nvPr/>
              </p:nvSpPr>
              <p:spPr bwMode="auto">
                <a:xfrm>
                  <a:off x="2438400" y="3839768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42"/>
            <p:cNvGrpSpPr/>
            <p:nvPr/>
          </p:nvGrpSpPr>
          <p:grpSpPr>
            <a:xfrm>
              <a:off x="58596" y="1157406"/>
              <a:ext cx="9028727" cy="2349250"/>
              <a:chOff x="-2230" y="1219200"/>
              <a:chExt cx="9028727" cy="2349249"/>
            </a:xfrm>
          </p:grpSpPr>
          <p:grpSp>
            <p:nvGrpSpPr>
              <p:cNvPr id="13" name="Group 5"/>
              <p:cNvGrpSpPr/>
              <p:nvPr/>
            </p:nvGrpSpPr>
            <p:grpSpPr>
              <a:xfrm>
                <a:off x="1524000" y="1905000"/>
                <a:ext cx="1714854" cy="1663449"/>
                <a:chOff x="1180746" y="2741863"/>
                <a:chExt cx="1714854" cy="1663449"/>
              </a:xfrm>
            </p:grpSpPr>
            <p:pic>
              <p:nvPicPr>
                <p:cNvPr id="4" name="Picture 14" descr="http://www.oasp.ac.uk/summerprogram/uploads/images/math%20formula2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80746" y="2741863"/>
                  <a:ext cx="1714854" cy="1663449"/>
                </a:xfrm>
                <a:prstGeom prst="ellips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483316" y="2956057"/>
                  <a:ext cx="1118252" cy="923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Trend &amp;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Threshold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Analytics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-2230" y="1890594"/>
                <a:ext cx="1338828" cy="1292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Inputs</a:t>
                </a:r>
              </a:p>
              <a:p>
                <a:pPr algn="ctr"/>
                <a:endParaRPr lang="en-US" sz="1200" u="sng" dirty="0" smtClean="0"/>
              </a:p>
              <a:p>
                <a:pPr algn="ctr"/>
                <a:r>
                  <a:rPr lang="en-US" sz="1200" dirty="0" smtClean="0"/>
                  <a:t>Metrics</a:t>
                </a:r>
              </a:p>
              <a:p>
                <a:pPr algn="ctr"/>
                <a:r>
                  <a:rPr lang="en-US" sz="1200" dirty="0" smtClean="0"/>
                  <a:t>Resource Capacity</a:t>
                </a:r>
              </a:p>
              <a:p>
                <a:pPr algn="ctr"/>
                <a:r>
                  <a:rPr lang="en-US" sz="1200" dirty="0" smtClean="0"/>
                  <a:t>Threshold Settings</a:t>
                </a:r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34418" y="1890594"/>
                <a:ext cx="855974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Output</a:t>
                </a:r>
              </a:p>
              <a:p>
                <a:pPr algn="ctr"/>
                <a:r>
                  <a:rPr lang="en-US" sz="1200" dirty="0" smtClean="0"/>
                  <a:t>Alerts</a:t>
                </a:r>
              </a:p>
              <a:p>
                <a:pPr algn="ctr"/>
                <a:r>
                  <a:rPr lang="en-US" sz="1200" dirty="0" smtClean="0"/>
                  <a:t>Warnings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605417" y="1890594"/>
                <a:ext cx="2421080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$$ Business Impact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r>
                  <a:rPr lang="en-US" sz="1200" dirty="0" smtClean="0"/>
                  <a:t>Application Degradation Impacting</a:t>
                </a:r>
              </a:p>
              <a:p>
                <a:pPr algn="ctr"/>
                <a:r>
                  <a:rPr lang="en-US" sz="1200" dirty="0" smtClean="0"/>
                  <a:t>Employee &amp; Customer Productivity</a:t>
                </a:r>
              </a:p>
              <a:p>
                <a:pPr algn="ctr"/>
                <a:r>
                  <a:rPr lang="en-US" sz="1200" dirty="0" smtClean="0"/>
                  <a:t>Labor Intensive</a:t>
                </a:r>
              </a:p>
              <a:p>
                <a:pPr algn="ctr"/>
                <a:r>
                  <a:rPr lang="en-US" sz="1200" dirty="0" smtClean="0"/>
                  <a:t>Best Skills Tied Up In </a:t>
                </a:r>
              </a:p>
              <a:p>
                <a:pPr algn="ctr"/>
                <a:r>
                  <a:rPr lang="en-US" sz="1200" dirty="0" smtClean="0"/>
                  <a:t>Non Productive Support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228600" y="1219200"/>
                <a:ext cx="6553200" cy="685800"/>
              </a:xfrm>
              <a:prstGeom prst="rightArrow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/>
                  <a:t>Traditional Management Tools </a:t>
                </a:r>
                <a:r>
                  <a:rPr lang="en-US" sz="1600" dirty="0" smtClean="0"/>
                  <a:t>   </a:t>
                </a:r>
                <a:r>
                  <a:rPr lang="en-US" sz="1200" dirty="0" err="1" smtClean="0"/>
                  <a:t>Vmware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vCOPS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vKernel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Veeam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Foglight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Netuitive</a:t>
                </a:r>
                <a:r>
                  <a:rPr lang="en-US" sz="1200" dirty="0" smtClean="0"/>
                  <a:t>…..</a:t>
                </a:r>
                <a:endParaRPr lang="en-US" sz="1200" dirty="0"/>
              </a:p>
            </p:txBody>
          </p:sp>
        </p:grpSp>
      </p:grpSp>
      <p:grpSp>
        <p:nvGrpSpPr>
          <p:cNvPr id="14" name="Group 64"/>
          <p:cNvGrpSpPr/>
          <p:nvPr/>
        </p:nvGrpSpPr>
        <p:grpSpPr>
          <a:xfrm>
            <a:off x="-48178" y="3810000"/>
            <a:ext cx="9224594" cy="2640925"/>
            <a:chOff x="-109004" y="3886200"/>
            <a:chExt cx="9224594" cy="2640925"/>
          </a:xfrm>
        </p:grpSpPr>
        <p:grpSp>
          <p:nvGrpSpPr>
            <p:cNvPr id="15" name="Group 43"/>
            <p:cNvGrpSpPr/>
            <p:nvPr/>
          </p:nvGrpSpPr>
          <p:grpSpPr>
            <a:xfrm>
              <a:off x="5071392" y="4495800"/>
              <a:ext cx="1390124" cy="1938993"/>
              <a:chOff x="5373962" y="1600200"/>
              <a:chExt cx="1390124" cy="19389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373962" y="1600200"/>
                <a:ext cx="1390124" cy="1938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Response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sz="1200" dirty="0" smtClean="0"/>
                  <a:t>Automated Actions</a:t>
                </a:r>
              </a:p>
              <a:p>
                <a:pPr algn="ctr"/>
                <a:r>
                  <a:rPr lang="en-US" sz="1200" dirty="0" smtClean="0"/>
                  <a:t> Change Approval</a:t>
                </a:r>
              </a:p>
              <a:p>
                <a:pPr algn="ctr"/>
                <a:r>
                  <a:rPr lang="en-US" sz="1200" dirty="0" smtClean="0"/>
                  <a:t>Operator Initiated </a:t>
                </a:r>
              </a:p>
              <a:p>
                <a:pPr algn="ctr"/>
                <a:r>
                  <a:rPr lang="en-US" sz="1200" dirty="0" smtClean="0"/>
                  <a:t>Actions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16" name="Group 30"/>
              <p:cNvGrpSpPr/>
              <p:nvPr/>
            </p:nvGrpSpPr>
            <p:grpSpPr>
              <a:xfrm>
                <a:off x="5562602" y="2057400"/>
                <a:ext cx="1066801" cy="380999"/>
                <a:chOff x="1981200" y="3839770"/>
                <a:chExt cx="1378932" cy="687573"/>
              </a:xfrm>
            </p:grpSpPr>
            <p:sp>
              <p:nvSpPr>
                <p:cNvPr id="51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68"/>
                <p:cNvSpPr>
                  <a:spLocks noEditPoints="1"/>
                </p:cNvSpPr>
                <p:nvPr/>
              </p:nvSpPr>
              <p:spPr bwMode="auto">
                <a:xfrm>
                  <a:off x="2895600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68"/>
                <p:cNvSpPr>
                  <a:spLocks noEditPoints="1"/>
                </p:cNvSpPr>
                <p:nvPr/>
              </p:nvSpPr>
              <p:spPr bwMode="auto">
                <a:xfrm>
                  <a:off x="2438401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53"/>
            <p:cNvGrpSpPr/>
            <p:nvPr/>
          </p:nvGrpSpPr>
          <p:grpSpPr>
            <a:xfrm>
              <a:off x="-109004" y="3886200"/>
              <a:ext cx="9224594" cy="2640925"/>
              <a:chOff x="-111234" y="1219200"/>
              <a:chExt cx="9224594" cy="2640924"/>
            </a:xfrm>
          </p:grpSpPr>
          <p:grpSp>
            <p:nvGrpSpPr>
              <p:cNvPr id="18" name="Group 5"/>
              <p:cNvGrpSpPr/>
              <p:nvPr/>
            </p:nvGrpSpPr>
            <p:grpSpPr>
              <a:xfrm>
                <a:off x="1524000" y="1905000"/>
                <a:ext cx="1714854" cy="1663449"/>
                <a:chOff x="1180746" y="2741863"/>
                <a:chExt cx="1714854" cy="1663449"/>
              </a:xfrm>
            </p:grpSpPr>
            <p:pic>
              <p:nvPicPr>
                <p:cNvPr id="62" name="Picture 14" descr="http://www.oasp.ac.uk/summerprogram/uploads/images/math%20formula2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80746" y="2741863"/>
                  <a:ext cx="1714854" cy="1663449"/>
                </a:xfrm>
                <a:prstGeom prst="ellips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sp>
              <p:nvSpPr>
                <p:cNvPr id="63" name="TextBox 4"/>
                <p:cNvSpPr txBox="1"/>
                <p:nvPr/>
              </p:nvSpPr>
              <p:spPr>
                <a:xfrm>
                  <a:off x="1438792" y="3046663"/>
                  <a:ext cx="1202898" cy="923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Economic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Scheduling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Engine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-111234" y="1828800"/>
                <a:ext cx="1556836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Inputs</a:t>
                </a:r>
              </a:p>
              <a:p>
                <a:pPr algn="ctr"/>
                <a:endParaRPr lang="en-US" sz="1200" u="sng" dirty="0" smtClean="0"/>
              </a:p>
              <a:p>
                <a:pPr algn="ctr"/>
                <a:r>
                  <a:rPr lang="en-US" sz="1200" dirty="0" smtClean="0"/>
                  <a:t>Metrics</a:t>
                </a:r>
              </a:p>
              <a:p>
                <a:pPr algn="ctr"/>
                <a:r>
                  <a:rPr lang="en-US" sz="1200" dirty="0" smtClean="0"/>
                  <a:t>Resource Capacity</a:t>
                </a:r>
              </a:p>
              <a:p>
                <a:pPr algn="ctr"/>
                <a:r>
                  <a:rPr lang="en-US" sz="1200" dirty="0" smtClean="0"/>
                  <a:t>Operating Constraints</a:t>
                </a:r>
              </a:p>
              <a:p>
                <a:pPr algn="ctr"/>
                <a:r>
                  <a:rPr lang="en-US" sz="1200" dirty="0" smtClean="0"/>
                  <a:t>App Priority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67347" y="1828800"/>
                <a:ext cx="1390124" cy="166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Output</a:t>
                </a:r>
              </a:p>
              <a:p>
                <a:pPr algn="ctr"/>
                <a:r>
                  <a:rPr lang="en-US" sz="1200" dirty="0" smtClean="0"/>
                  <a:t>Preventative Alerts </a:t>
                </a:r>
              </a:p>
              <a:p>
                <a:pPr algn="ctr"/>
                <a:r>
                  <a:rPr lang="en-US" sz="1200" dirty="0" smtClean="0"/>
                  <a:t>&amp; Actions</a:t>
                </a:r>
              </a:p>
              <a:p>
                <a:pPr algn="ctr"/>
                <a:r>
                  <a:rPr lang="en-US" sz="1200" dirty="0" smtClean="0"/>
                  <a:t>Service Restoration </a:t>
                </a:r>
              </a:p>
              <a:p>
                <a:pPr algn="ctr"/>
                <a:r>
                  <a:rPr lang="en-US" sz="1200" dirty="0" smtClean="0"/>
                  <a:t>Alerts &amp; Actions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518554" y="1828800"/>
                <a:ext cx="2594806" cy="2031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$$ Business Impact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r>
                  <a:rPr lang="en-US" sz="1200" dirty="0" smtClean="0"/>
                  <a:t>Prevention Of Application Degradation</a:t>
                </a:r>
              </a:p>
              <a:p>
                <a:pPr algn="ctr"/>
                <a:r>
                  <a:rPr lang="en-US" sz="1200" dirty="0" smtClean="0"/>
                  <a:t>Improved Employee &amp; </a:t>
                </a:r>
              </a:p>
              <a:p>
                <a:pPr algn="ctr"/>
                <a:r>
                  <a:rPr lang="en-US" sz="1200" dirty="0" smtClean="0"/>
                  <a:t>Customer Productivity</a:t>
                </a:r>
              </a:p>
              <a:p>
                <a:pPr algn="ctr"/>
                <a:r>
                  <a:rPr lang="en-US" sz="1200" dirty="0" smtClean="0"/>
                  <a:t>Fewer Incidents &amp; Problems</a:t>
                </a:r>
              </a:p>
              <a:p>
                <a:pPr algn="ctr"/>
                <a:r>
                  <a:rPr lang="en-US" sz="1200" dirty="0" smtClean="0"/>
                  <a:t>Lower Labor Costs</a:t>
                </a:r>
              </a:p>
              <a:p>
                <a:pPr algn="ctr"/>
                <a:r>
                  <a:rPr lang="en-US" sz="1200" dirty="0" smtClean="0"/>
                  <a:t>Best Skills Freed Up For </a:t>
                </a:r>
              </a:p>
              <a:p>
                <a:pPr algn="ctr"/>
                <a:r>
                  <a:rPr lang="en-US" sz="1200" dirty="0" smtClean="0"/>
                  <a:t>Productive Projects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228600" y="1219200"/>
                <a:ext cx="6553200" cy="685800"/>
              </a:xfrm>
              <a:prstGeom prst="rightArrow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/>
                  <a:t>VMTurbo </a:t>
                </a:r>
                <a:r>
                  <a:rPr lang="en-US" sz="1600" dirty="0" smtClean="0"/>
                  <a:t>  </a:t>
                </a:r>
                <a:endParaRPr lang="en-US" sz="1200" dirty="0"/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6173" y="5562600"/>
            <a:ext cx="1114427" cy="685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590800"/>
            <a:ext cx="95187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Capital Efficiency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" y="1905000"/>
            <a:ext cx="5486400" cy="4191000"/>
            <a:chOff x="609600" y="1552346"/>
            <a:chExt cx="5486400" cy="43912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810000"/>
              <a:ext cx="5334000" cy="2133600"/>
            </a:xfrm>
            <a:prstGeom prst="rect">
              <a:avLst/>
            </a:prstGeom>
          </p:spPr>
        </p:pic>
        <p:grpSp>
          <p:nvGrpSpPr>
            <p:cNvPr id="133" name="Group 132"/>
            <p:cNvGrpSpPr/>
            <p:nvPr/>
          </p:nvGrpSpPr>
          <p:grpSpPr>
            <a:xfrm>
              <a:off x="609600" y="1552346"/>
              <a:ext cx="5334000" cy="1495654"/>
              <a:chOff x="264944" y="1552346"/>
              <a:chExt cx="5221456" cy="1495654"/>
            </a:xfrm>
          </p:grpSpPr>
          <p:grpSp>
            <p:nvGrpSpPr>
              <p:cNvPr id="7" name="Group 175"/>
              <p:cNvGrpSpPr/>
              <p:nvPr/>
            </p:nvGrpSpPr>
            <p:grpSpPr>
              <a:xfrm>
                <a:off x="264944" y="15523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" name="Group 175"/>
              <p:cNvGrpSpPr/>
              <p:nvPr/>
            </p:nvGrpSpPr>
            <p:grpSpPr>
              <a:xfrm>
                <a:off x="417344" y="17047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9" name="Group 175"/>
              <p:cNvGrpSpPr/>
              <p:nvPr/>
            </p:nvGrpSpPr>
            <p:grpSpPr>
              <a:xfrm>
                <a:off x="569744" y="18571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0" name="Group 175"/>
              <p:cNvGrpSpPr/>
              <p:nvPr/>
            </p:nvGrpSpPr>
            <p:grpSpPr>
              <a:xfrm>
                <a:off x="722144" y="20095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91" name="Group 175"/>
              <p:cNvGrpSpPr/>
              <p:nvPr/>
            </p:nvGrpSpPr>
            <p:grpSpPr>
              <a:xfrm>
                <a:off x="874544" y="21619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ounded Rectangle 103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12" name="Group 175"/>
              <p:cNvGrpSpPr/>
              <p:nvPr/>
            </p:nvGrpSpPr>
            <p:grpSpPr>
              <a:xfrm>
                <a:off x="1026944" y="2314346"/>
                <a:ext cx="4459456" cy="733654"/>
                <a:chOff x="243678" y="1552346"/>
                <a:chExt cx="5072601" cy="1014700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1785260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1826155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229912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234001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812981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2853876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332684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336773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3840702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3881597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4354563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4395458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4868425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4909320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243678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284573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75753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79843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1271399" y="1552346"/>
                  <a:ext cx="447854" cy="1014700"/>
                </a:xfrm>
                <a:prstGeom prst="roundRect">
                  <a:avLst>
                    <a:gd name="adj" fmla="val 1087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 w="12700">
                  <a:solidFill>
                    <a:srgbClr val="7F7F7F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b" anchorCtr="0"/>
                <a:lstStyle/>
                <a:p>
                  <a:pPr algn="ctr"/>
                  <a:r>
                    <a:rPr lang="en-US" sz="1100" b="1" dirty="0" smtClean="0">
                      <a:solidFill>
                        <a:schemeClr val="tx2"/>
                      </a:solidFill>
                    </a:rPr>
                    <a:t>VM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1312294" y="1648248"/>
                  <a:ext cx="366064" cy="630230"/>
                </a:xfrm>
                <a:prstGeom prst="roundRect">
                  <a:avLst>
                    <a:gd name="adj" fmla="val 10870"/>
                  </a:avLst>
                </a:prstGeom>
                <a:gradFill flip="none" rotWithShape="1">
                  <a:gsLst>
                    <a:gs pos="0">
                      <a:srgbClr val="FF6600">
                        <a:shade val="30000"/>
                        <a:satMod val="115000"/>
                      </a:srgbClr>
                    </a:gs>
                    <a:gs pos="50000">
                      <a:srgbClr val="FF6600">
                        <a:shade val="67500"/>
                        <a:satMod val="115000"/>
                      </a:srgbClr>
                    </a:gs>
                    <a:gs pos="100000">
                      <a:srgbClr val="FF66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 w="12700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1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APP</a:t>
                  </a:r>
                  <a:endParaRPr lang="en-US" sz="11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34" name="TextBox 133"/>
            <p:cNvSpPr txBox="1"/>
            <p:nvPr/>
          </p:nvSpPr>
          <p:spPr>
            <a:xfrm>
              <a:off x="609600" y="3072824"/>
              <a:ext cx="5486400" cy="61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Optimal Packing Of </a:t>
              </a:r>
              <a:r>
                <a:rPr lang="en-US" dirty="0" err="1" smtClean="0"/>
                <a:t>VMs</a:t>
              </a:r>
              <a:r>
                <a:rPr lang="en-US" dirty="0" smtClean="0"/>
                <a:t> On Server &amp; Storage Resources</a:t>
              </a:r>
            </a:p>
            <a:p>
              <a:pPr algn="ctr"/>
              <a:r>
                <a:rPr lang="en-US" sz="1400" dirty="0" smtClean="0"/>
                <a:t>Maximize Efficiency Of Hardware</a:t>
              </a:r>
              <a:endParaRPr lang="en-US" sz="1400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400800" y="1938176"/>
            <a:ext cx="207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Rightsizing </a:t>
            </a:r>
            <a:r>
              <a:rPr lang="en-US" dirty="0" err="1" smtClean="0"/>
              <a:t>VMs</a:t>
            </a:r>
            <a:r>
              <a:rPr lang="en-US" dirty="0" smtClean="0"/>
              <a:t>’</a:t>
            </a:r>
          </a:p>
          <a:p>
            <a:pPr algn="ctr"/>
            <a:r>
              <a:rPr lang="en-US" sz="1200" dirty="0" smtClean="0"/>
              <a:t>Efficient Use Of Storage</a:t>
            </a:r>
          </a:p>
          <a:p>
            <a:pPr algn="ctr"/>
            <a:r>
              <a:rPr lang="en-US" sz="1200" dirty="0" smtClean="0"/>
              <a:t>Minimize Hypervisor Licensing </a:t>
            </a:r>
          </a:p>
          <a:p>
            <a:pPr algn="ctr"/>
            <a:r>
              <a:rPr lang="en-US" sz="1200" dirty="0" smtClean="0"/>
              <a:t>Efficient Use Of Hardware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400800" y="4389209"/>
            <a:ext cx="212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Rightsizing Server &amp; </a:t>
            </a:r>
          </a:p>
          <a:p>
            <a:pPr algn="ctr"/>
            <a:r>
              <a:rPr lang="en-US" dirty="0" smtClean="0"/>
              <a:t>Storage Resources</a:t>
            </a:r>
          </a:p>
          <a:p>
            <a:pPr algn="ctr"/>
            <a:r>
              <a:rPr lang="en-US" sz="1200" dirty="0" smtClean="0"/>
              <a:t>Efficient Use Of Hardware</a:t>
            </a:r>
          </a:p>
          <a:p>
            <a:pPr algn="ctr"/>
            <a:r>
              <a:rPr lang="en-US" sz="1200" dirty="0" smtClean="0"/>
              <a:t>Minimize Software Licensing </a:t>
            </a:r>
          </a:p>
          <a:p>
            <a:pPr algn="ctr"/>
            <a:r>
              <a:rPr lang="en-US" sz="1200" dirty="0" smtClean="0"/>
              <a:t>Recovery Of Wasted Resources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810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Active Management Of Running Infrastructure &amp; Offline “What If” Scenario Planning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Paradigms’ Of CAPEX Planning 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76200" y="1157406"/>
            <a:ext cx="9039739" cy="2979718"/>
            <a:chOff x="58596" y="1157406"/>
            <a:chExt cx="9039739" cy="2979718"/>
          </a:xfrm>
        </p:grpSpPr>
        <p:grpSp>
          <p:nvGrpSpPr>
            <p:cNvPr id="40" name="Group 39"/>
            <p:cNvGrpSpPr/>
            <p:nvPr/>
          </p:nvGrpSpPr>
          <p:grpSpPr>
            <a:xfrm>
              <a:off x="4886296" y="1828800"/>
              <a:ext cx="1877512" cy="2308324"/>
              <a:chOff x="5130270" y="1600200"/>
              <a:chExt cx="1877512" cy="230832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130270" y="1600200"/>
                <a:ext cx="187751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Response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sz="1200" dirty="0" smtClean="0"/>
                  <a:t>Analyze The Data &amp;  </a:t>
                </a:r>
              </a:p>
              <a:p>
                <a:pPr algn="ctr"/>
                <a:r>
                  <a:rPr lang="en-US" sz="1200" dirty="0" smtClean="0"/>
                  <a:t>Determine What Course Of </a:t>
                </a:r>
              </a:p>
              <a:p>
                <a:pPr algn="ctr"/>
                <a:r>
                  <a:rPr lang="en-US" sz="1200" dirty="0" smtClean="0"/>
                  <a:t>Action To Take  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562600" y="2057400"/>
                <a:ext cx="1066800" cy="380999"/>
                <a:chOff x="1981200" y="3839770"/>
                <a:chExt cx="1378932" cy="687573"/>
              </a:xfrm>
            </p:grpSpPr>
            <p:sp>
              <p:nvSpPr>
                <p:cNvPr id="32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68"/>
                <p:cNvSpPr>
                  <a:spLocks noEditPoints="1"/>
                </p:cNvSpPr>
                <p:nvPr/>
              </p:nvSpPr>
              <p:spPr bwMode="auto">
                <a:xfrm>
                  <a:off x="2895599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68"/>
                <p:cNvSpPr>
                  <a:spLocks noEditPoints="1"/>
                </p:cNvSpPr>
                <p:nvPr/>
              </p:nvSpPr>
              <p:spPr bwMode="auto">
                <a:xfrm>
                  <a:off x="24384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562600" y="2514599"/>
                <a:ext cx="1066800" cy="381000"/>
                <a:chOff x="1981200" y="3839768"/>
                <a:chExt cx="1378932" cy="687575"/>
              </a:xfrm>
            </p:grpSpPr>
            <p:sp>
              <p:nvSpPr>
                <p:cNvPr id="36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68"/>
                <p:cNvSpPr>
                  <a:spLocks noEditPoints="1"/>
                </p:cNvSpPr>
                <p:nvPr/>
              </p:nvSpPr>
              <p:spPr bwMode="auto">
                <a:xfrm>
                  <a:off x="2895599" y="3839770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68"/>
                <p:cNvSpPr>
                  <a:spLocks noEditPoints="1"/>
                </p:cNvSpPr>
                <p:nvPr/>
              </p:nvSpPr>
              <p:spPr bwMode="auto">
                <a:xfrm>
                  <a:off x="2438400" y="3839768"/>
                  <a:ext cx="464533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58596" y="1157406"/>
              <a:ext cx="9039739" cy="2349250"/>
              <a:chOff x="-2230" y="1219200"/>
              <a:chExt cx="9039739" cy="234924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000" y="1905000"/>
                <a:ext cx="1714854" cy="1663449"/>
                <a:chOff x="1180746" y="2741863"/>
                <a:chExt cx="1714854" cy="1663449"/>
              </a:xfrm>
            </p:grpSpPr>
            <p:pic>
              <p:nvPicPr>
                <p:cNvPr id="4" name="Picture 14" descr="http://www.oasp.ac.uk/summerprogram/uploads/images/math%20formula2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80746" y="2741863"/>
                  <a:ext cx="1714854" cy="1663449"/>
                </a:xfrm>
                <a:prstGeom prst="ellips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1483316" y="3023326"/>
                  <a:ext cx="111825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Trend &amp;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Threshold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Analytics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-2230" y="1890594"/>
                <a:ext cx="133882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Inputs</a:t>
                </a:r>
                <a:endParaRPr lang="en-US" sz="1200" u="sng" dirty="0" smtClean="0"/>
              </a:p>
              <a:p>
                <a:pPr algn="ctr"/>
                <a:r>
                  <a:rPr lang="en-US" sz="1200" dirty="0" smtClean="0"/>
                  <a:t>Metrics</a:t>
                </a:r>
              </a:p>
              <a:p>
                <a:pPr algn="ctr"/>
                <a:r>
                  <a:rPr lang="en-US" sz="1200" dirty="0" smtClean="0"/>
                  <a:t>Resource Capacity</a:t>
                </a:r>
              </a:p>
              <a:p>
                <a:pPr algn="ctr"/>
                <a:r>
                  <a:rPr lang="en-US" sz="1200" dirty="0" smtClean="0"/>
                  <a:t>Threshold Settings</a:t>
                </a:r>
              </a:p>
              <a:p>
                <a:pPr algn="ctr"/>
                <a:r>
                  <a:rPr lang="en-US" sz="1200" dirty="0" smtClean="0"/>
                  <a:t>Average Sized VM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99404" y="1890594"/>
                <a:ext cx="1326004" cy="1477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Output</a:t>
                </a:r>
              </a:p>
              <a:p>
                <a:pPr algn="ctr"/>
                <a:r>
                  <a:rPr lang="en-US" sz="1200" dirty="0" smtClean="0"/>
                  <a:t>Alerts</a:t>
                </a:r>
              </a:p>
              <a:p>
                <a:pPr algn="ctr"/>
                <a:r>
                  <a:rPr lang="en-US" sz="1200" dirty="0" smtClean="0"/>
                  <a:t>Warnings</a:t>
                </a:r>
              </a:p>
              <a:p>
                <a:pPr algn="ctr"/>
                <a:r>
                  <a:rPr lang="en-US" sz="1200" dirty="0" smtClean="0"/>
                  <a:t>Metrics &amp; Reports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94412" y="1890594"/>
                <a:ext cx="2443097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Use Cases Addressed</a:t>
                </a:r>
              </a:p>
              <a:p>
                <a:pPr algn="ctr"/>
                <a:r>
                  <a:rPr lang="en-US" sz="1200" dirty="0" smtClean="0"/>
                  <a:t>How Much Free Capacity Do I Have?</a:t>
                </a:r>
              </a:p>
              <a:p>
                <a:pPr algn="ctr"/>
                <a:r>
                  <a:rPr lang="en-US" sz="1200" dirty="0" smtClean="0"/>
                  <a:t>When Will I Run Out?</a:t>
                </a:r>
              </a:p>
              <a:p>
                <a:pPr algn="ctr"/>
                <a:r>
                  <a:rPr lang="en-US" sz="1200" dirty="0" smtClean="0"/>
                  <a:t>How Many </a:t>
                </a:r>
                <a:r>
                  <a:rPr lang="en-US" sz="1200" dirty="0" err="1" smtClean="0"/>
                  <a:t>VMs</a:t>
                </a:r>
                <a:r>
                  <a:rPr lang="en-US" sz="1200" dirty="0" smtClean="0"/>
                  <a:t> Of An Average Size </a:t>
                </a:r>
              </a:p>
              <a:p>
                <a:pPr algn="ctr"/>
                <a:r>
                  <a:rPr lang="en-US" sz="1200" dirty="0" smtClean="0"/>
                  <a:t>Can I Add?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42" name="Right Arrow 41"/>
              <p:cNvSpPr/>
              <p:nvPr/>
            </p:nvSpPr>
            <p:spPr>
              <a:xfrm>
                <a:off x="228600" y="1219200"/>
                <a:ext cx="6553200" cy="685800"/>
              </a:xfrm>
              <a:prstGeom prst="rightArrow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/>
                  <a:t>Traditional Management Tools </a:t>
                </a:r>
                <a:r>
                  <a:rPr lang="en-US" sz="1600" dirty="0" smtClean="0"/>
                  <a:t>   </a:t>
                </a:r>
                <a:r>
                  <a:rPr lang="en-US" sz="1200" dirty="0" err="1" smtClean="0"/>
                  <a:t>Vmware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vCOPS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vKernel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Veeam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Foglight</a:t>
                </a:r>
                <a:r>
                  <a:rPr lang="en-US" sz="1200" dirty="0" smtClean="0"/>
                  <a:t>, </a:t>
                </a:r>
                <a:r>
                  <a:rPr lang="en-US" sz="1200" dirty="0" err="1" smtClean="0"/>
                  <a:t>Netuitive</a:t>
                </a:r>
                <a:r>
                  <a:rPr lang="en-US" sz="1200" dirty="0" smtClean="0"/>
                  <a:t>…..</a:t>
                </a:r>
                <a:endParaRPr lang="en-US" sz="12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-48177" y="3707011"/>
            <a:ext cx="9107537" cy="3379589"/>
            <a:chOff x="-109003" y="3886200"/>
            <a:chExt cx="9107537" cy="3379589"/>
          </a:xfrm>
        </p:grpSpPr>
        <p:grpSp>
          <p:nvGrpSpPr>
            <p:cNvPr id="44" name="Group 43"/>
            <p:cNvGrpSpPr/>
            <p:nvPr/>
          </p:nvGrpSpPr>
          <p:grpSpPr>
            <a:xfrm>
              <a:off x="4971747" y="4495800"/>
              <a:ext cx="1589422" cy="1661994"/>
              <a:chOff x="5274317" y="1600200"/>
              <a:chExt cx="1589422" cy="166199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274317" y="1600200"/>
                <a:ext cx="1589422" cy="1661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Response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sz="1200" dirty="0" smtClean="0"/>
                  <a:t>Automated Or Manual </a:t>
                </a:r>
              </a:p>
              <a:p>
                <a:pPr algn="ctr"/>
                <a:r>
                  <a:rPr lang="en-US" sz="1200" dirty="0" smtClean="0"/>
                  <a:t>Execution Of Actions </a:t>
                </a:r>
              </a:p>
              <a:p>
                <a:pPr algn="ctr"/>
                <a:r>
                  <a:rPr lang="en-US" sz="1200" dirty="0" smtClean="0"/>
                  <a:t>To Optimize CAPEX</a:t>
                </a:r>
              </a:p>
              <a:p>
                <a:pPr algn="ctr"/>
                <a:r>
                  <a:rPr lang="en-US" sz="1200" dirty="0" smtClean="0"/>
                  <a:t> </a:t>
                </a:r>
              </a:p>
            </p:txBody>
          </p:sp>
          <p:grpSp>
            <p:nvGrpSpPr>
              <p:cNvPr id="46" name="Group 30"/>
              <p:cNvGrpSpPr/>
              <p:nvPr/>
            </p:nvGrpSpPr>
            <p:grpSpPr>
              <a:xfrm>
                <a:off x="5562602" y="2057400"/>
                <a:ext cx="1066801" cy="380999"/>
                <a:chOff x="1981200" y="3839770"/>
                <a:chExt cx="1378932" cy="687573"/>
              </a:xfrm>
            </p:grpSpPr>
            <p:sp>
              <p:nvSpPr>
                <p:cNvPr id="51" name="Freeform 68"/>
                <p:cNvSpPr>
                  <a:spLocks noEditPoints="1"/>
                </p:cNvSpPr>
                <p:nvPr/>
              </p:nvSpPr>
              <p:spPr bwMode="auto">
                <a:xfrm>
                  <a:off x="1981200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68"/>
                <p:cNvSpPr>
                  <a:spLocks noEditPoints="1"/>
                </p:cNvSpPr>
                <p:nvPr/>
              </p:nvSpPr>
              <p:spPr bwMode="auto">
                <a:xfrm>
                  <a:off x="2895600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68"/>
                <p:cNvSpPr>
                  <a:spLocks noEditPoints="1"/>
                </p:cNvSpPr>
                <p:nvPr/>
              </p:nvSpPr>
              <p:spPr bwMode="auto">
                <a:xfrm>
                  <a:off x="2438401" y="3839770"/>
                  <a:ext cx="464532" cy="687573"/>
                </a:xfrm>
                <a:custGeom>
                  <a:avLst/>
                  <a:gdLst/>
                  <a:ahLst/>
                  <a:cxnLst>
                    <a:cxn ang="0">
                      <a:pos x="383" y="2588"/>
                    </a:cxn>
                    <a:cxn ang="0">
                      <a:pos x="847" y="2588"/>
                    </a:cxn>
                    <a:cxn ang="0">
                      <a:pos x="1202" y="2589"/>
                    </a:cxn>
                    <a:cxn ang="0">
                      <a:pos x="1471" y="2589"/>
                    </a:cxn>
                    <a:cxn ang="0">
                      <a:pos x="1678" y="2590"/>
                    </a:cxn>
                    <a:cxn ang="0">
                      <a:pos x="1519" y="4847"/>
                    </a:cxn>
                    <a:cxn ang="0">
                      <a:pos x="2063" y="2593"/>
                    </a:cxn>
                    <a:cxn ang="0">
                      <a:pos x="2243" y="2594"/>
                    </a:cxn>
                    <a:cxn ang="0">
                      <a:pos x="2469" y="2595"/>
                    </a:cxn>
                    <a:cxn ang="0">
                      <a:pos x="2764" y="2595"/>
                    </a:cxn>
                    <a:cxn ang="0">
                      <a:pos x="3156" y="2596"/>
                    </a:cxn>
                    <a:cxn ang="0">
                      <a:pos x="3668" y="2596"/>
                    </a:cxn>
                    <a:cxn ang="0">
                      <a:pos x="455" y="5941"/>
                    </a:cxn>
                    <a:cxn ang="0">
                      <a:pos x="1994" y="2"/>
                    </a:cxn>
                    <a:cxn ang="0">
                      <a:pos x="2167" y="24"/>
                    </a:cxn>
                    <a:cxn ang="0">
                      <a:pos x="2331" y="70"/>
                    </a:cxn>
                    <a:cxn ang="0">
                      <a:pos x="2485" y="139"/>
                    </a:cxn>
                    <a:cxn ang="0">
                      <a:pos x="2624" y="229"/>
                    </a:cxn>
                    <a:cxn ang="0">
                      <a:pos x="2750" y="339"/>
                    </a:cxn>
                    <a:cxn ang="0">
                      <a:pos x="2858" y="464"/>
                    </a:cxn>
                    <a:cxn ang="0">
                      <a:pos x="2949" y="604"/>
                    </a:cxn>
                    <a:cxn ang="0">
                      <a:pos x="3018" y="757"/>
                    </a:cxn>
                    <a:cxn ang="0">
                      <a:pos x="3065" y="921"/>
                    </a:cxn>
                    <a:cxn ang="0">
                      <a:pos x="3087" y="1094"/>
                    </a:cxn>
                    <a:cxn ang="0">
                      <a:pos x="3083" y="1270"/>
                    </a:cxn>
                    <a:cxn ang="0">
                      <a:pos x="3053" y="1440"/>
                    </a:cxn>
                    <a:cxn ang="0">
                      <a:pos x="2997" y="1601"/>
                    </a:cxn>
                    <a:cxn ang="0">
                      <a:pos x="2921" y="1749"/>
                    </a:cxn>
                    <a:cxn ang="0">
                      <a:pos x="2825" y="1884"/>
                    </a:cxn>
                    <a:cxn ang="0">
                      <a:pos x="2710" y="2005"/>
                    </a:cxn>
                    <a:cxn ang="0">
                      <a:pos x="2580" y="2108"/>
                    </a:cxn>
                    <a:cxn ang="0">
                      <a:pos x="2434" y="2191"/>
                    </a:cxn>
                    <a:cxn ang="0">
                      <a:pos x="2278" y="2253"/>
                    </a:cxn>
                    <a:cxn ang="0">
                      <a:pos x="2110" y="2291"/>
                    </a:cxn>
                    <a:cxn ang="0">
                      <a:pos x="1935" y="2305"/>
                    </a:cxn>
                    <a:cxn ang="0">
                      <a:pos x="1760" y="2291"/>
                    </a:cxn>
                    <a:cxn ang="0">
                      <a:pos x="1593" y="2253"/>
                    </a:cxn>
                    <a:cxn ang="0">
                      <a:pos x="1435" y="2191"/>
                    </a:cxn>
                    <a:cxn ang="0">
                      <a:pos x="1291" y="2108"/>
                    </a:cxn>
                    <a:cxn ang="0">
                      <a:pos x="1160" y="2005"/>
                    </a:cxn>
                    <a:cxn ang="0">
                      <a:pos x="1046" y="1884"/>
                    </a:cxn>
                    <a:cxn ang="0">
                      <a:pos x="949" y="1749"/>
                    </a:cxn>
                    <a:cxn ang="0">
                      <a:pos x="873" y="1601"/>
                    </a:cxn>
                    <a:cxn ang="0">
                      <a:pos x="818" y="1440"/>
                    </a:cxn>
                    <a:cxn ang="0">
                      <a:pos x="788" y="1270"/>
                    </a:cxn>
                    <a:cxn ang="0">
                      <a:pos x="783" y="1094"/>
                    </a:cxn>
                    <a:cxn ang="0">
                      <a:pos x="805" y="921"/>
                    </a:cxn>
                    <a:cxn ang="0">
                      <a:pos x="852" y="757"/>
                    </a:cxn>
                    <a:cxn ang="0">
                      <a:pos x="921" y="604"/>
                    </a:cxn>
                    <a:cxn ang="0">
                      <a:pos x="1011" y="464"/>
                    </a:cxn>
                    <a:cxn ang="0">
                      <a:pos x="1120" y="339"/>
                    </a:cxn>
                    <a:cxn ang="0">
                      <a:pos x="1245" y="229"/>
                    </a:cxn>
                    <a:cxn ang="0">
                      <a:pos x="1386" y="139"/>
                    </a:cxn>
                    <a:cxn ang="0">
                      <a:pos x="1539" y="70"/>
                    </a:cxn>
                    <a:cxn ang="0">
                      <a:pos x="1703" y="24"/>
                    </a:cxn>
                    <a:cxn ang="0">
                      <a:pos x="1876" y="2"/>
                    </a:cxn>
                  </a:cxnLst>
                  <a:rect l="0" t="0" r="r" b="b"/>
                  <a:pathLst>
                    <a:path w="3870" h="5941">
                      <a:moveTo>
                        <a:pt x="0" y="2588"/>
                      </a:moveTo>
                      <a:lnTo>
                        <a:pt x="199" y="2588"/>
                      </a:lnTo>
                      <a:lnTo>
                        <a:pt x="383" y="2588"/>
                      </a:lnTo>
                      <a:lnTo>
                        <a:pt x="551" y="2588"/>
                      </a:lnTo>
                      <a:lnTo>
                        <a:pt x="706" y="2588"/>
                      </a:lnTo>
                      <a:lnTo>
                        <a:pt x="847" y="2588"/>
                      </a:lnTo>
                      <a:lnTo>
                        <a:pt x="976" y="2588"/>
                      </a:lnTo>
                      <a:lnTo>
                        <a:pt x="1094" y="2588"/>
                      </a:lnTo>
                      <a:lnTo>
                        <a:pt x="1202" y="2589"/>
                      </a:lnTo>
                      <a:lnTo>
                        <a:pt x="1300" y="2589"/>
                      </a:lnTo>
                      <a:lnTo>
                        <a:pt x="1389" y="2589"/>
                      </a:lnTo>
                      <a:lnTo>
                        <a:pt x="1471" y="2589"/>
                      </a:lnTo>
                      <a:lnTo>
                        <a:pt x="1545" y="2590"/>
                      </a:lnTo>
                      <a:lnTo>
                        <a:pt x="1614" y="2590"/>
                      </a:lnTo>
                      <a:lnTo>
                        <a:pt x="1678" y="2590"/>
                      </a:lnTo>
                      <a:lnTo>
                        <a:pt x="1738" y="2591"/>
                      </a:lnTo>
                      <a:lnTo>
                        <a:pt x="1794" y="2591"/>
                      </a:lnTo>
                      <a:lnTo>
                        <a:pt x="1519" y="4847"/>
                      </a:lnTo>
                      <a:lnTo>
                        <a:pt x="1928" y="5474"/>
                      </a:lnTo>
                      <a:lnTo>
                        <a:pt x="2352" y="4847"/>
                      </a:lnTo>
                      <a:lnTo>
                        <a:pt x="2063" y="2593"/>
                      </a:lnTo>
                      <a:lnTo>
                        <a:pt x="2120" y="2593"/>
                      </a:lnTo>
                      <a:lnTo>
                        <a:pt x="2180" y="2593"/>
                      </a:lnTo>
                      <a:lnTo>
                        <a:pt x="2243" y="2594"/>
                      </a:lnTo>
                      <a:lnTo>
                        <a:pt x="2312" y="2594"/>
                      </a:lnTo>
                      <a:lnTo>
                        <a:pt x="2387" y="2594"/>
                      </a:lnTo>
                      <a:lnTo>
                        <a:pt x="2469" y="2595"/>
                      </a:lnTo>
                      <a:lnTo>
                        <a:pt x="2559" y="2595"/>
                      </a:lnTo>
                      <a:lnTo>
                        <a:pt x="2657" y="2595"/>
                      </a:lnTo>
                      <a:lnTo>
                        <a:pt x="2764" y="2595"/>
                      </a:lnTo>
                      <a:lnTo>
                        <a:pt x="2883" y="2596"/>
                      </a:lnTo>
                      <a:lnTo>
                        <a:pt x="3014" y="2596"/>
                      </a:lnTo>
                      <a:lnTo>
                        <a:pt x="3156" y="2596"/>
                      </a:lnTo>
                      <a:lnTo>
                        <a:pt x="3312" y="2596"/>
                      </a:lnTo>
                      <a:lnTo>
                        <a:pt x="3483" y="2596"/>
                      </a:lnTo>
                      <a:lnTo>
                        <a:pt x="3668" y="2596"/>
                      </a:lnTo>
                      <a:lnTo>
                        <a:pt x="3870" y="2596"/>
                      </a:lnTo>
                      <a:lnTo>
                        <a:pt x="3415" y="5941"/>
                      </a:lnTo>
                      <a:lnTo>
                        <a:pt x="455" y="5941"/>
                      </a:lnTo>
                      <a:lnTo>
                        <a:pt x="0" y="2588"/>
                      </a:lnTo>
                      <a:close/>
                      <a:moveTo>
                        <a:pt x="1935" y="0"/>
                      </a:moveTo>
                      <a:lnTo>
                        <a:pt x="1994" y="2"/>
                      </a:lnTo>
                      <a:lnTo>
                        <a:pt x="2052" y="6"/>
                      </a:lnTo>
                      <a:lnTo>
                        <a:pt x="2110" y="13"/>
                      </a:lnTo>
                      <a:lnTo>
                        <a:pt x="2167" y="24"/>
                      </a:lnTo>
                      <a:lnTo>
                        <a:pt x="2223" y="36"/>
                      </a:lnTo>
                      <a:lnTo>
                        <a:pt x="2278" y="52"/>
                      </a:lnTo>
                      <a:lnTo>
                        <a:pt x="2331" y="70"/>
                      </a:lnTo>
                      <a:lnTo>
                        <a:pt x="2383" y="90"/>
                      </a:lnTo>
                      <a:lnTo>
                        <a:pt x="2434" y="114"/>
                      </a:lnTo>
                      <a:lnTo>
                        <a:pt x="2485" y="139"/>
                      </a:lnTo>
                      <a:lnTo>
                        <a:pt x="2533" y="167"/>
                      </a:lnTo>
                      <a:lnTo>
                        <a:pt x="2580" y="198"/>
                      </a:lnTo>
                      <a:lnTo>
                        <a:pt x="2624" y="229"/>
                      </a:lnTo>
                      <a:lnTo>
                        <a:pt x="2668" y="263"/>
                      </a:lnTo>
                      <a:lnTo>
                        <a:pt x="2710" y="300"/>
                      </a:lnTo>
                      <a:lnTo>
                        <a:pt x="2750" y="339"/>
                      </a:lnTo>
                      <a:lnTo>
                        <a:pt x="2788" y="378"/>
                      </a:lnTo>
                      <a:lnTo>
                        <a:pt x="2825" y="420"/>
                      </a:lnTo>
                      <a:lnTo>
                        <a:pt x="2858" y="464"/>
                      </a:lnTo>
                      <a:lnTo>
                        <a:pt x="2891" y="509"/>
                      </a:lnTo>
                      <a:lnTo>
                        <a:pt x="2921" y="556"/>
                      </a:lnTo>
                      <a:lnTo>
                        <a:pt x="2949" y="604"/>
                      </a:lnTo>
                      <a:lnTo>
                        <a:pt x="2974" y="654"/>
                      </a:lnTo>
                      <a:lnTo>
                        <a:pt x="2997" y="705"/>
                      </a:lnTo>
                      <a:lnTo>
                        <a:pt x="3018" y="757"/>
                      </a:lnTo>
                      <a:lnTo>
                        <a:pt x="3037" y="810"/>
                      </a:lnTo>
                      <a:lnTo>
                        <a:pt x="3053" y="865"/>
                      </a:lnTo>
                      <a:lnTo>
                        <a:pt x="3065" y="921"/>
                      </a:lnTo>
                      <a:lnTo>
                        <a:pt x="3075" y="977"/>
                      </a:lnTo>
                      <a:lnTo>
                        <a:pt x="3083" y="1035"/>
                      </a:lnTo>
                      <a:lnTo>
                        <a:pt x="3087" y="1094"/>
                      </a:lnTo>
                      <a:lnTo>
                        <a:pt x="3089" y="1152"/>
                      </a:lnTo>
                      <a:lnTo>
                        <a:pt x="3087" y="1212"/>
                      </a:lnTo>
                      <a:lnTo>
                        <a:pt x="3083" y="1270"/>
                      </a:lnTo>
                      <a:lnTo>
                        <a:pt x="3075" y="1327"/>
                      </a:lnTo>
                      <a:lnTo>
                        <a:pt x="3065" y="1384"/>
                      </a:lnTo>
                      <a:lnTo>
                        <a:pt x="3053" y="1440"/>
                      </a:lnTo>
                      <a:lnTo>
                        <a:pt x="3037" y="1494"/>
                      </a:lnTo>
                      <a:lnTo>
                        <a:pt x="3018" y="1548"/>
                      </a:lnTo>
                      <a:lnTo>
                        <a:pt x="2997" y="1601"/>
                      </a:lnTo>
                      <a:lnTo>
                        <a:pt x="2974" y="1652"/>
                      </a:lnTo>
                      <a:lnTo>
                        <a:pt x="2949" y="1701"/>
                      </a:lnTo>
                      <a:lnTo>
                        <a:pt x="2921" y="1749"/>
                      </a:lnTo>
                      <a:lnTo>
                        <a:pt x="2891" y="1796"/>
                      </a:lnTo>
                      <a:lnTo>
                        <a:pt x="2858" y="1842"/>
                      </a:lnTo>
                      <a:lnTo>
                        <a:pt x="2825" y="1884"/>
                      </a:lnTo>
                      <a:lnTo>
                        <a:pt x="2788" y="1926"/>
                      </a:lnTo>
                      <a:lnTo>
                        <a:pt x="2750" y="1967"/>
                      </a:lnTo>
                      <a:lnTo>
                        <a:pt x="2710" y="2005"/>
                      </a:lnTo>
                      <a:lnTo>
                        <a:pt x="2668" y="2041"/>
                      </a:lnTo>
                      <a:lnTo>
                        <a:pt x="2624" y="2075"/>
                      </a:lnTo>
                      <a:lnTo>
                        <a:pt x="2580" y="2108"/>
                      </a:lnTo>
                      <a:lnTo>
                        <a:pt x="2533" y="2138"/>
                      </a:lnTo>
                      <a:lnTo>
                        <a:pt x="2485" y="2165"/>
                      </a:lnTo>
                      <a:lnTo>
                        <a:pt x="2434" y="2191"/>
                      </a:lnTo>
                      <a:lnTo>
                        <a:pt x="2383" y="2214"/>
                      </a:lnTo>
                      <a:lnTo>
                        <a:pt x="2331" y="2235"/>
                      </a:lnTo>
                      <a:lnTo>
                        <a:pt x="2278" y="2253"/>
                      </a:lnTo>
                      <a:lnTo>
                        <a:pt x="2223" y="2268"/>
                      </a:lnTo>
                      <a:lnTo>
                        <a:pt x="2167" y="2282"/>
                      </a:lnTo>
                      <a:lnTo>
                        <a:pt x="2110" y="2291"/>
                      </a:lnTo>
                      <a:lnTo>
                        <a:pt x="2052" y="2299"/>
                      </a:lnTo>
                      <a:lnTo>
                        <a:pt x="1994" y="2304"/>
                      </a:lnTo>
                      <a:lnTo>
                        <a:pt x="1935" y="2305"/>
                      </a:lnTo>
                      <a:lnTo>
                        <a:pt x="1876" y="2304"/>
                      </a:lnTo>
                      <a:lnTo>
                        <a:pt x="1817" y="2299"/>
                      </a:lnTo>
                      <a:lnTo>
                        <a:pt x="1760" y="2291"/>
                      </a:lnTo>
                      <a:lnTo>
                        <a:pt x="1703" y="2282"/>
                      </a:lnTo>
                      <a:lnTo>
                        <a:pt x="1647" y="2268"/>
                      </a:lnTo>
                      <a:lnTo>
                        <a:pt x="1593" y="2253"/>
                      </a:lnTo>
                      <a:lnTo>
                        <a:pt x="1539" y="2235"/>
                      </a:lnTo>
                      <a:lnTo>
                        <a:pt x="1487" y="2214"/>
                      </a:lnTo>
                      <a:lnTo>
                        <a:pt x="1435" y="2191"/>
                      </a:lnTo>
                      <a:lnTo>
                        <a:pt x="1386" y="2165"/>
                      </a:lnTo>
                      <a:lnTo>
                        <a:pt x="1337" y="2138"/>
                      </a:lnTo>
                      <a:lnTo>
                        <a:pt x="1291" y="2108"/>
                      </a:lnTo>
                      <a:lnTo>
                        <a:pt x="1245" y="2075"/>
                      </a:lnTo>
                      <a:lnTo>
                        <a:pt x="1203" y="2041"/>
                      </a:lnTo>
                      <a:lnTo>
                        <a:pt x="1160" y="2005"/>
                      </a:lnTo>
                      <a:lnTo>
                        <a:pt x="1120" y="1967"/>
                      </a:lnTo>
                      <a:lnTo>
                        <a:pt x="1081" y="1926"/>
                      </a:lnTo>
                      <a:lnTo>
                        <a:pt x="1046" y="1884"/>
                      </a:lnTo>
                      <a:lnTo>
                        <a:pt x="1011" y="1842"/>
                      </a:lnTo>
                      <a:lnTo>
                        <a:pt x="979" y="1796"/>
                      </a:lnTo>
                      <a:lnTo>
                        <a:pt x="949" y="1749"/>
                      </a:lnTo>
                      <a:lnTo>
                        <a:pt x="921" y="1701"/>
                      </a:lnTo>
                      <a:lnTo>
                        <a:pt x="896" y="1652"/>
                      </a:lnTo>
                      <a:lnTo>
                        <a:pt x="873" y="1601"/>
                      </a:lnTo>
                      <a:lnTo>
                        <a:pt x="852" y="1548"/>
                      </a:lnTo>
                      <a:lnTo>
                        <a:pt x="834" y="1494"/>
                      </a:lnTo>
                      <a:lnTo>
                        <a:pt x="818" y="1440"/>
                      </a:lnTo>
                      <a:lnTo>
                        <a:pt x="805" y="1384"/>
                      </a:lnTo>
                      <a:lnTo>
                        <a:pt x="795" y="1327"/>
                      </a:lnTo>
                      <a:lnTo>
                        <a:pt x="788" y="1270"/>
                      </a:lnTo>
                      <a:lnTo>
                        <a:pt x="783" y="1212"/>
                      </a:lnTo>
                      <a:lnTo>
                        <a:pt x="782" y="1152"/>
                      </a:lnTo>
                      <a:lnTo>
                        <a:pt x="783" y="1094"/>
                      </a:lnTo>
                      <a:lnTo>
                        <a:pt x="788" y="1035"/>
                      </a:lnTo>
                      <a:lnTo>
                        <a:pt x="795" y="977"/>
                      </a:lnTo>
                      <a:lnTo>
                        <a:pt x="805" y="921"/>
                      </a:lnTo>
                      <a:lnTo>
                        <a:pt x="818" y="865"/>
                      </a:lnTo>
                      <a:lnTo>
                        <a:pt x="834" y="810"/>
                      </a:lnTo>
                      <a:lnTo>
                        <a:pt x="852" y="757"/>
                      </a:lnTo>
                      <a:lnTo>
                        <a:pt x="873" y="705"/>
                      </a:lnTo>
                      <a:lnTo>
                        <a:pt x="896" y="654"/>
                      </a:lnTo>
                      <a:lnTo>
                        <a:pt x="921" y="604"/>
                      </a:lnTo>
                      <a:lnTo>
                        <a:pt x="949" y="556"/>
                      </a:lnTo>
                      <a:lnTo>
                        <a:pt x="979" y="509"/>
                      </a:lnTo>
                      <a:lnTo>
                        <a:pt x="1011" y="464"/>
                      </a:lnTo>
                      <a:lnTo>
                        <a:pt x="1046" y="420"/>
                      </a:lnTo>
                      <a:lnTo>
                        <a:pt x="1081" y="378"/>
                      </a:lnTo>
                      <a:lnTo>
                        <a:pt x="1120" y="339"/>
                      </a:lnTo>
                      <a:lnTo>
                        <a:pt x="1160" y="300"/>
                      </a:lnTo>
                      <a:lnTo>
                        <a:pt x="1203" y="263"/>
                      </a:lnTo>
                      <a:lnTo>
                        <a:pt x="1245" y="229"/>
                      </a:lnTo>
                      <a:lnTo>
                        <a:pt x="1291" y="198"/>
                      </a:lnTo>
                      <a:lnTo>
                        <a:pt x="1337" y="167"/>
                      </a:lnTo>
                      <a:lnTo>
                        <a:pt x="1386" y="139"/>
                      </a:lnTo>
                      <a:lnTo>
                        <a:pt x="1435" y="114"/>
                      </a:lnTo>
                      <a:lnTo>
                        <a:pt x="1487" y="90"/>
                      </a:lnTo>
                      <a:lnTo>
                        <a:pt x="1539" y="70"/>
                      </a:lnTo>
                      <a:lnTo>
                        <a:pt x="1593" y="52"/>
                      </a:lnTo>
                      <a:lnTo>
                        <a:pt x="1647" y="36"/>
                      </a:lnTo>
                      <a:lnTo>
                        <a:pt x="1703" y="24"/>
                      </a:lnTo>
                      <a:lnTo>
                        <a:pt x="1760" y="13"/>
                      </a:lnTo>
                      <a:lnTo>
                        <a:pt x="1817" y="6"/>
                      </a:lnTo>
                      <a:lnTo>
                        <a:pt x="1876" y="2"/>
                      </a:lnTo>
                      <a:lnTo>
                        <a:pt x="1935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-109003" y="3886200"/>
              <a:ext cx="9107537" cy="3379589"/>
              <a:chOff x="-111233" y="1219200"/>
              <a:chExt cx="9107537" cy="3379588"/>
            </a:xfrm>
          </p:grpSpPr>
          <p:grpSp>
            <p:nvGrpSpPr>
              <p:cNvPr id="55" name="Group 5"/>
              <p:cNvGrpSpPr/>
              <p:nvPr/>
            </p:nvGrpSpPr>
            <p:grpSpPr>
              <a:xfrm>
                <a:off x="1524000" y="1905000"/>
                <a:ext cx="1714854" cy="1663449"/>
                <a:chOff x="1180746" y="2741863"/>
                <a:chExt cx="1714854" cy="1663449"/>
              </a:xfrm>
            </p:grpSpPr>
            <p:pic>
              <p:nvPicPr>
                <p:cNvPr id="62" name="Picture 14" descr="http://www.oasp.ac.uk/summerprogram/uploads/images/math%20formula2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180746" y="2741863"/>
                  <a:ext cx="1714854" cy="1663449"/>
                </a:xfrm>
                <a:prstGeom prst="ellips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</p:pic>
            <p:sp>
              <p:nvSpPr>
                <p:cNvPr id="63" name="TextBox 4"/>
                <p:cNvSpPr txBox="1"/>
                <p:nvPr/>
              </p:nvSpPr>
              <p:spPr>
                <a:xfrm>
                  <a:off x="1438792" y="3046663"/>
                  <a:ext cx="1202898" cy="923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Economic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Scheduling 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Engine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-111233" y="1828800"/>
                <a:ext cx="1556836" cy="2215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Inputs</a:t>
                </a:r>
                <a:endParaRPr lang="en-US" sz="1200" u="sng" dirty="0" smtClean="0"/>
              </a:p>
              <a:p>
                <a:pPr algn="ctr"/>
                <a:r>
                  <a:rPr lang="en-US" sz="1200" dirty="0" smtClean="0"/>
                  <a:t>Metrics</a:t>
                </a:r>
              </a:p>
              <a:p>
                <a:pPr algn="ctr"/>
                <a:r>
                  <a:rPr lang="en-US" sz="1200" dirty="0" smtClean="0"/>
                  <a:t>Resource Capacity</a:t>
                </a:r>
              </a:p>
              <a:p>
                <a:pPr algn="ctr"/>
                <a:r>
                  <a:rPr lang="en-US" sz="1200" dirty="0" smtClean="0"/>
                  <a:t>Operating Constraints</a:t>
                </a:r>
              </a:p>
              <a:p>
                <a:pPr algn="ctr"/>
                <a:r>
                  <a:rPr lang="en-US" sz="1200" dirty="0" smtClean="0"/>
                  <a:t>App Priority</a:t>
                </a:r>
              </a:p>
              <a:p>
                <a:pPr algn="ctr"/>
                <a:r>
                  <a:rPr lang="en-US" sz="1200" dirty="0" smtClean="0"/>
                  <a:t>Changes To Existing </a:t>
                </a:r>
              </a:p>
              <a:p>
                <a:pPr algn="ctr"/>
                <a:r>
                  <a:rPr lang="en-US" sz="1200" dirty="0" smtClean="0"/>
                  <a:t>Workloads</a:t>
                </a:r>
              </a:p>
              <a:p>
                <a:pPr algn="ctr"/>
                <a:r>
                  <a:rPr lang="en-US" sz="1200" dirty="0" smtClean="0"/>
                  <a:t>Changes To New And</a:t>
                </a:r>
              </a:p>
              <a:p>
                <a:pPr algn="ctr"/>
                <a:r>
                  <a:rPr lang="en-US" sz="1200" dirty="0" smtClean="0"/>
                  <a:t>Or Existing Hardware 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90404" y="1828800"/>
                <a:ext cx="1544012" cy="2031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Output</a:t>
                </a:r>
              </a:p>
              <a:p>
                <a:pPr algn="ctr"/>
                <a:r>
                  <a:rPr lang="en-US" sz="1200" dirty="0" smtClean="0"/>
                  <a:t>Actions To Optimize </a:t>
                </a:r>
              </a:p>
              <a:p>
                <a:pPr algn="ctr"/>
                <a:r>
                  <a:rPr lang="en-US" sz="1200" dirty="0" smtClean="0"/>
                  <a:t>Packing Of Workloads</a:t>
                </a:r>
              </a:p>
              <a:p>
                <a:pPr algn="ctr"/>
                <a:r>
                  <a:rPr lang="en-US" sz="1200" dirty="0" smtClean="0"/>
                  <a:t>Hardware Rightsizing</a:t>
                </a:r>
              </a:p>
              <a:p>
                <a:pPr algn="ctr"/>
                <a:r>
                  <a:rPr lang="en-US" sz="1200" dirty="0" smtClean="0"/>
                  <a:t>VM Rightsizing</a:t>
                </a:r>
              </a:p>
              <a:p>
                <a:pPr algn="ctr"/>
                <a:r>
                  <a:rPr lang="en-US" sz="1200" dirty="0" smtClean="0"/>
                  <a:t>Wasted Resources</a:t>
                </a:r>
              </a:p>
              <a:p>
                <a:pPr algn="ctr"/>
                <a:r>
                  <a:rPr lang="en-US" sz="1200" dirty="0" smtClean="0"/>
                  <a:t>Metrics &amp; Reports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635637" y="1828800"/>
                <a:ext cx="2360667" cy="276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Use Cases Addressed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r>
                  <a:rPr lang="en-US" sz="1200" dirty="0" smtClean="0"/>
                  <a:t>What Do I Do To Optimize </a:t>
                </a:r>
              </a:p>
              <a:p>
                <a:pPr algn="ctr"/>
                <a:r>
                  <a:rPr lang="en-US" sz="1200" dirty="0" smtClean="0"/>
                  <a:t>My Existing Hardware?</a:t>
                </a:r>
              </a:p>
              <a:p>
                <a:pPr algn="ctr"/>
                <a:r>
                  <a:rPr lang="en-US" sz="1200" dirty="0" smtClean="0"/>
                  <a:t>Can Existing Hardware Support </a:t>
                </a:r>
              </a:p>
              <a:p>
                <a:pPr algn="ctr"/>
                <a:r>
                  <a:rPr lang="en-US" sz="1200" dirty="0" smtClean="0"/>
                  <a:t>New Applications I Plan To Deploy</a:t>
                </a:r>
              </a:p>
              <a:p>
                <a:pPr algn="ctr"/>
                <a:r>
                  <a:rPr lang="en-US" sz="1200" dirty="0" smtClean="0"/>
                  <a:t>Or Will I Need More &amp; How Much?</a:t>
                </a:r>
              </a:p>
              <a:p>
                <a:pPr algn="ctr"/>
                <a:r>
                  <a:rPr lang="en-US" sz="1200" dirty="0" smtClean="0"/>
                  <a:t>What Would Be The Most Optimal </a:t>
                </a:r>
              </a:p>
              <a:p>
                <a:pPr algn="ctr"/>
                <a:r>
                  <a:rPr lang="en-US" sz="1200" dirty="0" smtClean="0"/>
                  <a:t>New Hardware To Purchase? </a:t>
                </a:r>
              </a:p>
              <a:p>
                <a:pPr algn="ctr"/>
                <a:r>
                  <a:rPr lang="en-US" sz="1200" dirty="0" smtClean="0"/>
                  <a:t>What Workloads Can I Support </a:t>
                </a:r>
              </a:p>
              <a:p>
                <a:pPr algn="ctr"/>
                <a:r>
                  <a:rPr lang="en-US" sz="1200" dirty="0" smtClean="0"/>
                  <a:t>In The Event Of A Failure?</a:t>
                </a:r>
              </a:p>
              <a:p>
                <a:pPr algn="ctr"/>
                <a:r>
                  <a:rPr lang="en-US" sz="1200" dirty="0" smtClean="0"/>
                  <a:t>Many Many More……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59" name="Right Arrow 58"/>
              <p:cNvSpPr/>
              <p:nvPr/>
            </p:nvSpPr>
            <p:spPr>
              <a:xfrm>
                <a:off x="228600" y="1219200"/>
                <a:ext cx="6553200" cy="685800"/>
              </a:xfrm>
              <a:prstGeom prst="rightArrow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/>
                  <a:t>VMTurbo  - Simulation Of Complex Changes </a:t>
                </a:r>
                <a:r>
                  <a:rPr lang="en-US" sz="1600" dirty="0" smtClean="0"/>
                  <a:t>  </a:t>
                </a:r>
                <a:endParaRPr lang="en-US" sz="1200" dirty="0"/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791200"/>
            <a:ext cx="1114427" cy="685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743200"/>
            <a:ext cx="95187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Friction + High Velocity</a:t>
            </a:r>
            <a:br>
              <a:rPr lang="en-US" dirty="0" smtClean="0"/>
            </a:br>
            <a:r>
              <a:rPr lang="en-US" dirty="0" smtClean="0"/>
              <a:t>(Transactional Sales)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A Number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7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5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Get To The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“Simple Math”</a:t>
            </a:r>
          </a:p>
          <a:p>
            <a:r>
              <a:rPr lang="en-US" dirty="0" smtClean="0"/>
              <a:t>Based </a:t>
            </a:r>
            <a:r>
              <a:rPr lang="en-US" dirty="0"/>
              <a:t>on 20k ASP, we need 38 transactions to hit $</a:t>
            </a:r>
            <a:r>
              <a:rPr lang="en-US" dirty="0" smtClean="0"/>
              <a:t>750</a:t>
            </a:r>
          </a:p>
          <a:p>
            <a:r>
              <a:rPr lang="en-US" dirty="0" smtClean="0"/>
              <a:t>(1 cell is 2 people) $375K - $75K load = $300K profit/rep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8950"/>
              </p:ext>
            </p:extLst>
          </p:nvPr>
        </p:nvGraphicFramePr>
        <p:xfrm>
          <a:off x="533399" y="2624908"/>
          <a:ext cx="8382001" cy="329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/>
                <a:gridCol w="1295400"/>
                <a:gridCol w="1447800"/>
                <a:gridCol w="3276600"/>
              </a:tblGrid>
              <a:tr h="548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Year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Quarter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Week</a:t>
                      </a:r>
                      <a:endParaRPr lang="en-US" sz="3000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62,000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15,500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1,192(592/120)</a:t>
                      </a:r>
                      <a:endParaRPr lang="en-US" sz="3000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Connects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5,700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1,425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110</a:t>
                      </a:r>
                      <a:endParaRPr lang="en-US" sz="3000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M.I.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228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57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4</a:t>
                      </a:r>
                      <a:endParaRPr lang="en-US" sz="3000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114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29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</a:tr>
              <a:tr h="548761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38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5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 on Accounts</a:t>
            </a:r>
            <a:endParaRPr lang="en-US" dirty="0"/>
          </a:p>
        </p:txBody>
      </p:sp>
      <p:pic>
        <p:nvPicPr>
          <p:cNvPr id="5122" name="Picture 4" descr="http://venturebeat.files.wordpress.com/2011/01/ad-targe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0316" y="2927334"/>
            <a:ext cx="1780175" cy="172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1" descr="image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3654" y="3150641"/>
            <a:ext cx="2365643" cy="108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98" y="4985793"/>
            <a:ext cx="1863968" cy="69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image0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166" y="1520462"/>
            <a:ext cx="2819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3" descr="image00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130" y="3787752"/>
            <a:ext cx="1987552" cy="6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www.crunchbase.com/assets/images/resized/0001/1691/11691v3-max-250x25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31" y="2281964"/>
            <a:ext cx="1560102" cy="12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i.ning.com/files/*gXXWtbX9HMjl9CoBKkJT7ex4ymI*yAYI5Ld3*k6QMJEuZsY0vBrrXVGC6XwkhMd7g4G9HdYjxt53BeCrePTXs5RUGHhRua6/plus_sig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35" y="2860483"/>
            <a:ext cx="969465" cy="13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773654" y="49857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Company </a:t>
            </a:r>
            <a:r>
              <a:rPr lang="en-US" sz="2400" dirty="0"/>
              <a:t>Size and State of their Business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Virtualization Initiatives</a:t>
            </a:r>
          </a:p>
        </p:txBody>
      </p:sp>
      <p:sp>
        <p:nvSpPr>
          <p:cNvPr id="16" name="AutoShape 8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0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2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4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6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8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 descr="http://upload.wikimedia.org/wikipedia/commons/6/60/OCR-A_char_Equals_Sign.sv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Equal 22"/>
          <p:cNvSpPr/>
          <p:nvPr/>
        </p:nvSpPr>
        <p:spPr>
          <a:xfrm>
            <a:off x="6281421" y="3441586"/>
            <a:ext cx="701767" cy="6923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3654" y="178239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Roles and 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3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Ground In The Enterprise</a:t>
            </a:r>
            <a:br>
              <a:rPr lang="en-US" dirty="0" smtClean="0"/>
            </a:br>
            <a:r>
              <a:rPr lang="en-US" dirty="0" smtClean="0"/>
              <a:t>Transactional/Velocity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Ground In The Enterprise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In The Enterprise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5105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Framework Vendors Selling Suites Of Software To Tackle A Multitude Of Problems - CA, IBM, BMC, HP</a:t>
            </a:r>
          </a:p>
          <a:p>
            <a:pPr lvl="1"/>
            <a:r>
              <a:rPr lang="en-US" dirty="0" smtClean="0"/>
              <a:t>Service Desk, IT Process Automation, Job Scheduling, Configuration &amp; Compliance Management, Operations Management (Alerting &amp; RCA), Capacity Planning, ……..</a:t>
            </a:r>
          </a:p>
          <a:p>
            <a:r>
              <a:rPr lang="en-US" dirty="0" smtClean="0"/>
              <a:t>VMware Is The New Suite Vendor On The Block</a:t>
            </a:r>
          </a:p>
          <a:p>
            <a:pPr lvl="1"/>
            <a:r>
              <a:rPr lang="en-US" dirty="0" err="1" smtClean="0"/>
              <a:t>Integrien</a:t>
            </a:r>
            <a:r>
              <a:rPr lang="en-US" dirty="0" smtClean="0"/>
              <a:t>, </a:t>
            </a:r>
            <a:r>
              <a:rPr lang="en-US" dirty="0" err="1" smtClean="0"/>
              <a:t>Configuresoft</a:t>
            </a:r>
            <a:r>
              <a:rPr lang="en-US" dirty="0" smtClean="0"/>
              <a:t>, </a:t>
            </a:r>
            <a:r>
              <a:rPr lang="en-US" dirty="0" err="1" smtClean="0"/>
              <a:t>nLayers</a:t>
            </a:r>
            <a:r>
              <a:rPr lang="en-US" dirty="0" smtClean="0"/>
              <a:t>, Dunes, Hyperion, Infra, Digital Fuel……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Tier Vendors Such Quest Are Acquiring Assets To Build An End To End Virtualization  &amp; Cloud Management Story</a:t>
            </a:r>
          </a:p>
          <a:p>
            <a:r>
              <a:rPr lang="en-US" dirty="0" smtClean="0"/>
              <a:t>Niche Vendors In Provisioning Eyeballing Operations Management  </a:t>
            </a:r>
          </a:p>
          <a:p>
            <a:r>
              <a:rPr lang="en-US" dirty="0" smtClean="0"/>
              <a:t>Every Vendor Talks About “Cloud Automation”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3505200"/>
            <a:ext cx="3124200" cy="2057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91200" y="1752600"/>
            <a:ext cx="3124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Automation Of  IT Service Delivery </a:t>
            </a:r>
            <a:r>
              <a:rPr lang="en-US" sz="1200" dirty="0" smtClean="0"/>
              <a:t>Maximizing Business Productivity</a:t>
            </a:r>
          </a:p>
          <a:p>
            <a:pPr algn="ctr"/>
            <a:r>
              <a:rPr lang="en-US" sz="1200" dirty="0" smtClean="0"/>
              <a:t>Improving Capital Efficiency</a:t>
            </a:r>
          </a:p>
          <a:p>
            <a:pPr algn="ctr"/>
            <a:r>
              <a:rPr lang="en-US" sz="1200" dirty="0" smtClean="0"/>
              <a:t>Reduce Operational Skills &amp; Man Effort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7239000" y="289560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Vendors Sales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Criteria To Try &amp; Introduce Broader Requirements' Which Imply The Need For More Of Their Products</a:t>
            </a:r>
          </a:p>
          <a:p>
            <a:r>
              <a:rPr lang="en-US" dirty="0" smtClean="0"/>
              <a:t>Position Pre-Integrated Solutions  </a:t>
            </a:r>
          </a:p>
          <a:p>
            <a:r>
              <a:rPr lang="en-US" dirty="0" smtClean="0"/>
              <a:t>Underwriting The Solution</a:t>
            </a:r>
          </a:p>
          <a:p>
            <a:r>
              <a:rPr lang="en-US" dirty="0" smtClean="0"/>
              <a:t>Wrap New Software Into Existing </a:t>
            </a:r>
            <a:r>
              <a:rPr lang="en-US" dirty="0" err="1" smtClean="0"/>
              <a:t>ELAs</a:t>
            </a:r>
            <a:endParaRPr lang="en-US" dirty="0" smtClean="0"/>
          </a:p>
          <a:p>
            <a:r>
              <a:rPr lang="en-US" dirty="0" smtClean="0"/>
              <a:t>Leverage Relationships</a:t>
            </a:r>
          </a:p>
          <a:p>
            <a:r>
              <a:rPr lang="en-US" dirty="0" smtClean="0"/>
              <a:t>Sell “FUD”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Uneducated Customers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“We are looking for a monitoring &amp; reporting tool”</a:t>
            </a:r>
          </a:p>
          <a:p>
            <a:r>
              <a:rPr lang="en-US" dirty="0" smtClean="0"/>
              <a:t>“Doesn’t XXX already do that” </a:t>
            </a:r>
          </a:p>
          <a:p>
            <a:r>
              <a:rPr lang="en-US" dirty="0" smtClean="0"/>
              <a:t>“We need to explore the full potential of of existing solutions as we have spent millions of dollars on tools already”</a:t>
            </a:r>
          </a:p>
          <a:p>
            <a:r>
              <a:rPr lang="en-US" dirty="0" smtClean="0"/>
              <a:t>“We are trying to consolidate the number of tools we have” </a:t>
            </a:r>
          </a:p>
          <a:p>
            <a:r>
              <a:rPr lang="en-US" dirty="0" smtClean="0"/>
              <a:t>“XXX says they will do that in the next release”</a:t>
            </a:r>
          </a:p>
          <a:p>
            <a:r>
              <a:rPr lang="en-US" dirty="0" smtClean="0"/>
              <a:t>“I have just seen XXX roadmap and they are planning to solve all of my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257800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We Have To Be Experts In Our Field To Build Credibility &amp; Educate Customers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Sales &amp; Marketing Working Together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In A Strong Position To Be An Independent Market Leader?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0960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There will always be Niche Vendors (noise)</a:t>
            </a:r>
          </a:p>
          <a:p>
            <a:pPr lvl="1"/>
            <a:r>
              <a:rPr lang="en-US" dirty="0" smtClean="0"/>
              <a:t>Complex Problem</a:t>
            </a:r>
          </a:p>
          <a:p>
            <a:pPr lvl="1"/>
            <a:r>
              <a:rPr lang="en-US" dirty="0" smtClean="0"/>
              <a:t>Competitors With Limited IP        </a:t>
            </a:r>
          </a:p>
          <a:p>
            <a:r>
              <a:rPr lang="en-US" dirty="0" smtClean="0"/>
              <a:t>VMTurbo Offers A Different Approach/Paradigm To Every Other Vendor </a:t>
            </a:r>
          </a:p>
          <a:p>
            <a:pPr lvl="1"/>
            <a:r>
              <a:rPr lang="en-US" dirty="0" smtClean="0"/>
              <a:t>Customers </a:t>
            </a:r>
            <a:r>
              <a:rPr lang="en-US" dirty="0"/>
              <a:t>w</a:t>
            </a:r>
            <a:r>
              <a:rPr lang="en-US" dirty="0" smtClean="0"/>
              <a:t>ill Ultimately Seek Our Solution As Their Perception Of The Problem Evolves</a:t>
            </a: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53200" y="1371600"/>
            <a:ext cx="2514600" cy="3429000"/>
            <a:chOff x="6477000" y="1371600"/>
            <a:chExt cx="2514600" cy="3429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0" y="1371600"/>
              <a:ext cx="2514600" cy="3429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434431">
              <a:off x="8014826" y="3619416"/>
              <a:ext cx="1055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VMTurbo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396" y="4953000"/>
            <a:ext cx="4500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Critical Success Factors In </a:t>
            </a:r>
            <a:r>
              <a:rPr lang="en-US" b="1" dirty="0" err="1" smtClean="0">
                <a:solidFill>
                  <a:srgbClr val="FF0000"/>
                </a:solidFill>
              </a:rPr>
              <a:t>VMTurbo’s</a:t>
            </a:r>
            <a:r>
              <a:rPr lang="en-US" b="1" dirty="0" smtClean="0">
                <a:solidFill>
                  <a:srgbClr val="FF0000"/>
                </a:solidFill>
              </a:rPr>
              <a:t> Success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Awareness &amp; Education In The Market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Flawless Sales Execution In Every Campaign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Uniquely Positioning VMTurbo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Setting The Agenda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22" dirty="0" smtClean="0"/>
              <a:t/>
            </a:r>
            <a:br>
              <a:rPr lang="en-US" sz="2222" dirty="0" smtClean="0"/>
            </a:br>
            <a:r>
              <a:rPr lang="en-US" sz="2222" dirty="0" smtClean="0"/>
              <a:t>“Tenants Of Virtual &amp; Cloud Infrastructure Management”</a:t>
            </a:r>
            <a:endParaRPr lang="en-US" sz="222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Assuring Application Performance  </a:t>
            </a:r>
          </a:p>
          <a:p>
            <a:pPr lvl="1"/>
            <a:r>
              <a:rPr lang="en-US" dirty="0" smtClean="0"/>
              <a:t>Making Sure Applications Get The Infrastructure Resources They Require To Meet </a:t>
            </a:r>
            <a:r>
              <a:rPr lang="en-US" dirty="0" err="1" smtClean="0"/>
              <a:t>SLAs</a:t>
            </a:r>
            <a:endParaRPr lang="en-US" dirty="0" smtClean="0"/>
          </a:p>
          <a:p>
            <a:pPr lvl="1"/>
            <a:r>
              <a:rPr lang="en-US" dirty="0" smtClean="0"/>
              <a:t>Making Sure Applications That Matter Get Priority If Infrastructure Resource Capacity Is Constrained</a:t>
            </a:r>
          </a:p>
          <a:p>
            <a:pPr lvl="1"/>
            <a:r>
              <a:rPr lang="en-US" dirty="0" smtClean="0"/>
              <a:t>“What If” Analysis To Thoroughly Asses If Changes Will Introduce The Risk Of Application Performance Degradation  </a:t>
            </a:r>
          </a:p>
          <a:p>
            <a:r>
              <a:rPr lang="en-US" b="1" dirty="0" smtClean="0"/>
              <a:t>Maximizing Operational Efficiency</a:t>
            </a:r>
          </a:p>
          <a:p>
            <a:pPr lvl="1"/>
            <a:r>
              <a:rPr lang="en-US" dirty="0" smtClean="0"/>
              <a:t>Preventative Measures To Reduce Downstream Support Activities Such As</a:t>
            </a:r>
          </a:p>
          <a:p>
            <a:pPr lvl="2"/>
            <a:r>
              <a:rPr lang="en-US" dirty="0" smtClean="0"/>
              <a:t>Problem &amp; Incident Triage </a:t>
            </a:r>
          </a:p>
          <a:p>
            <a:pPr lvl="2"/>
            <a:r>
              <a:rPr lang="en-US" dirty="0" smtClean="0"/>
              <a:t>Backing Out Unsuccessful Changes</a:t>
            </a:r>
          </a:p>
          <a:p>
            <a:pPr lvl="1"/>
            <a:r>
              <a:rPr lang="en-US" dirty="0" smtClean="0"/>
              <a:t>Automation Of Complex Support Activities Which Consume Significant Time Of Most Skilled Resources</a:t>
            </a:r>
          </a:p>
          <a:p>
            <a:pPr lvl="2"/>
            <a:r>
              <a:rPr lang="en-US" dirty="0" smtClean="0"/>
              <a:t>Problem Diagnosis &amp; Resolution</a:t>
            </a:r>
          </a:p>
          <a:p>
            <a:pPr lvl="2"/>
            <a:r>
              <a:rPr lang="en-US" dirty="0" smtClean="0"/>
              <a:t>Capacity &amp; Performance Management</a:t>
            </a:r>
          </a:p>
          <a:p>
            <a:pPr lvl="2"/>
            <a:r>
              <a:rPr lang="en-US" dirty="0" smtClean="0"/>
              <a:t>Planning Changes</a:t>
            </a:r>
          </a:p>
          <a:p>
            <a:pPr lvl="1"/>
            <a:r>
              <a:rPr lang="en-US" dirty="0" smtClean="0"/>
              <a:t>Provision Of Self Service Capabilities So Application Owners/Cloud Consumers Have Visibility And Can Make More Informed Decisions Without Involving Infrastructure Support</a:t>
            </a:r>
          </a:p>
          <a:p>
            <a:pPr lvl="2"/>
            <a:r>
              <a:rPr lang="en-US" dirty="0" smtClean="0"/>
              <a:t>Determine If App Or Infrastructure Is Root Cause </a:t>
            </a:r>
          </a:p>
          <a:p>
            <a:pPr lvl="2"/>
            <a:r>
              <a:rPr lang="en-US" dirty="0" smtClean="0"/>
              <a:t>Determine The Need To Provisioning More Virtual Machine or Virtual Data Center Capacity    </a:t>
            </a:r>
          </a:p>
          <a:p>
            <a:r>
              <a:rPr lang="en-US" b="1" dirty="0" smtClean="0"/>
              <a:t>Maximizing Capital Efficiency</a:t>
            </a:r>
          </a:p>
          <a:p>
            <a:pPr lvl="1"/>
            <a:r>
              <a:rPr lang="en-US" dirty="0" smtClean="0"/>
              <a:t>Maximizing The Use Of Available Resources To Meet The Demand</a:t>
            </a:r>
          </a:p>
          <a:p>
            <a:pPr lvl="2"/>
            <a:r>
              <a:rPr lang="en-US" dirty="0" smtClean="0"/>
              <a:t>Efficient Packing Of Workloads Across Server &amp; Storage Resources</a:t>
            </a:r>
          </a:p>
          <a:p>
            <a:pPr lvl="2"/>
            <a:r>
              <a:rPr lang="en-US" dirty="0" smtClean="0"/>
              <a:t>Detecting &amp; Eliminating Wasted Resources</a:t>
            </a:r>
          </a:p>
          <a:p>
            <a:pPr lvl="1"/>
            <a:r>
              <a:rPr lang="en-US" dirty="0" smtClean="0"/>
              <a:t>“What If” Analysis To Consider The Most Optimal Solutions To Meet Future Demands</a:t>
            </a:r>
          </a:p>
          <a:p>
            <a:pPr lvl="2"/>
            <a:r>
              <a:rPr lang="en-US" dirty="0" smtClean="0"/>
              <a:t>Changing Workload Demand – Existing Or New</a:t>
            </a:r>
          </a:p>
          <a:p>
            <a:pPr lvl="2"/>
            <a:r>
              <a:rPr lang="en-US" dirty="0" smtClean="0"/>
              <a:t>Changing Hardware   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172200" y="4114800"/>
          <a:ext cx="32004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0604" y="5715000"/>
            <a:ext cx="158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$$$$$$$$$$$$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70193</TotalTime>
  <Words>1239</Words>
  <Application>Microsoft Macintosh PowerPoint</Application>
  <PresentationFormat>On-screen Show (4:3)</PresentationFormat>
  <Paragraphs>391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Sales Models At VMTurbo</vt:lpstr>
      <vt:lpstr>Battle Ground In The Enterprise Transactional/Velocity Model</vt:lpstr>
      <vt:lpstr>Battle Ground In The Enterprise</vt:lpstr>
      <vt:lpstr>Competition In The Enterprise</vt:lpstr>
      <vt:lpstr>Big Vendors Sales Strategies</vt:lpstr>
      <vt:lpstr>Lots Of Uneducated Customers </vt:lpstr>
      <vt:lpstr>Why Are We In A Strong Position To Be An Independent Market Leader? </vt:lpstr>
      <vt:lpstr>Uniquely Positioning VMTurbo</vt:lpstr>
      <vt:lpstr> “Tenants Of Virtual &amp; Cloud Infrastructure Management”</vt:lpstr>
      <vt:lpstr>Two Paradigms’ Of Operations Management </vt:lpstr>
      <vt:lpstr>Maximizing Capital Efficiency</vt:lpstr>
      <vt:lpstr>Two Paradigms’ Of CAPEX Planning </vt:lpstr>
      <vt:lpstr>Low Friction + High Velocity (Transactional Sales)</vt:lpstr>
      <vt:lpstr>Everybody Has A Number</vt:lpstr>
      <vt:lpstr>How WE Get To The Number</vt:lpstr>
      <vt:lpstr>Intelligence on Accounts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ULTRAFLY</dc:creator>
  <cp:lastModifiedBy>Bernie Hamon</cp:lastModifiedBy>
  <cp:revision>408</cp:revision>
  <cp:lastPrinted>2010-08-24T17:56:55Z</cp:lastPrinted>
  <dcterms:created xsi:type="dcterms:W3CDTF">2011-12-29T13:55:34Z</dcterms:created>
  <dcterms:modified xsi:type="dcterms:W3CDTF">2012-01-18T20:03:29Z</dcterms:modified>
</cp:coreProperties>
</file>