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5"/>
  </p:sldMasterIdLst>
  <p:notesMasterIdLst>
    <p:notesMasterId r:id="rId38"/>
  </p:notesMasterIdLst>
  <p:handoutMasterIdLst>
    <p:handoutMasterId r:id="rId39"/>
  </p:handoutMasterIdLst>
  <p:sldIdLst>
    <p:sldId id="568" r:id="rId6"/>
    <p:sldId id="587" r:id="rId7"/>
    <p:sldId id="634" r:id="rId8"/>
    <p:sldId id="567" r:id="rId9"/>
    <p:sldId id="617" r:id="rId10"/>
    <p:sldId id="540" r:id="rId11"/>
    <p:sldId id="588" r:id="rId12"/>
    <p:sldId id="572" r:id="rId13"/>
    <p:sldId id="573" r:id="rId14"/>
    <p:sldId id="635" r:id="rId15"/>
    <p:sldId id="636" r:id="rId16"/>
    <p:sldId id="632" r:id="rId17"/>
    <p:sldId id="618" r:id="rId18"/>
    <p:sldId id="619" r:id="rId19"/>
    <p:sldId id="620" r:id="rId20"/>
    <p:sldId id="621" r:id="rId21"/>
    <p:sldId id="622" r:id="rId22"/>
    <p:sldId id="623" r:id="rId23"/>
    <p:sldId id="614" r:id="rId24"/>
    <p:sldId id="613" r:id="rId25"/>
    <p:sldId id="637" r:id="rId26"/>
    <p:sldId id="609" r:id="rId27"/>
    <p:sldId id="604" r:id="rId28"/>
    <p:sldId id="607" r:id="rId29"/>
    <p:sldId id="633" r:id="rId30"/>
    <p:sldId id="626" r:id="rId31"/>
    <p:sldId id="627" r:id="rId32"/>
    <p:sldId id="595" r:id="rId33"/>
    <p:sldId id="591" r:id="rId34"/>
    <p:sldId id="596" r:id="rId35"/>
    <p:sldId id="597" r:id="rId36"/>
    <p:sldId id="612" r:id="rId37"/>
  </p:sldIdLst>
  <p:sldSz cx="12188825" cy="6858000"/>
  <p:notesSz cx="6858000" cy="9296400"/>
  <p:custDataLst>
    <p:tags r:id="rId40"/>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yle Mulligan" initial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AF31"/>
    <a:srgbClr val="002D86"/>
    <a:srgbClr val="002776"/>
    <a:srgbClr val="149020"/>
    <a:srgbClr val="6A7990"/>
    <a:srgbClr val="B00000"/>
    <a:srgbClr val="7A0000"/>
    <a:srgbClr val="008B95"/>
    <a:srgbClr val="B71234"/>
    <a:srgbClr val="FFFF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7" autoAdjust="0"/>
    <p:restoredTop sz="87090" autoAdjust="0"/>
  </p:normalViewPr>
  <p:slideViewPr>
    <p:cSldViewPr snapToGrid="0">
      <p:cViewPr varScale="1">
        <p:scale>
          <a:sx n="49" d="100"/>
          <a:sy n="49" d="100"/>
        </p:scale>
        <p:origin x="-864" y="-102"/>
      </p:cViewPr>
      <p:guideLst>
        <p:guide orient="horz" pos="1554"/>
        <p:guide orient="horz" pos="2698"/>
        <p:guide orient="horz" pos="3497"/>
        <p:guide orient="horz" pos="1045"/>
        <p:guide orient="horz" pos="2160"/>
        <p:guide orient="horz" pos="3463"/>
        <p:guide orient="horz" pos="4256"/>
        <p:guide pos="3187"/>
        <p:guide pos="6397"/>
        <p:guide pos="7605"/>
        <p:guide pos="73"/>
        <p:guide pos="39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08"/>
    </p:cViewPr>
  </p:sorterViewPr>
  <p:notesViewPr>
    <p:cSldViewPr snapToGrid="0">
      <p:cViewPr>
        <p:scale>
          <a:sx n="80" d="100"/>
          <a:sy n="80" d="100"/>
        </p:scale>
        <p:origin x="-2136" y="354"/>
      </p:cViewPr>
      <p:guideLst>
        <p:guide orient="horz" pos="2928"/>
        <p:guide pos="439"/>
        <p:guide pos="389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Workload</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9E7C19A7-2253-8047-B666-105036FC02B2}">
      <dgm:prSet phldrT="[Text]" custT="1"/>
      <dgm:spPr>
        <a:solidFill>
          <a:schemeClr val="bg1">
            <a:lumMod val="85000"/>
            <a:alpha val="50000"/>
          </a:schemeClr>
        </a:solidFill>
      </dgm:spPr>
      <dgm:t>
        <a:bodyPr/>
        <a:lstStyle/>
        <a:p>
          <a:r>
            <a:rPr lang="en-US" sz="1600" b="1" i="0" dirty="0" smtClean="0">
              <a:solidFill>
                <a:schemeClr val="tx1"/>
              </a:solidFill>
            </a:rPr>
            <a:t>Host Resources Utilization </a:t>
          </a:r>
          <a:endParaRPr lang="en-US" sz="1600" b="1" i="0" dirty="0">
            <a:solidFill>
              <a:schemeClr val="tx1"/>
            </a:solidFill>
          </a:endParaRPr>
        </a:p>
      </dgm:t>
    </dgm:pt>
    <dgm:pt modelId="{AB2F8661-2666-394F-8750-C5F46A8C89B2}" type="parTrans" cxnId="{9FCB6FBA-E841-1248-906A-327C87C69A23}">
      <dgm:prSet/>
      <dgm:spPr/>
      <dgm:t>
        <a:bodyPr/>
        <a:lstStyle/>
        <a:p>
          <a:endParaRPr lang="en-US" b="1" i="0">
            <a:solidFill>
              <a:schemeClr val="tx1"/>
            </a:solidFill>
          </a:endParaRPr>
        </a:p>
      </dgm:t>
    </dgm:pt>
    <dgm:pt modelId="{CF3E269A-456F-3249-A204-C1B6BC7795C9}" type="sibTrans" cxnId="{9FCB6FBA-E841-1248-906A-327C87C69A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2">
        <dgm:presLayoutVars>
          <dgm:chMax val="0"/>
          <dgm:chPref val="0"/>
          <dgm:bulletEnabled val="1"/>
        </dgm:presLayoutVars>
      </dgm:prSet>
      <dgm:spPr/>
      <dgm:t>
        <a:bodyPr/>
        <a:lstStyle/>
        <a:p>
          <a:endParaRPr lang="en-US"/>
        </a:p>
      </dgm:t>
    </dgm:pt>
    <dgm:pt modelId="{D9DC4D76-E701-A84E-BF6D-7A4CD845B48B}" type="pres">
      <dgm:prSet presAssocID="{A7370982-1903-F144-8425-6FF47646885F}" presName="parTxOnlySpace" presStyleCnt="0"/>
      <dgm:spPr/>
    </dgm:pt>
    <dgm:pt modelId="{869CFEFB-1B6F-A64F-8237-C884AA0080FC}" type="pres">
      <dgm:prSet presAssocID="{9E7C19A7-2253-8047-B666-105036FC02B2}" presName="parTxOnly" presStyleLbl="node1" presStyleIdx="1" presStyleCnt="2">
        <dgm:presLayoutVars>
          <dgm:chMax val="0"/>
          <dgm:chPref val="0"/>
          <dgm:bulletEnabled val="1"/>
        </dgm:presLayoutVars>
      </dgm:prSet>
      <dgm:spPr/>
      <dgm:t>
        <a:bodyPr/>
        <a:lstStyle/>
        <a:p>
          <a:endParaRPr lang="en-US"/>
        </a:p>
      </dgm:t>
    </dgm:pt>
  </dgm:ptLst>
  <dgm:cxnLst>
    <dgm:cxn modelId="{0D967808-D80F-4CA6-87E9-7515A1FC1854}" type="presOf" srcId="{CBEE7249-119E-C248-975B-C8A79606DF06}" destId="{7009E41F-BC3B-1749-B61D-83054731ABD2}" srcOrd="0" destOrd="0" presId="urn:microsoft.com/office/officeart/2005/8/layout/chevron1"/>
    <dgm:cxn modelId="{9FCB6FBA-E841-1248-906A-327C87C69A23}" srcId="{CBEE7249-119E-C248-975B-C8A79606DF06}" destId="{9E7C19A7-2253-8047-B666-105036FC02B2}" srcOrd="1" destOrd="0" parTransId="{AB2F8661-2666-394F-8750-C5F46A8C89B2}" sibTransId="{CF3E269A-456F-3249-A204-C1B6BC7795C9}"/>
    <dgm:cxn modelId="{7B66B47F-F298-47AA-8616-0ECE191E81F7}" type="presOf" srcId="{BE690A5C-0CA7-7C49-8572-ED59EB67A51B}" destId="{43588BFA-0C43-0A45-B3DA-2B9CF302640F}" srcOrd="0" destOrd="0" presId="urn:microsoft.com/office/officeart/2005/8/layout/chevron1"/>
    <dgm:cxn modelId="{A1080D1C-9576-4949-8ABA-97C3D6633C2A}" type="presOf" srcId="{9E7C19A7-2253-8047-B666-105036FC02B2}" destId="{869CFEFB-1B6F-A64F-8237-C884AA0080FC}" srcOrd="0" destOrd="0" presId="urn:microsoft.com/office/officeart/2005/8/layout/chevron1"/>
    <dgm:cxn modelId="{85171DDE-5D09-5F47-870F-1A682AC160C6}" srcId="{CBEE7249-119E-C248-975B-C8A79606DF06}" destId="{BE690A5C-0CA7-7C49-8572-ED59EB67A51B}" srcOrd="0" destOrd="0" parTransId="{960422D4-01C9-FE41-86D7-F4EBC68D55C1}" sibTransId="{A7370982-1903-F144-8425-6FF47646885F}"/>
    <dgm:cxn modelId="{F3A5F998-1BB1-42F6-A329-4A006DA1CB52}" type="presParOf" srcId="{7009E41F-BC3B-1749-B61D-83054731ABD2}" destId="{43588BFA-0C43-0A45-B3DA-2B9CF302640F}" srcOrd="0" destOrd="0" presId="urn:microsoft.com/office/officeart/2005/8/layout/chevron1"/>
    <dgm:cxn modelId="{1FEEB76C-3D15-4610-B1F2-6A1C50345F8B}" type="presParOf" srcId="{7009E41F-BC3B-1749-B61D-83054731ABD2}" destId="{D9DC4D76-E701-A84E-BF6D-7A4CD845B48B}" srcOrd="1" destOrd="0" presId="urn:microsoft.com/office/officeart/2005/8/layout/chevron1"/>
    <dgm:cxn modelId="{94970AE2-830C-46A4-B1DB-6B947E3B7B18}" type="presParOf" srcId="{7009E41F-BC3B-1749-B61D-83054731ABD2}" destId="{869CFEFB-1B6F-A64F-8237-C884AA0080FC}" srcOrd="2"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IO Bound Workload on Host Server</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9E7C19A7-2253-8047-B666-105036FC02B2}">
      <dgm:prSet phldrT="[Text]" custT="1"/>
      <dgm:spPr>
        <a:solidFill>
          <a:schemeClr val="bg1">
            <a:lumMod val="85000"/>
            <a:alpha val="50000"/>
          </a:schemeClr>
        </a:solidFill>
      </dgm:spPr>
      <dgm:t>
        <a:bodyPr/>
        <a:lstStyle/>
        <a:p>
          <a:r>
            <a:rPr lang="en-US" sz="1600" b="1" i="0" dirty="0" smtClean="0">
              <a:solidFill>
                <a:schemeClr val="tx1"/>
              </a:solidFill>
            </a:rPr>
            <a:t>Host IO Utilization </a:t>
          </a:r>
          <a:endParaRPr lang="en-US" sz="1600" b="1" i="0" dirty="0">
            <a:solidFill>
              <a:schemeClr val="tx1"/>
            </a:solidFill>
          </a:endParaRPr>
        </a:p>
      </dgm:t>
    </dgm:pt>
    <dgm:pt modelId="{AB2F8661-2666-394F-8750-C5F46A8C89B2}" type="parTrans" cxnId="{9FCB6FBA-E841-1248-906A-327C87C69A23}">
      <dgm:prSet/>
      <dgm:spPr/>
      <dgm:t>
        <a:bodyPr/>
        <a:lstStyle/>
        <a:p>
          <a:endParaRPr lang="en-US" b="1" i="0">
            <a:solidFill>
              <a:schemeClr val="tx1"/>
            </a:solidFill>
          </a:endParaRPr>
        </a:p>
      </dgm:t>
    </dgm:pt>
    <dgm:pt modelId="{CF3E269A-456F-3249-A204-C1B6BC7795C9}" type="sibTrans" cxnId="{9FCB6FBA-E841-1248-906A-327C87C69A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2">
        <dgm:presLayoutVars>
          <dgm:chMax val="0"/>
          <dgm:chPref val="0"/>
          <dgm:bulletEnabled val="1"/>
        </dgm:presLayoutVars>
      </dgm:prSet>
      <dgm:spPr/>
      <dgm:t>
        <a:bodyPr/>
        <a:lstStyle/>
        <a:p>
          <a:endParaRPr lang="en-US"/>
        </a:p>
      </dgm:t>
    </dgm:pt>
    <dgm:pt modelId="{D9DC4D76-E701-A84E-BF6D-7A4CD845B48B}" type="pres">
      <dgm:prSet presAssocID="{A7370982-1903-F144-8425-6FF47646885F}" presName="parTxOnlySpace" presStyleCnt="0"/>
      <dgm:spPr/>
    </dgm:pt>
    <dgm:pt modelId="{869CFEFB-1B6F-A64F-8237-C884AA0080FC}" type="pres">
      <dgm:prSet presAssocID="{9E7C19A7-2253-8047-B666-105036FC02B2}" presName="parTxOnly" presStyleLbl="node1" presStyleIdx="1" presStyleCnt="2">
        <dgm:presLayoutVars>
          <dgm:chMax val="0"/>
          <dgm:chPref val="0"/>
          <dgm:bulletEnabled val="1"/>
        </dgm:presLayoutVars>
      </dgm:prSet>
      <dgm:spPr/>
      <dgm:t>
        <a:bodyPr/>
        <a:lstStyle/>
        <a:p>
          <a:endParaRPr lang="en-US"/>
        </a:p>
      </dgm:t>
    </dgm:pt>
  </dgm:ptLst>
  <dgm:cxnLst>
    <dgm:cxn modelId="{3A6D7DCC-8D84-4A0F-B439-380352EF2879}" type="presOf" srcId="{CBEE7249-119E-C248-975B-C8A79606DF06}" destId="{7009E41F-BC3B-1749-B61D-83054731ABD2}" srcOrd="0" destOrd="0" presId="urn:microsoft.com/office/officeart/2005/8/layout/chevron1"/>
    <dgm:cxn modelId="{D7DF5E50-88B6-4CAC-8CD4-927C62FD511C}" type="presOf" srcId="{9E7C19A7-2253-8047-B666-105036FC02B2}" destId="{869CFEFB-1B6F-A64F-8237-C884AA0080FC}" srcOrd="0" destOrd="0" presId="urn:microsoft.com/office/officeart/2005/8/layout/chevron1"/>
    <dgm:cxn modelId="{9FCB6FBA-E841-1248-906A-327C87C69A23}" srcId="{CBEE7249-119E-C248-975B-C8A79606DF06}" destId="{9E7C19A7-2253-8047-B666-105036FC02B2}" srcOrd="1" destOrd="0" parTransId="{AB2F8661-2666-394F-8750-C5F46A8C89B2}" sibTransId="{CF3E269A-456F-3249-A204-C1B6BC7795C9}"/>
    <dgm:cxn modelId="{85171DDE-5D09-5F47-870F-1A682AC160C6}" srcId="{CBEE7249-119E-C248-975B-C8A79606DF06}" destId="{BE690A5C-0CA7-7C49-8572-ED59EB67A51B}" srcOrd="0" destOrd="0" parTransId="{960422D4-01C9-FE41-86D7-F4EBC68D55C1}" sibTransId="{A7370982-1903-F144-8425-6FF47646885F}"/>
    <dgm:cxn modelId="{4D0C9A11-044C-4AAB-9D9A-9E0E4809E9B4}" type="presOf" srcId="{BE690A5C-0CA7-7C49-8572-ED59EB67A51B}" destId="{43588BFA-0C43-0A45-B3DA-2B9CF302640F}" srcOrd="0" destOrd="0" presId="urn:microsoft.com/office/officeart/2005/8/layout/chevron1"/>
    <dgm:cxn modelId="{96859923-1153-49AD-950E-E6D66F055C16}" type="presParOf" srcId="{7009E41F-BC3B-1749-B61D-83054731ABD2}" destId="{43588BFA-0C43-0A45-B3DA-2B9CF302640F}" srcOrd="0" destOrd="0" presId="urn:microsoft.com/office/officeart/2005/8/layout/chevron1"/>
    <dgm:cxn modelId="{A20220F3-5F0E-452A-BAB7-E79C70971B16}" type="presParOf" srcId="{7009E41F-BC3B-1749-B61D-83054731ABD2}" destId="{D9DC4D76-E701-A84E-BF6D-7A4CD845B48B}" srcOrd="1" destOrd="0" presId="urn:microsoft.com/office/officeart/2005/8/layout/chevron1"/>
    <dgm:cxn modelId="{4092734C-E7BF-4CF1-91AD-0E64DCA27E17}" type="presParOf" srcId="{7009E41F-BC3B-1749-B61D-83054731ABD2}" destId="{869CFEFB-1B6F-A64F-8237-C884AA0080FC}" srcOrd="2"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Host IO Utilization </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1" custScaleX="92024" custScaleY="91598">
        <dgm:presLayoutVars>
          <dgm:chMax val="0"/>
          <dgm:chPref val="0"/>
          <dgm:bulletEnabled val="1"/>
        </dgm:presLayoutVars>
      </dgm:prSet>
      <dgm:spPr/>
      <dgm:t>
        <a:bodyPr/>
        <a:lstStyle/>
        <a:p>
          <a:endParaRPr lang="en-US"/>
        </a:p>
      </dgm:t>
    </dgm:pt>
  </dgm:ptLst>
  <dgm:cxnLst>
    <dgm:cxn modelId="{07271C11-8937-4BA7-AB19-BE915AC06FE8}" type="presOf" srcId="{BE690A5C-0CA7-7C49-8572-ED59EB67A51B}" destId="{43588BFA-0C43-0A45-B3DA-2B9CF302640F}" srcOrd="0" destOrd="0" presId="urn:microsoft.com/office/officeart/2005/8/layout/chevron1"/>
    <dgm:cxn modelId="{85171DDE-5D09-5F47-870F-1A682AC160C6}" srcId="{CBEE7249-119E-C248-975B-C8A79606DF06}" destId="{BE690A5C-0CA7-7C49-8572-ED59EB67A51B}" srcOrd="0" destOrd="0" parTransId="{960422D4-01C9-FE41-86D7-F4EBC68D55C1}" sibTransId="{A7370982-1903-F144-8425-6FF47646885F}"/>
    <dgm:cxn modelId="{DF357C23-5ED9-4592-ADD5-B88A03C6F69B}" type="presOf" srcId="{CBEE7249-119E-C248-975B-C8A79606DF06}" destId="{7009E41F-BC3B-1749-B61D-83054731ABD2}" srcOrd="0" destOrd="0" presId="urn:microsoft.com/office/officeart/2005/8/layout/chevron1"/>
    <dgm:cxn modelId="{E04F2F16-918D-4392-840B-3FACD2CDC131}" type="presParOf" srcId="{7009E41F-BC3B-1749-B61D-83054731ABD2}" destId="{43588BFA-0C43-0A45-B3DA-2B9CF302640F}" srcOrd="0"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71031EA1-85D2-2A41-B501-552AFA254583}">
      <dgm:prSet phldrT="[Text]" custT="1"/>
      <dgm:spPr>
        <a:solidFill>
          <a:srgbClr val="149020">
            <a:alpha val="50000"/>
          </a:srgbClr>
        </a:solidFill>
        <a:ln>
          <a:solidFill>
            <a:schemeClr val="tx1">
              <a:lumMod val="50000"/>
              <a:lumOff val="50000"/>
            </a:schemeClr>
          </a:solidFill>
        </a:ln>
      </dgm:spPr>
      <dgm:t>
        <a:bodyPr anchor="t" anchorCtr="0"/>
        <a:lstStyle/>
        <a:p>
          <a:r>
            <a:rPr lang="en-US" sz="1600" b="1" i="0" dirty="0" smtClean="0">
              <a:solidFill>
                <a:schemeClr val="tx1"/>
              </a:solidFill>
            </a:rPr>
            <a:t>Host Server IO Prices </a:t>
          </a:r>
          <a:endParaRPr lang="en-US" sz="1600" b="1" i="0" dirty="0">
            <a:solidFill>
              <a:schemeClr val="tx1"/>
            </a:solidFill>
          </a:endParaRPr>
        </a:p>
      </dgm:t>
    </dgm:pt>
    <dgm:pt modelId="{765251BF-B533-F84B-A3B6-5A000389CDF4}" type="parTrans" cxnId="{B3D2C470-D745-4C44-8FD4-36071405B74D}">
      <dgm:prSet/>
      <dgm:spPr/>
      <dgm:t>
        <a:bodyPr/>
        <a:lstStyle/>
        <a:p>
          <a:endParaRPr lang="en-US" b="1" i="0">
            <a:solidFill>
              <a:schemeClr val="tx1"/>
            </a:solidFill>
          </a:endParaRPr>
        </a:p>
      </dgm:t>
    </dgm:pt>
    <dgm:pt modelId="{5E6E568E-5651-F948-94AF-3216E92B455F}" type="sibTrans" cxnId="{B3D2C470-D745-4C44-8FD4-36071405B74D}">
      <dgm:prSet/>
      <dgm:spPr/>
      <dgm:t>
        <a:bodyPr/>
        <a:lstStyle/>
        <a:p>
          <a:endParaRPr lang="en-US" b="1" i="0">
            <a:solidFill>
              <a:schemeClr val="tx1"/>
            </a:solidFill>
          </a:endParaRPr>
        </a:p>
      </dgm:t>
    </dgm:pt>
    <dgm:pt modelId="{11287BD5-6299-2546-B214-B0A00D9432B9}">
      <dgm:prSet phldrT="[Text]" custT="1"/>
      <dgm:spPr>
        <a:solidFill>
          <a:srgbClr val="149020">
            <a:alpha val="50000"/>
          </a:srgbClr>
        </a:solidFill>
      </dgm:spPr>
      <dgm:t>
        <a:bodyPr anchor="t" anchorCtr="0"/>
        <a:lstStyle/>
        <a:p>
          <a:pPr algn="l"/>
          <a:r>
            <a:rPr lang="en-US" sz="1600" b="1" i="0" dirty="0" smtClean="0">
              <a:solidFill>
                <a:schemeClr val="tx1"/>
              </a:solidFill>
            </a:rPr>
            <a:t>VMs Find                “Cheaper”                Host Servers</a:t>
          </a:r>
          <a:endParaRPr lang="en-US" sz="1600" b="1" i="0" dirty="0">
            <a:solidFill>
              <a:schemeClr val="tx1"/>
            </a:solidFill>
          </a:endParaRPr>
        </a:p>
      </dgm:t>
    </dgm:pt>
    <dgm:pt modelId="{B7A3E843-AD3B-6C45-A31E-A32BCAC3AFA7}" type="parTrans" cxnId="{813AFEF2-EE6C-6F47-BC4D-597BF549FA2F}">
      <dgm:prSet/>
      <dgm:spPr/>
      <dgm:t>
        <a:bodyPr/>
        <a:lstStyle/>
        <a:p>
          <a:endParaRPr lang="en-US" b="1" i="0">
            <a:solidFill>
              <a:schemeClr val="tx1"/>
            </a:solidFill>
          </a:endParaRPr>
        </a:p>
      </dgm:t>
    </dgm:pt>
    <dgm:pt modelId="{B3BC4BB9-E245-8148-B811-563D39BBB94D}" type="sibTrans" cxnId="{813AFEF2-EE6C-6F47-BC4D-597BF549FA2F}">
      <dgm:prSet/>
      <dgm:spPr/>
      <dgm:t>
        <a:bodyPr/>
        <a:lstStyle/>
        <a:p>
          <a:endParaRPr lang="en-US" b="1" i="0">
            <a:solidFill>
              <a:schemeClr val="tx1"/>
            </a:solidFill>
          </a:endParaRPr>
        </a:p>
      </dgm:t>
    </dgm:pt>
    <dgm:pt modelId="{9995A851-C9D3-AE45-9F1D-849C44E42818}">
      <dgm:prSet phldrT="[Text]" custT="1"/>
      <dgm:spPr>
        <a:solidFill>
          <a:srgbClr val="008000">
            <a:alpha val="50000"/>
          </a:srgbClr>
        </a:solidFill>
      </dgm:spPr>
      <dgm:t>
        <a:bodyPr anchor="t" anchorCtr="0"/>
        <a:lstStyle/>
        <a:p>
          <a:r>
            <a:rPr lang="en-US" sz="1600" b="1" i="0" dirty="0" smtClean="0">
              <a:solidFill>
                <a:schemeClr val="tx1"/>
              </a:solidFill>
            </a:rPr>
            <a:t>Host Server IO Prices</a:t>
          </a:r>
          <a:endParaRPr lang="en-US" sz="1600" b="1" i="0" dirty="0">
            <a:solidFill>
              <a:schemeClr val="tx1"/>
            </a:solidFill>
          </a:endParaRPr>
        </a:p>
      </dgm:t>
    </dgm:pt>
    <dgm:pt modelId="{EE74251F-5FA1-334D-AAE2-C66CACFEF453}" type="parTrans" cxnId="{FD26EAEB-D8F3-7447-BB8A-35A9F55FD8E5}">
      <dgm:prSet/>
      <dgm:spPr/>
      <dgm:t>
        <a:bodyPr/>
        <a:lstStyle/>
        <a:p>
          <a:endParaRPr lang="en-US"/>
        </a:p>
      </dgm:t>
    </dgm:pt>
    <dgm:pt modelId="{D51CCC42-1F90-924E-9325-421D45896FA9}" type="sibTrans" cxnId="{FD26EAEB-D8F3-7447-BB8A-35A9F55FD8E5}">
      <dgm:prSet/>
      <dgm:spPr/>
      <dgm:t>
        <a:bodyPr/>
        <a:lstStyle/>
        <a:p>
          <a:endParaRPr lang="en-US"/>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57347D06-54CB-E24B-B20F-42EA213DF5AF}" type="pres">
      <dgm:prSet presAssocID="{71031EA1-85D2-2A41-B501-552AFA254583}" presName="parTxOnly" presStyleLbl="node1" presStyleIdx="0" presStyleCnt="3" custLinFactNeighborX="6973">
        <dgm:presLayoutVars>
          <dgm:chMax val="0"/>
          <dgm:chPref val="0"/>
          <dgm:bulletEnabled val="1"/>
        </dgm:presLayoutVars>
      </dgm:prSet>
      <dgm:spPr/>
      <dgm:t>
        <a:bodyPr/>
        <a:lstStyle/>
        <a:p>
          <a:endParaRPr lang="en-US"/>
        </a:p>
      </dgm:t>
    </dgm:pt>
    <dgm:pt modelId="{0639F7AB-B9F4-3649-AD43-112815B74301}" type="pres">
      <dgm:prSet presAssocID="{5E6E568E-5651-F948-94AF-3216E92B455F}" presName="parTxOnlySpace" presStyleCnt="0"/>
      <dgm:spPr/>
    </dgm:pt>
    <dgm:pt modelId="{821896FB-45ED-A54E-965A-5484AC46EB81}" type="pres">
      <dgm:prSet presAssocID="{11287BD5-6299-2546-B214-B0A00D9432B9}" presName="parTxOnly" presStyleLbl="node1" presStyleIdx="1" presStyleCnt="3">
        <dgm:presLayoutVars>
          <dgm:chMax val="0"/>
          <dgm:chPref val="0"/>
          <dgm:bulletEnabled val="1"/>
        </dgm:presLayoutVars>
      </dgm:prSet>
      <dgm:spPr/>
      <dgm:t>
        <a:bodyPr/>
        <a:lstStyle/>
        <a:p>
          <a:endParaRPr lang="en-US"/>
        </a:p>
      </dgm:t>
    </dgm:pt>
    <dgm:pt modelId="{251408A2-3553-504D-B029-5F93102D2B12}" type="pres">
      <dgm:prSet presAssocID="{B3BC4BB9-E245-8148-B811-563D39BBB94D}" presName="parTxOnlySpace" presStyleCnt="0"/>
      <dgm:spPr/>
    </dgm:pt>
    <dgm:pt modelId="{2333003F-28E9-F247-87F6-D7BB96E1D391}" type="pres">
      <dgm:prSet presAssocID="{9995A851-C9D3-AE45-9F1D-849C44E42818}" presName="parTxOnly" presStyleLbl="node1" presStyleIdx="2" presStyleCnt="3">
        <dgm:presLayoutVars>
          <dgm:chMax val="0"/>
          <dgm:chPref val="0"/>
          <dgm:bulletEnabled val="1"/>
        </dgm:presLayoutVars>
      </dgm:prSet>
      <dgm:spPr/>
      <dgm:t>
        <a:bodyPr/>
        <a:lstStyle/>
        <a:p>
          <a:endParaRPr lang="en-US"/>
        </a:p>
      </dgm:t>
    </dgm:pt>
  </dgm:ptLst>
  <dgm:cxnLst>
    <dgm:cxn modelId="{FD26EAEB-D8F3-7447-BB8A-35A9F55FD8E5}" srcId="{CBEE7249-119E-C248-975B-C8A79606DF06}" destId="{9995A851-C9D3-AE45-9F1D-849C44E42818}" srcOrd="2" destOrd="0" parTransId="{EE74251F-5FA1-334D-AAE2-C66CACFEF453}" sibTransId="{D51CCC42-1F90-924E-9325-421D45896FA9}"/>
    <dgm:cxn modelId="{83FE35C8-6C75-4291-A3A6-9521A962DD70}" type="presOf" srcId="{9995A851-C9D3-AE45-9F1D-849C44E42818}" destId="{2333003F-28E9-F247-87F6-D7BB96E1D391}" srcOrd="0" destOrd="0" presId="urn:microsoft.com/office/officeart/2005/8/layout/chevron1"/>
    <dgm:cxn modelId="{813AFEF2-EE6C-6F47-BC4D-597BF549FA2F}" srcId="{CBEE7249-119E-C248-975B-C8A79606DF06}" destId="{11287BD5-6299-2546-B214-B0A00D9432B9}" srcOrd="1" destOrd="0" parTransId="{B7A3E843-AD3B-6C45-A31E-A32BCAC3AFA7}" sibTransId="{B3BC4BB9-E245-8148-B811-563D39BBB94D}"/>
    <dgm:cxn modelId="{B3D2C470-D745-4C44-8FD4-36071405B74D}" srcId="{CBEE7249-119E-C248-975B-C8A79606DF06}" destId="{71031EA1-85D2-2A41-B501-552AFA254583}" srcOrd="0" destOrd="0" parTransId="{765251BF-B533-F84B-A3B6-5A000389CDF4}" sibTransId="{5E6E568E-5651-F948-94AF-3216E92B455F}"/>
    <dgm:cxn modelId="{22A129F5-4451-4371-B1AC-D90DB922ADD2}" type="presOf" srcId="{71031EA1-85D2-2A41-B501-552AFA254583}" destId="{57347D06-54CB-E24B-B20F-42EA213DF5AF}" srcOrd="0" destOrd="0" presId="urn:microsoft.com/office/officeart/2005/8/layout/chevron1"/>
    <dgm:cxn modelId="{9BAAFD17-8993-4F32-A88E-67CD5B6F7794}" type="presOf" srcId="{CBEE7249-119E-C248-975B-C8A79606DF06}" destId="{7009E41F-BC3B-1749-B61D-83054731ABD2}" srcOrd="0" destOrd="0" presId="urn:microsoft.com/office/officeart/2005/8/layout/chevron1"/>
    <dgm:cxn modelId="{CC467967-5AE4-4B21-B545-63E7B8ED7617}" type="presOf" srcId="{11287BD5-6299-2546-B214-B0A00D9432B9}" destId="{821896FB-45ED-A54E-965A-5484AC46EB81}" srcOrd="0" destOrd="0" presId="urn:microsoft.com/office/officeart/2005/8/layout/chevron1"/>
    <dgm:cxn modelId="{5DB2D3AC-3884-4C78-863F-F4FD5BC233BD}" type="presParOf" srcId="{7009E41F-BC3B-1749-B61D-83054731ABD2}" destId="{57347D06-54CB-E24B-B20F-42EA213DF5AF}" srcOrd="0" destOrd="0" presId="urn:microsoft.com/office/officeart/2005/8/layout/chevron1"/>
    <dgm:cxn modelId="{A9AE509E-0E0F-488B-AA3B-84B184B7ADC2}" type="presParOf" srcId="{7009E41F-BC3B-1749-B61D-83054731ABD2}" destId="{0639F7AB-B9F4-3649-AD43-112815B74301}" srcOrd="1" destOrd="0" presId="urn:microsoft.com/office/officeart/2005/8/layout/chevron1"/>
    <dgm:cxn modelId="{712A5ABB-883E-4456-A6E9-CA89FBFB88BE}" type="presParOf" srcId="{7009E41F-BC3B-1749-B61D-83054731ABD2}" destId="{821896FB-45ED-A54E-965A-5484AC46EB81}" srcOrd="2" destOrd="0" presId="urn:microsoft.com/office/officeart/2005/8/layout/chevron1"/>
    <dgm:cxn modelId="{FC8B2EE7-7333-455C-8761-1F235E484992}" type="presParOf" srcId="{7009E41F-BC3B-1749-B61D-83054731ABD2}" destId="{251408A2-3553-504D-B029-5F93102D2B12}" srcOrd="3" destOrd="0" presId="urn:microsoft.com/office/officeart/2005/8/layout/chevron1"/>
    <dgm:cxn modelId="{99D70166-3C92-4BB0-AC3C-8F86063E25C3}" type="presParOf" srcId="{7009E41F-BC3B-1749-B61D-83054731ABD2}" destId="{2333003F-28E9-F247-87F6-D7BB96E1D391}" srcOrd="4"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a:scene3d>
          <a:camera prst="orthographicFront">
            <a:rot lat="0" lon="0" rev="16200000"/>
          </a:camera>
          <a:lightRig rig="threePt" dir="t"/>
        </a:scene3d>
      </dgm:spPr>
      <dgm:t>
        <a:bodyPr/>
        <a:lstStyle/>
        <a:p>
          <a:endParaRPr lang="en-US"/>
        </a:p>
      </dgm:t>
    </dgm:pt>
    <dgm:pt modelId="{794AD970-0A7A-124E-8C8A-8413D2B13C4D}">
      <dgm:prSet phldrT="[Text]" custT="1"/>
      <dgm:spPr>
        <a:solidFill>
          <a:schemeClr val="bg1">
            <a:lumMod val="85000"/>
            <a:alpha val="50000"/>
          </a:schemeClr>
        </a:solidFill>
      </dgm:spPr>
      <dgm:t>
        <a:bodyPr/>
        <a:lstStyle/>
        <a:p>
          <a:r>
            <a:rPr lang="en-US" sz="1600" b="1" i="0" dirty="0" smtClean="0">
              <a:solidFill>
                <a:schemeClr val="tx1"/>
              </a:solidFill>
            </a:rPr>
            <a:t>VMs Move  to “Cheaper”  Hosts</a:t>
          </a:r>
          <a:endParaRPr lang="en-US" sz="1600" b="1" i="0" dirty="0">
            <a:solidFill>
              <a:schemeClr val="tx1"/>
            </a:solidFill>
          </a:endParaRPr>
        </a:p>
      </dgm:t>
    </dgm:pt>
    <dgm:pt modelId="{2345F61B-DD49-254E-8702-9D0F13F3AC4F}" type="parTrans" cxnId="{94A7E097-BA99-6044-A4A4-D651517B4223}">
      <dgm:prSet/>
      <dgm:spPr/>
      <dgm:t>
        <a:bodyPr/>
        <a:lstStyle/>
        <a:p>
          <a:endParaRPr lang="en-US" b="1" i="0">
            <a:solidFill>
              <a:schemeClr val="tx1"/>
            </a:solidFill>
          </a:endParaRPr>
        </a:p>
      </dgm:t>
    </dgm:pt>
    <dgm:pt modelId="{4A0CC85F-CFA1-D140-AB41-26E8F6811BE2}" type="sibTrans" cxnId="{94A7E097-BA99-6044-A4A4-D651517B42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035AD4D-C364-7F49-8A3D-822C693C3FDB}" type="pres">
      <dgm:prSet presAssocID="{794AD970-0A7A-124E-8C8A-8413D2B13C4D}" presName="parTxOnly" presStyleLbl="node1" presStyleIdx="0" presStyleCnt="1">
        <dgm:presLayoutVars>
          <dgm:chMax val="0"/>
          <dgm:chPref val="0"/>
          <dgm:bulletEnabled val="1"/>
        </dgm:presLayoutVars>
      </dgm:prSet>
      <dgm:spPr/>
      <dgm:t>
        <a:bodyPr/>
        <a:lstStyle/>
        <a:p>
          <a:endParaRPr lang="en-US"/>
        </a:p>
      </dgm:t>
    </dgm:pt>
  </dgm:ptLst>
  <dgm:cxnLst>
    <dgm:cxn modelId="{94A7E097-BA99-6044-A4A4-D651517B4223}" srcId="{CBEE7249-119E-C248-975B-C8A79606DF06}" destId="{794AD970-0A7A-124E-8C8A-8413D2B13C4D}" srcOrd="0" destOrd="0" parTransId="{2345F61B-DD49-254E-8702-9D0F13F3AC4F}" sibTransId="{4A0CC85F-CFA1-D140-AB41-26E8F6811BE2}"/>
    <dgm:cxn modelId="{D15D9FD3-D987-4568-93C2-9D4E8CA87B22}" type="presOf" srcId="{794AD970-0A7A-124E-8C8A-8413D2B13C4D}" destId="{4035AD4D-C364-7F49-8A3D-822C693C3FDB}" srcOrd="0" destOrd="0" presId="urn:microsoft.com/office/officeart/2005/8/layout/chevron1"/>
    <dgm:cxn modelId="{94FA033C-5691-4F60-B532-CB99112D1329}" type="presOf" srcId="{CBEE7249-119E-C248-975B-C8A79606DF06}" destId="{7009E41F-BC3B-1749-B61D-83054731ABD2}" srcOrd="0" destOrd="0" presId="urn:microsoft.com/office/officeart/2005/8/layout/chevron1"/>
    <dgm:cxn modelId="{3684997D-DBB3-4ED1-B722-7F8BC156C4E7}" type="presParOf" srcId="{7009E41F-BC3B-1749-B61D-83054731ABD2}" destId="{4035AD4D-C364-7F49-8A3D-822C693C3FDB}" srcOrd="0" destOrd="0" presId="urn:microsoft.com/office/officeart/2005/8/layout/chevron1"/>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Workload on Data Store</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9E7C19A7-2253-8047-B666-105036FC02B2}">
      <dgm:prSet phldrT="[Text]" custT="1"/>
      <dgm:spPr>
        <a:solidFill>
          <a:schemeClr val="bg1">
            <a:lumMod val="85000"/>
            <a:alpha val="50000"/>
          </a:schemeClr>
        </a:solidFill>
      </dgm:spPr>
      <dgm:t>
        <a:bodyPr/>
        <a:lstStyle/>
        <a:p>
          <a:r>
            <a:rPr lang="en-US" sz="1600" b="1" i="0" dirty="0" smtClean="0">
              <a:solidFill>
                <a:schemeClr val="tx1"/>
              </a:solidFill>
            </a:rPr>
            <a:t>Data Store Latency</a:t>
          </a:r>
          <a:endParaRPr lang="en-US" sz="1600" b="1" i="0" dirty="0">
            <a:solidFill>
              <a:schemeClr val="tx1"/>
            </a:solidFill>
          </a:endParaRPr>
        </a:p>
      </dgm:t>
    </dgm:pt>
    <dgm:pt modelId="{CF3E269A-456F-3249-A204-C1B6BC7795C9}" type="sibTrans" cxnId="{9FCB6FBA-E841-1248-906A-327C87C69A23}">
      <dgm:prSet/>
      <dgm:spPr/>
      <dgm:t>
        <a:bodyPr/>
        <a:lstStyle/>
        <a:p>
          <a:endParaRPr lang="en-US" b="1" i="0">
            <a:solidFill>
              <a:schemeClr val="tx1"/>
            </a:solidFill>
          </a:endParaRPr>
        </a:p>
      </dgm:t>
    </dgm:pt>
    <dgm:pt modelId="{AB2F8661-2666-394F-8750-C5F46A8C89B2}" type="parTrans" cxnId="{9FCB6FBA-E841-1248-906A-327C87C69A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2">
        <dgm:presLayoutVars>
          <dgm:chMax val="0"/>
          <dgm:chPref val="0"/>
          <dgm:bulletEnabled val="1"/>
        </dgm:presLayoutVars>
      </dgm:prSet>
      <dgm:spPr/>
      <dgm:t>
        <a:bodyPr/>
        <a:lstStyle/>
        <a:p>
          <a:endParaRPr lang="en-US"/>
        </a:p>
      </dgm:t>
    </dgm:pt>
    <dgm:pt modelId="{D9DC4D76-E701-A84E-BF6D-7A4CD845B48B}" type="pres">
      <dgm:prSet presAssocID="{A7370982-1903-F144-8425-6FF47646885F}" presName="parTxOnlySpace" presStyleCnt="0"/>
      <dgm:spPr/>
    </dgm:pt>
    <dgm:pt modelId="{869CFEFB-1B6F-A64F-8237-C884AA0080FC}" type="pres">
      <dgm:prSet presAssocID="{9E7C19A7-2253-8047-B666-105036FC02B2}" presName="parTxOnly" presStyleLbl="node1" presStyleIdx="1" presStyleCnt="2">
        <dgm:presLayoutVars>
          <dgm:chMax val="0"/>
          <dgm:chPref val="0"/>
          <dgm:bulletEnabled val="1"/>
        </dgm:presLayoutVars>
      </dgm:prSet>
      <dgm:spPr/>
      <dgm:t>
        <a:bodyPr/>
        <a:lstStyle/>
        <a:p>
          <a:endParaRPr lang="en-US"/>
        </a:p>
      </dgm:t>
    </dgm:pt>
  </dgm:ptLst>
  <dgm:cxnLst>
    <dgm:cxn modelId="{33DAE6F6-1117-47E3-BF3C-CE896DA6E656}" type="presOf" srcId="{9E7C19A7-2253-8047-B666-105036FC02B2}" destId="{869CFEFB-1B6F-A64F-8237-C884AA0080FC}" srcOrd="0" destOrd="0" presId="urn:microsoft.com/office/officeart/2005/8/layout/chevron1"/>
    <dgm:cxn modelId="{31BAF690-1467-43F2-A02A-EAC7EB7A302C}" type="presOf" srcId="{BE690A5C-0CA7-7C49-8572-ED59EB67A51B}" destId="{43588BFA-0C43-0A45-B3DA-2B9CF302640F}" srcOrd="0" destOrd="0" presId="urn:microsoft.com/office/officeart/2005/8/layout/chevron1"/>
    <dgm:cxn modelId="{B60EE91F-D80B-4742-AB6E-278DE8480A0D}" type="presOf" srcId="{CBEE7249-119E-C248-975B-C8A79606DF06}" destId="{7009E41F-BC3B-1749-B61D-83054731ABD2}" srcOrd="0" destOrd="0" presId="urn:microsoft.com/office/officeart/2005/8/layout/chevron1"/>
    <dgm:cxn modelId="{9FCB6FBA-E841-1248-906A-327C87C69A23}" srcId="{CBEE7249-119E-C248-975B-C8A79606DF06}" destId="{9E7C19A7-2253-8047-B666-105036FC02B2}" srcOrd="1" destOrd="0" parTransId="{AB2F8661-2666-394F-8750-C5F46A8C89B2}" sibTransId="{CF3E269A-456F-3249-A204-C1B6BC7795C9}"/>
    <dgm:cxn modelId="{85171DDE-5D09-5F47-870F-1A682AC160C6}" srcId="{CBEE7249-119E-C248-975B-C8A79606DF06}" destId="{BE690A5C-0CA7-7C49-8572-ED59EB67A51B}" srcOrd="0" destOrd="0" parTransId="{960422D4-01C9-FE41-86D7-F4EBC68D55C1}" sibTransId="{A7370982-1903-F144-8425-6FF47646885F}"/>
    <dgm:cxn modelId="{40221770-EA08-4863-84E1-F2706C69CE6A}" type="presParOf" srcId="{7009E41F-BC3B-1749-B61D-83054731ABD2}" destId="{43588BFA-0C43-0A45-B3DA-2B9CF302640F}" srcOrd="0" destOrd="0" presId="urn:microsoft.com/office/officeart/2005/8/layout/chevron1"/>
    <dgm:cxn modelId="{C0295D8B-9C1A-4936-8AAE-8454F8FCDE6D}" type="presParOf" srcId="{7009E41F-BC3B-1749-B61D-83054731ABD2}" destId="{D9DC4D76-E701-A84E-BF6D-7A4CD845B48B}" srcOrd="1" destOrd="0" presId="urn:microsoft.com/office/officeart/2005/8/layout/chevron1"/>
    <dgm:cxn modelId="{6170092F-6C87-45EE-8C65-5A05828A0F80}" type="presParOf" srcId="{7009E41F-BC3B-1749-B61D-83054731ABD2}" destId="{869CFEFB-1B6F-A64F-8237-C884AA0080FC}" srcOrd="2"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Data Store Latency </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1" custScaleX="92024" custScaleY="91598">
        <dgm:presLayoutVars>
          <dgm:chMax val="0"/>
          <dgm:chPref val="0"/>
          <dgm:bulletEnabled val="1"/>
        </dgm:presLayoutVars>
      </dgm:prSet>
      <dgm:spPr/>
      <dgm:t>
        <a:bodyPr/>
        <a:lstStyle/>
        <a:p>
          <a:endParaRPr lang="en-US"/>
        </a:p>
      </dgm:t>
    </dgm:pt>
  </dgm:ptLst>
  <dgm:cxnLst>
    <dgm:cxn modelId="{89C839CB-0F2C-4C97-A91D-2AE11394028E}" type="presOf" srcId="{CBEE7249-119E-C248-975B-C8A79606DF06}" destId="{7009E41F-BC3B-1749-B61D-83054731ABD2}" srcOrd="0" destOrd="0" presId="urn:microsoft.com/office/officeart/2005/8/layout/chevron1"/>
    <dgm:cxn modelId="{E5CE3E5E-C299-4FA3-9D7A-833A09B82F59}" type="presOf" srcId="{BE690A5C-0CA7-7C49-8572-ED59EB67A51B}" destId="{43588BFA-0C43-0A45-B3DA-2B9CF302640F}" srcOrd="0" destOrd="0" presId="urn:microsoft.com/office/officeart/2005/8/layout/chevron1"/>
    <dgm:cxn modelId="{85171DDE-5D09-5F47-870F-1A682AC160C6}" srcId="{CBEE7249-119E-C248-975B-C8A79606DF06}" destId="{BE690A5C-0CA7-7C49-8572-ED59EB67A51B}" srcOrd="0" destOrd="0" parTransId="{960422D4-01C9-FE41-86D7-F4EBC68D55C1}" sibTransId="{A7370982-1903-F144-8425-6FF47646885F}"/>
    <dgm:cxn modelId="{0290D9E2-B523-4DC1-AF8D-3B43D32403B0}" type="presParOf" srcId="{7009E41F-BC3B-1749-B61D-83054731ABD2}" destId="{43588BFA-0C43-0A45-B3DA-2B9CF302640F}" srcOrd="0"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71031EA1-85D2-2A41-B501-552AFA254583}">
      <dgm:prSet phldrT="[Text]" custT="1"/>
      <dgm:spPr>
        <a:solidFill>
          <a:srgbClr val="149020">
            <a:alpha val="50000"/>
          </a:srgbClr>
        </a:solidFill>
        <a:ln>
          <a:solidFill>
            <a:schemeClr val="tx1">
              <a:lumMod val="50000"/>
              <a:lumOff val="50000"/>
            </a:schemeClr>
          </a:solidFill>
        </a:ln>
      </dgm:spPr>
      <dgm:t>
        <a:bodyPr anchor="t" anchorCtr="0"/>
        <a:lstStyle/>
        <a:p>
          <a:r>
            <a:rPr lang="en-US" sz="1600" b="1" i="0" dirty="0" smtClean="0">
              <a:solidFill>
                <a:schemeClr val="tx1"/>
              </a:solidFill>
            </a:rPr>
            <a:t>DS Latency Price </a:t>
          </a:r>
          <a:endParaRPr lang="en-US" sz="1600" b="1" i="0" dirty="0">
            <a:solidFill>
              <a:schemeClr val="tx1"/>
            </a:solidFill>
          </a:endParaRPr>
        </a:p>
      </dgm:t>
    </dgm:pt>
    <dgm:pt modelId="{765251BF-B533-F84B-A3B6-5A000389CDF4}" type="parTrans" cxnId="{B3D2C470-D745-4C44-8FD4-36071405B74D}">
      <dgm:prSet/>
      <dgm:spPr/>
      <dgm:t>
        <a:bodyPr/>
        <a:lstStyle/>
        <a:p>
          <a:endParaRPr lang="en-US" b="1" i="0">
            <a:solidFill>
              <a:schemeClr val="tx1"/>
            </a:solidFill>
          </a:endParaRPr>
        </a:p>
      </dgm:t>
    </dgm:pt>
    <dgm:pt modelId="{5E6E568E-5651-F948-94AF-3216E92B455F}" type="sibTrans" cxnId="{B3D2C470-D745-4C44-8FD4-36071405B74D}">
      <dgm:prSet/>
      <dgm:spPr/>
      <dgm:t>
        <a:bodyPr/>
        <a:lstStyle/>
        <a:p>
          <a:endParaRPr lang="en-US" b="1" i="0">
            <a:solidFill>
              <a:schemeClr val="tx1"/>
            </a:solidFill>
          </a:endParaRPr>
        </a:p>
      </dgm:t>
    </dgm:pt>
    <dgm:pt modelId="{11287BD5-6299-2546-B214-B0A00D9432B9}">
      <dgm:prSet phldrT="[Text]" custT="1"/>
      <dgm:spPr>
        <a:solidFill>
          <a:srgbClr val="149020">
            <a:alpha val="50000"/>
          </a:srgbClr>
        </a:solidFill>
      </dgm:spPr>
      <dgm:t>
        <a:bodyPr anchor="t" anchorCtr="0"/>
        <a:lstStyle/>
        <a:p>
          <a:pPr algn="l"/>
          <a:r>
            <a:rPr lang="en-US" sz="1600" b="1" i="0" dirty="0" smtClean="0">
              <a:solidFill>
                <a:schemeClr val="tx1"/>
              </a:solidFill>
            </a:rPr>
            <a:t>VMs Find                “Cheaper”                Data Stores</a:t>
          </a:r>
          <a:endParaRPr lang="en-US" sz="1600" b="1" i="0" dirty="0">
            <a:solidFill>
              <a:schemeClr val="tx1"/>
            </a:solidFill>
          </a:endParaRPr>
        </a:p>
      </dgm:t>
    </dgm:pt>
    <dgm:pt modelId="{B7A3E843-AD3B-6C45-A31E-A32BCAC3AFA7}" type="parTrans" cxnId="{813AFEF2-EE6C-6F47-BC4D-597BF549FA2F}">
      <dgm:prSet/>
      <dgm:spPr/>
      <dgm:t>
        <a:bodyPr/>
        <a:lstStyle/>
        <a:p>
          <a:endParaRPr lang="en-US" b="1" i="0">
            <a:solidFill>
              <a:schemeClr val="tx1"/>
            </a:solidFill>
          </a:endParaRPr>
        </a:p>
      </dgm:t>
    </dgm:pt>
    <dgm:pt modelId="{B3BC4BB9-E245-8148-B811-563D39BBB94D}" type="sibTrans" cxnId="{813AFEF2-EE6C-6F47-BC4D-597BF549FA2F}">
      <dgm:prSet/>
      <dgm:spPr/>
      <dgm:t>
        <a:bodyPr/>
        <a:lstStyle/>
        <a:p>
          <a:endParaRPr lang="en-US" b="1" i="0">
            <a:solidFill>
              <a:schemeClr val="tx1"/>
            </a:solidFill>
          </a:endParaRPr>
        </a:p>
      </dgm:t>
    </dgm:pt>
    <dgm:pt modelId="{9995A851-C9D3-AE45-9F1D-849C44E42818}">
      <dgm:prSet phldrT="[Text]" custT="1"/>
      <dgm:spPr>
        <a:solidFill>
          <a:srgbClr val="008000">
            <a:alpha val="50000"/>
          </a:srgbClr>
        </a:solidFill>
      </dgm:spPr>
      <dgm:t>
        <a:bodyPr anchor="t" anchorCtr="0"/>
        <a:lstStyle/>
        <a:p>
          <a:r>
            <a:rPr lang="en-US" sz="1600" b="1" i="0" dirty="0" smtClean="0">
              <a:solidFill>
                <a:schemeClr val="tx1"/>
              </a:solidFill>
            </a:rPr>
            <a:t>DS Latency Price</a:t>
          </a:r>
          <a:endParaRPr lang="en-US" sz="1600" b="1" i="0" dirty="0">
            <a:solidFill>
              <a:schemeClr val="tx1"/>
            </a:solidFill>
          </a:endParaRPr>
        </a:p>
      </dgm:t>
    </dgm:pt>
    <dgm:pt modelId="{EE74251F-5FA1-334D-AAE2-C66CACFEF453}" type="parTrans" cxnId="{FD26EAEB-D8F3-7447-BB8A-35A9F55FD8E5}">
      <dgm:prSet/>
      <dgm:spPr/>
      <dgm:t>
        <a:bodyPr/>
        <a:lstStyle/>
        <a:p>
          <a:endParaRPr lang="en-US"/>
        </a:p>
      </dgm:t>
    </dgm:pt>
    <dgm:pt modelId="{D51CCC42-1F90-924E-9325-421D45896FA9}" type="sibTrans" cxnId="{FD26EAEB-D8F3-7447-BB8A-35A9F55FD8E5}">
      <dgm:prSet/>
      <dgm:spPr/>
      <dgm:t>
        <a:bodyPr/>
        <a:lstStyle/>
        <a:p>
          <a:endParaRPr lang="en-US"/>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57347D06-54CB-E24B-B20F-42EA213DF5AF}" type="pres">
      <dgm:prSet presAssocID="{71031EA1-85D2-2A41-B501-552AFA254583}" presName="parTxOnly" presStyleLbl="node1" presStyleIdx="0" presStyleCnt="3" custLinFactNeighborX="6973">
        <dgm:presLayoutVars>
          <dgm:chMax val="0"/>
          <dgm:chPref val="0"/>
          <dgm:bulletEnabled val="1"/>
        </dgm:presLayoutVars>
      </dgm:prSet>
      <dgm:spPr/>
      <dgm:t>
        <a:bodyPr/>
        <a:lstStyle/>
        <a:p>
          <a:endParaRPr lang="en-US"/>
        </a:p>
      </dgm:t>
    </dgm:pt>
    <dgm:pt modelId="{0639F7AB-B9F4-3649-AD43-112815B74301}" type="pres">
      <dgm:prSet presAssocID="{5E6E568E-5651-F948-94AF-3216E92B455F}" presName="parTxOnlySpace" presStyleCnt="0"/>
      <dgm:spPr/>
    </dgm:pt>
    <dgm:pt modelId="{821896FB-45ED-A54E-965A-5484AC46EB81}" type="pres">
      <dgm:prSet presAssocID="{11287BD5-6299-2546-B214-B0A00D9432B9}" presName="parTxOnly" presStyleLbl="node1" presStyleIdx="1" presStyleCnt="3">
        <dgm:presLayoutVars>
          <dgm:chMax val="0"/>
          <dgm:chPref val="0"/>
          <dgm:bulletEnabled val="1"/>
        </dgm:presLayoutVars>
      </dgm:prSet>
      <dgm:spPr/>
      <dgm:t>
        <a:bodyPr/>
        <a:lstStyle/>
        <a:p>
          <a:endParaRPr lang="en-US"/>
        </a:p>
      </dgm:t>
    </dgm:pt>
    <dgm:pt modelId="{251408A2-3553-504D-B029-5F93102D2B12}" type="pres">
      <dgm:prSet presAssocID="{B3BC4BB9-E245-8148-B811-563D39BBB94D}" presName="parTxOnlySpace" presStyleCnt="0"/>
      <dgm:spPr/>
    </dgm:pt>
    <dgm:pt modelId="{2333003F-28E9-F247-87F6-D7BB96E1D391}" type="pres">
      <dgm:prSet presAssocID="{9995A851-C9D3-AE45-9F1D-849C44E42818}" presName="parTxOnly" presStyleLbl="node1" presStyleIdx="2" presStyleCnt="3">
        <dgm:presLayoutVars>
          <dgm:chMax val="0"/>
          <dgm:chPref val="0"/>
          <dgm:bulletEnabled val="1"/>
        </dgm:presLayoutVars>
      </dgm:prSet>
      <dgm:spPr/>
      <dgm:t>
        <a:bodyPr/>
        <a:lstStyle/>
        <a:p>
          <a:endParaRPr lang="en-US"/>
        </a:p>
      </dgm:t>
    </dgm:pt>
  </dgm:ptLst>
  <dgm:cxnLst>
    <dgm:cxn modelId="{A79F10C2-F0E4-41F7-A5E7-18FD5ABA8323}" type="presOf" srcId="{71031EA1-85D2-2A41-B501-552AFA254583}" destId="{57347D06-54CB-E24B-B20F-42EA213DF5AF}" srcOrd="0" destOrd="0" presId="urn:microsoft.com/office/officeart/2005/8/layout/chevron1"/>
    <dgm:cxn modelId="{F72A92D5-AF8A-4BAE-9651-9F6D9A7F97A0}" type="presOf" srcId="{9995A851-C9D3-AE45-9F1D-849C44E42818}" destId="{2333003F-28E9-F247-87F6-D7BB96E1D391}" srcOrd="0" destOrd="0" presId="urn:microsoft.com/office/officeart/2005/8/layout/chevron1"/>
    <dgm:cxn modelId="{FD26EAEB-D8F3-7447-BB8A-35A9F55FD8E5}" srcId="{CBEE7249-119E-C248-975B-C8A79606DF06}" destId="{9995A851-C9D3-AE45-9F1D-849C44E42818}" srcOrd="2" destOrd="0" parTransId="{EE74251F-5FA1-334D-AAE2-C66CACFEF453}" sibTransId="{D51CCC42-1F90-924E-9325-421D45896FA9}"/>
    <dgm:cxn modelId="{5CF9D93F-32EF-420C-B2C0-3E1052F85929}" type="presOf" srcId="{11287BD5-6299-2546-B214-B0A00D9432B9}" destId="{821896FB-45ED-A54E-965A-5484AC46EB81}" srcOrd="0" destOrd="0" presId="urn:microsoft.com/office/officeart/2005/8/layout/chevron1"/>
    <dgm:cxn modelId="{B3D2C470-D745-4C44-8FD4-36071405B74D}" srcId="{CBEE7249-119E-C248-975B-C8A79606DF06}" destId="{71031EA1-85D2-2A41-B501-552AFA254583}" srcOrd="0" destOrd="0" parTransId="{765251BF-B533-F84B-A3B6-5A000389CDF4}" sibTransId="{5E6E568E-5651-F948-94AF-3216E92B455F}"/>
    <dgm:cxn modelId="{813AFEF2-EE6C-6F47-BC4D-597BF549FA2F}" srcId="{CBEE7249-119E-C248-975B-C8A79606DF06}" destId="{11287BD5-6299-2546-B214-B0A00D9432B9}" srcOrd="1" destOrd="0" parTransId="{B7A3E843-AD3B-6C45-A31E-A32BCAC3AFA7}" sibTransId="{B3BC4BB9-E245-8148-B811-563D39BBB94D}"/>
    <dgm:cxn modelId="{4F7222D6-6B66-45C2-B516-1FB061EBC9CB}" type="presOf" srcId="{CBEE7249-119E-C248-975B-C8A79606DF06}" destId="{7009E41F-BC3B-1749-B61D-83054731ABD2}" srcOrd="0" destOrd="0" presId="urn:microsoft.com/office/officeart/2005/8/layout/chevron1"/>
    <dgm:cxn modelId="{EAC79EC3-263F-4429-A009-E329E35A0853}" type="presParOf" srcId="{7009E41F-BC3B-1749-B61D-83054731ABD2}" destId="{57347D06-54CB-E24B-B20F-42EA213DF5AF}" srcOrd="0" destOrd="0" presId="urn:microsoft.com/office/officeart/2005/8/layout/chevron1"/>
    <dgm:cxn modelId="{8BFE5E43-55B8-4BA5-8B0E-112B70F9A83F}" type="presParOf" srcId="{7009E41F-BC3B-1749-B61D-83054731ABD2}" destId="{0639F7AB-B9F4-3649-AD43-112815B74301}" srcOrd="1" destOrd="0" presId="urn:microsoft.com/office/officeart/2005/8/layout/chevron1"/>
    <dgm:cxn modelId="{37A94719-E6D4-4767-BC7A-47A58B31F5B4}" type="presParOf" srcId="{7009E41F-BC3B-1749-B61D-83054731ABD2}" destId="{821896FB-45ED-A54E-965A-5484AC46EB81}" srcOrd="2" destOrd="0" presId="urn:microsoft.com/office/officeart/2005/8/layout/chevron1"/>
    <dgm:cxn modelId="{688BAA79-F750-4629-8651-31990FEAD9DC}" type="presParOf" srcId="{7009E41F-BC3B-1749-B61D-83054731ABD2}" destId="{251408A2-3553-504D-B029-5F93102D2B12}" srcOrd="3" destOrd="0" presId="urn:microsoft.com/office/officeart/2005/8/layout/chevron1"/>
    <dgm:cxn modelId="{ACF976D7-CC28-4B1B-841F-0930A4730132}" type="presParOf" srcId="{7009E41F-BC3B-1749-B61D-83054731ABD2}" destId="{2333003F-28E9-F247-87F6-D7BB96E1D391}" srcOrd="4"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a:scene3d>
          <a:camera prst="orthographicFront">
            <a:rot lat="0" lon="0" rev="16200000"/>
          </a:camera>
          <a:lightRig rig="threePt" dir="t"/>
        </a:scene3d>
      </dgm:spPr>
      <dgm:t>
        <a:bodyPr/>
        <a:lstStyle/>
        <a:p>
          <a:endParaRPr lang="en-US"/>
        </a:p>
      </dgm:t>
    </dgm:pt>
    <dgm:pt modelId="{794AD970-0A7A-124E-8C8A-8413D2B13C4D}">
      <dgm:prSet phldrT="[Text]" custT="1"/>
      <dgm:spPr>
        <a:solidFill>
          <a:schemeClr val="bg1">
            <a:lumMod val="85000"/>
            <a:alpha val="50000"/>
          </a:schemeClr>
        </a:solidFill>
      </dgm:spPr>
      <dgm:t>
        <a:bodyPr/>
        <a:lstStyle/>
        <a:p>
          <a:r>
            <a:rPr lang="en-US" sz="1600" b="1" i="0" dirty="0" smtClean="0">
              <a:solidFill>
                <a:schemeClr val="tx1"/>
              </a:solidFill>
            </a:rPr>
            <a:t>VMs use Storage </a:t>
          </a:r>
          <a:r>
            <a:rPr lang="en-US" sz="1600" b="1" i="0" dirty="0" err="1" smtClean="0">
              <a:solidFill>
                <a:schemeClr val="tx1"/>
              </a:solidFill>
            </a:rPr>
            <a:t>vMotion</a:t>
          </a:r>
          <a:r>
            <a:rPr lang="en-US" sz="1600" b="1" i="0" dirty="0" smtClean="0">
              <a:solidFill>
                <a:schemeClr val="tx1"/>
              </a:solidFill>
            </a:rPr>
            <a:t> to move to “Cheaper”  DSs</a:t>
          </a:r>
          <a:endParaRPr lang="en-US" sz="1600" b="1" i="0" dirty="0">
            <a:solidFill>
              <a:schemeClr val="tx1"/>
            </a:solidFill>
          </a:endParaRPr>
        </a:p>
      </dgm:t>
    </dgm:pt>
    <dgm:pt modelId="{2345F61B-DD49-254E-8702-9D0F13F3AC4F}" type="parTrans" cxnId="{94A7E097-BA99-6044-A4A4-D651517B4223}">
      <dgm:prSet/>
      <dgm:spPr/>
      <dgm:t>
        <a:bodyPr/>
        <a:lstStyle/>
        <a:p>
          <a:endParaRPr lang="en-US" b="1" i="0">
            <a:solidFill>
              <a:schemeClr val="tx1"/>
            </a:solidFill>
          </a:endParaRPr>
        </a:p>
      </dgm:t>
    </dgm:pt>
    <dgm:pt modelId="{4A0CC85F-CFA1-D140-AB41-26E8F6811BE2}" type="sibTrans" cxnId="{94A7E097-BA99-6044-A4A4-D651517B42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035AD4D-C364-7F49-8A3D-822C693C3FDB}" type="pres">
      <dgm:prSet presAssocID="{794AD970-0A7A-124E-8C8A-8413D2B13C4D}" presName="parTxOnly" presStyleLbl="node1" presStyleIdx="0" presStyleCnt="1">
        <dgm:presLayoutVars>
          <dgm:chMax val="0"/>
          <dgm:chPref val="0"/>
          <dgm:bulletEnabled val="1"/>
        </dgm:presLayoutVars>
      </dgm:prSet>
      <dgm:spPr/>
      <dgm:t>
        <a:bodyPr/>
        <a:lstStyle/>
        <a:p>
          <a:endParaRPr lang="en-US"/>
        </a:p>
      </dgm:t>
    </dgm:pt>
  </dgm:ptLst>
  <dgm:cxnLst>
    <dgm:cxn modelId="{5CFC9D32-2A20-42BB-9BA3-516878B3F93C}" type="presOf" srcId="{794AD970-0A7A-124E-8C8A-8413D2B13C4D}" destId="{4035AD4D-C364-7F49-8A3D-822C693C3FDB}" srcOrd="0" destOrd="0" presId="urn:microsoft.com/office/officeart/2005/8/layout/chevron1"/>
    <dgm:cxn modelId="{21F9FCB8-5C6A-4B17-A914-522D24D3A757}" type="presOf" srcId="{CBEE7249-119E-C248-975B-C8A79606DF06}" destId="{7009E41F-BC3B-1749-B61D-83054731ABD2}" srcOrd="0" destOrd="0" presId="urn:microsoft.com/office/officeart/2005/8/layout/chevron1"/>
    <dgm:cxn modelId="{94A7E097-BA99-6044-A4A4-D651517B4223}" srcId="{CBEE7249-119E-C248-975B-C8A79606DF06}" destId="{794AD970-0A7A-124E-8C8A-8413D2B13C4D}" srcOrd="0" destOrd="0" parTransId="{2345F61B-DD49-254E-8702-9D0F13F3AC4F}" sibTransId="{4A0CC85F-CFA1-D140-AB41-26E8F6811BE2}"/>
    <dgm:cxn modelId="{D44FC1CF-A985-4545-B881-0F867CDD2048}" type="presParOf" srcId="{7009E41F-BC3B-1749-B61D-83054731ABD2}" destId="{4035AD4D-C364-7F49-8A3D-822C693C3FDB}" srcOrd="0" destOrd="0" presId="urn:microsoft.com/office/officeart/2005/8/layout/chevron1"/>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Application Workload in a VM</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9E7C19A7-2253-8047-B666-105036FC02B2}">
      <dgm:prSet phldrT="[Text]" custT="1"/>
      <dgm:spPr>
        <a:solidFill>
          <a:schemeClr val="bg1">
            <a:lumMod val="85000"/>
            <a:alpha val="50000"/>
          </a:schemeClr>
        </a:solidFill>
      </dgm:spPr>
      <dgm:t>
        <a:bodyPr/>
        <a:lstStyle/>
        <a:p>
          <a:r>
            <a:rPr lang="en-US" sz="1600" b="1" i="0" dirty="0" smtClean="0">
              <a:solidFill>
                <a:schemeClr val="tx1"/>
              </a:solidFill>
            </a:rPr>
            <a:t>VM Resources Utilization </a:t>
          </a:r>
          <a:endParaRPr lang="en-US" sz="1600" b="1" i="0" dirty="0">
            <a:solidFill>
              <a:schemeClr val="tx1"/>
            </a:solidFill>
          </a:endParaRPr>
        </a:p>
      </dgm:t>
    </dgm:pt>
    <dgm:pt modelId="{AB2F8661-2666-394F-8750-C5F46A8C89B2}" type="parTrans" cxnId="{9FCB6FBA-E841-1248-906A-327C87C69A23}">
      <dgm:prSet/>
      <dgm:spPr/>
      <dgm:t>
        <a:bodyPr/>
        <a:lstStyle/>
        <a:p>
          <a:endParaRPr lang="en-US" b="1" i="0">
            <a:solidFill>
              <a:schemeClr val="tx1"/>
            </a:solidFill>
          </a:endParaRPr>
        </a:p>
      </dgm:t>
    </dgm:pt>
    <dgm:pt modelId="{CF3E269A-456F-3249-A204-C1B6BC7795C9}" type="sibTrans" cxnId="{9FCB6FBA-E841-1248-906A-327C87C69A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2">
        <dgm:presLayoutVars>
          <dgm:chMax val="0"/>
          <dgm:chPref val="0"/>
          <dgm:bulletEnabled val="1"/>
        </dgm:presLayoutVars>
      </dgm:prSet>
      <dgm:spPr/>
      <dgm:t>
        <a:bodyPr/>
        <a:lstStyle/>
        <a:p>
          <a:endParaRPr lang="en-US"/>
        </a:p>
      </dgm:t>
    </dgm:pt>
    <dgm:pt modelId="{D9DC4D76-E701-A84E-BF6D-7A4CD845B48B}" type="pres">
      <dgm:prSet presAssocID="{A7370982-1903-F144-8425-6FF47646885F}" presName="parTxOnlySpace" presStyleCnt="0"/>
      <dgm:spPr/>
    </dgm:pt>
    <dgm:pt modelId="{869CFEFB-1B6F-A64F-8237-C884AA0080FC}" type="pres">
      <dgm:prSet presAssocID="{9E7C19A7-2253-8047-B666-105036FC02B2}" presName="parTxOnly" presStyleLbl="node1" presStyleIdx="1" presStyleCnt="2">
        <dgm:presLayoutVars>
          <dgm:chMax val="0"/>
          <dgm:chPref val="0"/>
          <dgm:bulletEnabled val="1"/>
        </dgm:presLayoutVars>
      </dgm:prSet>
      <dgm:spPr/>
      <dgm:t>
        <a:bodyPr/>
        <a:lstStyle/>
        <a:p>
          <a:endParaRPr lang="en-US"/>
        </a:p>
      </dgm:t>
    </dgm:pt>
  </dgm:ptLst>
  <dgm:cxnLst>
    <dgm:cxn modelId="{611D6BED-65F8-44D8-A9E5-AF75F4A86D0C}" type="presOf" srcId="{BE690A5C-0CA7-7C49-8572-ED59EB67A51B}" destId="{43588BFA-0C43-0A45-B3DA-2B9CF302640F}" srcOrd="0" destOrd="0" presId="urn:microsoft.com/office/officeart/2005/8/layout/chevron1"/>
    <dgm:cxn modelId="{FEF08ED6-805F-4666-84C7-5B3FB0188E5C}" type="presOf" srcId="{CBEE7249-119E-C248-975B-C8A79606DF06}" destId="{7009E41F-BC3B-1749-B61D-83054731ABD2}" srcOrd="0" destOrd="0" presId="urn:microsoft.com/office/officeart/2005/8/layout/chevron1"/>
    <dgm:cxn modelId="{9FCB6FBA-E841-1248-906A-327C87C69A23}" srcId="{CBEE7249-119E-C248-975B-C8A79606DF06}" destId="{9E7C19A7-2253-8047-B666-105036FC02B2}" srcOrd="1" destOrd="0" parTransId="{AB2F8661-2666-394F-8750-C5F46A8C89B2}" sibTransId="{CF3E269A-456F-3249-A204-C1B6BC7795C9}"/>
    <dgm:cxn modelId="{85171DDE-5D09-5F47-870F-1A682AC160C6}" srcId="{CBEE7249-119E-C248-975B-C8A79606DF06}" destId="{BE690A5C-0CA7-7C49-8572-ED59EB67A51B}" srcOrd="0" destOrd="0" parTransId="{960422D4-01C9-FE41-86D7-F4EBC68D55C1}" sibTransId="{A7370982-1903-F144-8425-6FF47646885F}"/>
    <dgm:cxn modelId="{857628B8-FC99-45E2-A666-280C8A368CDA}" type="presOf" srcId="{9E7C19A7-2253-8047-B666-105036FC02B2}" destId="{869CFEFB-1B6F-A64F-8237-C884AA0080FC}" srcOrd="0" destOrd="0" presId="urn:microsoft.com/office/officeart/2005/8/layout/chevron1"/>
    <dgm:cxn modelId="{F186F837-BC4F-410D-AED3-DE594B43A5ED}" type="presParOf" srcId="{7009E41F-BC3B-1749-B61D-83054731ABD2}" destId="{43588BFA-0C43-0A45-B3DA-2B9CF302640F}" srcOrd="0" destOrd="0" presId="urn:microsoft.com/office/officeart/2005/8/layout/chevron1"/>
    <dgm:cxn modelId="{23C69B7F-485F-4B11-8C55-78DA9A5DB4EC}" type="presParOf" srcId="{7009E41F-BC3B-1749-B61D-83054731ABD2}" destId="{D9DC4D76-E701-A84E-BF6D-7A4CD845B48B}" srcOrd="1" destOrd="0" presId="urn:microsoft.com/office/officeart/2005/8/layout/chevron1"/>
    <dgm:cxn modelId="{BE40D5FD-0120-4682-98BC-8FB4A9587323}" type="presParOf" srcId="{7009E41F-BC3B-1749-B61D-83054731ABD2}" destId="{869CFEFB-1B6F-A64F-8237-C884AA0080FC}" srcOrd="2"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VM Resources Utilization </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1" custScaleX="92024" custScaleY="91598">
        <dgm:presLayoutVars>
          <dgm:chMax val="0"/>
          <dgm:chPref val="0"/>
          <dgm:bulletEnabled val="1"/>
        </dgm:presLayoutVars>
      </dgm:prSet>
      <dgm:spPr/>
      <dgm:t>
        <a:bodyPr/>
        <a:lstStyle/>
        <a:p>
          <a:endParaRPr lang="en-US"/>
        </a:p>
      </dgm:t>
    </dgm:pt>
  </dgm:ptLst>
  <dgm:cxnLst>
    <dgm:cxn modelId="{2A08B96A-C71B-40BA-9812-8116B4BD1374}" type="presOf" srcId="{CBEE7249-119E-C248-975B-C8A79606DF06}" destId="{7009E41F-BC3B-1749-B61D-83054731ABD2}" srcOrd="0" destOrd="0" presId="urn:microsoft.com/office/officeart/2005/8/layout/chevron1"/>
    <dgm:cxn modelId="{74F4BDFC-EE71-4F5C-B22E-BFC381612641}" type="presOf" srcId="{BE690A5C-0CA7-7C49-8572-ED59EB67A51B}" destId="{43588BFA-0C43-0A45-B3DA-2B9CF302640F}" srcOrd="0" destOrd="0" presId="urn:microsoft.com/office/officeart/2005/8/layout/chevron1"/>
    <dgm:cxn modelId="{85171DDE-5D09-5F47-870F-1A682AC160C6}" srcId="{CBEE7249-119E-C248-975B-C8A79606DF06}" destId="{BE690A5C-0CA7-7C49-8572-ED59EB67A51B}" srcOrd="0" destOrd="0" parTransId="{960422D4-01C9-FE41-86D7-F4EBC68D55C1}" sibTransId="{A7370982-1903-F144-8425-6FF47646885F}"/>
    <dgm:cxn modelId="{C25E4A01-7B4D-43AF-80BC-BF82C28ACA33}" type="presParOf" srcId="{7009E41F-BC3B-1749-B61D-83054731ABD2}" destId="{43588BFA-0C43-0A45-B3DA-2B9CF302640F}" srcOrd="0"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Host Resources Utilization </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1" custScaleX="92024" custScaleY="91598">
        <dgm:presLayoutVars>
          <dgm:chMax val="0"/>
          <dgm:chPref val="0"/>
          <dgm:bulletEnabled val="1"/>
        </dgm:presLayoutVars>
      </dgm:prSet>
      <dgm:spPr/>
      <dgm:t>
        <a:bodyPr/>
        <a:lstStyle/>
        <a:p>
          <a:endParaRPr lang="en-US"/>
        </a:p>
      </dgm:t>
    </dgm:pt>
  </dgm:ptLst>
  <dgm:cxnLst>
    <dgm:cxn modelId="{FC93C72D-6671-4BE9-925A-DA21EE4A02C3}" type="presOf" srcId="{CBEE7249-119E-C248-975B-C8A79606DF06}" destId="{7009E41F-BC3B-1749-B61D-83054731ABD2}" srcOrd="0" destOrd="0" presId="urn:microsoft.com/office/officeart/2005/8/layout/chevron1"/>
    <dgm:cxn modelId="{85171DDE-5D09-5F47-870F-1A682AC160C6}" srcId="{CBEE7249-119E-C248-975B-C8A79606DF06}" destId="{BE690A5C-0CA7-7C49-8572-ED59EB67A51B}" srcOrd="0" destOrd="0" parTransId="{960422D4-01C9-FE41-86D7-F4EBC68D55C1}" sibTransId="{A7370982-1903-F144-8425-6FF47646885F}"/>
    <dgm:cxn modelId="{E7EAFCB6-9990-46B2-AEB3-F6799B6AE347}" type="presOf" srcId="{BE690A5C-0CA7-7C49-8572-ED59EB67A51B}" destId="{43588BFA-0C43-0A45-B3DA-2B9CF302640F}" srcOrd="0" destOrd="0" presId="urn:microsoft.com/office/officeart/2005/8/layout/chevron1"/>
    <dgm:cxn modelId="{08AC78C2-07E2-4749-9ED8-C28072FC42CA}" type="presParOf" srcId="{7009E41F-BC3B-1749-B61D-83054731ABD2}" destId="{43588BFA-0C43-0A45-B3DA-2B9CF302640F}" srcOrd="0"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71031EA1-85D2-2A41-B501-552AFA254583}">
      <dgm:prSet phldrT="[Text]" custT="1"/>
      <dgm:spPr>
        <a:solidFill>
          <a:srgbClr val="149020">
            <a:alpha val="50000"/>
          </a:srgbClr>
        </a:solidFill>
        <a:ln>
          <a:solidFill>
            <a:schemeClr val="tx1">
              <a:lumMod val="50000"/>
              <a:lumOff val="50000"/>
            </a:schemeClr>
          </a:solidFill>
        </a:ln>
      </dgm:spPr>
      <dgm:t>
        <a:bodyPr anchor="t" anchorCtr="0"/>
        <a:lstStyle/>
        <a:p>
          <a:r>
            <a:rPr lang="en-US" sz="1600" b="1" i="0" dirty="0" smtClean="0">
              <a:solidFill>
                <a:schemeClr val="tx1"/>
              </a:solidFill>
            </a:rPr>
            <a:t>VM Prices </a:t>
          </a:r>
          <a:endParaRPr lang="en-US" sz="1600" b="1" i="0" dirty="0">
            <a:solidFill>
              <a:schemeClr val="tx1"/>
            </a:solidFill>
          </a:endParaRPr>
        </a:p>
      </dgm:t>
    </dgm:pt>
    <dgm:pt modelId="{765251BF-B533-F84B-A3B6-5A000389CDF4}" type="parTrans" cxnId="{B3D2C470-D745-4C44-8FD4-36071405B74D}">
      <dgm:prSet/>
      <dgm:spPr/>
      <dgm:t>
        <a:bodyPr/>
        <a:lstStyle/>
        <a:p>
          <a:endParaRPr lang="en-US" b="1" i="0">
            <a:solidFill>
              <a:schemeClr val="tx1"/>
            </a:solidFill>
          </a:endParaRPr>
        </a:p>
      </dgm:t>
    </dgm:pt>
    <dgm:pt modelId="{5E6E568E-5651-F948-94AF-3216E92B455F}" type="sibTrans" cxnId="{B3D2C470-D745-4C44-8FD4-36071405B74D}">
      <dgm:prSet/>
      <dgm:spPr/>
      <dgm:t>
        <a:bodyPr/>
        <a:lstStyle/>
        <a:p>
          <a:endParaRPr lang="en-US" b="1" i="0">
            <a:solidFill>
              <a:schemeClr val="tx1"/>
            </a:solidFill>
          </a:endParaRPr>
        </a:p>
      </dgm:t>
    </dgm:pt>
    <dgm:pt modelId="{9995A851-C9D3-AE45-9F1D-849C44E42818}">
      <dgm:prSet phldrT="[Text]" custT="1"/>
      <dgm:spPr>
        <a:solidFill>
          <a:srgbClr val="008000">
            <a:alpha val="50000"/>
          </a:srgbClr>
        </a:solidFill>
      </dgm:spPr>
      <dgm:t>
        <a:bodyPr anchor="t" anchorCtr="0"/>
        <a:lstStyle/>
        <a:p>
          <a:r>
            <a:rPr lang="en-US" sz="1600" b="1" i="0" dirty="0" smtClean="0">
              <a:solidFill>
                <a:schemeClr val="tx1"/>
              </a:solidFill>
            </a:rPr>
            <a:t>VM Prices</a:t>
          </a:r>
          <a:endParaRPr lang="en-US" sz="1600" b="1" i="0" dirty="0">
            <a:solidFill>
              <a:schemeClr val="tx1"/>
            </a:solidFill>
          </a:endParaRPr>
        </a:p>
      </dgm:t>
    </dgm:pt>
    <dgm:pt modelId="{EE74251F-5FA1-334D-AAE2-C66CACFEF453}" type="parTrans" cxnId="{FD26EAEB-D8F3-7447-BB8A-35A9F55FD8E5}">
      <dgm:prSet/>
      <dgm:spPr/>
      <dgm:t>
        <a:bodyPr/>
        <a:lstStyle/>
        <a:p>
          <a:endParaRPr lang="en-US"/>
        </a:p>
      </dgm:t>
    </dgm:pt>
    <dgm:pt modelId="{D51CCC42-1F90-924E-9325-421D45896FA9}" type="sibTrans" cxnId="{FD26EAEB-D8F3-7447-BB8A-35A9F55FD8E5}">
      <dgm:prSet/>
      <dgm:spPr/>
      <dgm:t>
        <a:bodyPr/>
        <a:lstStyle/>
        <a:p>
          <a:endParaRPr lang="en-US"/>
        </a:p>
      </dgm:t>
    </dgm:pt>
    <dgm:pt modelId="{0E672FFC-3992-D84A-905D-3B61D56C4604}">
      <dgm:prSet phldrT="[Text]" custT="1"/>
      <dgm:spPr>
        <a:solidFill>
          <a:srgbClr val="149020">
            <a:alpha val="50000"/>
          </a:srgbClr>
        </a:solidFill>
        <a:ln>
          <a:solidFill>
            <a:schemeClr val="tx1">
              <a:lumMod val="50000"/>
              <a:lumOff val="50000"/>
            </a:schemeClr>
          </a:solidFill>
        </a:ln>
      </dgm:spPr>
      <dgm:t>
        <a:bodyPr anchor="t" anchorCtr="0"/>
        <a:lstStyle/>
        <a:p>
          <a:pPr algn="l"/>
          <a:r>
            <a:rPr lang="en-US" sz="1600" b="1" i="0" dirty="0" smtClean="0">
              <a:solidFill>
                <a:schemeClr val="tx1"/>
              </a:solidFill>
            </a:rPr>
            <a:t>VM ROI &lt;&lt; 0          [ROI = Rev. – Exp.]</a:t>
          </a:r>
          <a:endParaRPr lang="en-US" sz="1600" b="1" i="0" dirty="0">
            <a:solidFill>
              <a:schemeClr val="tx1"/>
            </a:solidFill>
          </a:endParaRPr>
        </a:p>
      </dgm:t>
    </dgm:pt>
    <dgm:pt modelId="{523C1DBD-2FD9-CC45-A2CE-C4E54EA37489}" type="parTrans" cxnId="{DA85D92F-7089-724B-BBAC-CB60E119DF0C}">
      <dgm:prSet/>
      <dgm:spPr/>
      <dgm:t>
        <a:bodyPr/>
        <a:lstStyle/>
        <a:p>
          <a:endParaRPr lang="en-US"/>
        </a:p>
      </dgm:t>
    </dgm:pt>
    <dgm:pt modelId="{16C937B4-8524-304E-BAE2-36C81D42B9CE}" type="sibTrans" cxnId="{DA85D92F-7089-724B-BBAC-CB60E119DF0C}">
      <dgm:prSet/>
      <dgm:spPr/>
      <dgm:t>
        <a:bodyPr/>
        <a:lstStyle/>
        <a:p>
          <a:endParaRPr lang="en-US"/>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57347D06-54CB-E24B-B20F-42EA213DF5AF}" type="pres">
      <dgm:prSet presAssocID="{71031EA1-85D2-2A41-B501-552AFA254583}" presName="parTxOnly" presStyleLbl="node1" presStyleIdx="0" presStyleCnt="3" custLinFactNeighborX="6973">
        <dgm:presLayoutVars>
          <dgm:chMax val="0"/>
          <dgm:chPref val="0"/>
          <dgm:bulletEnabled val="1"/>
        </dgm:presLayoutVars>
      </dgm:prSet>
      <dgm:spPr/>
      <dgm:t>
        <a:bodyPr/>
        <a:lstStyle/>
        <a:p>
          <a:endParaRPr lang="en-US"/>
        </a:p>
      </dgm:t>
    </dgm:pt>
    <dgm:pt modelId="{0639F7AB-B9F4-3649-AD43-112815B74301}" type="pres">
      <dgm:prSet presAssocID="{5E6E568E-5651-F948-94AF-3216E92B455F}" presName="parTxOnlySpace" presStyleCnt="0"/>
      <dgm:spPr/>
    </dgm:pt>
    <dgm:pt modelId="{1312490F-87D9-334C-BDBC-A500BC92F537}" type="pres">
      <dgm:prSet presAssocID="{0E672FFC-3992-D84A-905D-3B61D56C4604}" presName="parTxOnly" presStyleLbl="node1" presStyleIdx="1" presStyleCnt="3">
        <dgm:presLayoutVars>
          <dgm:chMax val="0"/>
          <dgm:chPref val="0"/>
          <dgm:bulletEnabled val="1"/>
        </dgm:presLayoutVars>
      </dgm:prSet>
      <dgm:spPr/>
      <dgm:t>
        <a:bodyPr/>
        <a:lstStyle/>
        <a:p>
          <a:endParaRPr lang="en-US"/>
        </a:p>
      </dgm:t>
    </dgm:pt>
    <dgm:pt modelId="{4F9883F1-32A9-D848-A744-1118C8FCF968}" type="pres">
      <dgm:prSet presAssocID="{16C937B4-8524-304E-BAE2-36C81D42B9CE}" presName="parTxOnlySpace" presStyleCnt="0"/>
      <dgm:spPr/>
    </dgm:pt>
    <dgm:pt modelId="{2333003F-28E9-F247-87F6-D7BB96E1D391}" type="pres">
      <dgm:prSet presAssocID="{9995A851-C9D3-AE45-9F1D-849C44E42818}" presName="parTxOnly" presStyleLbl="node1" presStyleIdx="2" presStyleCnt="3">
        <dgm:presLayoutVars>
          <dgm:chMax val="0"/>
          <dgm:chPref val="0"/>
          <dgm:bulletEnabled val="1"/>
        </dgm:presLayoutVars>
      </dgm:prSet>
      <dgm:spPr/>
      <dgm:t>
        <a:bodyPr/>
        <a:lstStyle/>
        <a:p>
          <a:endParaRPr lang="en-US"/>
        </a:p>
      </dgm:t>
    </dgm:pt>
  </dgm:ptLst>
  <dgm:cxnLst>
    <dgm:cxn modelId="{FD26EAEB-D8F3-7447-BB8A-35A9F55FD8E5}" srcId="{CBEE7249-119E-C248-975B-C8A79606DF06}" destId="{9995A851-C9D3-AE45-9F1D-849C44E42818}" srcOrd="2" destOrd="0" parTransId="{EE74251F-5FA1-334D-AAE2-C66CACFEF453}" sibTransId="{D51CCC42-1F90-924E-9325-421D45896FA9}"/>
    <dgm:cxn modelId="{DA85D92F-7089-724B-BBAC-CB60E119DF0C}" srcId="{CBEE7249-119E-C248-975B-C8A79606DF06}" destId="{0E672FFC-3992-D84A-905D-3B61D56C4604}" srcOrd="1" destOrd="0" parTransId="{523C1DBD-2FD9-CC45-A2CE-C4E54EA37489}" sibTransId="{16C937B4-8524-304E-BAE2-36C81D42B9CE}"/>
    <dgm:cxn modelId="{631C24F0-75C1-4880-86D2-214BBDB46ABC}" type="presOf" srcId="{CBEE7249-119E-C248-975B-C8A79606DF06}" destId="{7009E41F-BC3B-1749-B61D-83054731ABD2}" srcOrd="0" destOrd="0" presId="urn:microsoft.com/office/officeart/2005/8/layout/chevron1"/>
    <dgm:cxn modelId="{76EBDEE3-825A-4A29-82C0-E8726A272376}" type="presOf" srcId="{9995A851-C9D3-AE45-9F1D-849C44E42818}" destId="{2333003F-28E9-F247-87F6-D7BB96E1D391}" srcOrd="0" destOrd="0" presId="urn:microsoft.com/office/officeart/2005/8/layout/chevron1"/>
    <dgm:cxn modelId="{B3D2C470-D745-4C44-8FD4-36071405B74D}" srcId="{CBEE7249-119E-C248-975B-C8A79606DF06}" destId="{71031EA1-85D2-2A41-B501-552AFA254583}" srcOrd="0" destOrd="0" parTransId="{765251BF-B533-F84B-A3B6-5A000389CDF4}" sibTransId="{5E6E568E-5651-F948-94AF-3216E92B455F}"/>
    <dgm:cxn modelId="{2CFBEA0E-04BA-41DE-8F56-B9AA730061D3}" type="presOf" srcId="{0E672FFC-3992-D84A-905D-3B61D56C4604}" destId="{1312490F-87D9-334C-BDBC-A500BC92F537}" srcOrd="0" destOrd="0" presId="urn:microsoft.com/office/officeart/2005/8/layout/chevron1"/>
    <dgm:cxn modelId="{1CBF7643-7A60-4ACE-8E60-1E072361A5EA}" type="presOf" srcId="{71031EA1-85D2-2A41-B501-552AFA254583}" destId="{57347D06-54CB-E24B-B20F-42EA213DF5AF}" srcOrd="0" destOrd="0" presId="urn:microsoft.com/office/officeart/2005/8/layout/chevron1"/>
    <dgm:cxn modelId="{C0723EA6-603C-4818-8E06-D863CE0A7F71}" type="presParOf" srcId="{7009E41F-BC3B-1749-B61D-83054731ABD2}" destId="{57347D06-54CB-E24B-B20F-42EA213DF5AF}" srcOrd="0" destOrd="0" presId="urn:microsoft.com/office/officeart/2005/8/layout/chevron1"/>
    <dgm:cxn modelId="{BFC6216D-501A-4A82-AF06-C1AC468C16F0}" type="presParOf" srcId="{7009E41F-BC3B-1749-B61D-83054731ABD2}" destId="{0639F7AB-B9F4-3649-AD43-112815B74301}" srcOrd="1" destOrd="0" presId="urn:microsoft.com/office/officeart/2005/8/layout/chevron1"/>
    <dgm:cxn modelId="{89329843-B832-4C98-8861-A7F6A5A98BFE}" type="presParOf" srcId="{7009E41F-BC3B-1749-B61D-83054731ABD2}" destId="{1312490F-87D9-334C-BDBC-A500BC92F537}" srcOrd="2" destOrd="0" presId="urn:microsoft.com/office/officeart/2005/8/layout/chevron1"/>
    <dgm:cxn modelId="{689F8880-D479-4389-AB20-71A36FF67BBB}" type="presParOf" srcId="{7009E41F-BC3B-1749-B61D-83054731ABD2}" destId="{4F9883F1-32A9-D848-A744-1118C8FCF968}" srcOrd="3" destOrd="0" presId="urn:microsoft.com/office/officeart/2005/8/layout/chevron1"/>
    <dgm:cxn modelId="{42513445-DD3E-4AE7-8BDA-84DC41C4F29B}" type="presParOf" srcId="{7009E41F-BC3B-1749-B61D-83054731ABD2}" destId="{2333003F-28E9-F247-87F6-D7BB96E1D391}" srcOrd="4"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a:scene3d>
          <a:camera prst="orthographicFront">
            <a:rot lat="0" lon="0" rev="16200000"/>
          </a:camera>
          <a:lightRig rig="threePt" dir="t"/>
        </a:scene3d>
      </dgm:spPr>
      <dgm:t>
        <a:bodyPr/>
        <a:lstStyle/>
        <a:p>
          <a:endParaRPr lang="en-US"/>
        </a:p>
      </dgm:t>
    </dgm:pt>
    <dgm:pt modelId="{794AD970-0A7A-124E-8C8A-8413D2B13C4D}">
      <dgm:prSet phldrT="[Text]" custT="1"/>
      <dgm:spPr>
        <a:solidFill>
          <a:schemeClr val="bg1">
            <a:lumMod val="85000"/>
            <a:alpha val="50000"/>
          </a:schemeClr>
        </a:solidFill>
      </dgm:spPr>
      <dgm:t>
        <a:bodyPr/>
        <a:lstStyle/>
        <a:p>
          <a:r>
            <a:rPr lang="en-US" sz="1600" b="1" i="0" dirty="0" smtClean="0">
              <a:solidFill>
                <a:schemeClr val="tx1"/>
              </a:solidFill>
            </a:rPr>
            <a:t>Downsize VM</a:t>
          </a:r>
          <a:endParaRPr lang="en-US" sz="1600" b="1" i="0" dirty="0">
            <a:solidFill>
              <a:schemeClr val="tx1"/>
            </a:solidFill>
          </a:endParaRPr>
        </a:p>
      </dgm:t>
    </dgm:pt>
    <dgm:pt modelId="{2345F61B-DD49-254E-8702-9D0F13F3AC4F}" type="parTrans" cxnId="{94A7E097-BA99-6044-A4A4-D651517B4223}">
      <dgm:prSet/>
      <dgm:spPr/>
      <dgm:t>
        <a:bodyPr/>
        <a:lstStyle/>
        <a:p>
          <a:endParaRPr lang="en-US" b="1" i="0">
            <a:solidFill>
              <a:schemeClr val="tx1"/>
            </a:solidFill>
          </a:endParaRPr>
        </a:p>
      </dgm:t>
    </dgm:pt>
    <dgm:pt modelId="{4A0CC85F-CFA1-D140-AB41-26E8F6811BE2}" type="sibTrans" cxnId="{94A7E097-BA99-6044-A4A4-D651517B42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035AD4D-C364-7F49-8A3D-822C693C3FDB}" type="pres">
      <dgm:prSet presAssocID="{794AD970-0A7A-124E-8C8A-8413D2B13C4D}" presName="parTxOnly" presStyleLbl="node1" presStyleIdx="0" presStyleCnt="1" custLinFactNeighborX="-28479">
        <dgm:presLayoutVars>
          <dgm:chMax val="0"/>
          <dgm:chPref val="0"/>
          <dgm:bulletEnabled val="1"/>
        </dgm:presLayoutVars>
      </dgm:prSet>
      <dgm:spPr/>
      <dgm:t>
        <a:bodyPr/>
        <a:lstStyle/>
        <a:p>
          <a:endParaRPr lang="en-US"/>
        </a:p>
      </dgm:t>
    </dgm:pt>
  </dgm:ptLst>
  <dgm:cxnLst>
    <dgm:cxn modelId="{31D69265-7F86-4256-99D4-877C5ED0E381}" type="presOf" srcId="{794AD970-0A7A-124E-8C8A-8413D2B13C4D}" destId="{4035AD4D-C364-7F49-8A3D-822C693C3FDB}" srcOrd="0" destOrd="0" presId="urn:microsoft.com/office/officeart/2005/8/layout/chevron1"/>
    <dgm:cxn modelId="{94A7E097-BA99-6044-A4A4-D651517B4223}" srcId="{CBEE7249-119E-C248-975B-C8A79606DF06}" destId="{794AD970-0A7A-124E-8C8A-8413D2B13C4D}" srcOrd="0" destOrd="0" parTransId="{2345F61B-DD49-254E-8702-9D0F13F3AC4F}" sibTransId="{4A0CC85F-CFA1-D140-AB41-26E8F6811BE2}"/>
    <dgm:cxn modelId="{EB7DE76C-C551-4D69-AADD-EF15F2AB7D25}" type="presOf" srcId="{CBEE7249-119E-C248-975B-C8A79606DF06}" destId="{7009E41F-BC3B-1749-B61D-83054731ABD2}" srcOrd="0" destOrd="0" presId="urn:microsoft.com/office/officeart/2005/8/layout/chevron1"/>
    <dgm:cxn modelId="{0FCE119C-6731-4E19-85B3-408CC430AF74}" type="presParOf" srcId="{7009E41F-BC3B-1749-B61D-83054731ABD2}" destId="{4035AD4D-C364-7F49-8A3D-822C693C3FDB}" srcOrd="0" destOrd="0" presId="urn:microsoft.com/office/officeart/2005/8/layout/chevron1"/>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Workload</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9E7C19A7-2253-8047-B666-105036FC02B2}">
      <dgm:prSet phldrT="[Text]" custT="1"/>
      <dgm:spPr>
        <a:solidFill>
          <a:schemeClr val="bg1">
            <a:lumMod val="85000"/>
            <a:alpha val="50000"/>
          </a:schemeClr>
        </a:solidFill>
      </dgm:spPr>
      <dgm:t>
        <a:bodyPr/>
        <a:lstStyle/>
        <a:p>
          <a:r>
            <a:rPr lang="en-US" sz="1600" b="1" i="0" dirty="0" smtClean="0">
              <a:solidFill>
                <a:schemeClr val="tx1"/>
              </a:solidFill>
            </a:rPr>
            <a:t>Host Server Resource Utilization </a:t>
          </a:r>
          <a:endParaRPr lang="en-US" sz="1600" b="1" i="0" dirty="0">
            <a:solidFill>
              <a:schemeClr val="tx1"/>
            </a:solidFill>
          </a:endParaRPr>
        </a:p>
      </dgm:t>
    </dgm:pt>
    <dgm:pt modelId="{AB2F8661-2666-394F-8750-C5F46A8C89B2}" type="parTrans" cxnId="{9FCB6FBA-E841-1248-906A-327C87C69A23}">
      <dgm:prSet/>
      <dgm:spPr/>
      <dgm:t>
        <a:bodyPr/>
        <a:lstStyle/>
        <a:p>
          <a:endParaRPr lang="en-US" b="1" i="0">
            <a:solidFill>
              <a:schemeClr val="tx1"/>
            </a:solidFill>
          </a:endParaRPr>
        </a:p>
      </dgm:t>
    </dgm:pt>
    <dgm:pt modelId="{CF3E269A-456F-3249-A204-C1B6BC7795C9}" type="sibTrans" cxnId="{9FCB6FBA-E841-1248-906A-327C87C69A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2">
        <dgm:presLayoutVars>
          <dgm:chMax val="0"/>
          <dgm:chPref val="0"/>
          <dgm:bulletEnabled val="1"/>
        </dgm:presLayoutVars>
      </dgm:prSet>
      <dgm:spPr/>
      <dgm:t>
        <a:bodyPr/>
        <a:lstStyle/>
        <a:p>
          <a:endParaRPr lang="en-US"/>
        </a:p>
      </dgm:t>
    </dgm:pt>
    <dgm:pt modelId="{D9DC4D76-E701-A84E-BF6D-7A4CD845B48B}" type="pres">
      <dgm:prSet presAssocID="{A7370982-1903-F144-8425-6FF47646885F}" presName="parTxOnlySpace" presStyleCnt="0"/>
      <dgm:spPr/>
    </dgm:pt>
    <dgm:pt modelId="{869CFEFB-1B6F-A64F-8237-C884AA0080FC}" type="pres">
      <dgm:prSet presAssocID="{9E7C19A7-2253-8047-B666-105036FC02B2}" presName="parTxOnly" presStyleLbl="node1" presStyleIdx="1" presStyleCnt="2">
        <dgm:presLayoutVars>
          <dgm:chMax val="0"/>
          <dgm:chPref val="0"/>
          <dgm:bulletEnabled val="1"/>
        </dgm:presLayoutVars>
      </dgm:prSet>
      <dgm:spPr/>
      <dgm:t>
        <a:bodyPr/>
        <a:lstStyle/>
        <a:p>
          <a:endParaRPr lang="en-US"/>
        </a:p>
      </dgm:t>
    </dgm:pt>
  </dgm:ptLst>
  <dgm:cxnLst>
    <dgm:cxn modelId="{C82E1FF3-C84B-4ABF-B13F-0B7751C6F305}" type="presOf" srcId="{9E7C19A7-2253-8047-B666-105036FC02B2}" destId="{869CFEFB-1B6F-A64F-8237-C884AA0080FC}" srcOrd="0" destOrd="0" presId="urn:microsoft.com/office/officeart/2005/8/layout/chevron1"/>
    <dgm:cxn modelId="{A8E699CD-80BC-4EB8-946B-B537FE2C35C4}" type="presOf" srcId="{CBEE7249-119E-C248-975B-C8A79606DF06}" destId="{7009E41F-BC3B-1749-B61D-83054731ABD2}" srcOrd="0" destOrd="0" presId="urn:microsoft.com/office/officeart/2005/8/layout/chevron1"/>
    <dgm:cxn modelId="{9FCB6FBA-E841-1248-906A-327C87C69A23}" srcId="{CBEE7249-119E-C248-975B-C8A79606DF06}" destId="{9E7C19A7-2253-8047-B666-105036FC02B2}" srcOrd="1" destOrd="0" parTransId="{AB2F8661-2666-394F-8750-C5F46A8C89B2}" sibTransId="{CF3E269A-456F-3249-A204-C1B6BC7795C9}"/>
    <dgm:cxn modelId="{85171DDE-5D09-5F47-870F-1A682AC160C6}" srcId="{CBEE7249-119E-C248-975B-C8A79606DF06}" destId="{BE690A5C-0CA7-7C49-8572-ED59EB67A51B}" srcOrd="0" destOrd="0" parTransId="{960422D4-01C9-FE41-86D7-F4EBC68D55C1}" sibTransId="{A7370982-1903-F144-8425-6FF47646885F}"/>
    <dgm:cxn modelId="{ABA21586-E490-425E-A20E-43313BB2C8A4}" type="presOf" srcId="{BE690A5C-0CA7-7C49-8572-ED59EB67A51B}" destId="{43588BFA-0C43-0A45-B3DA-2B9CF302640F}" srcOrd="0" destOrd="0" presId="urn:microsoft.com/office/officeart/2005/8/layout/chevron1"/>
    <dgm:cxn modelId="{AA79A37F-6E2A-460D-8DB5-A18513DFEF82}" type="presParOf" srcId="{7009E41F-BC3B-1749-B61D-83054731ABD2}" destId="{43588BFA-0C43-0A45-B3DA-2B9CF302640F}" srcOrd="0" destOrd="0" presId="urn:microsoft.com/office/officeart/2005/8/layout/chevron1"/>
    <dgm:cxn modelId="{0B511C25-4415-4EA3-9B8B-09A60755AA2B}" type="presParOf" srcId="{7009E41F-BC3B-1749-B61D-83054731ABD2}" destId="{D9DC4D76-E701-A84E-BF6D-7A4CD845B48B}" srcOrd="1" destOrd="0" presId="urn:microsoft.com/office/officeart/2005/8/layout/chevron1"/>
    <dgm:cxn modelId="{B9A45DAA-15B4-47AC-BF35-8EB906020B73}" type="presParOf" srcId="{7009E41F-BC3B-1749-B61D-83054731ABD2}" destId="{869CFEFB-1B6F-A64F-8237-C884AA0080FC}" srcOrd="2"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Host Server Resource Utilization </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1" custScaleX="92024" custScaleY="91598">
        <dgm:presLayoutVars>
          <dgm:chMax val="0"/>
          <dgm:chPref val="0"/>
          <dgm:bulletEnabled val="1"/>
        </dgm:presLayoutVars>
      </dgm:prSet>
      <dgm:spPr/>
      <dgm:t>
        <a:bodyPr/>
        <a:lstStyle/>
        <a:p>
          <a:endParaRPr lang="en-US"/>
        </a:p>
      </dgm:t>
    </dgm:pt>
  </dgm:ptLst>
  <dgm:cxnLst>
    <dgm:cxn modelId="{E29A9AFD-568C-40C1-9894-F5CA0F9FE082}" type="presOf" srcId="{CBEE7249-119E-C248-975B-C8A79606DF06}" destId="{7009E41F-BC3B-1749-B61D-83054731ABD2}" srcOrd="0" destOrd="0" presId="urn:microsoft.com/office/officeart/2005/8/layout/chevron1"/>
    <dgm:cxn modelId="{8F06E0D6-AF43-4736-B8F0-24AFA8F1C1E0}" type="presOf" srcId="{BE690A5C-0CA7-7C49-8572-ED59EB67A51B}" destId="{43588BFA-0C43-0A45-B3DA-2B9CF302640F}" srcOrd="0" destOrd="0" presId="urn:microsoft.com/office/officeart/2005/8/layout/chevron1"/>
    <dgm:cxn modelId="{85171DDE-5D09-5F47-870F-1A682AC160C6}" srcId="{CBEE7249-119E-C248-975B-C8A79606DF06}" destId="{BE690A5C-0CA7-7C49-8572-ED59EB67A51B}" srcOrd="0" destOrd="0" parTransId="{960422D4-01C9-FE41-86D7-F4EBC68D55C1}" sibTransId="{A7370982-1903-F144-8425-6FF47646885F}"/>
    <dgm:cxn modelId="{0A0048B2-EEF5-47E9-8282-0302FA300C08}" type="presParOf" srcId="{7009E41F-BC3B-1749-B61D-83054731ABD2}" destId="{43588BFA-0C43-0A45-B3DA-2B9CF302640F}" srcOrd="0"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71031EA1-85D2-2A41-B501-552AFA254583}">
      <dgm:prSet phldrT="[Text]" custT="1"/>
      <dgm:spPr>
        <a:solidFill>
          <a:srgbClr val="149020">
            <a:alpha val="50000"/>
          </a:srgbClr>
        </a:solidFill>
        <a:ln>
          <a:solidFill>
            <a:schemeClr val="tx1">
              <a:lumMod val="50000"/>
              <a:lumOff val="50000"/>
            </a:schemeClr>
          </a:solidFill>
        </a:ln>
      </dgm:spPr>
      <dgm:t>
        <a:bodyPr anchor="t" anchorCtr="0"/>
        <a:lstStyle/>
        <a:p>
          <a:r>
            <a:rPr lang="en-US" sz="1600" b="1" i="0" dirty="0" smtClean="0">
              <a:solidFill>
                <a:schemeClr val="tx1"/>
              </a:solidFill>
            </a:rPr>
            <a:t>Host Server Prices </a:t>
          </a:r>
          <a:endParaRPr lang="en-US" sz="1600" b="1" i="0" dirty="0">
            <a:solidFill>
              <a:schemeClr val="tx1"/>
            </a:solidFill>
          </a:endParaRPr>
        </a:p>
      </dgm:t>
    </dgm:pt>
    <dgm:pt modelId="{765251BF-B533-F84B-A3B6-5A000389CDF4}" type="parTrans" cxnId="{B3D2C470-D745-4C44-8FD4-36071405B74D}">
      <dgm:prSet/>
      <dgm:spPr/>
      <dgm:t>
        <a:bodyPr/>
        <a:lstStyle/>
        <a:p>
          <a:endParaRPr lang="en-US" b="1" i="0">
            <a:solidFill>
              <a:schemeClr val="tx1"/>
            </a:solidFill>
          </a:endParaRPr>
        </a:p>
      </dgm:t>
    </dgm:pt>
    <dgm:pt modelId="{5E6E568E-5651-F948-94AF-3216E92B455F}" type="sibTrans" cxnId="{B3D2C470-D745-4C44-8FD4-36071405B74D}">
      <dgm:prSet/>
      <dgm:spPr/>
      <dgm:t>
        <a:bodyPr/>
        <a:lstStyle/>
        <a:p>
          <a:endParaRPr lang="en-US" b="1" i="0">
            <a:solidFill>
              <a:schemeClr val="tx1"/>
            </a:solidFill>
          </a:endParaRPr>
        </a:p>
      </dgm:t>
    </dgm:pt>
    <dgm:pt modelId="{11287BD5-6299-2546-B214-B0A00D9432B9}">
      <dgm:prSet phldrT="[Text]" custT="1"/>
      <dgm:spPr>
        <a:solidFill>
          <a:srgbClr val="149020">
            <a:alpha val="50000"/>
          </a:srgbClr>
        </a:solidFill>
      </dgm:spPr>
      <dgm:t>
        <a:bodyPr anchor="t" anchorCtr="0"/>
        <a:lstStyle/>
        <a:p>
          <a:pPr algn="l"/>
          <a:r>
            <a:rPr lang="en-US" sz="1600" b="1" i="0" dirty="0" smtClean="0">
              <a:solidFill>
                <a:schemeClr val="tx1"/>
              </a:solidFill>
            </a:rPr>
            <a:t>VMs Find “Alternate”                 Host Servers</a:t>
          </a:r>
          <a:endParaRPr lang="en-US" sz="1600" b="1" i="0" dirty="0">
            <a:solidFill>
              <a:schemeClr val="tx1"/>
            </a:solidFill>
          </a:endParaRPr>
        </a:p>
      </dgm:t>
    </dgm:pt>
    <dgm:pt modelId="{B7A3E843-AD3B-6C45-A31E-A32BCAC3AFA7}" type="parTrans" cxnId="{813AFEF2-EE6C-6F47-BC4D-597BF549FA2F}">
      <dgm:prSet/>
      <dgm:spPr/>
      <dgm:t>
        <a:bodyPr/>
        <a:lstStyle/>
        <a:p>
          <a:endParaRPr lang="en-US" b="1" i="0">
            <a:solidFill>
              <a:schemeClr val="tx1"/>
            </a:solidFill>
          </a:endParaRPr>
        </a:p>
      </dgm:t>
    </dgm:pt>
    <dgm:pt modelId="{B3BC4BB9-E245-8148-B811-563D39BBB94D}" type="sibTrans" cxnId="{813AFEF2-EE6C-6F47-BC4D-597BF549FA2F}">
      <dgm:prSet/>
      <dgm:spPr/>
      <dgm:t>
        <a:bodyPr/>
        <a:lstStyle/>
        <a:p>
          <a:endParaRPr lang="en-US" b="1" i="0">
            <a:solidFill>
              <a:schemeClr val="tx1"/>
            </a:solidFill>
          </a:endParaRPr>
        </a:p>
      </dgm:t>
    </dgm:pt>
    <dgm:pt modelId="{9995A851-C9D3-AE45-9F1D-849C44E42818}">
      <dgm:prSet phldrT="[Text]" custT="1"/>
      <dgm:spPr>
        <a:solidFill>
          <a:srgbClr val="008000">
            <a:alpha val="50000"/>
          </a:srgbClr>
        </a:solidFill>
      </dgm:spPr>
      <dgm:t>
        <a:bodyPr anchor="t" anchorCtr="0"/>
        <a:lstStyle/>
        <a:p>
          <a:r>
            <a:rPr lang="en-US" sz="1600" b="1" i="0" dirty="0" smtClean="0">
              <a:solidFill>
                <a:schemeClr val="tx1"/>
              </a:solidFill>
            </a:rPr>
            <a:t>Host Server Prices</a:t>
          </a:r>
          <a:endParaRPr lang="en-US" sz="1600" b="1" i="0" dirty="0">
            <a:solidFill>
              <a:schemeClr val="tx1"/>
            </a:solidFill>
          </a:endParaRPr>
        </a:p>
      </dgm:t>
    </dgm:pt>
    <dgm:pt modelId="{EE74251F-5FA1-334D-AAE2-C66CACFEF453}" type="parTrans" cxnId="{FD26EAEB-D8F3-7447-BB8A-35A9F55FD8E5}">
      <dgm:prSet/>
      <dgm:spPr/>
      <dgm:t>
        <a:bodyPr/>
        <a:lstStyle/>
        <a:p>
          <a:endParaRPr lang="en-US"/>
        </a:p>
      </dgm:t>
    </dgm:pt>
    <dgm:pt modelId="{D51CCC42-1F90-924E-9325-421D45896FA9}" type="sibTrans" cxnId="{FD26EAEB-D8F3-7447-BB8A-35A9F55FD8E5}">
      <dgm:prSet/>
      <dgm:spPr/>
      <dgm:t>
        <a:bodyPr/>
        <a:lstStyle/>
        <a:p>
          <a:endParaRPr lang="en-US"/>
        </a:p>
      </dgm:t>
    </dgm:pt>
    <dgm:pt modelId="{0E672FFC-3992-D84A-905D-3B61D56C4604}">
      <dgm:prSet phldrT="[Text]" custT="1"/>
      <dgm:spPr>
        <a:solidFill>
          <a:srgbClr val="149020">
            <a:alpha val="50000"/>
          </a:srgbClr>
        </a:solidFill>
        <a:ln>
          <a:solidFill>
            <a:schemeClr val="tx1">
              <a:lumMod val="50000"/>
              <a:lumOff val="50000"/>
            </a:schemeClr>
          </a:solidFill>
        </a:ln>
      </dgm:spPr>
      <dgm:t>
        <a:bodyPr anchor="t" anchorCtr="0"/>
        <a:lstStyle/>
        <a:p>
          <a:pPr algn="l"/>
          <a:r>
            <a:rPr lang="en-US" sz="1600" b="1" i="0" dirty="0" smtClean="0">
              <a:solidFill>
                <a:schemeClr val="tx1"/>
              </a:solidFill>
            </a:rPr>
            <a:t>Host ROI &lt;&lt; 0 [ROI=Rev.–Exp.]</a:t>
          </a:r>
          <a:endParaRPr lang="en-US" sz="1600" b="1" i="0" dirty="0">
            <a:solidFill>
              <a:schemeClr val="tx1"/>
            </a:solidFill>
          </a:endParaRPr>
        </a:p>
      </dgm:t>
    </dgm:pt>
    <dgm:pt modelId="{523C1DBD-2FD9-CC45-A2CE-C4E54EA37489}" type="parTrans" cxnId="{DA85D92F-7089-724B-BBAC-CB60E119DF0C}">
      <dgm:prSet/>
      <dgm:spPr/>
      <dgm:t>
        <a:bodyPr/>
        <a:lstStyle/>
        <a:p>
          <a:endParaRPr lang="en-US"/>
        </a:p>
      </dgm:t>
    </dgm:pt>
    <dgm:pt modelId="{16C937B4-8524-304E-BAE2-36C81D42B9CE}" type="sibTrans" cxnId="{DA85D92F-7089-724B-BBAC-CB60E119DF0C}">
      <dgm:prSet/>
      <dgm:spPr/>
      <dgm:t>
        <a:bodyPr/>
        <a:lstStyle/>
        <a:p>
          <a:endParaRPr lang="en-US"/>
        </a:p>
      </dgm:t>
    </dgm:pt>
    <dgm:pt modelId="{0F1DFD37-570E-074D-B96C-0179F4D0FED4}">
      <dgm:prSet phldrT="[Text]" custT="1"/>
      <dgm:spPr>
        <a:solidFill>
          <a:srgbClr val="149020">
            <a:alpha val="50000"/>
          </a:srgbClr>
        </a:solidFill>
      </dgm:spPr>
      <dgm:t>
        <a:bodyPr anchor="t" anchorCtr="0"/>
        <a:lstStyle/>
        <a:p>
          <a:pPr algn="l"/>
          <a:r>
            <a:rPr lang="en-US" sz="1600" b="1" i="0" dirty="0" smtClean="0">
              <a:solidFill>
                <a:schemeClr val="tx1"/>
              </a:solidFill>
            </a:rPr>
            <a:t>Host Server          ”Out of Business” </a:t>
          </a:r>
          <a:endParaRPr lang="en-US" sz="1600" b="1" i="0" dirty="0">
            <a:solidFill>
              <a:schemeClr val="tx1"/>
            </a:solidFill>
          </a:endParaRPr>
        </a:p>
      </dgm:t>
    </dgm:pt>
    <dgm:pt modelId="{335D9523-0803-4C47-A38D-41D7E5E7942F}" type="parTrans" cxnId="{2793B64F-E340-2346-8740-339EF5DE0F0C}">
      <dgm:prSet/>
      <dgm:spPr/>
      <dgm:t>
        <a:bodyPr/>
        <a:lstStyle/>
        <a:p>
          <a:endParaRPr lang="en-US"/>
        </a:p>
      </dgm:t>
    </dgm:pt>
    <dgm:pt modelId="{30F0F22A-2723-1D4F-BFA5-00C1694908E2}" type="sibTrans" cxnId="{2793B64F-E340-2346-8740-339EF5DE0F0C}">
      <dgm:prSet/>
      <dgm:spPr/>
      <dgm:t>
        <a:bodyPr/>
        <a:lstStyle/>
        <a:p>
          <a:endParaRPr lang="en-US"/>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57347D06-54CB-E24B-B20F-42EA213DF5AF}" type="pres">
      <dgm:prSet presAssocID="{71031EA1-85D2-2A41-B501-552AFA254583}" presName="parTxOnly" presStyleLbl="node1" presStyleIdx="0" presStyleCnt="5" custLinFactNeighborX="6973">
        <dgm:presLayoutVars>
          <dgm:chMax val="0"/>
          <dgm:chPref val="0"/>
          <dgm:bulletEnabled val="1"/>
        </dgm:presLayoutVars>
      </dgm:prSet>
      <dgm:spPr/>
      <dgm:t>
        <a:bodyPr/>
        <a:lstStyle/>
        <a:p>
          <a:endParaRPr lang="en-US"/>
        </a:p>
      </dgm:t>
    </dgm:pt>
    <dgm:pt modelId="{0639F7AB-B9F4-3649-AD43-112815B74301}" type="pres">
      <dgm:prSet presAssocID="{5E6E568E-5651-F948-94AF-3216E92B455F}" presName="parTxOnlySpace" presStyleCnt="0"/>
      <dgm:spPr/>
    </dgm:pt>
    <dgm:pt modelId="{1312490F-87D9-334C-BDBC-A500BC92F537}" type="pres">
      <dgm:prSet presAssocID="{0E672FFC-3992-D84A-905D-3B61D56C4604}" presName="parTxOnly" presStyleLbl="node1" presStyleIdx="1" presStyleCnt="5">
        <dgm:presLayoutVars>
          <dgm:chMax val="0"/>
          <dgm:chPref val="0"/>
          <dgm:bulletEnabled val="1"/>
        </dgm:presLayoutVars>
      </dgm:prSet>
      <dgm:spPr/>
      <dgm:t>
        <a:bodyPr/>
        <a:lstStyle/>
        <a:p>
          <a:endParaRPr lang="en-US"/>
        </a:p>
      </dgm:t>
    </dgm:pt>
    <dgm:pt modelId="{4F9883F1-32A9-D848-A744-1118C8FCF968}" type="pres">
      <dgm:prSet presAssocID="{16C937B4-8524-304E-BAE2-36C81D42B9CE}" presName="parTxOnlySpace" presStyleCnt="0"/>
      <dgm:spPr/>
    </dgm:pt>
    <dgm:pt modelId="{454CEC31-E46B-7848-BC44-513D815427DC}" type="pres">
      <dgm:prSet presAssocID="{0F1DFD37-570E-074D-B96C-0179F4D0FED4}" presName="parTxOnly" presStyleLbl="node1" presStyleIdx="2" presStyleCnt="5">
        <dgm:presLayoutVars>
          <dgm:chMax val="0"/>
          <dgm:chPref val="0"/>
          <dgm:bulletEnabled val="1"/>
        </dgm:presLayoutVars>
      </dgm:prSet>
      <dgm:spPr/>
      <dgm:t>
        <a:bodyPr/>
        <a:lstStyle/>
        <a:p>
          <a:endParaRPr lang="en-US"/>
        </a:p>
      </dgm:t>
    </dgm:pt>
    <dgm:pt modelId="{F1BC97B6-CD75-9844-97EA-97564447453F}" type="pres">
      <dgm:prSet presAssocID="{30F0F22A-2723-1D4F-BFA5-00C1694908E2}" presName="parTxOnlySpace" presStyleCnt="0"/>
      <dgm:spPr/>
    </dgm:pt>
    <dgm:pt modelId="{821896FB-45ED-A54E-965A-5484AC46EB81}" type="pres">
      <dgm:prSet presAssocID="{11287BD5-6299-2546-B214-B0A00D9432B9}" presName="parTxOnly" presStyleLbl="node1" presStyleIdx="3" presStyleCnt="5">
        <dgm:presLayoutVars>
          <dgm:chMax val="0"/>
          <dgm:chPref val="0"/>
          <dgm:bulletEnabled val="1"/>
        </dgm:presLayoutVars>
      </dgm:prSet>
      <dgm:spPr/>
      <dgm:t>
        <a:bodyPr/>
        <a:lstStyle/>
        <a:p>
          <a:endParaRPr lang="en-US"/>
        </a:p>
      </dgm:t>
    </dgm:pt>
    <dgm:pt modelId="{251408A2-3553-504D-B029-5F93102D2B12}" type="pres">
      <dgm:prSet presAssocID="{B3BC4BB9-E245-8148-B811-563D39BBB94D}" presName="parTxOnlySpace" presStyleCnt="0"/>
      <dgm:spPr/>
    </dgm:pt>
    <dgm:pt modelId="{2333003F-28E9-F247-87F6-D7BB96E1D391}" type="pres">
      <dgm:prSet presAssocID="{9995A851-C9D3-AE45-9F1D-849C44E42818}" presName="parTxOnly" presStyleLbl="node1" presStyleIdx="4" presStyleCnt="5">
        <dgm:presLayoutVars>
          <dgm:chMax val="0"/>
          <dgm:chPref val="0"/>
          <dgm:bulletEnabled val="1"/>
        </dgm:presLayoutVars>
      </dgm:prSet>
      <dgm:spPr/>
      <dgm:t>
        <a:bodyPr/>
        <a:lstStyle/>
        <a:p>
          <a:endParaRPr lang="en-US"/>
        </a:p>
      </dgm:t>
    </dgm:pt>
  </dgm:ptLst>
  <dgm:cxnLst>
    <dgm:cxn modelId="{5404CDCA-2459-40C3-9A4D-901405C843E6}" type="presOf" srcId="{0F1DFD37-570E-074D-B96C-0179F4D0FED4}" destId="{454CEC31-E46B-7848-BC44-513D815427DC}" srcOrd="0" destOrd="0" presId="urn:microsoft.com/office/officeart/2005/8/layout/chevron1"/>
    <dgm:cxn modelId="{FD26EAEB-D8F3-7447-BB8A-35A9F55FD8E5}" srcId="{CBEE7249-119E-C248-975B-C8A79606DF06}" destId="{9995A851-C9D3-AE45-9F1D-849C44E42818}" srcOrd="4" destOrd="0" parTransId="{EE74251F-5FA1-334D-AAE2-C66CACFEF453}" sibTransId="{D51CCC42-1F90-924E-9325-421D45896FA9}"/>
    <dgm:cxn modelId="{B39B26DF-8666-4E79-BA37-B17EF532EC4D}" type="presOf" srcId="{11287BD5-6299-2546-B214-B0A00D9432B9}" destId="{821896FB-45ED-A54E-965A-5484AC46EB81}" srcOrd="0" destOrd="0" presId="urn:microsoft.com/office/officeart/2005/8/layout/chevron1"/>
    <dgm:cxn modelId="{DA85D92F-7089-724B-BBAC-CB60E119DF0C}" srcId="{CBEE7249-119E-C248-975B-C8A79606DF06}" destId="{0E672FFC-3992-D84A-905D-3B61D56C4604}" srcOrd="1" destOrd="0" parTransId="{523C1DBD-2FD9-CC45-A2CE-C4E54EA37489}" sibTransId="{16C937B4-8524-304E-BAE2-36C81D42B9CE}"/>
    <dgm:cxn modelId="{C8120A2C-7A19-4E7B-87ED-584EFCDFB6AF}" type="presOf" srcId="{0E672FFC-3992-D84A-905D-3B61D56C4604}" destId="{1312490F-87D9-334C-BDBC-A500BC92F537}" srcOrd="0" destOrd="0" presId="urn:microsoft.com/office/officeart/2005/8/layout/chevron1"/>
    <dgm:cxn modelId="{F29D61AA-827D-4F63-B47D-759946AD6D29}" type="presOf" srcId="{CBEE7249-119E-C248-975B-C8A79606DF06}" destId="{7009E41F-BC3B-1749-B61D-83054731ABD2}" srcOrd="0" destOrd="0" presId="urn:microsoft.com/office/officeart/2005/8/layout/chevron1"/>
    <dgm:cxn modelId="{813AFEF2-EE6C-6F47-BC4D-597BF549FA2F}" srcId="{CBEE7249-119E-C248-975B-C8A79606DF06}" destId="{11287BD5-6299-2546-B214-B0A00D9432B9}" srcOrd="3" destOrd="0" parTransId="{B7A3E843-AD3B-6C45-A31E-A32BCAC3AFA7}" sibTransId="{B3BC4BB9-E245-8148-B811-563D39BBB94D}"/>
    <dgm:cxn modelId="{B3D2C470-D745-4C44-8FD4-36071405B74D}" srcId="{CBEE7249-119E-C248-975B-C8A79606DF06}" destId="{71031EA1-85D2-2A41-B501-552AFA254583}" srcOrd="0" destOrd="0" parTransId="{765251BF-B533-F84B-A3B6-5A000389CDF4}" sibTransId="{5E6E568E-5651-F948-94AF-3216E92B455F}"/>
    <dgm:cxn modelId="{BD6B3FAF-BDF8-4295-816A-03C9832F1749}" type="presOf" srcId="{71031EA1-85D2-2A41-B501-552AFA254583}" destId="{57347D06-54CB-E24B-B20F-42EA213DF5AF}" srcOrd="0" destOrd="0" presId="urn:microsoft.com/office/officeart/2005/8/layout/chevron1"/>
    <dgm:cxn modelId="{79DC7501-5531-42F5-9200-397FF9E7600A}" type="presOf" srcId="{9995A851-C9D3-AE45-9F1D-849C44E42818}" destId="{2333003F-28E9-F247-87F6-D7BB96E1D391}" srcOrd="0" destOrd="0" presId="urn:microsoft.com/office/officeart/2005/8/layout/chevron1"/>
    <dgm:cxn modelId="{2793B64F-E340-2346-8740-339EF5DE0F0C}" srcId="{CBEE7249-119E-C248-975B-C8A79606DF06}" destId="{0F1DFD37-570E-074D-B96C-0179F4D0FED4}" srcOrd="2" destOrd="0" parTransId="{335D9523-0803-4C47-A38D-41D7E5E7942F}" sibTransId="{30F0F22A-2723-1D4F-BFA5-00C1694908E2}"/>
    <dgm:cxn modelId="{813AFBA7-9656-43C1-B3EC-15412ABC6E40}" type="presParOf" srcId="{7009E41F-BC3B-1749-B61D-83054731ABD2}" destId="{57347D06-54CB-E24B-B20F-42EA213DF5AF}" srcOrd="0" destOrd="0" presId="urn:microsoft.com/office/officeart/2005/8/layout/chevron1"/>
    <dgm:cxn modelId="{119D5049-CD59-4CA9-B62E-84092CF4B6D1}" type="presParOf" srcId="{7009E41F-BC3B-1749-B61D-83054731ABD2}" destId="{0639F7AB-B9F4-3649-AD43-112815B74301}" srcOrd="1" destOrd="0" presId="urn:microsoft.com/office/officeart/2005/8/layout/chevron1"/>
    <dgm:cxn modelId="{8553A635-40B8-4213-B5EB-D012D34AD19D}" type="presParOf" srcId="{7009E41F-BC3B-1749-B61D-83054731ABD2}" destId="{1312490F-87D9-334C-BDBC-A500BC92F537}" srcOrd="2" destOrd="0" presId="urn:microsoft.com/office/officeart/2005/8/layout/chevron1"/>
    <dgm:cxn modelId="{D9289F38-44F9-4E00-B88D-418D6AFE966F}" type="presParOf" srcId="{7009E41F-BC3B-1749-B61D-83054731ABD2}" destId="{4F9883F1-32A9-D848-A744-1118C8FCF968}" srcOrd="3" destOrd="0" presId="urn:microsoft.com/office/officeart/2005/8/layout/chevron1"/>
    <dgm:cxn modelId="{18D015E6-8BF7-4418-B787-453BCB9A08D7}" type="presParOf" srcId="{7009E41F-BC3B-1749-B61D-83054731ABD2}" destId="{454CEC31-E46B-7848-BC44-513D815427DC}" srcOrd="4" destOrd="0" presId="urn:microsoft.com/office/officeart/2005/8/layout/chevron1"/>
    <dgm:cxn modelId="{8E3CF0A4-FB26-42E1-B67F-84F2CBDF8475}" type="presParOf" srcId="{7009E41F-BC3B-1749-B61D-83054731ABD2}" destId="{F1BC97B6-CD75-9844-97EA-97564447453F}" srcOrd="5" destOrd="0" presId="urn:microsoft.com/office/officeart/2005/8/layout/chevron1"/>
    <dgm:cxn modelId="{E28F3FD0-E6F4-4A60-A61F-169E02FB7183}" type="presParOf" srcId="{7009E41F-BC3B-1749-B61D-83054731ABD2}" destId="{821896FB-45ED-A54E-965A-5484AC46EB81}" srcOrd="6" destOrd="0" presId="urn:microsoft.com/office/officeart/2005/8/layout/chevron1"/>
    <dgm:cxn modelId="{B7B2369E-4376-4BB2-97CD-F4209172DD75}" type="presParOf" srcId="{7009E41F-BC3B-1749-B61D-83054731ABD2}" destId="{251408A2-3553-504D-B029-5F93102D2B12}" srcOrd="7" destOrd="0" presId="urn:microsoft.com/office/officeart/2005/8/layout/chevron1"/>
    <dgm:cxn modelId="{AFFE2477-128F-45C4-9E68-9E1D72C7300D}" type="presParOf" srcId="{7009E41F-BC3B-1749-B61D-83054731ABD2}" destId="{2333003F-28E9-F247-87F6-D7BB96E1D391}" srcOrd="8"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a:scene3d>
          <a:camera prst="orthographicFront">
            <a:rot lat="0" lon="0" rev="16200000"/>
          </a:camera>
          <a:lightRig rig="threePt" dir="t"/>
        </a:scene3d>
      </dgm:spPr>
      <dgm:t>
        <a:bodyPr/>
        <a:lstStyle/>
        <a:p>
          <a:endParaRPr lang="en-US"/>
        </a:p>
      </dgm:t>
    </dgm:pt>
    <dgm:pt modelId="{794AD970-0A7A-124E-8C8A-8413D2B13C4D}">
      <dgm:prSet phldrT="[Text]" custT="1"/>
      <dgm:spPr>
        <a:solidFill>
          <a:schemeClr val="bg1">
            <a:lumMod val="85000"/>
            <a:alpha val="50000"/>
          </a:schemeClr>
        </a:solidFill>
      </dgm:spPr>
      <dgm:t>
        <a:bodyPr/>
        <a:lstStyle/>
        <a:p>
          <a:r>
            <a:rPr lang="en-US" sz="1600" b="1" i="0" dirty="0" smtClean="0">
              <a:solidFill>
                <a:schemeClr val="tx1"/>
              </a:solidFill>
            </a:rPr>
            <a:t>Suspend  Host</a:t>
          </a:r>
          <a:endParaRPr lang="en-US" sz="1600" b="1" i="0" dirty="0">
            <a:solidFill>
              <a:schemeClr val="tx1"/>
            </a:solidFill>
          </a:endParaRPr>
        </a:p>
      </dgm:t>
    </dgm:pt>
    <dgm:pt modelId="{2345F61B-DD49-254E-8702-9D0F13F3AC4F}" type="parTrans" cxnId="{94A7E097-BA99-6044-A4A4-D651517B4223}">
      <dgm:prSet/>
      <dgm:spPr/>
      <dgm:t>
        <a:bodyPr/>
        <a:lstStyle/>
        <a:p>
          <a:endParaRPr lang="en-US" b="1" i="0">
            <a:solidFill>
              <a:schemeClr val="tx1"/>
            </a:solidFill>
          </a:endParaRPr>
        </a:p>
      </dgm:t>
    </dgm:pt>
    <dgm:pt modelId="{4A0CC85F-CFA1-D140-AB41-26E8F6811BE2}" type="sibTrans" cxnId="{94A7E097-BA99-6044-A4A4-D651517B42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035AD4D-C364-7F49-8A3D-822C693C3FDB}" type="pres">
      <dgm:prSet presAssocID="{794AD970-0A7A-124E-8C8A-8413D2B13C4D}" presName="parTxOnly" presStyleLbl="node1" presStyleIdx="0" presStyleCnt="1" custLinFactNeighborX="27294" custLinFactNeighborY="-10811">
        <dgm:presLayoutVars>
          <dgm:chMax val="0"/>
          <dgm:chPref val="0"/>
          <dgm:bulletEnabled val="1"/>
        </dgm:presLayoutVars>
      </dgm:prSet>
      <dgm:spPr/>
      <dgm:t>
        <a:bodyPr/>
        <a:lstStyle/>
        <a:p>
          <a:endParaRPr lang="en-US"/>
        </a:p>
      </dgm:t>
    </dgm:pt>
  </dgm:ptLst>
  <dgm:cxnLst>
    <dgm:cxn modelId="{94A7E097-BA99-6044-A4A4-D651517B4223}" srcId="{CBEE7249-119E-C248-975B-C8A79606DF06}" destId="{794AD970-0A7A-124E-8C8A-8413D2B13C4D}" srcOrd="0" destOrd="0" parTransId="{2345F61B-DD49-254E-8702-9D0F13F3AC4F}" sibTransId="{4A0CC85F-CFA1-D140-AB41-26E8F6811BE2}"/>
    <dgm:cxn modelId="{CF536748-EDC4-4F2B-B8EA-8278F58EE24E}" type="presOf" srcId="{CBEE7249-119E-C248-975B-C8A79606DF06}" destId="{7009E41F-BC3B-1749-B61D-83054731ABD2}" srcOrd="0" destOrd="0" presId="urn:microsoft.com/office/officeart/2005/8/layout/chevron1"/>
    <dgm:cxn modelId="{0523E9AE-90AB-4299-895B-C03D936A25C6}" type="presOf" srcId="{794AD970-0A7A-124E-8C8A-8413D2B13C4D}" destId="{4035AD4D-C364-7F49-8A3D-822C693C3FDB}" srcOrd="0" destOrd="0" presId="urn:microsoft.com/office/officeart/2005/8/layout/chevron1"/>
    <dgm:cxn modelId="{733DB5CC-20C0-4B70-89DA-12E616B2EFCD}" type="presParOf" srcId="{7009E41F-BC3B-1749-B61D-83054731ABD2}" destId="{4035AD4D-C364-7F49-8A3D-822C693C3FDB}" srcOrd="0" destOrd="0" presId="urn:microsoft.com/office/officeart/2005/8/layout/chevron1"/>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a:scene3d>
          <a:camera prst="orthographicFront">
            <a:rot lat="0" lon="0" rev="16200000"/>
          </a:camera>
          <a:lightRig rig="threePt" dir="t"/>
        </a:scene3d>
      </dgm:spPr>
      <dgm:t>
        <a:bodyPr/>
        <a:lstStyle/>
        <a:p>
          <a:endParaRPr lang="en-US"/>
        </a:p>
      </dgm:t>
    </dgm:pt>
    <dgm:pt modelId="{794AD970-0A7A-124E-8C8A-8413D2B13C4D}">
      <dgm:prSet phldrT="[Text]" custT="1"/>
      <dgm:spPr>
        <a:solidFill>
          <a:schemeClr val="bg1">
            <a:lumMod val="85000"/>
            <a:alpha val="50000"/>
          </a:schemeClr>
        </a:solidFill>
      </dgm:spPr>
      <dgm:t>
        <a:bodyPr/>
        <a:lstStyle/>
        <a:p>
          <a:r>
            <a:rPr lang="en-US" sz="1600" b="1" i="0" dirty="0" smtClean="0">
              <a:solidFill>
                <a:schemeClr val="tx1"/>
              </a:solidFill>
            </a:rPr>
            <a:t>VMs Move to “Alternate” Hosts</a:t>
          </a:r>
          <a:endParaRPr lang="en-US" sz="1600" b="1" i="0" dirty="0">
            <a:solidFill>
              <a:schemeClr val="tx1"/>
            </a:solidFill>
          </a:endParaRPr>
        </a:p>
      </dgm:t>
    </dgm:pt>
    <dgm:pt modelId="{2345F61B-DD49-254E-8702-9D0F13F3AC4F}" type="parTrans" cxnId="{94A7E097-BA99-6044-A4A4-D651517B4223}">
      <dgm:prSet/>
      <dgm:spPr/>
      <dgm:t>
        <a:bodyPr/>
        <a:lstStyle/>
        <a:p>
          <a:endParaRPr lang="en-US" b="1" i="0">
            <a:solidFill>
              <a:schemeClr val="tx1"/>
            </a:solidFill>
          </a:endParaRPr>
        </a:p>
      </dgm:t>
    </dgm:pt>
    <dgm:pt modelId="{4A0CC85F-CFA1-D140-AB41-26E8F6811BE2}" type="sibTrans" cxnId="{94A7E097-BA99-6044-A4A4-D651517B42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035AD4D-C364-7F49-8A3D-822C693C3FDB}" type="pres">
      <dgm:prSet presAssocID="{794AD970-0A7A-124E-8C8A-8413D2B13C4D}" presName="parTxOnly" presStyleLbl="node1" presStyleIdx="0" presStyleCnt="1" custLinFactNeighborX="-28479">
        <dgm:presLayoutVars>
          <dgm:chMax val="0"/>
          <dgm:chPref val="0"/>
          <dgm:bulletEnabled val="1"/>
        </dgm:presLayoutVars>
      </dgm:prSet>
      <dgm:spPr/>
      <dgm:t>
        <a:bodyPr/>
        <a:lstStyle/>
        <a:p>
          <a:endParaRPr lang="en-US"/>
        </a:p>
      </dgm:t>
    </dgm:pt>
  </dgm:ptLst>
  <dgm:cxnLst>
    <dgm:cxn modelId="{9F47DE01-C7B3-47FF-BC75-6C97604AF6D3}" type="presOf" srcId="{794AD970-0A7A-124E-8C8A-8413D2B13C4D}" destId="{4035AD4D-C364-7F49-8A3D-822C693C3FDB}" srcOrd="0" destOrd="0" presId="urn:microsoft.com/office/officeart/2005/8/layout/chevron1"/>
    <dgm:cxn modelId="{5078CDAA-48DC-4B4C-BF8A-B37B39D2609D}" type="presOf" srcId="{CBEE7249-119E-C248-975B-C8A79606DF06}" destId="{7009E41F-BC3B-1749-B61D-83054731ABD2}" srcOrd="0" destOrd="0" presId="urn:microsoft.com/office/officeart/2005/8/layout/chevron1"/>
    <dgm:cxn modelId="{94A7E097-BA99-6044-A4A4-D651517B4223}" srcId="{CBEE7249-119E-C248-975B-C8A79606DF06}" destId="{794AD970-0A7A-124E-8C8A-8413D2B13C4D}" srcOrd="0" destOrd="0" parTransId="{2345F61B-DD49-254E-8702-9D0F13F3AC4F}" sibTransId="{4A0CC85F-CFA1-D140-AB41-26E8F6811BE2}"/>
    <dgm:cxn modelId="{6CE370C4-3353-483B-A0D0-CDCE3022FF39}" type="presParOf" srcId="{7009E41F-BC3B-1749-B61D-83054731ABD2}" destId="{4035AD4D-C364-7F49-8A3D-822C693C3FDB}" srcOrd="0" destOrd="0" presId="urn:microsoft.com/office/officeart/2005/8/layout/chevron1"/>
  </dgm:cxnLst>
  <dgm:bg>
    <a:noFill/>
  </dgm:bg>
  <dgm:whole/>
  <dgm:extLst>
    <a:ext uri="http://schemas.microsoft.com/office/drawing/2008/diagram">
      <dsp:dataModelExt xmlns:dsp="http://schemas.microsoft.com/office/drawing/2008/diagram" relId="rId2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71031EA1-85D2-2A41-B501-552AFA254583}">
      <dgm:prSet phldrT="[Text]" custT="1"/>
      <dgm:spPr>
        <a:solidFill>
          <a:srgbClr val="149020">
            <a:alpha val="50000"/>
          </a:srgbClr>
        </a:solidFill>
        <a:ln>
          <a:solidFill>
            <a:schemeClr val="tx1">
              <a:lumMod val="50000"/>
              <a:lumOff val="50000"/>
            </a:schemeClr>
          </a:solidFill>
        </a:ln>
      </dgm:spPr>
      <dgm:t>
        <a:bodyPr anchor="t" anchorCtr="0"/>
        <a:lstStyle/>
        <a:p>
          <a:r>
            <a:rPr lang="en-US" sz="1600" b="1" i="0" dirty="0" smtClean="0">
              <a:solidFill>
                <a:schemeClr val="tx1"/>
              </a:solidFill>
            </a:rPr>
            <a:t>Host Server  Prices </a:t>
          </a:r>
          <a:endParaRPr lang="en-US" sz="1600" b="1" i="0" dirty="0">
            <a:solidFill>
              <a:schemeClr val="tx1"/>
            </a:solidFill>
          </a:endParaRPr>
        </a:p>
      </dgm:t>
    </dgm:pt>
    <dgm:pt modelId="{765251BF-B533-F84B-A3B6-5A000389CDF4}" type="parTrans" cxnId="{B3D2C470-D745-4C44-8FD4-36071405B74D}">
      <dgm:prSet/>
      <dgm:spPr/>
      <dgm:t>
        <a:bodyPr/>
        <a:lstStyle/>
        <a:p>
          <a:endParaRPr lang="en-US" b="1" i="0">
            <a:solidFill>
              <a:schemeClr val="tx1"/>
            </a:solidFill>
          </a:endParaRPr>
        </a:p>
      </dgm:t>
    </dgm:pt>
    <dgm:pt modelId="{5E6E568E-5651-F948-94AF-3216E92B455F}" type="sibTrans" cxnId="{B3D2C470-D745-4C44-8FD4-36071405B74D}">
      <dgm:prSet/>
      <dgm:spPr/>
      <dgm:t>
        <a:bodyPr/>
        <a:lstStyle/>
        <a:p>
          <a:endParaRPr lang="en-US" b="1" i="0">
            <a:solidFill>
              <a:schemeClr val="tx1"/>
            </a:solidFill>
          </a:endParaRPr>
        </a:p>
      </dgm:t>
    </dgm:pt>
    <dgm:pt modelId="{11287BD5-6299-2546-B214-B0A00D9432B9}">
      <dgm:prSet phldrT="[Text]" custT="1"/>
      <dgm:spPr>
        <a:solidFill>
          <a:srgbClr val="149020">
            <a:alpha val="50000"/>
          </a:srgbClr>
        </a:solidFill>
      </dgm:spPr>
      <dgm:t>
        <a:bodyPr anchor="t" anchorCtr="0"/>
        <a:lstStyle/>
        <a:p>
          <a:pPr algn="l"/>
          <a:r>
            <a:rPr lang="en-US" sz="1600" b="1" i="0" dirty="0" smtClean="0">
              <a:solidFill>
                <a:schemeClr val="tx1"/>
              </a:solidFill>
            </a:rPr>
            <a:t>VMs Find                “Cheaper”                Host Servers</a:t>
          </a:r>
          <a:endParaRPr lang="en-US" sz="1600" b="1" i="0" dirty="0">
            <a:solidFill>
              <a:schemeClr val="tx1"/>
            </a:solidFill>
          </a:endParaRPr>
        </a:p>
      </dgm:t>
    </dgm:pt>
    <dgm:pt modelId="{B7A3E843-AD3B-6C45-A31E-A32BCAC3AFA7}" type="parTrans" cxnId="{813AFEF2-EE6C-6F47-BC4D-597BF549FA2F}">
      <dgm:prSet/>
      <dgm:spPr/>
      <dgm:t>
        <a:bodyPr/>
        <a:lstStyle/>
        <a:p>
          <a:endParaRPr lang="en-US" b="1" i="0">
            <a:solidFill>
              <a:schemeClr val="tx1"/>
            </a:solidFill>
          </a:endParaRPr>
        </a:p>
      </dgm:t>
    </dgm:pt>
    <dgm:pt modelId="{B3BC4BB9-E245-8148-B811-563D39BBB94D}" type="sibTrans" cxnId="{813AFEF2-EE6C-6F47-BC4D-597BF549FA2F}">
      <dgm:prSet/>
      <dgm:spPr/>
      <dgm:t>
        <a:bodyPr/>
        <a:lstStyle/>
        <a:p>
          <a:endParaRPr lang="en-US" b="1" i="0">
            <a:solidFill>
              <a:schemeClr val="tx1"/>
            </a:solidFill>
          </a:endParaRPr>
        </a:p>
      </dgm:t>
    </dgm:pt>
    <dgm:pt modelId="{9995A851-C9D3-AE45-9F1D-849C44E42818}">
      <dgm:prSet phldrT="[Text]" custT="1"/>
      <dgm:spPr>
        <a:solidFill>
          <a:srgbClr val="008000">
            <a:alpha val="50000"/>
          </a:srgbClr>
        </a:solidFill>
      </dgm:spPr>
      <dgm:t>
        <a:bodyPr anchor="t" anchorCtr="0"/>
        <a:lstStyle/>
        <a:p>
          <a:r>
            <a:rPr lang="en-US" sz="1600" b="1" i="0" dirty="0" smtClean="0">
              <a:solidFill>
                <a:schemeClr val="tx1"/>
              </a:solidFill>
            </a:rPr>
            <a:t>Host Server Prices</a:t>
          </a:r>
          <a:endParaRPr lang="en-US" sz="1600" b="1" i="0" dirty="0">
            <a:solidFill>
              <a:schemeClr val="tx1"/>
            </a:solidFill>
          </a:endParaRPr>
        </a:p>
      </dgm:t>
    </dgm:pt>
    <dgm:pt modelId="{EE74251F-5FA1-334D-AAE2-C66CACFEF453}" type="parTrans" cxnId="{FD26EAEB-D8F3-7447-BB8A-35A9F55FD8E5}">
      <dgm:prSet/>
      <dgm:spPr/>
      <dgm:t>
        <a:bodyPr/>
        <a:lstStyle/>
        <a:p>
          <a:endParaRPr lang="en-US"/>
        </a:p>
      </dgm:t>
    </dgm:pt>
    <dgm:pt modelId="{D51CCC42-1F90-924E-9325-421D45896FA9}" type="sibTrans" cxnId="{FD26EAEB-D8F3-7447-BB8A-35A9F55FD8E5}">
      <dgm:prSet/>
      <dgm:spPr/>
      <dgm:t>
        <a:bodyPr/>
        <a:lstStyle/>
        <a:p>
          <a:endParaRPr lang="en-US"/>
        </a:p>
      </dgm:t>
    </dgm:pt>
    <dgm:pt modelId="{0E672FFC-3992-D84A-905D-3B61D56C4604}">
      <dgm:prSet phldrT="[Text]" custT="1"/>
      <dgm:spPr>
        <a:solidFill>
          <a:srgbClr val="149020">
            <a:alpha val="50000"/>
          </a:srgbClr>
        </a:solidFill>
        <a:ln>
          <a:solidFill>
            <a:schemeClr val="tx1">
              <a:lumMod val="50000"/>
              <a:lumOff val="50000"/>
            </a:schemeClr>
          </a:solidFill>
        </a:ln>
      </dgm:spPr>
      <dgm:t>
        <a:bodyPr anchor="t" anchorCtr="0"/>
        <a:lstStyle/>
        <a:p>
          <a:pPr algn="l"/>
          <a:r>
            <a:rPr lang="en-US" sz="1600" b="1" i="0" dirty="0" smtClean="0">
              <a:solidFill>
                <a:schemeClr val="tx1"/>
              </a:solidFill>
            </a:rPr>
            <a:t>Host’s ROI &gt;&gt; 0 [ROI=Rev.–Exp.]</a:t>
          </a:r>
          <a:endParaRPr lang="en-US" sz="1600" b="1" i="0" dirty="0">
            <a:solidFill>
              <a:schemeClr val="tx1"/>
            </a:solidFill>
          </a:endParaRPr>
        </a:p>
      </dgm:t>
    </dgm:pt>
    <dgm:pt modelId="{16C937B4-8524-304E-BAE2-36C81D42B9CE}" type="sibTrans" cxnId="{DA85D92F-7089-724B-BBAC-CB60E119DF0C}">
      <dgm:prSet/>
      <dgm:spPr/>
      <dgm:t>
        <a:bodyPr/>
        <a:lstStyle/>
        <a:p>
          <a:endParaRPr lang="en-US"/>
        </a:p>
      </dgm:t>
    </dgm:pt>
    <dgm:pt modelId="{523C1DBD-2FD9-CC45-A2CE-C4E54EA37489}" type="parTrans" cxnId="{DA85D92F-7089-724B-BBAC-CB60E119DF0C}">
      <dgm:prSet/>
      <dgm:spPr/>
      <dgm:t>
        <a:bodyPr/>
        <a:lstStyle/>
        <a:p>
          <a:endParaRPr lang="en-US"/>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57347D06-54CB-E24B-B20F-42EA213DF5AF}" type="pres">
      <dgm:prSet presAssocID="{71031EA1-85D2-2A41-B501-552AFA254583}" presName="parTxOnly" presStyleLbl="node1" presStyleIdx="0" presStyleCnt="4" custLinFactNeighborX="6973">
        <dgm:presLayoutVars>
          <dgm:chMax val="0"/>
          <dgm:chPref val="0"/>
          <dgm:bulletEnabled val="1"/>
        </dgm:presLayoutVars>
      </dgm:prSet>
      <dgm:spPr/>
      <dgm:t>
        <a:bodyPr/>
        <a:lstStyle/>
        <a:p>
          <a:endParaRPr lang="en-US"/>
        </a:p>
      </dgm:t>
    </dgm:pt>
    <dgm:pt modelId="{0639F7AB-B9F4-3649-AD43-112815B74301}" type="pres">
      <dgm:prSet presAssocID="{5E6E568E-5651-F948-94AF-3216E92B455F}" presName="parTxOnlySpace" presStyleCnt="0"/>
      <dgm:spPr/>
    </dgm:pt>
    <dgm:pt modelId="{1312490F-87D9-334C-BDBC-A500BC92F537}" type="pres">
      <dgm:prSet presAssocID="{0E672FFC-3992-D84A-905D-3B61D56C4604}" presName="parTxOnly" presStyleLbl="node1" presStyleIdx="1" presStyleCnt="4">
        <dgm:presLayoutVars>
          <dgm:chMax val="0"/>
          <dgm:chPref val="0"/>
          <dgm:bulletEnabled val="1"/>
        </dgm:presLayoutVars>
      </dgm:prSet>
      <dgm:spPr/>
      <dgm:t>
        <a:bodyPr/>
        <a:lstStyle/>
        <a:p>
          <a:endParaRPr lang="en-US"/>
        </a:p>
      </dgm:t>
    </dgm:pt>
    <dgm:pt modelId="{4F9883F1-32A9-D848-A744-1118C8FCF968}" type="pres">
      <dgm:prSet presAssocID="{16C937B4-8524-304E-BAE2-36C81D42B9CE}" presName="parTxOnlySpace" presStyleCnt="0"/>
      <dgm:spPr/>
    </dgm:pt>
    <dgm:pt modelId="{821896FB-45ED-A54E-965A-5484AC46EB81}" type="pres">
      <dgm:prSet presAssocID="{11287BD5-6299-2546-B214-B0A00D9432B9}" presName="parTxOnly" presStyleLbl="node1" presStyleIdx="2" presStyleCnt="4">
        <dgm:presLayoutVars>
          <dgm:chMax val="0"/>
          <dgm:chPref val="0"/>
          <dgm:bulletEnabled val="1"/>
        </dgm:presLayoutVars>
      </dgm:prSet>
      <dgm:spPr/>
      <dgm:t>
        <a:bodyPr/>
        <a:lstStyle/>
        <a:p>
          <a:endParaRPr lang="en-US"/>
        </a:p>
      </dgm:t>
    </dgm:pt>
    <dgm:pt modelId="{251408A2-3553-504D-B029-5F93102D2B12}" type="pres">
      <dgm:prSet presAssocID="{B3BC4BB9-E245-8148-B811-563D39BBB94D}" presName="parTxOnlySpace" presStyleCnt="0"/>
      <dgm:spPr/>
    </dgm:pt>
    <dgm:pt modelId="{2333003F-28E9-F247-87F6-D7BB96E1D391}" type="pres">
      <dgm:prSet presAssocID="{9995A851-C9D3-AE45-9F1D-849C44E42818}" presName="parTxOnly" presStyleLbl="node1" presStyleIdx="3" presStyleCnt="4">
        <dgm:presLayoutVars>
          <dgm:chMax val="0"/>
          <dgm:chPref val="0"/>
          <dgm:bulletEnabled val="1"/>
        </dgm:presLayoutVars>
      </dgm:prSet>
      <dgm:spPr/>
      <dgm:t>
        <a:bodyPr/>
        <a:lstStyle/>
        <a:p>
          <a:endParaRPr lang="en-US"/>
        </a:p>
      </dgm:t>
    </dgm:pt>
  </dgm:ptLst>
  <dgm:cxnLst>
    <dgm:cxn modelId="{FD26EAEB-D8F3-7447-BB8A-35A9F55FD8E5}" srcId="{CBEE7249-119E-C248-975B-C8A79606DF06}" destId="{9995A851-C9D3-AE45-9F1D-849C44E42818}" srcOrd="3" destOrd="0" parTransId="{EE74251F-5FA1-334D-AAE2-C66CACFEF453}" sibTransId="{D51CCC42-1F90-924E-9325-421D45896FA9}"/>
    <dgm:cxn modelId="{26DC020E-297E-4AA6-9468-430D695F95AC}" type="presOf" srcId="{71031EA1-85D2-2A41-B501-552AFA254583}" destId="{57347D06-54CB-E24B-B20F-42EA213DF5AF}" srcOrd="0" destOrd="0" presId="urn:microsoft.com/office/officeart/2005/8/layout/chevron1"/>
    <dgm:cxn modelId="{014BD04B-5283-476F-AB6A-8B203C4A299E}" type="presOf" srcId="{CBEE7249-119E-C248-975B-C8A79606DF06}" destId="{7009E41F-BC3B-1749-B61D-83054731ABD2}" srcOrd="0" destOrd="0" presId="urn:microsoft.com/office/officeart/2005/8/layout/chevron1"/>
    <dgm:cxn modelId="{DA85D92F-7089-724B-BBAC-CB60E119DF0C}" srcId="{CBEE7249-119E-C248-975B-C8A79606DF06}" destId="{0E672FFC-3992-D84A-905D-3B61D56C4604}" srcOrd="1" destOrd="0" parTransId="{523C1DBD-2FD9-CC45-A2CE-C4E54EA37489}" sibTransId="{16C937B4-8524-304E-BAE2-36C81D42B9CE}"/>
    <dgm:cxn modelId="{EDEE195C-791A-4F73-958A-95470EDDC8C8}" type="presOf" srcId="{9995A851-C9D3-AE45-9F1D-849C44E42818}" destId="{2333003F-28E9-F247-87F6-D7BB96E1D391}" srcOrd="0" destOrd="0" presId="urn:microsoft.com/office/officeart/2005/8/layout/chevron1"/>
    <dgm:cxn modelId="{813AFEF2-EE6C-6F47-BC4D-597BF549FA2F}" srcId="{CBEE7249-119E-C248-975B-C8A79606DF06}" destId="{11287BD5-6299-2546-B214-B0A00D9432B9}" srcOrd="2" destOrd="0" parTransId="{B7A3E843-AD3B-6C45-A31E-A32BCAC3AFA7}" sibTransId="{B3BC4BB9-E245-8148-B811-563D39BBB94D}"/>
    <dgm:cxn modelId="{B3D2C470-D745-4C44-8FD4-36071405B74D}" srcId="{CBEE7249-119E-C248-975B-C8A79606DF06}" destId="{71031EA1-85D2-2A41-B501-552AFA254583}" srcOrd="0" destOrd="0" parTransId="{765251BF-B533-F84B-A3B6-5A000389CDF4}" sibTransId="{5E6E568E-5651-F948-94AF-3216E92B455F}"/>
    <dgm:cxn modelId="{2957EC3B-797A-4041-A00C-A231751FE595}" type="presOf" srcId="{11287BD5-6299-2546-B214-B0A00D9432B9}" destId="{821896FB-45ED-A54E-965A-5484AC46EB81}" srcOrd="0" destOrd="0" presId="urn:microsoft.com/office/officeart/2005/8/layout/chevron1"/>
    <dgm:cxn modelId="{5FD4586C-259F-4889-8249-FED5502C5935}" type="presOf" srcId="{0E672FFC-3992-D84A-905D-3B61D56C4604}" destId="{1312490F-87D9-334C-BDBC-A500BC92F537}" srcOrd="0" destOrd="0" presId="urn:microsoft.com/office/officeart/2005/8/layout/chevron1"/>
    <dgm:cxn modelId="{1570B710-F033-41D5-9182-15C392489837}" type="presParOf" srcId="{7009E41F-BC3B-1749-B61D-83054731ABD2}" destId="{57347D06-54CB-E24B-B20F-42EA213DF5AF}" srcOrd="0" destOrd="0" presId="urn:microsoft.com/office/officeart/2005/8/layout/chevron1"/>
    <dgm:cxn modelId="{5BD43F62-F2D4-402F-9CB3-0FCB9441018A}" type="presParOf" srcId="{7009E41F-BC3B-1749-B61D-83054731ABD2}" destId="{0639F7AB-B9F4-3649-AD43-112815B74301}" srcOrd="1" destOrd="0" presId="urn:microsoft.com/office/officeart/2005/8/layout/chevron1"/>
    <dgm:cxn modelId="{0E7EC395-3E1A-4C00-8B59-7B6C0EC3401B}" type="presParOf" srcId="{7009E41F-BC3B-1749-B61D-83054731ABD2}" destId="{1312490F-87D9-334C-BDBC-A500BC92F537}" srcOrd="2" destOrd="0" presId="urn:microsoft.com/office/officeart/2005/8/layout/chevron1"/>
    <dgm:cxn modelId="{C92F887E-A436-45B1-81E1-A3C914A0B117}" type="presParOf" srcId="{7009E41F-BC3B-1749-B61D-83054731ABD2}" destId="{4F9883F1-32A9-D848-A744-1118C8FCF968}" srcOrd="3" destOrd="0" presId="urn:microsoft.com/office/officeart/2005/8/layout/chevron1"/>
    <dgm:cxn modelId="{2108E002-AE69-4439-BF39-2D30CFCBC58E}" type="presParOf" srcId="{7009E41F-BC3B-1749-B61D-83054731ABD2}" destId="{821896FB-45ED-A54E-965A-5484AC46EB81}" srcOrd="4" destOrd="0" presId="urn:microsoft.com/office/officeart/2005/8/layout/chevron1"/>
    <dgm:cxn modelId="{94E753A0-CAEC-4DA2-8590-071CAF401FE2}" type="presParOf" srcId="{7009E41F-BC3B-1749-B61D-83054731ABD2}" destId="{251408A2-3553-504D-B029-5F93102D2B12}" srcOrd="5" destOrd="0" presId="urn:microsoft.com/office/officeart/2005/8/layout/chevron1"/>
    <dgm:cxn modelId="{112A4E29-7C30-4FE3-A0D8-BBB2FE107658}" type="presParOf" srcId="{7009E41F-BC3B-1749-B61D-83054731ABD2}" destId="{2333003F-28E9-F247-87F6-D7BB96E1D391}" srcOrd="6"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a:scene3d>
          <a:camera prst="orthographicFront">
            <a:rot lat="0" lon="0" rev="16200000"/>
          </a:camera>
          <a:lightRig rig="threePt" dir="t"/>
        </a:scene3d>
      </dgm:spPr>
      <dgm:t>
        <a:bodyPr/>
        <a:lstStyle/>
        <a:p>
          <a:endParaRPr lang="en-US"/>
        </a:p>
      </dgm:t>
    </dgm:pt>
    <dgm:pt modelId="{794AD970-0A7A-124E-8C8A-8413D2B13C4D}">
      <dgm:prSet phldrT="[Text]" custT="1"/>
      <dgm:spPr>
        <a:solidFill>
          <a:schemeClr val="bg1">
            <a:lumMod val="85000"/>
            <a:alpha val="50000"/>
          </a:schemeClr>
        </a:solidFill>
      </dgm:spPr>
      <dgm:t>
        <a:bodyPr/>
        <a:lstStyle/>
        <a:p>
          <a:r>
            <a:rPr lang="en-US" sz="1600" b="1" i="0" dirty="0" smtClean="0">
              <a:solidFill>
                <a:schemeClr val="tx1"/>
              </a:solidFill>
            </a:rPr>
            <a:t>VMs Move  to “Cheaper”  Host Servers</a:t>
          </a:r>
          <a:endParaRPr lang="en-US" sz="1600" b="1" i="0" dirty="0">
            <a:solidFill>
              <a:schemeClr val="tx1"/>
            </a:solidFill>
          </a:endParaRPr>
        </a:p>
      </dgm:t>
    </dgm:pt>
    <dgm:pt modelId="{2345F61B-DD49-254E-8702-9D0F13F3AC4F}" type="parTrans" cxnId="{94A7E097-BA99-6044-A4A4-D651517B4223}">
      <dgm:prSet/>
      <dgm:spPr/>
      <dgm:t>
        <a:bodyPr/>
        <a:lstStyle/>
        <a:p>
          <a:endParaRPr lang="en-US" b="1" i="0">
            <a:solidFill>
              <a:schemeClr val="tx1"/>
            </a:solidFill>
          </a:endParaRPr>
        </a:p>
      </dgm:t>
    </dgm:pt>
    <dgm:pt modelId="{4A0CC85F-CFA1-D140-AB41-26E8F6811BE2}" type="sibTrans" cxnId="{94A7E097-BA99-6044-A4A4-D651517B42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035AD4D-C364-7F49-8A3D-822C693C3FDB}" type="pres">
      <dgm:prSet presAssocID="{794AD970-0A7A-124E-8C8A-8413D2B13C4D}" presName="parTxOnly" presStyleLbl="node1" presStyleIdx="0" presStyleCnt="1" custLinFactNeighborX="27294" custLinFactNeighborY="-10811">
        <dgm:presLayoutVars>
          <dgm:chMax val="0"/>
          <dgm:chPref val="0"/>
          <dgm:bulletEnabled val="1"/>
        </dgm:presLayoutVars>
      </dgm:prSet>
      <dgm:spPr/>
      <dgm:t>
        <a:bodyPr/>
        <a:lstStyle/>
        <a:p>
          <a:endParaRPr lang="en-US"/>
        </a:p>
      </dgm:t>
    </dgm:pt>
  </dgm:ptLst>
  <dgm:cxnLst>
    <dgm:cxn modelId="{6A3D5F39-7FCA-4521-8646-5429498CEC04}" type="presOf" srcId="{CBEE7249-119E-C248-975B-C8A79606DF06}" destId="{7009E41F-BC3B-1749-B61D-83054731ABD2}" srcOrd="0" destOrd="0" presId="urn:microsoft.com/office/officeart/2005/8/layout/chevron1"/>
    <dgm:cxn modelId="{94A7E097-BA99-6044-A4A4-D651517B4223}" srcId="{CBEE7249-119E-C248-975B-C8A79606DF06}" destId="{794AD970-0A7A-124E-8C8A-8413D2B13C4D}" srcOrd="0" destOrd="0" parTransId="{2345F61B-DD49-254E-8702-9D0F13F3AC4F}" sibTransId="{4A0CC85F-CFA1-D140-AB41-26E8F6811BE2}"/>
    <dgm:cxn modelId="{2A944077-E60A-43E5-A43E-D32487E55945}" type="presOf" srcId="{794AD970-0A7A-124E-8C8A-8413D2B13C4D}" destId="{4035AD4D-C364-7F49-8A3D-822C693C3FDB}" srcOrd="0" destOrd="0" presId="urn:microsoft.com/office/officeart/2005/8/layout/chevron1"/>
    <dgm:cxn modelId="{8AE15F42-5CE5-4436-BFB6-638203E46292}" type="presParOf" srcId="{7009E41F-BC3B-1749-B61D-83054731ABD2}" destId="{4035AD4D-C364-7F49-8A3D-822C693C3FDB}" srcOrd="0" destOrd="0" presId="urn:microsoft.com/office/officeart/2005/8/layout/chevron1"/>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a:scene3d>
          <a:camera prst="orthographicFront">
            <a:rot lat="0" lon="0" rev="16200000"/>
          </a:camera>
          <a:lightRig rig="threePt" dir="t"/>
        </a:scene3d>
      </dgm:spPr>
      <dgm:t>
        <a:bodyPr/>
        <a:lstStyle/>
        <a:p>
          <a:endParaRPr lang="en-US"/>
        </a:p>
      </dgm:t>
    </dgm:pt>
    <dgm:pt modelId="{794AD970-0A7A-124E-8C8A-8413D2B13C4D}">
      <dgm:prSet phldrT="[Text]" custT="1"/>
      <dgm:spPr>
        <a:solidFill>
          <a:schemeClr val="bg1">
            <a:lumMod val="85000"/>
            <a:alpha val="50000"/>
          </a:schemeClr>
        </a:solidFill>
      </dgm:spPr>
      <dgm:t>
        <a:bodyPr/>
        <a:lstStyle/>
        <a:p>
          <a:r>
            <a:rPr lang="en-US" sz="1600" b="1" i="0" dirty="0" smtClean="0">
              <a:solidFill>
                <a:schemeClr val="tx1"/>
              </a:solidFill>
            </a:rPr>
            <a:t>Provision a Host Server</a:t>
          </a:r>
          <a:endParaRPr lang="en-US" sz="1600" b="1" i="0" dirty="0">
            <a:solidFill>
              <a:schemeClr val="tx1"/>
            </a:solidFill>
          </a:endParaRPr>
        </a:p>
      </dgm:t>
    </dgm:pt>
    <dgm:pt modelId="{2345F61B-DD49-254E-8702-9D0F13F3AC4F}" type="parTrans" cxnId="{94A7E097-BA99-6044-A4A4-D651517B4223}">
      <dgm:prSet/>
      <dgm:spPr/>
      <dgm:t>
        <a:bodyPr/>
        <a:lstStyle/>
        <a:p>
          <a:endParaRPr lang="en-US" b="1" i="0">
            <a:solidFill>
              <a:schemeClr val="tx1"/>
            </a:solidFill>
          </a:endParaRPr>
        </a:p>
      </dgm:t>
    </dgm:pt>
    <dgm:pt modelId="{4A0CC85F-CFA1-D140-AB41-26E8F6811BE2}" type="sibTrans" cxnId="{94A7E097-BA99-6044-A4A4-D651517B42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035AD4D-C364-7F49-8A3D-822C693C3FDB}" type="pres">
      <dgm:prSet presAssocID="{794AD970-0A7A-124E-8C8A-8413D2B13C4D}" presName="parTxOnly" presStyleLbl="node1" presStyleIdx="0" presStyleCnt="1" custLinFactNeighborX="-28479">
        <dgm:presLayoutVars>
          <dgm:chMax val="0"/>
          <dgm:chPref val="0"/>
          <dgm:bulletEnabled val="1"/>
        </dgm:presLayoutVars>
      </dgm:prSet>
      <dgm:spPr/>
      <dgm:t>
        <a:bodyPr/>
        <a:lstStyle/>
        <a:p>
          <a:endParaRPr lang="en-US"/>
        </a:p>
      </dgm:t>
    </dgm:pt>
  </dgm:ptLst>
  <dgm:cxnLst>
    <dgm:cxn modelId="{3FFCABA4-7C87-468B-80B8-33B85A698B12}" type="presOf" srcId="{794AD970-0A7A-124E-8C8A-8413D2B13C4D}" destId="{4035AD4D-C364-7F49-8A3D-822C693C3FDB}" srcOrd="0" destOrd="0" presId="urn:microsoft.com/office/officeart/2005/8/layout/chevron1"/>
    <dgm:cxn modelId="{FCC4F4D8-82F1-4B7C-BE5D-0D67CF6E66DF}" type="presOf" srcId="{CBEE7249-119E-C248-975B-C8A79606DF06}" destId="{7009E41F-BC3B-1749-B61D-83054731ABD2}" srcOrd="0" destOrd="0" presId="urn:microsoft.com/office/officeart/2005/8/layout/chevron1"/>
    <dgm:cxn modelId="{94A7E097-BA99-6044-A4A4-D651517B4223}" srcId="{CBEE7249-119E-C248-975B-C8A79606DF06}" destId="{794AD970-0A7A-124E-8C8A-8413D2B13C4D}" srcOrd="0" destOrd="0" parTransId="{2345F61B-DD49-254E-8702-9D0F13F3AC4F}" sibTransId="{4A0CC85F-CFA1-D140-AB41-26E8F6811BE2}"/>
    <dgm:cxn modelId="{A7B00CB8-B267-4353-85C2-75465EDAA16A}" type="presParOf" srcId="{7009E41F-BC3B-1749-B61D-83054731ABD2}" destId="{4035AD4D-C364-7F49-8A3D-822C693C3FDB}" srcOrd="0" destOrd="0" presId="urn:microsoft.com/office/officeart/2005/8/layout/chevron1"/>
  </dgm:cxnLst>
  <dgm:bg>
    <a:noFill/>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Application Workload in a VM</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9E7C19A7-2253-8047-B666-105036FC02B2}">
      <dgm:prSet phldrT="[Text]" custT="1"/>
      <dgm:spPr>
        <a:solidFill>
          <a:schemeClr val="bg1">
            <a:lumMod val="85000"/>
            <a:alpha val="50000"/>
          </a:schemeClr>
        </a:solidFill>
      </dgm:spPr>
      <dgm:t>
        <a:bodyPr/>
        <a:lstStyle/>
        <a:p>
          <a:r>
            <a:rPr lang="en-US" sz="1600" b="1" i="0" dirty="0" smtClean="0">
              <a:solidFill>
                <a:schemeClr val="tx1"/>
              </a:solidFill>
            </a:rPr>
            <a:t>VM Resources Utilization </a:t>
          </a:r>
          <a:endParaRPr lang="en-US" sz="1600" b="1" i="0" dirty="0">
            <a:solidFill>
              <a:schemeClr val="tx1"/>
            </a:solidFill>
          </a:endParaRPr>
        </a:p>
      </dgm:t>
    </dgm:pt>
    <dgm:pt modelId="{AB2F8661-2666-394F-8750-C5F46A8C89B2}" type="parTrans" cxnId="{9FCB6FBA-E841-1248-906A-327C87C69A23}">
      <dgm:prSet/>
      <dgm:spPr/>
      <dgm:t>
        <a:bodyPr/>
        <a:lstStyle/>
        <a:p>
          <a:endParaRPr lang="en-US" b="1" i="0">
            <a:solidFill>
              <a:schemeClr val="tx1"/>
            </a:solidFill>
          </a:endParaRPr>
        </a:p>
      </dgm:t>
    </dgm:pt>
    <dgm:pt modelId="{CF3E269A-456F-3249-A204-C1B6BC7795C9}" type="sibTrans" cxnId="{9FCB6FBA-E841-1248-906A-327C87C69A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2">
        <dgm:presLayoutVars>
          <dgm:chMax val="0"/>
          <dgm:chPref val="0"/>
          <dgm:bulletEnabled val="1"/>
        </dgm:presLayoutVars>
      </dgm:prSet>
      <dgm:spPr/>
      <dgm:t>
        <a:bodyPr/>
        <a:lstStyle/>
        <a:p>
          <a:endParaRPr lang="en-US"/>
        </a:p>
      </dgm:t>
    </dgm:pt>
    <dgm:pt modelId="{D9DC4D76-E701-A84E-BF6D-7A4CD845B48B}" type="pres">
      <dgm:prSet presAssocID="{A7370982-1903-F144-8425-6FF47646885F}" presName="parTxOnlySpace" presStyleCnt="0"/>
      <dgm:spPr/>
    </dgm:pt>
    <dgm:pt modelId="{869CFEFB-1B6F-A64F-8237-C884AA0080FC}" type="pres">
      <dgm:prSet presAssocID="{9E7C19A7-2253-8047-B666-105036FC02B2}" presName="parTxOnly" presStyleLbl="node1" presStyleIdx="1" presStyleCnt="2">
        <dgm:presLayoutVars>
          <dgm:chMax val="0"/>
          <dgm:chPref val="0"/>
          <dgm:bulletEnabled val="1"/>
        </dgm:presLayoutVars>
      </dgm:prSet>
      <dgm:spPr/>
      <dgm:t>
        <a:bodyPr/>
        <a:lstStyle/>
        <a:p>
          <a:endParaRPr lang="en-US"/>
        </a:p>
      </dgm:t>
    </dgm:pt>
  </dgm:ptLst>
  <dgm:cxnLst>
    <dgm:cxn modelId="{F3D4827A-6D2D-4274-836F-5F719154C9A7}" type="presOf" srcId="{BE690A5C-0CA7-7C49-8572-ED59EB67A51B}" destId="{43588BFA-0C43-0A45-B3DA-2B9CF302640F}" srcOrd="0" destOrd="0" presId="urn:microsoft.com/office/officeart/2005/8/layout/chevron1"/>
    <dgm:cxn modelId="{4A9A15B5-2083-4C2F-8FFD-32A508CA8776}" type="presOf" srcId="{9E7C19A7-2253-8047-B666-105036FC02B2}" destId="{869CFEFB-1B6F-A64F-8237-C884AA0080FC}" srcOrd="0" destOrd="0" presId="urn:microsoft.com/office/officeart/2005/8/layout/chevron1"/>
    <dgm:cxn modelId="{7006DF33-534A-49A8-A351-987CC9F8125D}" type="presOf" srcId="{CBEE7249-119E-C248-975B-C8A79606DF06}" destId="{7009E41F-BC3B-1749-B61D-83054731ABD2}" srcOrd="0" destOrd="0" presId="urn:microsoft.com/office/officeart/2005/8/layout/chevron1"/>
    <dgm:cxn modelId="{9FCB6FBA-E841-1248-906A-327C87C69A23}" srcId="{CBEE7249-119E-C248-975B-C8A79606DF06}" destId="{9E7C19A7-2253-8047-B666-105036FC02B2}" srcOrd="1" destOrd="0" parTransId="{AB2F8661-2666-394F-8750-C5F46A8C89B2}" sibTransId="{CF3E269A-456F-3249-A204-C1B6BC7795C9}"/>
    <dgm:cxn modelId="{85171DDE-5D09-5F47-870F-1A682AC160C6}" srcId="{CBEE7249-119E-C248-975B-C8A79606DF06}" destId="{BE690A5C-0CA7-7C49-8572-ED59EB67A51B}" srcOrd="0" destOrd="0" parTransId="{960422D4-01C9-FE41-86D7-F4EBC68D55C1}" sibTransId="{A7370982-1903-F144-8425-6FF47646885F}"/>
    <dgm:cxn modelId="{5F7BF832-EDD7-490B-B046-13815BB7B52D}" type="presParOf" srcId="{7009E41F-BC3B-1749-B61D-83054731ABD2}" destId="{43588BFA-0C43-0A45-B3DA-2B9CF302640F}" srcOrd="0" destOrd="0" presId="urn:microsoft.com/office/officeart/2005/8/layout/chevron1"/>
    <dgm:cxn modelId="{DB0008D4-4B74-4EA0-B91C-22525ACE2633}" type="presParOf" srcId="{7009E41F-BC3B-1749-B61D-83054731ABD2}" destId="{D9DC4D76-E701-A84E-BF6D-7A4CD845B48B}" srcOrd="1" destOrd="0" presId="urn:microsoft.com/office/officeart/2005/8/layout/chevron1"/>
    <dgm:cxn modelId="{35A6F30D-982D-472D-BEB7-AF815CDAC3E7}" type="presParOf" srcId="{7009E41F-BC3B-1749-B61D-83054731ABD2}" destId="{869CFEFB-1B6F-A64F-8237-C884AA0080FC}" srcOrd="2"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BE690A5C-0CA7-7C49-8572-ED59EB67A51B}">
      <dgm:prSet phldrT="[Text]" custT="1"/>
      <dgm:spPr>
        <a:solidFill>
          <a:schemeClr val="bg1">
            <a:lumMod val="85000"/>
            <a:alpha val="50000"/>
          </a:schemeClr>
        </a:solidFill>
      </dgm:spPr>
      <dgm:t>
        <a:bodyPr/>
        <a:lstStyle/>
        <a:p>
          <a:r>
            <a:rPr lang="en-US" sz="1600" b="1" i="0" dirty="0" smtClean="0">
              <a:solidFill>
                <a:schemeClr val="tx1"/>
              </a:solidFill>
            </a:rPr>
            <a:t>VM Resources Utilization </a:t>
          </a:r>
          <a:endParaRPr lang="en-US" sz="1600" b="1" i="0" dirty="0">
            <a:solidFill>
              <a:schemeClr val="tx1"/>
            </a:solidFill>
          </a:endParaRPr>
        </a:p>
      </dgm:t>
    </dgm:pt>
    <dgm:pt modelId="{960422D4-01C9-FE41-86D7-F4EBC68D55C1}" type="parTrans" cxnId="{85171DDE-5D09-5F47-870F-1A682AC160C6}">
      <dgm:prSet/>
      <dgm:spPr/>
      <dgm:t>
        <a:bodyPr/>
        <a:lstStyle/>
        <a:p>
          <a:endParaRPr lang="en-US" b="1" i="0">
            <a:solidFill>
              <a:schemeClr val="tx1"/>
            </a:solidFill>
          </a:endParaRPr>
        </a:p>
      </dgm:t>
    </dgm:pt>
    <dgm:pt modelId="{A7370982-1903-F144-8425-6FF47646885F}" type="sibTrans" cxnId="{85171DDE-5D09-5F47-870F-1A682AC160C6}">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3588BFA-0C43-0A45-B3DA-2B9CF302640F}" type="pres">
      <dgm:prSet presAssocID="{BE690A5C-0CA7-7C49-8572-ED59EB67A51B}" presName="parTxOnly" presStyleLbl="node1" presStyleIdx="0" presStyleCnt="1" custScaleX="92024" custScaleY="91598">
        <dgm:presLayoutVars>
          <dgm:chMax val="0"/>
          <dgm:chPref val="0"/>
          <dgm:bulletEnabled val="1"/>
        </dgm:presLayoutVars>
      </dgm:prSet>
      <dgm:spPr/>
      <dgm:t>
        <a:bodyPr/>
        <a:lstStyle/>
        <a:p>
          <a:endParaRPr lang="en-US"/>
        </a:p>
      </dgm:t>
    </dgm:pt>
  </dgm:ptLst>
  <dgm:cxnLst>
    <dgm:cxn modelId="{40B09A3D-C712-4EEA-96B9-819DB35F0F6A}" type="presOf" srcId="{BE690A5C-0CA7-7C49-8572-ED59EB67A51B}" destId="{43588BFA-0C43-0A45-B3DA-2B9CF302640F}" srcOrd="0" destOrd="0" presId="urn:microsoft.com/office/officeart/2005/8/layout/chevron1"/>
    <dgm:cxn modelId="{B83D3364-3161-4C28-8828-B1FAC80094D7}" type="presOf" srcId="{CBEE7249-119E-C248-975B-C8A79606DF06}" destId="{7009E41F-BC3B-1749-B61D-83054731ABD2}" srcOrd="0" destOrd="0" presId="urn:microsoft.com/office/officeart/2005/8/layout/chevron1"/>
    <dgm:cxn modelId="{85171DDE-5D09-5F47-870F-1A682AC160C6}" srcId="{CBEE7249-119E-C248-975B-C8A79606DF06}" destId="{BE690A5C-0CA7-7C49-8572-ED59EB67A51B}" srcOrd="0" destOrd="0" parTransId="{960422D4-01C9-FE41-86D7-F4EBC68D55C1}" sibTransId="{A7370982-1903-F144-8425-6FF47646885F}"/>
    <dgm:cxn modelId="{EBE98E39-FFDA-4B9F-89D2-609CE4C15816}" type="presParOf" srcId="{7009E41F-BC3B-1749-B61D-83054731ABD2}" destId="{43588BFA-0C43-0A45-B3DA-2B9CF302640F}" srcOrd="0"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dgm:t>
        <a:bodyPr/>
        <a:lstStyle/>
        <a:p>
          <a:endParaRPr lang="en-US"/>
        </a:p>
      </dgm:t>
    </dgm:pt>
    <dgm:pt modelId="{71031EA1-85D2-2A41-B501-552AFA254583}">
      <dgm:prSet phldrT="[Text]" custT="1"/>
      <dgm:spPr>
        <a:solidFill>
          <a:srgbClr val="149020">
            <a:alpha val="50000"/>
          </a:srgbClr>
        </a:solidFill>
        <a:ln>
          <a:solidFill>
            <a:schemeClr val="tx1">
              <a:lumMod val="50000"/>
              <a:lumOff val="50000"/>
            </a:schemeClr>
          </a:solidFill>
        </a:ln>
      </dgm:spPr>
      <dgm:t>
        <a:bodyPr anchor="t" anchorCtr="0"/>
        <a:lstStyle/>
        <a:p>
          <a:r>
            <a:rPr lang="en-US" sz="1600" b="1" i="0" dirty="0" smtClean="0">
              <a:solidFill>
                <a:schemeClr val="tx1"/>
              </a:solidFill>
            </a:rPr>
            <a:t>VM Prices </a:t>
          </a:r>
          <a:endParaRPr lang="en-US" sz="1600" b="1" i="0" dirty="0">
            <a:solidFill>
              <a:schemeClr val="tx1"/>
            </a:solidFill>
          </a:endParaRPr>
        </a:p>
      </dgm:t>
    </dgm:pt>
    <dgm:pt modelId="{765251BF-B533-F84B-A3B6-5A000389CDF4}" type="parTrans" cxnId="{B3D2C470-D745-4C44-8FD4-36071405B74D}">
      <dgm:prSet/>
      <dgm:spPr/>
      <dgm:t>
        <a:bodyPr/>
        <a:lstStyle/>
        <a:p>
          <a:endParaRPr lang="en-US" b="1" i="0">
            <a:solidFill>
              <a:schemeClr val="tx1"/>
            </a:solidFill>
          </a:endParaRPr>
        </a:p>
      </dgm:t>
    </dgm:pt>
    <dgm:pt modelId="{5E6E568E-5651-F948-94AF-3216E92B455F}" type="sibTrans" cxnId="{B3D2C470-D745-4C44-8FD4-36071405B74D}">
      <dgm:prSet/>
      <dgm:spPr/>
      <dgm:t>
        <a:bodyPr/>
        <a:lstStyle/>
        <a:p>
          <a:endParaRPr lang="en-US" b="1" i="0">
            <a:solidFill>
              <a:schemeClr val="tx1"/>
            </a:solidFill>
          </a:endParaRPr>
        </a:p>
      </dgm:t>
    </dgm:pt>
    <dgm:pt modelId="{9995A851-C9D3-AE45-9F1D-849C44E42818}">
      <dgm:prSet phldrT="[Text]" custT="1"/>
      <dgm:spPr>
        <a:solidFill>
          <a:srgbClr val="008000">
            <a:alpha val="50000"/>
          </a:srgbClr>
        </a:solidFill>
      </dgm:spPr>
      <dgm:t>
        <a:bodyPr anchor="t" anchorCtr="0"/>
        <a:lstStyle/>
        <a:p>
          <a:r>
            <a:rPr lang="en-US" sz="1600" b="1" i="0" dirty="0" smtClean="0">
              <a:solidFill>
                <a:schemeClr val="tx1"/>
              </a:solidFill>
            </a:rPr>
            <a:t>VM Prices</a:t>
          </a:r>
          <a:endParaRPr lang="en-US" sz="1600" b="1" i="0" dirty="0">
            <a:solidFill>
              <a:schemeClr val="tx1"/>
            </a:solidFill>
          </a:endParaRPr>
        </a:p>
      </dgm:t>
    </dgm:pt>
    <dgm:pt modelId="{EE74251F-5FA1-334D-AAE2-C66CACFEF453}" type="parTrans" cxnId="{FD26EAEB-D8F3-7447-BB8A-35A9F55FD8E5}">
      <dgm:prSet/>
      <dgm:spPr/>
      <dgm:t>
        <a:bodyPr/>
        <a:lstStyle/>
        <a:p>
          <a:endParaRPr lang="en-US"/>
        </a:p>
      </dgm:t>
    </dgm:pt>
    <dgm:pt modelId="{D51CCC42-1F90-924E-9325-421D45896FA9}" type="sibTrans" cxnId="{FD26EAEB-D8F3-7447-BB8A-35A9F55FD8E5}">
      <dgm:prSet/>
      <dgm:spPr/>
      <dgm:t>
        <a:bodyPr/>
        <a:lstStyle/>
        <a:p>
          <a:endParaRPr lang="en-US"/>
        </a:p>
      </dgm:t>
    </dgm:pt>
    <dgm:pt modelId="{0E672FFC-3992-D84A-905D-3B61D56C4604}">
      <dgm:prSet phldrT="[Text]" custT="1"/>
      <dgm:spPr>
        <a:solidFill>
          <a:srgbClr val="149020">
            <a:alpha val="50000"/>
          </a:srgbClr>
        </a:solidFill>
        <a:ln>
          <a:solidFill>
            <a:schemeClr val="tx1">
              <a:lumMod val="50000"/>
              <a:lumOff val="50000"/>
            </a:schemeClr>
          </a:solidFill>
        </a:ln>
      </dgm:spPr>
      <dgm:t>
        <a:bodyPr anchor="t" anchorCtr="0"/>
        <a:lstStyle/>
        <a:p>
          <a:pPr algn="l"/>
          <a:r>
            <a:rPr lang="en-US" sz="1600" b="1" i="0" dirty="0" smtClean="0">
              <a:solidFill>
                <a:schemeClr val="tx1"/>
              </a:solidFill>
            </a:rPr>
            <a:t>VM ROI &gt;&gt; 0          [ROI = Rev. – Exp.]</a:t>
          </a:r>
          <a:endParaRPr lang="en-US" sz="1600" b="1" i="0" dirty="0">
            <a:solidFill>
              <a:schemeClr val="tx1"/>
            </a:solidFill>
          </a:endParaRPr>
        </a:p>
      </dgm:t>
    </dgm:pt>
    <dgm:pt modelId="{523C1DBD-2FD9-CC45-A2CE-C4E54EA37489}" type="parTrans" cxnId="{DA85D92F-7089-724B-BBAC-CB60E119DF0C}">
      <dgm:prSet/>
      <dgm:spPr/>
      <dgm:t>
        <a:bodyPr/>
        <a:lstStyle/>
        <a:p>
          <a:endParaRPr lang="en-US"/>
        </a:p>
      </dgm:t>
    </dgm:pt>
    <dgm:pt modelId="{16C937B4-8524-304E-BAE2-36C81D42B9CE}" type="sibTrans" cxnId="{DA85D92F-7089-724B-BBAC-CB60E119DF0C}">
      <dgm:prSet/>
      <dgm:spPr/>
      <dgm:t>
        <a:bodyPr/>
        <a:lstStyle/>
        <a:p>
          <a:endParaRPr lang="en-US"/>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57347D06-54CB-E24B-B20F-42EA213DF5AF}" type="pres">
      <dgm:prSet presAssocID="{71031EA1-85D2-2A41-B501-552AFA254583}" presName="parTxOnly" presStyleLbl="node1" presStyleIdx="0" presStyleCnt="3" custLinFactNeighborX="6973">
        <dgm:presLayoutVars>
          <dgm:chMax val="0"/>
          <dgm:chPref val="0"/>
          <dgm:bulletEnabled val="1"/>
        </dgm:presLayoutVars>
      </dgm:prSet>
      <dgm:spPr/>
      <dgm:t>
        <a:bodyPr/>
        <a:lstStyle/>
        <a:p>
          <a:endParaRPr lang="en-US"/>
        </a:p>
      </dgm:t>
    </dgm:pt>
    <dgm:pt modelId="{0639F7AB-B9F4-3649-AD43-112815B74301}" type="pres">
      <dgm:prSet presAssocID="{5E6E568E-5651-F948-94AF-3216E92B455F}" presName="parTxOnlySpace" presStyleCnt="0"/>
      <dgm:spPr/>
    </dgm:pt>
    <dgm:pt modelId="{1312490F-87D9-334C-BDBC-A500BC92F537}" type="pres">
      <dgm:prSet presAssocID="{0E672FFC-3992-D84A-905D-3B61D56C4604}" presName="parTxOnly" presStyleLbl="node1" presStyleIdx="1" presStyleCnt="3">
        <dgm:presLayoutVars>
          <dgm:chMax val="0"/>
          <dgm:chPref val="0"/>
          <dgm:bulletEnabled val="1"/>
        </dgm:presLayoutVars>
      </dgm:prSet>
      <dgm:spPr/>
      <dgm:t>
        <a:bodyPr/>
        <a:lstStyle/>
        <a:p>
          <a:endParaRPr lang="en-US"/>
        </a:p>
      </dgm:t>
    </dgm:pt>
    <dgm:pt modelId="{4F9883F1-32A9-D848-A744-1118C8FCF968}" type="pres">
      <dgm:prSet presAssocID="{16C937B4-8524-304E-BAE2-36C81D42B9CE}" presName="parTxOnlySpace" presStyleCnt="0"/>
      <dgm:spPr/>
    </dgm:pt>
    <dgm:pt modelId="{2333003F-28E9-F247-87F6-D7BB96E1D391}" type="pres">
      <dgm:prSet presAssocID="{9995A851-C9D3-AE45-9F1D-849C44E42818}" presName="parTxOnly" presStyleLbl="node1" presStyleIdx="2" presStyleCnt="3">
        <dgm:presLayoutVars>
          <dgm:chMax val="0"/>
          <dgm:chPref val="0"/>
          <dgm:bulletEnabled val="1"/>
        </dgm:presLayoutVars>
      </dgm:prSet>
      <dgm:spPr/>
      <dgm:t>
        <a:bodyPr/>
        <a:lstStyle/>
        <a:p>
          <a:endParaRPr lang="en-US"/>
        </a:p>
      </dgm:t>
    </dgm:pt>
  </dgm:ptLst>
  <dgm:cxnLst>
    <dgm:cxn modelId="{FD26EAEB-D8F3-7447-BB8A-35A9F55FD8E5}" srcId="{CBEE7249-119E-C248-975B-C8A79606DF06}" destId="{9995A851-C9D3-AE45-9F1D-849C44E42818}" srcOrd="2" destOrd="0" parTransId="{EE74251F-5FA1-334D-AAE2-C66CACFEF453}" sibTransId="{D51CCC42-1F90-924E-9325-421D45896FA9}"/>
    <dgm:cxn modelId="{DA1D8230-6CC9-4BEB-9ED3-31710CE3A046}" type="presOf" srcId="{9995A851-C9D3-AE45-9F1D-849C44E42818}" destId="{2333003F-28E9-F247-87F6-D7BB96E1D391}" srcOrd="0" destOrd="0" presId="urn:microsoft.com/office/officeart/2005/8/layout/chevron1"/>
    <dgm:cxn modelId="{2AAD54DD-E2AA-4E2E-BB12-EABC8C16702A}" type="presOf" srcId="{CBEE7249-119E-C248-975B-C8A79606DF06}" destId="{7009E41F-BC3B-1749-B61D-83054731ABD2}" srcOrd="0" destOrd="0" presId="urn:microsoft.com/office/officeart/2005/8/layout/chevron1"/>
    <dgm:cxn modelId="{A5F84464-2B19-419E-B0E7-42E6BA4EC9D0}" type="presOf" srcId="{71031EA1-85D2-2A41-B501-552AFA254583}" destId="{57347D06-54CB-E24B-B20F-42EA213DF5AF}" srcOrd="0" destOrd="0" presId="urn:microsoft.com/office/officeart/2005/8/layout/chevron1"/>
    <dgm:cxn modelId="{988FAEA1-AE42-4917-BCB3-CA24BB30054B}" type="presOf" srcId="{0E672FFC-3992-D84A-905D-3B61D56C4604}" destId="{1312490F-87D9-334C-BDBC-A500BC92F537}" srcOrd="0" destOrd="0" presId="urn:microsoft.com/office/officeart/2005/8/layout/chevron1"/>
    <dgm:cxn modelId="{B3D2C470-D745-4C44-8FD4-36071405B74D}" srcId="{CBEE7249-119E-C248-975B-C8A79606DF06}" destId="{71031EA1-85D2-2A41-B501-552AFA254583}" srcOrd="0" destOrd="0" parTransId="{765251BF-B533-F84B-A3B6-5A000389CDF4}" sibTransId="{5E6E568E-5651-F948-94AF-3216E92B455F}"/>
    <dgm:cxn modelId="{DA85D92F-7089-724B-BBAC-CB60E119DF0C}" srcId="{CBEE7249-119E-C248-975B-C8A79606DF06}" destId="{0E672FFC-3992-D84A-905D-3B61D56C4604}" srcOrd="1" destOrd="0" parTransId="{523C1DBD-2FD9-CC45-A2CE-C4E54EA37489}" sibTransId="{16C937B4-8524-304E-BAE2-36C81D42B9CE}"/>
    <dgm:cxn modelId="{1521335A-CFE8-4EBE-B9ED-2E2363993C57}" type="presParOf" srcId="{7009E41F-BC3B-1749-B61D-83054731ABD2}" destId="{57347D06-54CB-E24B-B20F-42EA213DF5AF}" srcOrd="0" destOrd="0" presId="urn:microsoft.com/office/officeart/2005/8/layout/chevron1"/>
    <dgm:cxn modelId="{18D1A606-7E63-456C-8CC8-8206E61E1698}" type="presParOf" srcId="{7009E41F-BC3B-1749-B61D-83054731ABD2}" destId="{0639F7AB-B9F4-3649-AD43-112815B74301}" srcOrd="1" destOrd="0" presId="urn:microsoft.com/office/officeart/2005/8/layout/chevron1"/>
    <dgm:cxn modelId="{2CC34C00-CA50-4393-88C2-FCF4BA3AB922}" type="presParOf" srcId="{7009E41F-BC3B-1749-B61D-83054731ABD2}" destId="{1312490F-87D9-334C-BDBC-A500BC92F537}" srcOrd="2" destOrd="0" presId="urn:microsoft.com/office/officeart/2005/8/layout/chevron1"/>
    <dgm:cxn modelId="{B28C05D7-8453-4080-851E-C3F54DA52214}" type="presParOf" srcId="{7009E41F-BC3B-1749-B61D-83054731ABD2}" destId="{4F9883F1-32A9-D848-A744-1118C8FCF968}" srcOrd="3" destOrd="0" presId="urn:microsoft.com/office/officeart/2005/8/layout/chevron1"/>
    <dgm:cxn modelId="{95CBEC0E-007D-437D-BDAF-0E0BF3B13E55}" type="presParOf" srcId="{7009E41F-BC3B-1749-B61D-83054731ABD2}" destId="{2333003F-28E9-F247-87F6-D7BB96E1D391}" srcOrd="4"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BEE7249-119E-C248-975B-C8A79606DF06}" type="doc">
      <dgm:prSet loTypeId="urn:microsoft.com/office/officeart/2005/8/layout/chevron1" loCatId="" qsTypeId="urn:microsoft.com/office/officeart/2005/8/quickstyle/simple4" qsCatId="simple" csTypeId="urn:microsoft.com/office/officeart/2005/8/colors/accent1_2" csCatId="accent1" phldr="1"/>
      <dgm:spPr>
        <a:scene3d>
          <a:camera prst="orthographicFront">
            <a:rot lat="0" lon="0" rev="16200000"/>
          </a:camera>
          <a:lightRig rig="threePt" dir="t"/>
        </a:scene3d>
      </dgm:spPr>
      <dgm:t>
        <a:bodyPr/>
        <a:lstStyle/>
        <a:p>
          <a:endParaRPr lang="en-US"/>
        </a:p>
      </dgm:t>
    </dgm:pt>
    <dgm:pt modelId="{794AD970-0A7A-124E-8C8A-8413D2B13C4D}">
      <dgm:prSet phldrT="[Text]" custT="1"/>
      <dgm:spPr>
        <a:solidFill>
          <a:schemeClr val="bg1">
            <a:lumMod val="85000"/>
            <a:alpha val="50000"/>
          </a:schemeClr>
        </a:solidFill>
      </dgm:spPr>
      <dgm:t>
        <a:bodyPr/>
        <a:lstStyle/>
        <a:p>
          <a:r>
            <a:rPr lang="en-US" sz="1600" b="1" i="0" dirty="0" smtClean="0">
              <a:solidFill>
                <a:schemeClr val="tx1"/>
              </a:solidFill>
            </a:rPr>
            <a:t>Upsize VM</a:t>
          </a:r>
          <a:endParaRPr lang="en-US" sz="1600" b="1" i="0" dirty="0">
            <a:solidFill>
              <a:schemeClr val="tx1"/>
            </a:solidFill>
          </a:endParaRPr>
        </a:p>
      </dgm:t>
    </dgm:pt>
    <dgm:pt modelId="{2345F61B-DD49-254E-8702-9D0F13F3AC4F}" type="parTrans" cxnId="{94A7E097-BA99-6044-A4A4-D651517B4223}">
      <dgm:prSet/>
      <dgm:spPr/>
      <dgm:t>
        <a:bodyPr/>
        <a:lstStyle/>
        <a:p>
          <a:endParaRPr lang="en-US" b="1" i="0">
            <a:solidFill>
              <a:schemeClr val="tx1"/>
            </a:solidFill>
          </a:endParaRPr>
        </a:p>
      </dgm:t>
    </dgm:pt>
    <dgm:pt modelId="{4A0CC85F-CFA1-D140-AB41-26E8F6811BE2}" type="sibTrans" cxnId="{94A7E097-BA99-6044-A4A4-D651517B4223}">
      <dgm:prSet/>
      <dgm:spPr/>
      <dgm:t>
        <a:bodyPr/>
        <a:lstStyle/>
        <a:p>
          <a:endParaRPr lang="en-US" b="1" i="0">
            <a:solidFill>
              <a:schemeClr val="tx1"/>
            </a:solidFill>
          </a:endParaRPr>
        </a:p>
      </dgm:t>
    </dgm:pt>
    <dgm:pt modelId="{7009E41F-BC3B-1749-B61D-83054731ABD2}" type="pres">
      <dgm:prSet presAssocID="{CBEE7249-119E-C248-975B-C8A79606DF06}" presName="Name0" presStyleCnt="0">
        <dgm:presLayoutVars>
          <dgm:dir/>
          <dgm:animLvl val="lvl"/>
          <dgm:resizeHandles val="exact"/>
        </dgm:presLayoutVars>
      </dgm:prSet>
      <dgm:spPr/>
      <dgm:t>
        <a:bodyPr/>
        <a:lstStyle/>
        <a:p>
          <a:endParaRPr lang="en-US"/>
        </a:p>
      </dgm:t>
    </dgm:pt>
    <dgm:pt modelId="{4035AD4D-C364-7F49-8A3D-822C693C3FDB}" type="pres">
      <dgm:prSet presAssocID="{794AD970-0A7A-124E-8C8A-8413D2B13C4D}" presName="parTxOnly" presStyleLbl="node1" presStyleIdx="0" presStyleCnt="1" custLinFactNeighborX="-28479">
        <dgm:presLayoutVars>
          <dgm:chMax val="0"/>
          <dgm:chPref val="0"/>
          <dgm:bulletEnabled val="1"/>
        </dgm:presLayoutVars>
      </dgm:prSet>
      <dgm:spPr/>
      <dgm:t>
        <a:bodyPr/>
        <a:lstStyle/>
        <a:p>
          <a:endParaRPr lang="en-US"/>
        </a:p>
      </dgm:t>
    </dgm:pt>
  </dgm:ptLst>
  <dgm:cxnLst>
    <dgm:cxn modelId="{94A7E097-BA99-6044-A4A4-D651517B4223}" srcId="{CBEE7249-119E-C248-975B-C8A79606DF06}" destId="{794AD970-0A7A-124E-8C8A-8413D2B13C4D}" srcOrd="0" destOrd="0" parTransId="{2345F61B-DD49-254E-8702-9D0F13F3AC4F}" sibTransId="{4A0CC85F-CFA1-D140-AB41-26E8F6811BE2}"/>
    <dgm:cxn modelId="{55E9DCE2-0C74-4E20-BB6E-AD0E57414473}" type="presOf" srcId="{794AD970-0A7A-124E-8C8A-8413D2B13C4D}" destId="{4035AD4D-C364-7F49-8A3D-822C693C3FDB}" srcOrd="0" destOrd="0" presId="urn:microsoft.com/office/officeart/2005/8/layout/chevron1"/>
    <dgm:cxn modelId="{C395E10D-0EDA-411B-A6AF-F788758FAF98}" type="presOf" srcId="{CBEE7249-119E-C248-975B-C8A79606DF06}" destId="{7009E41F-BC3B-1749-B61D-83054731ABD2}" srcOrd="0" destOrd="0" presId="urn:microsoft.com/office/officeart/2005/8/layout/chevron1"/>
    <dgm:cxn modelId="{9E95822A-1366-4582-A364-B91F67D1942B}" type="presParOf" srcId="{7009E41F-BC3B-1749-B61D-83054731ABD2}" destId="{4035AD4D-C364-7F49-8A3D-822C693C3FDB}" srcOrd="0" destOrd="0" presId="urn:microsoft.com/office/officeart/2005/8/layout/chevron1"/>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3303"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Workload</a:t>
          </a:r>
          <a:endParaRPr lang="en-US" sz="1600" b="1" i="0" kern="1200" dirty="0">
            <a:solidFill>
              <a:schemeClr val="tx1"/>
            </a:solidFill>
          </a:endParaRPr>
        </a:p>
      </dsp:txBody>
      <dsp:txXfrm>
        <a:off x="398313" y="679904"/>
        <a:ext cx="1185028" cy="790019"/>
      </dsp:txXfrm>
    </dsp:sp>
    <dsp:sp modelId="{869CFEFB-1B6F-A64F-8237-C884AA0080FC}">
      <dsp:nvSpPr>
        <dsp:cNvPr id="0" name=""/>
        <dsp:cNvSpPr/>
      </dsp:nvSpPr>
      <dsp:spPr>
        <a:xfrm>
          <a:off x="1780847"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Resources Utilization </a:t>
          </a:r>
          <a:endParaRPr lang="en-US" sz="1600" b="1" i="0" kern="1200" dirty="0">
            <a:solidFill>
              <a:schemeClr val="tx1"/>
            </a:solidFill>
          </a:endParaRPr>
        </a:p>
      </dsp:txBody>
      <dsp:txXfrm>
        <a:off x="2175857" y="679904"/>
        <a:ext cx="1185028" cy="7900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3303"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IO Bound Workload on Host Server</a:t>
          </a:r>
          <a:endParaRPr lang="en-US" sz="1600" b="1" i="0" kern="1200" dirty="0">
            <a:solidFill>
              <a:schemeClr val="tx1"/>
            </a:solidFill>
          </a:endParaRPr>
        </a:p>
      </dsp:txBody>
      <dsp:txXfrm>
        <a:off x="398313" y="679904"/>
        <a:ext cx="1185028" cy="790019"/>
      </dsp:txXfrm>
    </dsp:sp>
    <dsp:sp modelId="{869CFEFB-1B6F-A64F-8237-C884AA0080FC}">
      <dsp:nvSpPr>
        <dsp:cNvPr id="0" name=""/>
        <dsp:cNvSpPr/>
      </dsp:nvSpPr>
      <dsp:spPr>
        <a:xfrm>
          <a:off x="1780847"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IO Utilization </a:t>
          </a:r>
          <a:endParaRPr lang="en-US" sz="1600" b="1" i="0" kern="1200" dirty="0">
            <a:solidFill>
              <a:schemeClr val="tx1"/>
            </a:solidFill>
          </a:endParaRPr>
        </a:p>
      </dsp:txBody>
      <dsp:txXfrm>
        <a:off x="2175857" y="679904"/>
        <a:ext cx="1185028" cy="7900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85594" y="165606"/>
          <a:ext cx="1975110" cy="786386"/>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IO Utilization </a:t>
          </a:r>
          <a:endParaRPr lang="en-US" sz="1600" b="1" i="0" kern="1200" dirty="0">
            <a:solidFill>
              <a:schemeClr val="tx1"/>
            </a:solidFill>
          </a:endParaRPr>
        </a:p>
      </dsp:txBody>
      <dsp:txXfrm>
        <a:off x="478787" y="165606"/>
        <a:ext cx="1188724" cy="7863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47D06-54CB-E24B-B20F-42EA213DF5AF}">
      <dsp:nvSpPr>
        <dsp:cNvPr id="0" name=""/>
        <dsp:cNvSpPr/>
      </dsp:nvSpPr>
      <dsp:spPr>
        <a:xfrm>
          <a:off x="25402" y="21246"/>
          <a:ext cx="3259268" cy="1303707"/>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Server IO Prices </a:t>
          </a:r>
          <a:endParaRPr lang="en-US" sz="1600" b="1" i="0" kern="1200" dirty="0">
            <a:solidFill>
              <a:schemeClr val="tx1"/>
            </a:solidFill>
          </a:endParaRPr>
        </a:p>
      </dsp:txBody>
      <dsp:txXfrm>
        <a:off x="677256" y="21246"/>
        <a:ext cx="1955561" cy="1303707"/>
      </dsp:txXfrm>
    </dsp:sp>
    <dsp:sp modelId="{821896FB-45ED-A54E-965A-5484AC46EB81}">
      <dsp:nvSpPr>
        <dsp:cNvPr id="0" name=""/>
        <dsp:cNvSpPr/>
      </dsp:nvSpPr>
      <dsp:spPr>
        <a:xfrm>
          <a:off x="2936016" y="21246"/>
          <a:ext cx="3259268" cy="1303707"/>
        </a:xfrm>
        <a:prstGeom prst="chevron">
          <a:avLst/>
        </a:prstGeom>
        <a:solidFill>
          <a:srgbClr val="14902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l" defTabSz="711200">
            <a:lnSpc>
              <a:spcPct val="90000"/>
            </a:lnSpc>
            <a:spcBef>
              <a:spcPct val="0"/>
            </a:spcBef>
            <a:spcAft>
              <a:spcPct val="35000"/>
            </a:spcAft>
          </a:pPr>
          <a:r>
            <a:rPr lang="en-US" sz="1600" b="1" i="0" kern="1200" dirty="0" smtClean="0">
              <a:solidFill>
                <a:schemeClr val="tx1"/>
              </a:solidFill>
            </a:rPr>
            <a:t>VMs Find                “Cheaper”                Host Servers</a:t>
          </a:r>
          <a:endParaRPr lang="en-US" sz="1600" b="1" i="0" kern="1200" dirty="0">
            <a:solidFill>
              <a:schemeClr val="tx1"/>
            </a:solidFill>
          </a:endParaRPr>
        </a:p>
      </dsp:txBody>
      <dsp:txXfrm>
        <a:off x="3587870" y="21246"/>
        <a:ext cx="1955561" cy="1303707"/>
      </dsp:txXfrm>
    </dsp:sp>
    <dsp:sp modelId="{2333003F-28E9-F247-87F6-D7BB96E1D391}">
      <dsp:nvSpPr>
        <dsp:cNvPr id="0" name=""/>
        <dsp:cNvSpPr/>
      </dsp:nvSpPr>
      <dsp:spPr>
        <a:xfrm>
          <a:off x="5869357" y="21246"/>
          <a:ext cx="3259268" cy="1303707"/>
        </a:xfrm>
        <a:prstGeom prst="chevron">
          <a:avLst/>
        </a:prstGeom>
        <a:solidFill>
          <a:srgbClr val="00800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Server IO Prices</a:t>
          </a:r>
          <a:endParaRPr lang="en-US" sz="1600" b="1" i="0" kern="1200" dirty="0">
            <a:solidFill>
              <a:schemeClr val="tx1"/>
            </a:solidFill>
          </a:endParaRPr>
        </a:p>
      </dsp:txBody>
      <dsp:txXfrm>
        <a:off x="6521211" y="21246"/>
        <a:ext cx="1955561" cy="13037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5AD4D-C364-7F49-8A3D-822C693C3FDB}">
      <dsp:nvSpPr>
        <dsp:cNvPr id="0" name=""/>
        <dsp:cNvSpPr/>
      </dsp:nvSpPr>
      <dsp:spPr>
        <a:xfrm>
          <a:off x="1047" y="0"/>
          <a:ext cx="2144204" cy="469900"/>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a:scene3d>
          <a:camera prst="orthographicFront">
            <a:rot lat="0" lon="0" rev="16200000"/>
          </a:camera>
          <a:lightRig rig="threePt" dir="t"/>
        </a:scene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VMs Move  to “Cheaper”  Hosts</a:t>
          </a:r>
          <a:endParaRPr lang="en-US" sz="1600" b="1" i="0" kern="1200" dirty="0">
            <a:solidFill>
              <a:schemeClr val="tx1"/>
            </a:solidFill>
          </a:endParaRPr>
        </a:p>
      </dsp:txBody>
      <dsp:txXfrm>
        <a:off x="235997" y="0"/>
        <a:ext cx="1674304" cy="4699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3303"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Workload on Data Store</a:t>
          </a:r>
          <a:endParaRPr lang="en-US" sz="1600" b="1" i="0" kern="1200" dirty="0">
            <a:solidFill>
              <a:schemeClr val="tx1"/>
            </a:solidFill>
          </a:endParaRPr>
        </a:p>
      </dsp:txBody>
      <dsp:txXfrm>
        <a:off x="398313" y="679904"/>
        <a:ext cx="1185028" cy="790019"/>
      </dsp:txXfrm>
    </dsp:sp>
    <dsp:sp modelId="{869CFEFB-1B6F-A64F-8237-C884AA0080FC}">
      <dsp:nvSpPr>
        <dsp:cNvPr id="0" name=""/>
        <dsp:cNvSpPr/>
      </dsp:nvSpPr>
      <dsp:spPr>
        <a:xfrm>
          <a:off x="1780847"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Data Store Latency</a:t>
          </a:r>
          <a:endParaRPr lang="en-US" sz="1600" b="1" i="0" kern="1200" dirty="0">
            <a:solidFill>
              <a:schemeClr val="tx1"/>
            </a:solidFill>
          </a:endParaRPr>
        </a:p>
      </dsp:txBody>
      <dsp:txXfrm>
        <a:off x="2175857" y="679904"/>
        <a:ext cx="1185028" cy="79001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85594" y="165606"/>
          <a:ext cx="1975110" cy="786386"/>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Data Store Latency </a:t>
          </a:r>
          <a:endParaRPr lang="en-US" sz="1600" b="1" i="0" kern="1200" dirty="0">
            <a:solidFill>
              <a:schemeClr val="tx1"/>
            </a:solidFill>
          </a:endParaRPr>
        </a:p>
      </dsp:txBody>
      <dsp:txXfrm>
        <a:off x="478787" y="165606"/>
        <a:ext cx="1188724" cy="7863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47D06-54CB-E24B-B20F-42EA213DF5AF}">
      <dsp:nvSpPr>
        <dsp:cNvPr id="0" name=""/>
        <dsp:cNvSpPr/>
      </dsp:nvSpPr>
      <dsp:spPr>
        <a:xfrm>
          <a:off x="25402" y="21246"/>
          <a:ext cx="3259268" cy="1303707"/>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DS Latency Price </a:t>
          </a:r>
          <a:endParaRPr lang="en-US" sz="1600" b="1" i="0" kern="1200" dirty="0">
            <a:solidFill>
              <a:schemeClr val="tx1"/>
            </a:solidFill>
          </a:endParaRPr>
        </a:p>
      </dsp:txBody>
      <dsp:txXfrm>
        <a:off x="677256" y="21246"/>
        <a:ext cx="1955561" cy="1303707"/>
      </dsp:txXfrm>
    </dsp:sp>
    <dsp:sp modelId="{821896FB-45ED-A54E-965A-5484AC46EB81}">
      <dsp:nvSpPr>
        <dsp:cNvPr id="0" name=""/>
        <dsp:cNvSpPr/>
      </dsp:nvSpPr>
      <dsp:spPr>
        <a:xfrm>
          <a:off x="2936016" y="21246"/>
          <a:ext cx="3259268" cy="1303707"/>
        </a:xfrm>
        <a:prstGeom prst="chevron">
          <a:avLst/>
        </a:prstGeom>
        <a:solidFill>
          <a:srgbClr val="14902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l" defTabSz="711200">
            <a:lnSpc>
              <a:spcPct val="90000"/>
            </a:lnSpc>
            <a:spcBef>
              <a:spcPct val="0"/>
            </a:spcBef>
            <a:spcAft>
              <a:spcPct val="35000"/>
            </a:spcAft>
          </a:pPr>
          <a:r>
            <a:rPr lang="en-US" sz="1600" b="1" i="0" kern="1200" dirty="0" smtClean="0">
              <a:solidFill>
                <a:schemeClr val="tx1"/>
              </a:solidFill>
            </a:rPr>
            <a:t>VMs Find                “Cheaper”                Data Stores</a:t>
          </a:r>
          <a:endParaRPr lang="en-US" sz="1600" b="1" i="0" kern="1200" dirty="0">
            <a:solidFill>
              <a:schemeClr val="tx1"/>
            </a:solidFill>
          </a:endParaRPr>
        </a:p>
      </dsp:txBody>
      <dsp:txXfrm>
        <a:off x="3587870" y="21246"/>
        <a:ext cx="1955561" cy="1303707"/>
      </dsp:txXfrm>
    </dsp:sp>
    <dsp:sp modelId="{2333003F-28E9-F247-87F6-D7BB96E1D391}">
      <dsp:nvSpPr>
        <dsp:cNvPr id="0" name=""/>
        <dsp:cNvSpPr/>
      </dsp:nvSpPr>
      <dsp:spPr>
        <a:xfrm>
          <a:off x="5869357" y="21246"/>
          <a:ext cx="3259268" cy="1303707"/>
        </a:xfrm>
        <a:prstGeom prst="chevron">
          <a:avLst/>
        </a:prstGeom>
        <a:solidFill>
          <a:srgbClr val="00800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DS Latency Price</a:t>
          </a:r>
          <a:endParaRPr lang="en-US" sz="1600" b="1" i="0" kern="1200" dirty="0">
            <a:solidFill>
              <a:schemeClr val="tx1"/>
            </a:solidFill>
          </a:endParaRPr>
        </a:p>
      </dsp:txBody>
      <dsp:txXfrm>
        <a:off x="6521211" y="21246"/>
        <a:ext cx="1955561" cy="130370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5AD4D-C364-7F49-8A3D-822C693C3FDB}">
      <dsp:nvSpPr>
        <dsp:cNvPr id="0" name=""/>
        <dsp:cNvSpPr/>
      </dsp:nvSpPr>
      <dsp:spPr>
        <a:xfrm>
          <a:off x="1196" y="0"/>
          <a:ext cx="2447408" cy="657324"/>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a:scene3d>
          <a:camera prst="orthographicFront">
            <a:rot lat="0" lon="0" rev="16200000"/>
          </a:camera>
          <a:lightRig rig="threePt" dir="t"/>
        </a:scene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VMs use Storage </a:t>
          </a:r>
          <a:r>
            <a:rPr lang="en-US" sz="1600" b="1" i="0" kern="1200" dirty="0" err="1" smtClean="0">
              <a:solidFill>
                <a:schemeClr val="tx1"/>
              </a:solidFill>
            </a:rPr>
            <a:t>vMotion</a:t>
          </a:r>
          <a:r>
            <a:rPr lang="en-US" sz="1600" b="1" i="0" kern="1200" dirty="0" smtClean="0">
              <a:solidFill>
                <a:schemeClr val="tx1"/>
              </a:solidFill>
            </a:rPr>
            <a:t> to move to “Cheaper”  DSs</a:t>
          </a:r>
          <a:endParaRPr lang="en-US" sz="1600" b="1" i="0" kern="1200" dirty="0">
            <a:solidFill>
              <a:schemeClr val="tx1"/>
            </a:solidFill>
          </a:endParaRPr>
        </a:p>
      </dsp:txBody>
      <dsp:txXfrm>
        <a:off x="329858" y="0"/>
        <a:ext cx="1790084" cy="6573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3303"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Application Workload in a VM</a:t>
          </a:r>
          <a:endParaRPr lang="en-US" sz="1600" b="1" i="0" kern="1200" dirty="0">
            <a:solidFill>
              <a:schemeClr val="tx1"/>
            </a:solidFill>
          </a:endParaRPr>
        </a:p>
      </dsp:txBody>
      <dsp:txXfrm>
        <a:off x="398313" y="679904"/>
        <a:ext cx="1185028" cy="790019"/>
      </dsp:txXfrm>
    </dsp:sp>
    <dsp:sp modelId="{869CFEFB-1B6F-A64F-8237-C884AA0080FC}">
      <dsp:nvSpPr>
        <dsp:cNvPr id="0" name=""/>
        <dsp:cNvSpPr/>
      </dsp:nvSpPr>
      <dsp:spPr>
        <a:xfrm>
          <a:off x="1780847"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 Resources Utilization </a:t>
          </a:r>
          <a:endParaRPr lang="en-US" sz="1600" b="1" i="0" kern="1200" dirty="0">
            <a:solidFill>
              <a:schemeClr val="tx1"/>
            </a:solidFill>
          </a:endParaRPr>
        </a:p>
      </dsp:txBody>
      <dsp:txXfrm>
        <a:off x="2175857" y="679904"/>
        <a:ext cx="1185028" cy="7900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85594" y="165606"/>
          <a:ext cx="1975110" cy="786386"/>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 Resources Utilization </a:t>
          </a:r>
          <a:endParaRPr lang="en-US" sz="1600" b="1" i="0" kern="1200" dirty="0">
            <a:solidFill>
              <a:schemeClr val="tx1"/>
            </a:solidFill>
          </a:endParaRPr>
        </a:p>
      </dsp:txBody>
      <dsp:txXfrm>
        <a:off x="478787" y="165606"/>
        <a:ext cx="1188724" cy="786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85594" y="165606"/>
          <a:ext cx="1975110" cy="786386"/>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Resources Utilization </a:t>
          </a:r>
          <a:endParaRPr lang="en-US" sz="1600" b="1" i="0" kern="1200" dirty="0">
            <a:solidFill>
              <a:schemeClr val="tx1"/>
            </a:solidFill>
          </a:endParaRPr>
        </a:p>
      </dsp:txBody>
      <dsp:txXfrm>
        <a:off x="478787" y="165606"/>
        <a:ext cx="1188724" cy="78638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47D06-54CB-E24B-B20F-42EA213DF5AF}">
      <dsp:nvSpPr>
        <dsp:cNvPr id="0" name=""/>
        <dsp:cNvSpPr/>
      </dsp:nvSpPr>
      <dsp:spPr>
        <a:xfrm>
          <a:off x="25402" y="21246"/>
          <a:ext cx="3259268" cy="1303707"/>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 Prices </a:t>
          </a:r>
          <a:endParaRPr lang="en-US" sz="1600" b="1" i="0" kern="1200" dirty="0">
            <a:solidFill>
              <a:schemeClr val="tx1"/>
            </a:solidFill>
          </a:endParaRPr>
        </a:p>
      </dsp:txBody>
      <dsp:txXfrm>
        <a:off x="677256" y="21246"/>
        <a:ext cx="1955561" cy="1303707"/>
      </dsp:txXfrm>
    </dsp:sp>
    <dsp:sp modelId="{1312490F-87D9-334C-BDBC-A500BC92F537}">
      <dsp:nvSpPr>
        <dsp:cNvPr id="0" name=""/>
        <dsp:cNvSpPr/>
      </dsp:nvSpPr>
      <dsp:spPr>
        <a:xfrm>
          <a:off x="2936016" y="21246"/>
          <a:ext cx="3259268" cy="1303707"/>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l" defTabSz="711200">
            <a:lnSpc>
              <a:spcPct val="90000"/>
            </a:lnSpc>
            <a:spcBef>
              <a:spcPct val="0"/>
            </a:spcBef>
            <a:spcAft>
              <a:spcPct val="35000"/>
            </a:spcAft>
          </a:pPr>
          <a:r>
            <a:rPr lang="en-US" sz="1600" b="1" i="0" kern="1200" dirty="0" smtClean="0">
              <a:solidFill>
                <a:schemeClr val="tx1"/>
              </a:solidFill>
            </a:rPr>
            <a:t>VM ROI &lt;&lt; 0          [ROI = Rev. – Exp.]</a:t>
          </a:r>
          <a:endParaRPr lang="en-US" sz="1600" b="1" i="0" kern="1200" dirty="0">
            <a:solidFill>
              <a:schemeClr val="tx1"/>
            </a:solidFill>
          </a:endParaRPr>
        </a:p>
      </dsp:txBody>
      <dsp:txXfrm>
        <a:off x="3587870" y="21246"/>
        <a:ext cx="1955561" cy="1303707"/>
      </dsp:txXfrm>
    </dsp:sp>
    <dsp:sp modelId="{2333003F-28E9-F247-87F6-D7BB96E1D391}">
      <dsp:nvSpPr>
        <dsp:cNvPr id="0" name=""/>
        <dsp:cNvSpPr/>
      </dsp:nvSpPr>
      <dsp:spPr>
        <a:xfrm>
          <a:off x="5869357" y="21246"/>
          <a:ext cx="3259268" cy="1303707"/>
        </a:xfrm>
        <a:prstGeom prst="chevron">
          <a:avLst/>
        </a:prstGeom>
        <a:solidFill>
          <a:srgbClr val="00800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 Prices</a:t>
          </a:r>
          <a:endParaRPr lang="en-US" sz="1600" b="1" i="0" kern="1200" dirty="0">
            <a:solidFill>
              <a:schemeClr val="tx1"/>
            </a:solidFill>
          </a:endParaRPr>
        </a:p>
      </dsp:txBody>
      <dsp:txXfrm>
        <a:off x="6521211" y="21246"/>
        <a:ext cx="1955561" cy="130370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5AD4D-C364-7F49-8A3D-822C693C3FDB}">
      <dsp:nvSpPr>
        <dsp:cNvPr id="0" name=""/>
        <dsp:cNvSpPr/>
      </dsp:nvSpPr>
      <dsp:spPr>
        <a:xfrm>
          <a:off x="0" y="0"/>
          <a:ext cx="2144204" cy="469900"/>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a:scene3d>
          <a:camera prst="orthographicFront">
            <a:rot lat="0" lon="0" rev="16200000"/>
          </a:camera>
          <a:lightRig rig="threePt" dir="t"/>
        </a:scene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Downsize VM</a:t>
          </a:r>
          <a:endParaRPr lang="en-US" sz="1600" b="1" i="0" kern="1200" dirty="0">
            <a:solidFill>
              <a:schemeClr val="tx1"/>
            </a:solidFill>
          </a:endParaRPr>
        </a:p>
      </dsp:txBody>
      <dsp:txXfrm>
        <a:off x="234950" y="0"/>
        <a:ext cx="1674304" cy="46990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3303"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Workload</a:t>
          </a:r>
          <a:endParaRPr lang="en-US" sz="1600" b="1" i="0" kern="1200" dirty="0">
            <a:solidFill>
              <a:schemeClr val="tx1"/>
            </a:solidFill>
          </a:endParaRPr>
        </a:p>
      </dsp:txBody>
      <dsp:txXfrm>
        <a:off x="398313" y="679904"/>
        <a:ext cx="1185028" cy="790019"/>
      </dsp:txXfrm>
    </dsp:sp>
    <dsp:sp modelId="{869CFEFB-1B6F-A64F-8237-C884AA0080FC}">
      <dsp:nvSpPr>
        <dsp:cNvPr id="0" name=""/>
        <dsp:cNvSpPr/>
      </dsp:nvSpPr>
      <dsp:spPr>
        <a:xfrm>
          <a:off x="1780847"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Server Resource Utilization </a:t>
          </a:r>
          <a:endParaRPr lang="en-US" sz="1600" b="1" i="0" kern="1200" dirty="0">
            <a:solidFill>
              <a:schemeClr val="tx1"/>
            </a:solidFill>
          </a:endParaRPr>
        </a:p>
      </dsp:txBody>
      <dsp:txXfrm>
        <a:off x="2175857" y="679904"/>
        <a:ext cx="1185028" cy="79001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85594" y="165606"/>
          <a:ext cx="1975110" cy="786386"/>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Server Resource Utilization </a:t>
          </a:r>
          <a:endParaRPr lang="en-US" sz="1600" b="1" i="0" kern="1200" dirty="0">
            <a:solidFill>
              <a:schemeClr val="tx1"/>
            </a:solidFill>
          </a:endParaRPr>
        </a:p>
      </dsp:txBody>
      <dsp:txXfrm>
        <a:off x="478787" y="165606"/>
        <a:ext cx="1188724" cy="78638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47D06-54CB-E24B-B20F-42EA213DF5AF}">
      <dsp:nvSpPr>
        <dsp:cNvPr id="0" name=""/>
        <dsp:cNvSpPr/>
      </dsp:nvSpPr>
      <dsp:spPr>
        <a:xfrm>
          <a:off x="16064" y="276280"/>
          <a:ext cx="1984096" cy="793638"/>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Server Prices </a:t>
          </a:r>
          <a:endParaRPr lang="en-US" sz="1600" b="1" i="0" kern="1200" dirty="0">
            <a:solidFill>
              <a:schemeClr val="tx1"/>
            </a:solidFill>
          </a:endParaRPr>
        </a:p>
      </dsp:txBody>
      <dsp:txXfrm>
        <a:off x="412883" y="276280"/>
        <a:ext cx="1190458" cy="793638"/>
      </dsp:txXfrm>
    </dsp:sp>
    <dsp:sp modelId="{1312490F-87D9-334C-BDBC-A500BC92F537}">
      <dsp:nvSpPr>
        <dsp:cNvPr id="0" name=""/>
        <dsp:cNvSpPr/>
      </dsp:nvSpPr>
      <dsp:spPr>
        <a:xfrm>
          <a:off x="1787915" y="276280"/>
          <a:ext cx="1984096" cy="793638"/>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l" defTabSz="711200">
            <a:lnSpc>
              <a:spcPct val="90000"/>
            </a:lnSpc>
            <a:spcBef>
              <a:spcPct val="0"/>
            </a:spcBef>
            <a:spcAft>
              <a:spcPct val="35000"/>
            </a:spcAft>
          </a:pPr>
          <a:r>
            <a:rPr lang="en-US" sz="1600" b="1" i="0" kern="1200" dirty="0" smtClean="0">
              <a:solidFill>
                <a:schemeClr val="tx1"/>
              </a:solidFill>
            </a:rPr>
            <a:t>Host ROI &lt;&lt; 0 [ROI=Rev.–Exp.]</a:t>
          </a:r>
          <a:endParaRPr lang="en-US" sz="1600" b="1" i="0" kern="1200" dirty="0">
            <a:solidFill>
              <a:schemeClr val="tx1"/>
            </a:solidFill>
          </a:endParaRPr>
        </a:p>
      </dsp:txBody>
      <dsp:txXfrm>
        <a:off x="2184734" y="276280"/>
        <a:ext cx="1190458" cy="793638"/>
      </dsp:txXfrm>
    </dsp:sp>
    <dsp:sp modelId="{454CEC31-E46B-7848-BC44-513D815427DC}">
      <dsp:nvSpPr>
        <dsp:cNvPr id="0" name=""/>
        <dsp:cNvSpPr/>
      </dsp:nvSpPr>
      <dsp:spPr>
        <a:xfrm>
          <a:off x="3573602" y="276280"/>
          <a:ext cx="1984096" cy="793638"/>
        </a:xfrm>
        <a:prstGeom prst="chevron">
          <a:avLst/>
        </a:prstGeom>
        <a:solidFill>
          <a:srgbClr val="14902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l" defTabSz="711200">
            <a:lnSpc>
              <a:spcPct val="90000"/>
            </a:lnSpc>
            <a:spcBef>
              <a:spcPct val="0"/>
            </a:spcBef>
            <a:spcAft>
              <a:spcPct val="35000"/>
            </a:spcAft>
          </a:pPr>
          <a:r>
            <a:rPr lang="en-US" sz="1600" b="1" i="0" kern="1200" dirty="0" smtClean="0">
              <a:solidFill>
                <a:schemeClr val="tx1"/>
              </a:solidFill>
            </a:rPr>
            <a:t>Host Server          ”Out of Business” </a:t>
          </a:r>
          <a:endParaRPr lang="en-US" sz="1600" b="1" i="0" kern="1200" dirty="0">
            <a:solidFill>
              <a:schemeClr val="tx1"/>
            </a:solidFill>
          </a:endParaRPr>
        </a:p>
      </dsp:txBody>
      <dsp:txXfrm>
        <a:off x="3970421" y="276280"/>
        <a:ext cx="1190458" cy="793638"/>
      </dsp:txXfrm>
    </dsp:sp>
    <dsp:sp modelId="{821896FB-45ED-A54E-965A-5484AC46EB81}">
      <dsp:nvSpPr>
        <dsp:cNvPr id="0" name=""/>
        <dsp:cNvSpPr/>
      </dsp:nvSpPr>
      <dsp:spPr>
        <a:xfrm>
          <a:off x="5359288" y="276280"/>
          <a:ext cx="1984096" cy="793638"/>
        </a:xfrm>
        <a:prstGeom prst="chevron">
          <a:avLst/>
        </a:prstGeom>
        <a:solidFill>
          <a:srgbClr val="14902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l" defTabSz="711200">
            <a:lnSpc>
              <a:spcPct val="90000"/>
            </a:lnSpc>
            <a:spcBef>
              <a:spcPct val="0"/>
            </a:spcBef>
            <a:spcAft>
              <a:spcPct val="35000"/>
            </a:spcAft>
          </a:pPr>
          <a:r>
            <a:rPr lang="en-US" sz="1600" b="1" i="0" kern="1200" dirty="0" smtClean="0">
              <a:solidFill>
                <a:schemeClr val="tx1"/>
              </a:solidFill>
            </a:rPr>
            <a:t>VMs Find “Alternate”                 Host Servers</a:t>
          </a:r>
          <a:endParaRPr lang="en-US" sz="1600" b="1" i="0" kern="1200" dirty="0">
            <a:solidFill>
              <a:schemeClr val="tx1"/>
            </a:solidFill>
          </a:endParaRPr>
        </a:p>
      </dsp:txBody>
      <dsp:txXfrm>
        <a:off x="5756107" y="276280"/>
        <a:ext cx="1190458" cy="793638"/>
      </dsp:txXfrm>
    </dsp:sp>
    <dsp:sp modelId="{2333003F-28E9-F247-87F6-D7BB96E1D391}">
      <dsp:nvSpPr>
        <dsp:cNvPr id="0" name=""/>
        <dsp:cNvSpPr/>
      </dsp:nvSpPr>
      <dsp:spPr>
        <a:xfrm>
          <a:off x="7144975" y="276280"/>
          <a:ext cx="1984096" cy="793638"/>
        </a:xfrm>
        <a:prstGeom prst="chevron">
          <a:avLst/>
        </a:prstGeom>
        <a:solidFill>
          <a:srgbClr val="00800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Server Prices</a:t>
          </a:r>
          <a:endParaRPr lang="en-US" sz="1600" b="1" i="0" kern="1200" dirty="0">
            <a:solidFill>
              <a:schemeClr val="tx1"/>
            </a:solidFill>
          </a:endParaRPr>
        </a:p>
      </dsp:txBody>
      <dsp:txXfrm>
        <a:off x="7541794" y="276280"/>
        <a:ext cx="1190458" cy="7936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5AD4D-C364-7F49-8A3D-822C693C3FDB}">
      <dsp:nvSpPr>
        <dsp:cNvPr id="0" name=""/>
        <dsp:cNvSpPr/>
      </dsp:nvSpPr>
      <dsp:spPr>
        <a:xfrm>
          <a:off x="2095" y="0"/>
          <a:ext cx="2144204" cy="469900"/>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a:scene3d>
          <a:camera prst="orthographicFront">
            <a:rot lat="0" lon="0" rev="16200000"/>
          </a:camera>
          <a:lightRig rig="threePt" dir="t"/>
        </a:scene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Suspend  Host</a:t>
          </a:r>
          <a:endParaRPr lang="en-US" sz="1600" b="1" i="0" kern="1200" dirty="0">
            <a:solidFill>
              <a:schemeClr val="tx1"/>
            </a:solidFill>
          </a:endParaRPr>
        </a:p>
      </dsp:txBody>
      <dsp:txXfrm>
        <a:off x="237045" y="0"/>
        <a:ext cx="1674304" cy="4699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5AD4D-C364-7F49-8A3D-822C693C3FDB}">
      <dsp:nvSpPr>
        <dsp:cNvPr id="0" name=""/>
        <dsp:cNvSpPr/>
      </dsp:nvSpPr>
      <dsp:spPr>
        <a:xfrm>
          <a:off x="0" y="0"/>
          <a:ext cx="2144204" cy="469900"/>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a:scene3d>
          <a:camera prst="orthographicFront">
            <a:rot lat="0" lon="0" rev="16200000"/>
          </a:camera>
          <a:lightRig rig="threePt" dir="t"/>
        </a:scene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VMs Move to “Alternate” Hosts</a:t>
          </a:r>
          <a:endParaRPr lang="en-US" sz="1600" b="1" i="0" kern="1200" dirty="0">
            <a:solidFill>
              <a:schemeClr val="tx1"/>
            </a:solidFill>
          </a:endParaRPr>
        </a:p>
      </dsp:txBody>
      <dsp:txXfrm>
        <a:off x="234950" y="0"/>
        <a:ext cx="1674304" cy="469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47D06-54CB-E24B-B20F-42EA213DF5AF}">
      <dsp:nvSpPr>
        <dsp:cNvPr id="0" name=""/>
        <dsp:cNvSpPr/>
      </dsp:nvSpPr>
      <dsp:spPr>
        <a:xfrm>
          <a:off x="21428" y="179974"/>
          <a:ext cx="2465629" cy="986251"/>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Server  Prices </a:t>
          </a:r>
          <a:endParaRPr lang="en-US" sz="1600" b="1" i="0" kern="1200" dirty="0">
            <a:solidFill>
              <a:schemeClr val="tx1"/>
            </a:solidFill>
          </a:endParaRPr>
        </a:p>
      </dsp:txBody>
      <dsp:txXfrm>
        <a:off x="514554" y="179974"/>
        <a:ext cx="1479378" cy="986251"/>
      </dsp:txXfrm>
    </dsp:sp>
    <dsp:sp modelId="{1312490F-87D9-334C-BDBC-A500BC92F537}">
      <dsp:nvSpPr>
        <dsp:cNvPr id="0" name=""/>
        <dsp:cNvSpPr/>
      </dsp:nvSpPr>
      <dsp:spPr>
        <a:xfrm>
          <a:off x="2223302" y="179974"/>
          <a:ext cx="2465629" cy="986251"/>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l" defTabSz="711200">
            <a:lnSpc>
              <a:spcPct val="90000"/>
            </a:lnSpc>
            <a:spcBef>
              <a:spcPct val="0"/>
            </a:spcBef>
            <a:spcAft>
              <a:spcPct val="35000"/>
            </a:spcAft>
          </a:pPr>
          <a:r>
            <a:rPr lang="en-US" sz="1600" b="1" i="0" kern="1200" dirty="0" smtClean="0">
              <a:solidFill>
                <a:schemeClr val="tx1"/>
              </a:solidFill>
            </a:rPr>
            <a:t>Host’s ROI &gt;&gt; 0 [ROI=Rev.–Exp.]</a:t>
          </a:r>
          <a:endParaRPr lang="en-US" sz="1600" b="1" i="0" kern="1200" dirty="0">
            <a:solidFill>
              <a:schemeClr val="tx1"/>
            </a:solidFill>
          </a:endParaRPr>
        </a:p>
      </dsp:txBody>
      <dsp:txXfrm>
        <a:off x="2716428" y="179974"/>
        <a:ext cx="1479378" cy="986251"/>
      </dsp:txXfrm>
    </dsp:sp>
    <dsp:sp modelId="{821896FB-45ED-A54E-965A-5484AC46EB81}">
      <dsp:nvSpPr>
        <dsp:cNvPr id="0" name=""/>
        <dsp:cNvSpPr/>
      </dsp:nvSpPr>
      <dsp:spPr>
        <a:xfrm>
          <a:off x="4442369" y="179974"/>
          <a:ext cx="2465629" cy="986251"/>
        </a:xfrm>
        <a:prstGeom prst="chevron">
          <a:avLst/>
        </a:prstGeom>
        <a:solidFill>
          <a:srgbClr val="14902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l" defTabSz="711200">
            <a:lnSpc>
              <a:spcPct val="90000"/>
            </a:lnSpc>
            <a:spcBef>
              <a:spcPct val="0"/>
            </a:spcBef>
            <a:spcAft>
              <a:spcPct val="35000"/>
            </a:spcAft>
          </a:pPr>
          <a:r>
            <a:rPr lang="en-US" sz="1600" b="1" i="0" kern="1200" dirty="0" smtClean="0">
              <a:solidFill>
                <a:schemeClr val="tx1"/>
              </a:solidFill>
            </a:rPr>
            <a:t>VMs Find                “Cheaper”                Host Servers</a:t>
          </a:r>
          <a:endParaRPr lang="en-US" sz="1600" b="1" i="0" kern="1200" dirty="0">
            <a:solidFill>
              <a:schemeClr val="tx1"/>
            </a:solidFill>
          </a:endParaRPr>
        </a:p>
      </dsp:txBody>
      <dsp:txXfrm>
        <a:off x="4935495" y="179974"/>
        <a:ext cx="1479378" cy="986251"/>
      </dsp:txXfrm>
    </dsp:sp>
    <dsp:sp modelId="{2333003F-28E9-F247-87F6-D7BB96E1D391}">
      <dsp:nvSpPr>
        <dsp:cNvPr id="0" name=""/>
        <dsp:cNvSpPr/>
      </dsp:nvSpPr>
      <dsp:spPr>
        <a:xfrm>
          <a:off x="6661435" y="179974"/>
          <a:ext cx="2465629" cy="986251"/>
        </a:xfrm>
        <a:prstGeom prst="chevron">
          <a:avLst/>
        </a:prstGeom>
        <a:solidFill>
          <a:srgbClr val="00800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Host Server Prices</a:t>
          </a:r>
          <a:endParaRPr lang="en-US" sz="1600" b="1" i="0" kern="1200" dirty="0">
            <a:solidFill>
              <a:schemeClr val="tx1"/>
            </a:solidFill>
          </a:endParaRPr>
        </a:p>
      </dsp:txBody>
      <dsp:txXfrm>
        <a:off x="7154561" y="179974"/>
        <a:ext cx="1479378" cy="9862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5AD4D-C364-7F49-8A3D-822C693C3FDB}">
      <dsp:nvSpPr>
        <dsp:cNvPr id="0" name=""/>
        <dsp:cNvSpPr/>
      </dsp:nvSpPr>
      <dsp:spPr>
        <a:xfrm>
          <a:off x="2530" y="0"/>
          <a:ext cx="2589199" cy="469900"/>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a:scene3d>
          <a:camera prst="orthographicFront">
            <a:rot lat="0" lon="0" rev="16200000"/>
          </a:camera>
          <a:lightRig rig="threePt" dir="t"/>
        </a:scene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VMs Move  to “Cheaper”  Host Servers</a:t>
          </a:r>
          <a:endParaRPr lang="en-US" sz="1600" b="1" i="0" kern="1200" dirty="0">
            <a:solidFill>
              <a:schemeClr val="tx1"/>
            </a:solidFill>
          </a:endParaRPr>
        </a:p>
      </dsp:txBody>
      <dsp:txXfrm>
        <a:off x="237480" y="0"/>
        <a:ext cx="2119299" cy="469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5AD4D-C364-7F49-8A3D-822C693C3FDB}">
      <dsp:nvSpPr>
        <dsp:cNvPr id="0" name=""/>
        <dsp:cNvSpPr/>
      </dsp:nvSpPr>
      <dsp:spPr>
        <a:xfrm>
          <a:off x="0" y="0"/>
          <a:ext cx="2144204" cy="469900"/>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a:scene3d>
          <a:camera prst="orthographicFront">
            <a:rot lat="0" lon="0" rev="16200000"/>
          </a:camera>
          <a:lightRig rig="threePt" dir="t"/>
        </a:scene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Provision a Host Server</a:t>
          </a:r>
          <a:endParaRPr lang="en-US" sz="1600" b="1" i="0" kern="1200" dirty="0">
            <a:solidFill>
              <a:schemeClr val="tx1"/>
            </a:solidFill>
          </a:endParaRPr>
        </a:p>
      </dsp:txBody>
      <dsp:txXfrm>
        <a:off x="234950" y="0"/>
        <a:ext cx="1674304" cy="4699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3303"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Application Workload in a VM</a:t>
          </a:r>
          <a:endParaRPr lang="en-US" sz="1600" b="1" i="0" kern="1200" dirty="0">
            <a:solidFill>
              <a:schemeClr val="tx1"/>
            </a:solidFill>
          </a:endParaRPr>
        </a:p>
      </dsp:txBody>
      <dsp:txXfrm>
        <a:off x="398313" y="679904"/>
        <a:ext cx="1185028" cy="790019"/>
      </dsp:txXfrm>
    </dsp:sp>
    <dsp:sp modelId="{869CFEFB-1B6F-A64F-8237-C884AA0080FC}">
      <dsp:nvSpPr>
        <dsp:cNvPr id="0" name=""/>
        <dsp:cNvSpPr/>
      </dsp:nvSpPr>
      <dsp:spPr>
        <a:xfrm>
          <a:off x="1780847" y="679904"/>
          <a:ext cx="1975047" cy="790019"/>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 Resources Utilization </a:t>
          </a:r>
          <a:endParaRPr lang="en-US" sz="1600" b="1" i="0" kern="1200" dirty="0">
            <a:solidFill>
              <a:schemeClr val="tx1"/>
            </a:solidFill>
          </a:endParaRPr>
        </a:p>
      </dsp:txBody>
      <dsp:txXfrm>
        <a:off x="2175857" y="679904"/>
        <a:ext cx="1185028" cy="7900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88BFA-0C43-0A45-B3DA-2B9CF302640F}">
      <dsp:nvSpPr>
        <dsp:cNvPr id="0" name=""/>
        <dsp:cNvSpPr/>
      </dsp:nvSpPr>
      <dsp:spPr>
        <a:xfrm>
          <a:off x="85594" y="165606"/>
          <a:ext cx="1975110" cy="786386"/>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 Resources Utilization </a:t>
          </a:r>
          <a:endParaRPr lang="en-US" sz="1600" b="1" i="0" kern="1200" dirty="0">
            <a:solidFill>
              <a:schemeClr val="tx1"/>
            </a:solidFill>
          </a:endParaRPr>
        </a:p>
      </dsp:txBody>
      <dsp:txXfrm>
        <a:off x="478787" y="165606"/>
        <a:ext cx="1188724" cy="7863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47D06-54CB-E24B-B20F-42EA213DF5AF}">
      <dsp:nvSpPr>
        <dsp:cNvPr id="0" name=""/>
        <dsp:cNvSpPr/>
      </dsp:nvSpPr>
      <dsp:spPr>
        <a:xfrm>
          <a:off x="25402" y="21246"/>
          <a:ext cx="3259268" cy="1303707"/>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 Prices </a:t>
          </a:r>
          <a:endParaRPr lang="en-US" sz="1600" b="1" i="0" kern="1200" dirty="0">
            <a:solidFill>
              <a:schemeClr val="tx1"/>
            </a:solidFill>
          </a:endParaRPr>
        </a:p>
      </dsp:txBody>
      <dsp:txXfrm>
        <a:off x="677256" y="21246"/>
        <a:ext cx="1955561" cy="1303707"/>
      </dsp:txXfrm>
    </dsp:sp>
    <dsp:sp modelId="{1312490F-87D9-334C-BDBC-A500BC92F537}">
      <dsp:nvSpPr>
        <dsp:cNvPr id="0" name=""/>
        <dsp:cNvSpPr/>
      </dsp:nvSpPr>
      <dsp:spPr>
        <a:xfrm>
          <a:off x="2936016" y="21246"/>
          <a:ext cx="3259268" cy="1303707"/>
        </a:xfrm>
        <a:prstGeom prst="chevron">
          <a:avLst/>
        </a:prstGeom>
        <a:solidFill>
          <a:srgbClr val="149020">
            <a:alpha val="50000"/>
          </a:srgbClr>
        </a:solidFill>
        <a:ln>
          <a:solidFill>
            <a:schemeClr val="tx1">
              <a:lumMod val="50000"/>
              <a:lumOff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l" defTabSz="711200">
            <a:lnSpc>
              <a:spcPct val="90000"/>
            </a:lnSpc>
            <a:spcBef>
              <a:spcPct val="0"/>
            </a:spcBef>
            <a:spcAft>
              <a:spcPct val="35000"/>
            </a:spcAft>
          </a:pPr>
          <a:r>
            <a:rPr lang="en-US" sz="1600" b="1" i="0" kern="1200" dirty="0" smtClean="0">
              <a:solidFill>
                <a:schemeClr val="tx1"/>
              </a:solidFill>
            </a:rPr>
            <a:t>VM ROI &gt;&gt; 0          [ROI = Rev. – Exp.]</a:t>
          </a:r>
          <a:endParaRPr lang="en-US" sz="1600" b="1" i="0" kern="1200" dirty="0">
            <a:solidFill>
              <a:schemeClr val="tx1"/>
            </a:solidFill>
          </a:endParaRPr>
        </a:p>
      </dsp:txBody>
      <dsp:txXfrm>
        <a:off x="3587870" y="21246"/>
        <a:ext cx="1955561" cy="1303707"/>
      </dsp:txXfrm>
    </dsp:sp>
    <dsp:sp modelId="{2333003F-28E9-F247-87F6-D7BB96E1D391}">
      <dsp:nvSpPr>
        <dsp:cNvPr id="0" name=""/>
        <dsp:cNvSpPr/>
      </dsp:nvSpPr>
      <dsp:spPr>
        <a:xfrm>
          <a:off x="5869357" y="21246"/>
          <a:ext cx="3259268" cy="1303707"/>
        </a:xfrm>
        <a:prstGeom prst="chevron">
          <a:avLst/>
        </a:prstGeom>
        <a:solidFill>
          <a:srgbClr val="008000">
            <a:alpha val="5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t" anchorCtr="0">
          <a:noAutofit/>
        </a:bodyPr>
        <a:lstStyle/>
        <a:p>
          <a:pPr lvl="0" algn="ctr" defTabSz="711200">
            <a:lnSpc>
              <a:spcPct val="90000"/>
            </a:lnSpc>
            <a:spcBef>
              <a:spcPct val="0"/>
            </a:spcBef>
            <a:spcAft>
              <a:spcPct val="35000"/>
            </a:spcAft>
          </a:pPr>
          <a:r>
            <a:rPr lang="en-US" sz="1600" b="1" i="0" kern="1200" dirty="0" smtClean="0">
              <a:solidFill>
                <a:schemeClr val="tx1"/>
              </a:solidFill>
            </a:rPr>
            <a:t>VM Prices</a:t>
          </a:r>
          <a:endParaRPr lang="en-US" sz="1600" b="1" i="0" kern="1200" dirty="0">
            <a:solidFill>
              <a:schemeClr val="tx1"/>
            </a:solidFill>
          </a:endParaRPr>
        </a:p>
      </dsp:txBody>
      <dsp:txXfrm>
        <a:off x="6521211" y="21246"/>
        <a:ext cx="1955561" cy="13037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5AD4D-C364-7F49-8A3D-822C693C3FDB}">
      <dsp:nvSpPr>
        <dsp:cNvPr id="0" name=""/>
        <dsp:cNvSpPr/>
      </dsp:nvSpPr>
      <dsp:spPr>
        <a:xfrm>
          <a:off x="0" y="0"/>
          <a:ext cx="2144204" cy="469900"/>
        </a:xfrm>
        <a:prstGeom prst="chevron">
          <a:avLst/>
        </a:prstGeom>
        <a:solidFill>
          <a:schemeClr val="bg1">
            <a:lumMod val="85000"/>
            <a:alpha val="50000"/>
          </a:schemeClr>
        </a:solidFill>
        <a:ln>
          <a:noFill/>
        </a:ln>
        <a:effectLst>
          <a:outerShdw blurRad="40000" dist="23000" dir="5400000" rotWithShape="0">
            <a:srgbClr val="000000">
              <a:alpha val="35000"/>
            </a:srgbClr>
          </a:outerShdw>
        </a:effectLst>
        <a:scene3d>
          <a:camera prst="orthographicFront">
            <a:rot lat="0" lon="0" rev="16200000"/>
          </a:camera>
          <a:lightRig rig="threePt" dir="t"/>
        </a:scene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i="0" kern="1200" dirty="0" smtClean="0">
              <a:solidFill>
                <a:schemeClr val="tx1"/>
              </a:solidFill>
            </a:rPr>
            <a:t>Upsize VM</a:t>
          </a:r>
          <a:endParaRPr lang="en-US" sz="1600" b="1" i="0" kern="1200" dirty="0">
            <a:solidFill>
              <a:schemeClr val="tx1"/>
            </a:solidFill>
          </a:endParaRPr>
        </a:p>
      </dsp:txBody>
      <dsp:txXfrm>
        <a:off x="234950" y="0"/>
        <a:ext cx="1674304" cy="4699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457450"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C8BB81F-87C1-46D2-AC98-46328E176869}" type="datetimeFigureOut">
              <a:rPr lang="en-US"/>
              <a:pPr>
                <a:defRPr/>
              </a:pPr>
              <a:t>5/16/2012</a:t>
            </a:fld>
            <a:endParaRPr lang="en-US"/>
          </a:p>
        </p:txBody>
      </p:sp>
      <p:sp>
        <p:nvSpPr>
          <p:cNvPr id="5" name="Slide Number Placeholder 4"/>
          <p:cNvSpPr>
            <a:spLocks noGrp="1"/>
          </p:cNvSpPr>
          <p:nvPr>
            <p:ph type="sldNum" sz="quarter" idx="3"/>
          </p:nvPr>
        </p:nvSpPr>
        <p:spPr>
          <a:xfrm>
            <a:off x="3884613" y="8829675"/>
            <a:ext cx="2481262"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CF5B8B27-BBD8-40FE-805E-3F75A85A9214}" type="slidenum">
              <a:rPr lang="en-US"/>
              <a:pPr>
                <a:defRPr/>
              </a:pPr>
              <a:t>‹#›</a:t>
            </a:fld>
            <a:endParaRPr lang="en-US"/>
          </a:p>
        </p:txBody>
      </p:sp>
      <p:grpSp>
        <p:nvGrpSpPr>
          <p:cNvPr id="2" name="Group 68"/>
          <p:cNvGrpSpPr/>
          <p:nvPr/>
        </p:nvGrpSpPr>
        <p:grpSpPr>
          <a:xfrm>
            <a:off x="523876" y="59375"/>
            <a:ext cx="1138669" cy="450787"/>
            <a:chOff x="727075" y="755650"/>
            <a:chExt cx="1776413" cy="703263"/>
          </a:xfrm>
          <a:solidFill>
            <a:srgbClr val="4D4F53"/>
          </a:solidFill>
        </p:grpSpPr>
        <p:sp>
          <p:nvSpPr>
            <p:cNvPr id="7" name="Freeform 57"/>
            <p:cNvSpPr>
              <a:spLocks noEditPoints="1"/>
            </p:cNvSpPr>
            <p:nvPr/>
          </p:nvSpPr>
          <p:spPr bwMode="auto">
            <a:xfrm>
              <a:off x="2416175" y="925513"/>
              <a:ext cx="87313" cy="88900"/>
            </a:xfrm>
            <a:custGeom>
              <a:avLst/>
              <a:gdLst/>
              <a:ahLst/>
              <a:cxnLst>
                <a:cxn ang="0">
                  <a:pos x="17" y="0"/>
                </a:cxn>
                <a:cxn ang="0">
                  <a:pos x="0" y="16"/>
                </a:cxn>
                <a:cxn ang="0">
                  <a:pos x="17" y="33"/>
                </a:cxn>
                <a:cxn ang="0">
                  <a:pos x="33" y="16"/>
                </a:cxn>
                <a:cxn ang="0">
                  <a:pos x="33" y="16"/>
                </a:cxn>
                <a:cxn ang="0">
                  <a:pos x="17" y="0"/>
                </a:cxn>
                <a:cxn ang="0">
                  <a:pos x="17" y="31"/>
                </a:cxn>
                <a:cxn ang="0">
                  <a:pos x="2" y="16"/>
                </a:cxn>
                <a:cxn ang="0">
                  <a:pos x="17" y="2"/>
                </a:cxn>
                <a:cxn ang="0">
                  <a:pos x="31" y="16"/>
                </a:cxn>
                <a:cxn ang="0">
                  <a:pos x="17" y="31"/>
                </a:cxn>
              </a:cxnLst>
              <a:rect l="0" t="0" r="r" b="b"/>
              <a:pathLst>
                <a:path w="33" h="33">
                  <a:moveTo>
                    <a:pt x="17" y="0"/>
                  </a:moveTo>
                  <a:cubicBezTo>
                    <a:pt x="8" y="0"/>
                    <a:pt x="0" y="7"/>
                    <a:pt x="0" y="16"/>
                  </a:cubicBezTo>
                  <a:cubicBezTo>
                    <a:pt x="0" y="25"/>
                    <a:pt x="8" y="33"/>
                    <a:pt x="17" y="33"/>
                  </a:cubicBezTo>
                  <a:cubicBezTo>
                    <a:pt x="26" y="33"/>
                    <a:pt x="33" y="25"/>
                    <a:pt x="33" y="16"/>
                  </a:cubicBezTo>
                  <a:cubicBezTo>
                    <a:pt x="33" y="16"/>
                    <a:pt x="33" y="16"/>
                    <a:pt x="33" y="16"/>
                  </a:cubicBezTo>
                  <a:cubicBezTo>
                    <a:pt x="33" y="7"/>
                    <a:pt x="26" y="0"/>
                    <a:pt x="17" y="0"/>
                  </a:cubicBezTo>
                  <a:close/>
                  <a:moveTo>
                    <a:pt x="17" y="31"/>
                  </a:moveTo>
                  <a:cubicBezTo>
                    <a:pt x="9" y="31"/>
                    <a:pt x="2" y="24"/>
                    <a:pt x="2" y="16"/>
                  </a:cubicBezTo>
                  <a:cubicBezTo>
                    <a:pt x="2" y="8"/>
                    <a:pt x="9" y="2"/>
                    <a:pt x="17" y="2"/>
                  </a:cubicBezTo>
                  <a:cubicBezTo>
                    <a:pt x="25" y="2"/>
                    <a:pt x="31" y="8"/>
                    <a:pt x="31" y="16"/>
                  </a:cubicBezTo>
                  <a:cubicBezTo>
                    <a:pt x="31" y="24"/>
                    <a:pt x="25" y="31"/>
                    <a:pt x="17" y="31"/>
                  </a:cubicBezTo>
                  <a:close/>
                </a:path>
              </a:pathLst>
            </a:custGeom>
            <a:grpFill/>
            <a:ln w="9525">
              <a:noFill/>
              <a:round/>
              <a:headEnd/>
              <a:tailEnd/>
            </a:ln>
          </p:spPr>
          <p:txBody>
            <a:bodyPr/>
            <a:lstStyle/>
            <a:p>
              <a:pPr>
                <a:defRPr/>
              </a:pPr>
              <a:endParaRPr lang="en-US">
                <a:latin typeface="Arial" charset="0"/>
                <a:cs typeface="+mn-cs"/>
              </a:endParaRPr>
            </a:p>
          </p:txBody>
        </p:sp>
        <p:sp>
          <p:nvSpPr>
            <p:cNvPr id="8" name="Freeform 58"/>
            <p:cNvSpPr>
              <a:spLocks noEditPoints="1"/>
            </p:cNvSpPr>
            <p:nvPr/>
          </p:nvSpPr>
          <p:spPr bwMode="auto">
            <a:xfrm>
              <a:off x="2443163" y="944563"/>
              <a:ext cx="36513" cy="47625"/>
            </a:xfrm>
            <a:custGeom>
              <a:avLst/>
              <a:gdLst/>
              <a:ahLst/>
              <a:cxnLst>
                <a:cxn ang="0">
                  <a:pos x="14" y="5"/>
                </a:cxn>
                <a:cxn ang="0">
                  <a:pos x="6" y="0"/>
                </a:cxn>
                <a:cxn ang="0">
                  <a:pos x="0" y="0"/>
                </a:cxn>
                <a:cxn ang="0">
                  <a:pos x="0" y="18"/>
                </a:cxn>
                <a:cxn ang="0">
                  <a:pos x="3" y="18"/>
                </a:cxn>
                <a:cxn ang="0">
                  <a:pos x="3" y="11"/>
                </a:cxn>
                <a:cxn ang="0">
                  <a:pos x="6" y="11"/>
                </a:cxn>
                <a:cxn ang="0">
                  <a:pos x="11" y="16"/>
                </a:cxn>
                <a:cxn ang="0">
                  <a:pos x="11" y="18"/>
                </a:cxn>
                <a:cxn ang="0">
                  <a:pos x="14" y="18"/>
                </a:cxn>
                <a:cxn ang="0">
                  <a:pos x="14" y="15"/>
                </a:cxn>
                <a:cxn ang="0">
                  <a:pos x="10" y="10"/>
                </a:cxn>
                <a:cxn ang="0">
                  <a:pos x="14" y="5"/>
                </a:cxn>
                <a:cxn ang="0">
                  <a:pos x="6" y="9"/>
                </a:cxn>
                <a:cxn ang="0">
                  <a:pos x="3" y="9"/>
                </a:cxn>
                <a:cxn ang="0">
                  <a:pos x="3" y="2"/>
                </a:cxn>
                <a:cxn ang="0">
                  <a:pos x="6" y="2"/>
                </a:cxn>
                <a:cxn ang="0">
                  <a:pos x="11" y="5"/>
                </a:cxn>
                <a:cxn ang="0">
                  <a:pos x="6" y="9"/>
                </a:cxn>
              </a:cxnLst>
              <a:rect l="0" t="0" r="r" b="b"/>
              <a:pathLst>
                <a:path w="14" h="18">
                  <a:moveTo>
                    <a:pt x="14" y="5"/>
                  </a:moveTo>
                  <a:cubicBezTo>
                    <a:pt x="14" y="1"/>
                    <a:pt x="10" y="0"/>
                    <a:pt x="6" y="0"/>
                  </a:cubicBezTo>
                  <a:cubicBezTo>
                    <a:pt x="0" y="0"/>
                    <a:pt x="0" y="0"/>
                    <a:pt x="0" y="0"/>
                  </a:cubicBezTo>
                  <a:cubicBezTo>
                    <a:pt x="0" y="18"/>
                    <a:pt x="0" y="18"/>
                    <a:pt x="0" y="18"/>
                  </a:cubicBezTo>
                  <a:cubicBezTo>
                    <a:pt x="3" y="18"/>
                    <a:pt x="3" y="18"/>
                    <a:pt x="3" y="18"/>
                  </a:cubicBezTo>
                  <a:cubicBezTo>
                    <a:pt x="3" y="11"/>
                    <a:pt x="3" y="11"/>
                    <a:pt x="3" y="11"/>
                  </a:cubicBezTo>
                  <a:cubicBezTo>
                    <a:pt x="6" y="11"/>
                    <a:pt x="6" y="11"/>
                    <a:pt x="6" y="11"/>
                  </a:cubicBezTo>
                  <a:cubicBezTo>
                    <a:pt x="10" y="11"/>
                    <a:pt x="11" y="12"/>
                    <a:pt x="11" y="16"/>
                  </a:cubicBezTo>
                  <a:cubicBezTo>
                    <a:pt x="11" y="17"/>
                    <a:pt x="11" y="18"/>
                    <a:pt x="11" y="18"/>
                  </a:cubicBezTo>
                  <a:cubicBezTo>
                    <a:pt x="14" y="18"/>
                    <a:pt x="14" y="18"/>
                    <a:pt x="14" y="18"/>
                  </a:cubicBezTo>
                  <a:cubicBezTo>
                    <a:pt x="14" y="18"/>
                    <a:pt x="14" y="17"/>
                    <a:pt x="14" y="15"/>
                  </a:cubicBezTo>
                  <a:cubicBezTo>
                    <a:pt x="14" y="12"/>
                    <a:pt x="12" y="10"/>
                    <a:pt x="10" y="10"/>
                  </a:cubicBezTo>
                  <a:cubicBezTo>
                    <a:pt x="12" y="9"/>
                    <a:pt x="14" y="8"/>
                    <a:pt x="14" y="5"/>
                  </a:cubicBezTo>
                  <a:close/>
                  <a:moveTo>
                    <a:pt x="6" y="9"/>
                  </a:moveTo>
                  <a:cubicBezTo>
                    <a:pt x="3" y="9"/>
                    <a:pt x="3" y="9"/>
                    <a:pt x="3" y="9"/>
                  </a:cubicBezTo>
                  <a:cubicBezTo>
                    <a:pt x="3" y="2"/>
                    <a:pt x="3" y="2"/>
                    <a:pt x="3" y="2"/>
                  </a:cubicBezTo>
                  <a:cubicBezTo>
                    <a:pt x="6" y="2"/>
                    <a:pt x="6" y="2"/>
                    <a:pt x="6" y="2"/>
                  </a:cubicBezTo>
                  <a:cubicBezTo>
                    <a:pt x="9" y="2"/>
                    <a:pt x="11" y="3"/>
                    <a:pt x="11" y="5"/>
                  </a:cubicBezTo>
                  <a:cubicBezTo>
                    <a:pt x="11" y="8"/>
                    <a:pt x="9" y="9"/>
                    <a:pt x="6" y="9"/>
                  </a:cubicBezTo>
                  <a:close/>
                </a:path>
              </a:pathLst>
            </a:custGeom>
            <a:grpFill/>
            <a:ln w="9525">
              <a:noFill/>
              <a:round/>
              <a:headEnd/>
              <a:tailEnd/>
            </a:ln>
          </p:spPr>
          <p:txBody>
            <a:bodyPr/>
            <a:lstStyle/>
            <a:p>
              <a:pPr>
                <a:defRPr/>
              </a:pPr>
              <a:endParaRPr lang="en-US">
                <a:latin typeface="Arial" charset="0"/>
                <a:cs typeface="+mn-cs"/>
              </a:endParaRPr>
            </a:p>
          </p:txBody>
        </p:sp>
        <p:sp>
          <p:nvSpPr>
            <p:cNvPr id="9" name="Freeform 59"/>
            <p:cNvSpPr>
              <a:spLocks/>
            </p:cNvSpPr>
            <p:nvPr/>
          </p:nvSpPr>
          <p:spPr bwMode="auto">
            <a:xfrm>
              <a:off x="1227138" y="925513"/>
              <a:ext cx="276225" cy="366713"/>
            </a:xfrm>
            <a:custGeom>
              <a:avLst/>
              <a:gdLst/>
              <a:ahLst/>
              <a:cxnLst>
                <a:cxn ang="0">
                  <a:pos x="52" y="231"/>
                </a:cxn>
                <a:cxn ang="0">
                  <a:pos x="121" y="231"/>
                </a:cxn>
                <a:cxn ang="0">
                  <a:pos x="121" y="61"/>
                </a:cxn>
                <a:cxn ang="0">
                  <a:pos x="174" y="61"/>
                </a:cxn>
                <a:cxn ang="0">
                  <a:pos x="174" y="0"/>
                </a:cxn>
                <a:cxn ang="0">
                  <a:pos x="0" y="0"/>
                </a:cxn>
                <a:cxn ang="0">
                  <a:pos x="0" y="61"/>
                </a:cxn>
                <a:cxn ang="0">
                  <a:pos x="52" y="61"/>
                </a:cxn>
                <a:cxn ang="0">
                  <a:pos x="52" y="231"/>
                </a:cxn>
              </a:cxnLst>
              <a:rect l="0" t="0" r="r" b="b"/>
              <a:pathLst>
                <a:path w="174" h="231">
                  <a:moveTo>
                    <a:pt x="52" y="231"/>
                  </a:moveTo>
                  <a:lnTo>
                    <a:pt x="121" y="231"/>
                  </a:lnTo>
                  <a:lnTo>
                    <a:pt x="121" y="61"/>
                  </a:lnTo>
                  <a:lnTo>
                    <a:pt x="174" y="61"/>
                  </a:lnTo>
                  <a:lnTo>
                    <a:pt x="174" y="0"/>
                  </a:lnTo>
                  <a:lnTo>
                    <a:pt x="0" y="0"/>
                  </a:lnTo>
                  <a:lnTo>
                    <a:pt x="0" y="61"/>
                  </a:lnTo>
                  <a:lnTo>
                    <a:pt x="52" y="61"/>
                  </a:lnTo>
                  <a:lnTo>
                    <a:pt x="52" y="231"/>
                  </a:lnTo>
                  <a:close/>
                </a:path>
              </a:pathLst>
            </a:custGeom>
            <a:grpFill/>
            <a:ln w="9525">
              <a:noFill/>
              <a:round/>
              <a:headEnd/>
              <a:tailEnd/>
            </a:ln>
          </p:spPr>
          <p:txBody>
            <a:bodyPr/>
            <a:lstStyle/>
            <a:p>
              <a:pPr>
                <a:defRPr/>
              </a:pPr>
              <a:endParaRPr lang="en-US">
                <a:latin typeface="Arial" charset="0"/>
                <a:cs typeface="+mn-cs"/>
              </a:endParaRPr>
            </a:p>
          </p:txBody>
        </p:sp>
        <p:sp>
          <p:nvSpPr>
            <p:cNvPr id="10" name="Rectangle 60"/>
            <p:cNvSpPr>
              <a:spLocks noChangeArrowheads="1"/>
            </p:cNvSpPr>
            <p:nvPr/>
          </p:nvSpPr>
          <p:spPr bwMode="auto">
            <a:xfrm>
              <a:off x="1876425" y="925513"/>
              <a:ext cx="107950" cy="366713"/>
            </a:xfrm>
            <a:prstGeom prst="rect">
              <a:avLst/>
            </a:prstGeom>
            <a:grpFill/>
            <a:ln w="9525">
              <a:noFill/>
              <a:miter lim="800000"/>
              <a:headEnd/>
              <a:tailEnd/>
            </a:ln>
          </p:spPr>
          <p:txBody>
            <a:bodyPr/>
            <a:lstStyle/>
            <a:p>
              <a:pPr>
                <a:defRPr/>
              </a:pPr>
              <a:endParaRPr lang="en-US">
                <a:latin typeface="Arial" charset="0"/>
                <a:cs typeface="+mn-cs"/>
              </a:endParaRPr>
            </a:p>
          </p:txBody>
        </p:sp>
        <p:sp>
          <p:nvSpPr>
            <p:cNvPr id="11" name="Freeform 61"/>
            <p:cNvSpPr>
              <a:spLocks/>
            </p:cNvSpPr>
            <p:nvPr/>
          </p:nvSpPr>
          <p:spPr bwMode="auto">
            <a:xfrm>
              <a:off x="2001838" y="925513"/>
              <a:ext cx="401638" cy="366713"/>
            </a:xfrm>
            <a:custGeom>
              <a:avLst/>
              <a:gdLst/>
              <a:ahLst/>
              <a:cxnLst>
                <a:cxn ang="0">
                  <a:pos x="83" y="231"/>
                </a:cxn>
                <a:cxn ang="0">
                  <a:pos x="132" y="164"/>
                </a:cxn>
                <a:cxn ang="0">
                  <a:pos x="170" y="231"/>
                </a:cxn>
                <a:cxn ang="0">
                  <a:pos x="253" y="231"/>
                </a:cxn>
                <a:cxn ang="0">
                  <a:pos x="172" y="106"/>
                </a:cxn>
                <a:cxn ang="0">
                  <a:pos x="249" y="0"/>
                </a:cxn>
                <a:cxn ang="0">
                  <a:pos x="164" y="0"/>
                </a:cxn>
                <a:cxn ang="0">
                  <a:pos x="132" y="49"/>
                </a:cxn>
                <a:cxn ang="0">
                  <a:pos x="105" y="0"/>
                </a:cxn>
                <a:cxn ang="0">
                  <a:pos x="21" y="0"/>
                </a:cxn>
                <a:cxn ang="0">
                  <a:pos x="92" y="106"/>
                </a:cxn>
                <a:cxn ang="0">
                  <a:pos x="0" y="231"/>
                </a:cxn>
                <a:cxn ang="0">
                  <a:pos x="83" y="231"/>
                </a:cxn>
              </a:cxnLst>
              <a:rect l="0" t="0" r="r" b="b"/>
              <a:pathLst>
                <a:path w="253" h="231">
                  <a:moveTo>
                    <a:pt x="83" y="231"/>
                  </a:moveTo>
                  <a:lnTo>
                    <a:pt x="132" y="164"/>
                  </a:lnTo>
                  <a:lnTo>
                    <a:pt x="170" y="231"/>
                  </a:lnTo>
                  <a:lnTo>
                    <a:pt x="253" y="231"/>
                  </a:lnTo>
                  <a:lnTo>
                    <a:pt x="172" y="106"/>
                  </a:lnTo>
                  <a:lnTo>
                    <a:pt x="249" y="0"/>
                  </a:lnTo>
                  <a:lnTo>
                    <a:pt x="164" y="0"/>
                  </a:lnTo>
                  <a:lnTo>
                    <a:pt x="132" y="49"/>
                  </a:lnTo>
                  <a:lnTo>
                    <a:pt x="105" y="0"/>
                  </a:lnTo>
                  <a:lnTo>
                    <a:pt x="21" y="0"/>
                  </a:lnTo>
                  <a:lnTo>
                    <a:pt x="92" y="106"/>
                  </a:lnTo>
                  <a:lnTo>
                    <a:pt x="0" y="231"/>
                  </a:lnTo>
                  <a:lnTo>
                    <a:pt x="83" y="231"/>
                  </a:lnTo>
                  <a:close/>
                </a:path>
              </a:pathLst>
            </a:custGeom>
            <a:grpFill/>
            <a:ln w="9525">
              <a:noFill/>
              <a:round/>
              <a:headEnd/>
              <a:tailEnd/>
            </a:ln>
          </p:spPr>
          <p:txBody>
            <a:bodyPr/>
            <a:lstStyle/>
            <a:p>
              <a:pPr>
                <a:defRPr/>
              </a:pPr>
              <a:endParaRPr lang="en-US">
                <a:latin typeface="Arial" charset="0"/>
                <a:cs typeface="+mn-cs"/>
              </a:endParaRPr>
            </a:p>
          </p:txBody>
        </p:sp>
        <p:sp>
          <p:nvSpPr>
            <p:cNvPr id="12" name="Rectangle 62"/>
            <p:cNvSpPr>
              <a:spLocks noChangeArrowheads="1"/>
            </p:cNvSpPr>
            <p:nvPr/>
          </p:nvSpPr>
          <p:spPr bwMode="auto">
            <a:xfrm>
              <a:off x="1089025" y="925513"/>
              <a:ext cx="109538" cy="366713"/>
            </a:xfrm>
            <a:prstGeom prst="rect">
              <a:avLst/>
            </a:prstGeom>
            <a:grpFill/>
            <a:ln w="9525">
              <a:noFill/>
              <a:miter lim="800000"/>
              <a:headEnd/>
              <a:tailEnd/>
            </a:ln>
          </p:spPr>
          <p:txBody>
            <a:bodyPr/>
            <a:lstStyle/>
            <a:p>
              <a:pPr>
                <a:defRPr/>
              </a:pPr>
              <a:endParaRPr lang="en-US">
                <a:latin typeface="Arial" charset="0"/>
                <a:cs typeface="+mn-cs"/>
              </a:endParaRPr>
            </a:p>
          </p:txBody>
        </p:sp>
        <p:sp>
          <p:nvSpPr>
            <p:cNvPr id="13" name="Freeform 63"/>
            <p:cNvSpPr>
              <a:spLocks/>
            </p:cNvSpPr>
            <p:nvPr/>
          </p:nvSpPr>
          <p:spPr bwMode="auto">
            <a:xfrm>
              <a:off x="727075" y="917575"/>
              <a:ext cx="327025" cy="382588"/>
            </a:xfrm>
            <a:custGeom>
              <a:avLst/>
              <a:gdLst/>
              <a:ahLst/>
              <a:cxnLst>
                <a:cxn ang="0">
                  <a:pos x="72" y="143"/>
                </a:cxn>
                <a:cxn ang="0">
                  <a:pos x="123" y="121"/>
                </a:cxn>
                <a:cxn ang="0">
                  <a:pos x="102" y="86"/>
                </a:cxn>
                <a:cxn ang="0">
                  <a:pos x="72" y="103"/>
                </a:cxn>
                <a:cxn ang="0">
                  <a:pos x="42" y="71"/>
                </a:cxn>
                <a:cxn ang="0">
                  <a:pos x="72" y="40"/>
                </a:cxn>
                <a:cxn ang="0">
                  <a:pos x="102" y="57"/>
                </a:cxn>
                <a:cxn ang="0">
                  <a:pos x="123" y="22"/>
                </a:cxn>
                <a:cxn ang="0">
                  <a:pos x="72" y="0"/>
                </a:cxn>
                <a:cxn ang="0">
                  <a:pos x="0" y="71"/>
                </a:cxn>
                <a:cxn ang="0">
                  <a:pos x="0" y="72"/>
                </a:cxn>
                <a:cxn ang="0">
                  <a:pos x="72" y="143"/>
                </a:cxn>
              </a:cxnLst>
              <a:rect l="0" t="0" r="r" b="b"/>
              <a:pathLst>
                <a:path w="123" h="143">
                  <a:moveTo>
                    <a:pt x="72" y="143"/>
                  </a:moveTo>
                  <a:cubicBezTo>
                    <a:pt x="92" y="143"/>
                    <a:pt x="110" y="135"/>
                    <a:pt x="123" y="121"/>
                  </a:cubicBezTo>
                  <a:cubicBezTo>
                    <a:pt x="102" y="86"/>
                    <a:pt x="102" y="86"/>
                    <a:pt x="102" y="86"/>
                  </a:cubicBezTo>
                  <a:cubicBezTo>
                    <a:pt x="96" y="96"/>
                    <a:pt x="84" y="103"/>
                    <a:pt x="72" y="103"/>
                  </a:cubicBezTo>
                  <a:cubicBezTo>
                    <a:pt x="54" y="103"/>
                    <a:pt x="42" y="89"/>
                    <a:pt x="42" y="71"/>
                  </a:cubicBezTo>
                  <a:cubicBezTo>
                    <a:pt x="42" y="54"/>
                    <a:pt x="54" y="40"/>
                    <a:pt x="72" y="40"/>
                  </a:cubicBezTo>
                  <a:cubicBezTo>
                    <a:pt x="84" y="40"/>
                    <a:pt x="96" y="47"/>
                    <a:pt x="102" y="57"/>
                  </a:cubicBezTo>
                  <a:cubicBezTo>
                    <a:pt x="123" y="22"/>
                    <a:pt x="123" y="22"/>
                    <a:pt x="123" y="22"/>
                  </a:cubicBezTo>
                  <a:cubicBezTo>
                    <a:pt x="110" y="8"/>
                    <a:pt x="92" y="0"/>
                    <a:pt x="72" y="0"/>
                  </a:cubicBezTo>
                  <a:cubicBezTo>
                    <a:pt x="32" y="0"/>
                    <a:pt x="0" y="32"/>
                    <a:pt x="0" y="71"/>
                  </a:cubicBezTo>
                  <a:cubicBezTo>
                    <a:pt x="0" y="72"/>
                    <a:pt x="0" y="72"/>
                    <a:pt x="0" y="72"/>
                  </a:cubicBezTo>
                  <a:cubicBezTo>
                    <a:pt x="0" y="111"/>
                    <a:pt x="32" y="143"/>
                    <a:pt x="72" y="143"/>
                  </a:cubicBezTo>
                  <a:close/>
                </a:path>
              </a:pathLst>
            </a:custGeom>
            <a:grpFill/>
            <a:ln w="9525">
              <a:noFill/>
              <a:round/>
              <a:headEnd/>
              <a:tailEnd/>
            </a:ln>
          </p:spPr>
          <p:txBody>
            <a:bodyPr/>
            <a:lstStyle/>
            <a:p>
              <a:pPr>
                <a:defRPr/>
              </a:pPr>
              <a:endParaRPr lang="en-US">
                <a:latin typeface="Arial" charset="0"/>
                <a:cs typeface="+mn-cs"/>
              </a:endParaRPr>
            </a:p>
          </p:txBody>
        </p:sp>
        <p:sp>
          <p:nvSpPr>
            <p:cNvPr id="14" name="Freeform 64"/>
            <p:cNvSpPr>
              <a:spLocks noEditPoints="1"/>
            </p:cNvSpPr>
            <p:nvPr/>
          </p:nvSpPr>
          <p:spPr bwMode="auto">
            <a:xfrm>
              <a:off x="1533525" y="925513"/>
              <a:ext cx="315913" cy="366713"/>
            </a:xfrm>
            <a:custGeom>
              <a:avLst/>
              <a:gdLst/>
              <a:ahLst/>
              <a:cxnLst>
                <a:cxn ang="0">
                  <a:pos x="41" y="96"/>
                </a:cxn>
                <a:cxn ang="0">
                  <a:pos x="67" y="137"/>
                </a:cxn>
                <a:cxn ang="0">
                  <a:pos x="119" y="137"/>
                </a:cxn>
                <a:cxn ang="0">
                  <a:pos x="77" y="82"/>
                </a:cxn>
                <a:cxn ang="0">
                  <a:pos x="102" y="43"/>
                </a:cxn>
                <a:cxn ang="0">
                  <a:pos x="91" y="13"/>
                </a:cxn>
                <a:cxn ang="0">
                  <a:pos x="54" y="0"/>
                </a:cxn>
                <a:cxn ang="0">
                  <a:pos x="0" y="0"/>
                </a:cxn>
                <a:cxn ang="0">
                  <a:pos x="0" y="137"/>
                </a:cxn>
                <a:cxn ang="0">
                  <a:pos x="41" y="137"/>
                </a:cxn>
                <a:cxn ang="0">
                  <a:pos x="41" y="96"/>
                </a:cxn>
                <a:cxn ang="0">
                  <a:pos x="41" y="29"/>
                </a:cxn>
                <a:cxn ang="0">
                  <a:pos x="62" y="35"/>
                </a:cxn>
                <a:cxn ang="0">
                  <a:pos x="66" y="46"/>
                </a:cxn>
                <a:cxn ang="0">
                  <a:pos x="41" y="62"/>
                </a:cxn>
                <a:cxn ang="0">
                  <a:pos x="41" y="29"/>
                </a:cxn>
              </a:cxnLst>
              <a:rect l="0" t="0" r="r" b="b"/>
              <a:pathLst>
                <a:path w="119" h="137">
                  <a:moveTo>
                    <a:pt x="41" y="96"/>
                  </a:moveTo>
                  <a:cubicBezTo>
                    <a:pt x="67" y="137"/>
                    <a:pt x="67" y="137"/>
                    <a:pt x="67" y="137"/>
                  </a:cubicBezTo>
                  <a:cubicBezTo>
                    <a:pt x="119" y="137"/>
                    <a:pt x="119" y="137"/>
                    <a:pt x="119" y="137"/>
                  </a:cubicBezTo>
                  <a:cubicBezTo>
                    <a:pt x="77" y="82"/>
                    <a:pt x="77" y="82"/>
                    <a:pt x="77" y="82"/>
                  </a:cubicBezTo>
                  <a:cubicBezTo>
                    <a:pt x="92" y="77"/>
                    <a:pt x="102" y="62"/>
                    <a:pt x="102" y="43"/>
                  </a:cubicBezTo>
                  <a:cubicBezTo>
                    <a:pt x="102" y="31"/>
                    <a:pt x="99" y="20"/>
                    <a:pt x="91" y="13"/>
                  </a:cubicBezTo>
                  <a:cubicBezTo>
                    <a:pt x="82" y="4"/>
                    <a:pt x="70" y="0"/>
                    <a:pt x="54" y="0"/>
                  </a:cubicBezTo>
                  <a:cubicBezTo>
                    <a:pt x="0" y="0"/>
                    <a:pt x="0" y="0"/>
                    <a:pt x="0" y="0"/>
                  </a:cubicBezTo>
                  <a:cubicBezTo>
                    <a:pt x="0" y="137"/>
                    <a:pt x="0" y="137"/>
                    <a:pt x="0" y="137"/>
                  </a:cubicBezTo>
                  <a:cubicBezTo>
                    <a:pt x="41" y="137"/>
                    <a:pt x="41" y="137"/>
                    <a:pt x="41" y="137"/>
                  </a:cubicBezTo>
                  <a:lnTo>
                    <a:pt x="41" y="96"/>
                  </a:lnTo>
                  <a:close/>
                  <a:moveTo>
                    <a:pt x="41" y="29"/>
                  </a:moveTo>
                  <a:cubicBezTo>
                    <a:pt x="48" y="29"/>
                    <a:pt x="57" y="30"/>
                    <a:pt x="62" y="35"/>
                  </a:cubicBezTo>
                  <a:cubicBezTo>
                    <a:pt x="64" y="37"/>
                    <a:pt x="66" y="41"/>
                    <a:pt x="66" y="46"/>
                  </a:cubicBezTo>
                  <a:cubicBezTo>
                    <a:pt x="66" y="57"/>
                    <a:pt x="58" y="61"/>
                    <a:pt x="41" y="62"/>
                  </a:cubicBezTo>
                  <a:lnTo>
                    <a:pt x="41" y="29"/>
                  </a:lnTo>
                  <a:close/>
                </a:path>
              </a:pathLst>
            </a:custGeom>
            <a:grpFill/>
            <a:ln w="9525">
              <a:noFill/>
              <a:round/>
              <a:headEnd/>
              <a:tailEnd/>
            </a:ln>
          </p:spPr>
          <p:txBody>
            <a:bodyPr/>
            <a:lstStyle/>
            <a:p>
              <a:pPr>
                <a:defRPr/>
              </a:pPr>
              <a:endParaRPr lang="en-US">
                <a:latin typeface="Arial" charset="0"/>
                <a:cs typeface="+mn-cs"/>
              </a:endParaRPr>
            </a:p>
          </p:txBody>
        </p:sp>
        <p:sp>
          <p:nvSpPr>
            <p:cNvPr id="15" name="Oval 65"/>
            <p:cNvSpPr>
              <a:spLocks noChangeArrowheads="1"/>
            </p:cNvSpPr>
            <p:nvPr/>
          </p:nvSpPr>
          <p:spPr bwMode="auto">
            <a:xfrm>
              <a:off x="1074738" y="755650"/>
              <a:ext cx="136525" cy="139700"/>
            </a:xfrm>
            <a:prstGeom prst="ellipse">
              <a:avLst/>
            </a:prstGeom>
            <a:grpFill/>
            <a:ln w="9525">
              <a:noFill/>
              <a:round/>
              <a:headEnd/>
              <a:tailEnd/>
            </a:ln>
          </p:spPr>
          <p:txBody>
            <a:bodyPr/>
            <a:lstStyle/>
            <a:p>
              <a:pPr>
                <a:defRPr/>
              </a:pPr>
              <a:endParaRPr lang="en-US">
                <a:latin typeface="Arial" charset="0"/>
                <a:cs typeface="+mn-cs"/>
              </a:endParaRPr>
            </a:p>
          </p:txBody>
        </p:sp>
        <p:sp>
          <p:nvSpPr>
            <p:cNvPr id="16" name="Oval 66"/>
            <p:cNvSpPr>
              <a:spLocks noChangeArrowheads="1"/>
            </p:cNvSpPr>
            <p:nvPr/>
          </p:nvSpPr>
          <p:spPr bwMode="auto">
            <a:xfrm>
              <a:off x="1860550" y="1322388"/>
              <a:ext cx="138113" cy="136525"/>
            </a:xfrm>
            <a:prstGeom prst="ellipse">
              <a:avLst/>
            </a:prstGeom>
            <a:grpFill/>
            <a:ln w="9525">
              <a:noFill/>
              <a:round/>
              <a:headEnd/>
              <a:tailEnd/>
            </a:ln>
          </p:spPr>
          <p:txBody>
            <a:bodyPr/>
            <a:lstStyle/>
            <a:p>
              <a:pPr>
                <a:defRPr/>
              </a:pPr>
              <a:endParaRPr lang="en-US">
                <a:latin typeface="Arial" charset="0"/>
                <a:cs typeface="+mn-cs"/>
              </a:endParaRPr>
            </a:p>
          </p:txBody>
        </p:sp>
      </p:grpSp>
    </p:spTree>
    <p:extLst>
      <p:ext uri="{BB962C8B-B14F-4D97-AF65-F5344CB8AC3E}">
        <p14:creationId xmlns:p14="http://schemas.microsoft.com/office/powerpoint/2010/main" val="789344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Rectangle 3"/>
          <p:cNvSpPr>
            <a:spLocks noGrp="1" noChangeArrowheads="1"/>
          </p:cNvSpPr>
          <p:nvPr>
            <p:ph type="dt" idx="1"/>
          </p:nvPr>
        </p:nvSpPr>
        <p:spPr bwMode="auto">
          <a:xfrm>
            <a:off x="3884613" y="0"/>
            <a:ext cx="22987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39B396F-9EF8-4307-BDA2-126A97F3F9B8}" type="datetimeFigureOut">
              <a:rPr lang="en-US"/>
              <a:pPr>
                <a:defRPr/>
              </a:pPr>
              <a:t>5/16/2012</a:t>
            </a:fld>
            <a:endParaRPr lang="en-US"/>
          </a:p>
        </p:txBody>
      </p:sp>
      <p:sp>
        <p:nvSpPr>
          <p:cNvPr id="58371" name="Rectangle 4"/>
          <p:cNvSpPr>
            <a:spLocks noGrp="1" noRot="1" noChangeAspect="1" noChangeArrowheads="1" noTextEdit="1"/>
          </p:cNvSpPr>
          <p:nvPr>
            <p:ph type="sldImg" idx="2"/>
          </p:nvPr>
        </p:nvSpPr>
        <p:spPr bwMode="auto">
          <a:xfrm>
            <a:off x="671513" y="698500"/>
            <a:ext cx="5514975" cy="3103563"/>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3943350"/>
            <a:ext cx="5486400" cy="4832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1511" name="Rectangle 7"/>
          <p:cNvSpPr>
            <a:spLocks noGrp="1" noChangeArrowheads="1"/>
          </p:cNvSpPr>
          <p:nvPr>
            <p:ph type="sldNum" sz="quarter" idx="5"/>
          </p:nvPr>
        </p:nvSpPr>
        <p:spPr bwMode="auto">
          <a:xfrm>
            <a:off x="3884613" y="8829675"/>
            <a:ext cx="22987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2661ABA-D1EC-4477-A52B-FA7F33A3EB21}" type="slidenum">
              <a:rPr lang="en-US"/>
              <a:pPr>
                <a:defRPr/>
              </a:pPr>
              <a:t>‹#›</a:t>
            </a:fld>
            <a:endParaRPr lang="en-US"/>
          </a:p>
        </p:txBody>
      </p:sp>
      <p:grpSp>
        <p:nvGrpSpPr>
          <p:cNvPr id="2" name="Group 68"/>
          <p:cNvGrpSpPr/>
          <p:nvPr/>
        </p:nvGrpSpPr>
        <p:grpSpPr>
          <a:xfrm>
            <a:off x="666380" y="106875"/>
            <a:ext cx="972415" cy="384969"/>
            <a:chOff x="727075" y="755650"/>
            <a:chExt cx="1776413" cy="703263"/>
          </a:xfrm>
          <a:solidFill>
            <a:srgbClr val="4D4F53"/>
          </a:solidFill>
        </p:grpSpPr>
        <p:sp>
          <p:nvSpPr>
            <p:cNvPr id="8" name="Freeform 57"/>
            <p:cNvSpPr>
              <a:spLocks noEditPoints="1"/>
            </p:cNvSpPr>
            <p:nvPr/>
          </p:nvSpPr>
          <p:spPr bwMode="auto">
            <a:xfrm>
              <a:off x="2416175" y="925513"/>
              <a:ext cx="87313" cy="88900"/>
            </a:xfrm>
            <a:custGeom>
              <a:avLst/>
              <a:gdLst/>
              <a:ahLst/>
              <a:cxnLst>
                <a:cxn ang="0">
                  <a:pos x="17" y="0"/>
                </a:cxn>
                <a:cxn ang="0">
                  <a:pos x="0" y="16"/>
                </a:cxn>
                <a:cxn ang="0">
                  <a:pos x="17" y="33"/>
                </a:cxn>
                <a:cxn ang="0">
                  <a:pos x="33" y="16"/>
                </a:cxn>
                <a:cxn ang="0">
                  <a:pos x="33" y="16"/>
                </a:cxn>
                <a:cxn ang="0">
                  <a:pos x="17" y="0"/>
                </a:cxn>
                <a:cxn ang="0">
                  <a:pos x="17" y="31"/>
                </a:cxn>
                <a:cxn ang="0">
                  <a:pos x="2" y="16"/>
                </a:cxn>
                <a:cxn ang="0">
                  <a:pos x="17" y="2"/>
                </a:cxn>
                <a:cxn ang="0">
                  <a:pos x="31" y="16"/>
                </a:cxn>
                <a:cxn ang="0">
                  <a:pos x="17" y="31"/>
                </a:cxn>
              </a:cxnLst>
              <a:rect l="0" t="0" r="r" b="b"/>
              <a:pathLst>
                <a:path w="33" h="33">
                  <a:moveTo>
                    <a:pt x="17" y="0"/>
                  </a:moveTo>
                  <a:cubicBezTo>
                    <a:pt x="8" y="0"/>
                    <a:pt x="0" y="7"/>
                    <a:pt x="0" y="16"/>
                  </a:cubicBezTo>
                  <a:cubicBezTo>
                    <a:pt x="0" y="25"/>
                    <a:pt x="8" y="33"/>
                    <a:pt x="17" y="33"/>
                  </a:cubicBezTo>
                  <a:cubicBezTo>
                    <a:pt x="26" y="33"/>
                    <a:pt x="33" y="25"/>
                    <a:pt x="33" y="16"/>
                  </a:cubicBezTo>
                  <a:cubicBezTo>
                    <a:pt x="33" y="16"/>
                    <a:pt x="33" y="16"/>
                    <a:pt x="33" y="16"/>
                  </a:cubicBezTo>
                  <a:cubicBezTo>
                    <a:pt x="33" y="7"/>
                    <a:pt x="26" y="0"/>
                    <a:pt x="17" y="0"/>
                  </a:cubicBezTo>
                  <a:close/>
                  <a:moveTo>
                    <a:pt x="17" y="31"/>
                  </a:moveTo>
                  <a:cubicBezTo>
                    <a:pt x="9" y="31"/>
                    <a:pt x="2" y="24"/>
                    <a:pt x="2" y="16"/>
                  </a:cubicBezTo>
                  <a:cubicBezTo>
                    <a:pt x="2" y="8"/>
                    <a:pt x="9" y="2"/>
                    <a:pt x="17" y="2"/>
                  </a:cubicBezTo>
                  <a:cubicBezTo>
                    <a:pt x="25" y="2"/>
                    <a:pt x="31" y="8"/>
                    <a:pt x="31" y="16"/>
                  </a:cubicBezTo>
                  <a:cubicBezTo>
                    <a:pt x="31" y="24"/>
                    <a:pt x="25" y="31"/>
                    <a:pt x="17" y="31"/>
                  </a:cubicBezTo>
                  <a:close/>
                </a:path>
              </a:pathLst>
            </a:custGeom>
            <a:grpFill/>
            <a:ln w="9525">
              <a:noFill/>
              <a:round/>
              <a:headEnd/>
              <a:tailEnd/>
            </a:ln>
          </p:spPr>
          <p:txBody>
            <a:bodyPr/>
            <a:lstStyle/>
            <a:p>
              <a:pPr>
                <a:defRPr/>
              </a:pPr>
              <a:endParaRPr lang="en-US">
                <a:latin typeface="Arial" charset="0"/>
                <a:cs typeface="+mn-cs"/>
              </a:endParaRPr>
            </a:p>
          </p:txBody>
        </p:sp>
        <p:sp>
          <p:nvSpPr>
            <p:cNvPr id="9" name="Freeform 58"/>
            <p:cNvSpPr>
              <a:spLocks noEditPoints="1"/>
            </p:cNvSpPr>
            <p:nvPr/>
          </p:nvSpPr>
          <p:spPr bwMode="auto">
            <a:xfrm>
              <a:off x="2443163" y="944563"/>
              <a:ext cx="36513" cy="47625"/>
            </a:xfrm>
            <a:custGeom>
              <a:avLst/>
              <a:gdLst/>
              <a:ahLst/>
              <a:cxnLst>
                <a:cxn ang="0">
                  <a:pos x="14" y="5"/>
                </a:cxn>
                <a:cxn ang="0">
                  <a:pos x="6" y="0"/>
                </a:cxn>
                <a:cxn ang="0">
                  <a:pos x="0" y="0"/>
                </a:cxn>
                <a:cxn ang="0">
                  <a:pos x="0" y="18"/>
                </a:cxn>
                <a:cxn ang="0">
                  <a:pos x="3" y="18"/>
                </a:cxn>
                <a:cxn ang="0">
                  <a:pos x="3" y="11"/>
                </a:cxn>
                <a:cxn ang="0">
                  <a:pos x="6" y="11"/>
                </a:cxn>
                <a:cxn ang="0">
                  <a:pos x="11" y="16"/>
                </a:cxn>
                <a:cxn ang="0">
                  <a:pos x="11" y="18"/>
                </a:cxn>
                <a:cxn ang="0">
                  <a:pos x="14" y="18"/>
                </a:cxn>
                <a:cxn ang="0">
                  <a:pos x="14" y="15"/>
                </a:cxn>
                <a:cxn ang="0">
                  <a:pos x="10" y="10"/>
                </a:cxn>
                <a:cxn ang="0">
                  <a:pos x="14" y="5"/>
                </a:cxn>
                <a:cxn ang="0">
                  <a:pos x="6" y="9"/>
                </a:cxn>
                <a:cxn ang="0">
                  <a:pos x="3" y="9"/>
                </a:cxn>
                <a:cxn ang="0">
                  <a:pos x="3" y="2"/>
                </a:cxn>
                <a:cxn ang="0">
                  <a:pos x="6" y="2"/>
                </a:cxn>
                <a:cxn ang="0">
                  <a:pos x="11" y="5"/>
                </a:cxn>
                <a:cxn ang="0">
                  <a:pos x="6" y="9"/>
                </a:cxn>
              </a:cxnLst>
              <a:rect l="0" t="0" r="r" b="b"/>
              <a:pathLst>
                <a:path w="14" h="18">
                  <a:moveTo>
                    <a:pt x="14" y="5"/>
                  </a:moveTo>
                  <a:cubicBezTo>
                    <a:pt x="14" y="1"/>
                    <a:pt x="10" y="0"/>
                    <a:pt x="6" y="0"/>
                  </a:cubicBezTo>
                  <a:cubicBezTo>
                    <a:pt x="0" y="0"/>
                    <a:pt x="0" y="0"/>
                    <a:pt x="0" y="0"/>
                  </a:cubicBezTo>
                  <a:cubicBezTo>
                    <a:pt x="0" y="18"/>
                    <a:pt x="0" y="18"/>
                    <a:pt x="0" y="18"/>
                  </a:cubicBezTo>
                  <a:cubicBezTo>
                    <a:pt x="3" y="18"/>
                    <a:pt x="3" y="18"/>
                    <a:pt x="3" y="18"/>
                  </a:cubicBezTo>
                  <a:cubicBezTo>
                    <a:pt x="3" y="11"/>
                    <a:pt x="3" y="11"/>
                    <a:pt x="3" y="11"/>
                  </a:cubicBezTo>
                  <a:cubicBezTo>
                    <a:pt x="6" y="11"/>
                    <a:pt x="6" y="11"/>
                    <a:pt x="6" y="11"/>
                  </a:cubicBezTo>
                  <a:cubicBezTo>
                    <a:pt x="10" y="11"/>
                    <a:pt x="11" y="12"/>
                    <a:pt x="11" y="16"/>
                  </a:cubicBezTo>
                  <a:cubicBezTo>
                    <a:pt x="11" y="17"/>
                    <a:pt x="11" y="18"/>
                    <a:pt x="11" y="18"/>
                  </a:cubicBezTo>
                  <a:cubicBezTo>
                    <a:pt x="14" y="18"/>
                    <a:pt x="14" y="18"/>
                    <a:pt x="14" y="18"/>
                  </a:cubicBezTo>
                  <a:cubicBezTo>
                    <a:pt x="14" y="18"/>
                    <a:pt x="14" y="17"/>
                    <a:pt x="14" y="15"/>
                  </a:cubicBezTo>
                  <a:cubicBezTo>
                    <a:pt x="14" y="12"/>
                    <a:pt x="12" y="10"/>
                    <a:pt x="10" y="10"/>
                  </a:cubicBezTo>
                  <a:cubicBezTo>
                    <a:pt x="12" y="9"/>
                    <a:pt x="14" y="8"/>
                    <a:pt x="14" y="5"/>
                  </a:cubicBezTo>
                  <a:close/>
                  <a:moveTo>
                    <a:pt x="6" y="9"/>
                  </a:moveTo>
                  <a:cubicBezTo>
                    <a:pt x="3" y="9"/>
                    <a:pt x="3" y="9"/>
                    <a:pt x="3" y="9"/>
                  </a:cubicBezTo>
                  <a:cubicBezTo>
                    <a:pt x="3" y="2"/>
                    <a:pt x="3" y="2"/>
                    <a:pt x="3" y="2"/>
                  </a:cubicBezTo>
                  <a:cubicBezTo>
                    <a:pt x="6" y="2"/>
                    <a:pt x="6" y="2"/>
                    <a:pt x="6" y="2"/>
                  </a:cubicBezTo>
                  <a:cubicBezTo>
                    <a:pt x="9" y="2"/>
                    <a:pt x="11" y="3"/>
                    <a:pt x="11" y="5"/>
                  </a:cubicBezTo>
                  <a:cubicBezTo>
                    <a:pt x="11" y="8"/>
                    <a:pt x="9" y="9"/>
                    <a:pt x="6" y="9"/>
                  </a:cubicBezTo>
                  <a:close/>
                </a:path>
              </a:pathLst>
            </a:custGeom>
            <a:grpFill/>
            <a:ln w="9525">
              <a:noFill/>
              <a:round/>
              <a:headEnd/>
              <a:tailEnd/>
            </a:ln>
          </p:spPr>
          <p:txBody>
            <a:bodyPr/>
            <a:lstStyle/>
            <a:p>
              <a:pPr>
                <a:defRPr/>
              </a:pPr>
              <a:endParaRPr lang="en-US">
                <a:latin typeface="Arial" charset="0"/>
                <a:cs typeface="+mn-cs"/>
              </a:endParaRPr>
            </a:p>
          </p:txBody>
        </p:sp>
        <p:sp>
          <p:nvSpPr>
            <p:cNvPr id="10" name="Freeform 59"/>
            <p:cNvSpPr>
              <a:spLocks/>
            </p:cNvSpPr>
            <p:nvPr/>
          </p:nvSpPr>
          <p:spPr bwMode="auto">
            <a:xfrm>
              <a:off x="1227138" y="925513"/>
              <a:ext cx="276225" cy="366713"/>
            </a:xfrm>
            <a:custGeom>
              <a:avLst/>
              <a:gdLst/>
              <a:ahLst/>
              <a:cxnLst>
                <a:cxn ang="0">
                  <a:pos x="52" y="231"/>
                </a:cxn>
                <a:cxn ang="0">
                  <a:pos x="121" y="231"/>
                </a:cxn>
                <a:cxn ang="0">
                  <a:pos x="121" y="61"/>
                </a:cxn>
                <a:cxn ang="0">
                  <a:pos x="174" y="61"/>
                </a:cxn>
                <a:cxn ang="0">
                  <a:pos x="174" y="0"/>
                </a:cxn>
                <a:cxn ang="0">
                  <a:pos x="0" y="0"/>
                </a:cxn>
                <a:cxn ang="0">
                  <a:pos x="0" y="61"/>
                </a:cxn>
                <a:cxn ang="0">
                  <a:pos x="52" y="61"/>
                </a:cxn>
                <a:cxn ang="0">
                  <a:pos x="52" y="231"/>
                </a:cxn>
              </a:cxnLst>
              <a:rect l="0" t="0" r="r" b="b"/>
              <a:pathLst>
                <a:path w="174" h="231">
                  <a:moveTo>
                    <a:pt x="52" y="231"/>
                  </a:moveTo>
                  <a:lnTo>
                    <a:pt x="121" y="231"/>
                  </a:lnTo>
                  <a:lnTo>
                    <a:pt x="121" y="61"/>
                  </a:lnTo>
                  <a:lnTo>
                    <a:pt x="174" y="61"/>
                  </a:lnTo>
                  <a:lnTo>
                    <a:pt x="174" y="0"/>
                  </a:lnTo>
                  <a:lnTo>
                    <a:pt x="0" y="0"/>
                  </a:lnTo>
                  <a:lnTo>
                    <a:pt x="0" y="61"/>
                  </a:lnTo>
                  <a:lnTo>
                    <a:pt x="52" y="61"/>
                  </a:lnTo>
                  <a:lnTo>
                    <a:pt x="52" y="231"/>
                  </a:lnTo>
                  <a:close/>
                </a:path>
              </a:pathLst>
            </a:custGeom>
            <a:grpFill/>
            <a:ln w="9525">
              <a:noFill/>
              <a:round/>
              <a:headEnd/>
              <a:tailEnd/>
            </a:ln>
          </p:spPr>
          <p:txBody>
            <a:bodyPr/>
            <a:lstStyle/>
            <a:p>
              <a:pPr>
                <a:defRPr/>
              </a:pPr>
              <a:endParaRPr lang="en-US">
                <a:latin typeface="Arial" charset="0"/>
                <a:cs typeface="+mn-cs"/>
              </a:endParaRPr>
            </a:p>
          </p:txBody>
        </p:sp>
        <p:sp>
          <p:nvSpPr>
            <p:cNvPr id="11" name="Rectangle 60"/>
            <p:cNvSpPr>
              <a:spLocks noChangeArrowheads="1"/>
            </p:cNvSpPr>
            <p:nvPr/>
          </p:nvSpPr>
          <p:spPr bwMode="auto">
            <a:xfrm>
              <a:off x="1876425" y="925513"/>
              <a:ext cx="107950" cy="366713"/>
            </a:xfrm>
            <a:prstGeom prst="rect">
              <a:avLst/>
            </a:prstGeom>
            <a:grpFill/>
            <a:ln w="9525">
              <a:noFill/>
              <a:miter lim="800000"/>
              <a:headEnd/>
              <a:tailEnd/>
            </a:ln>
          </p:spPr>
          <p:txBody>
            <a:bodyPr/>
            <a:lstStyle/>
            <a:p>
              <a:pPr>
                <a:defRPr/>
              </a:pPr>
              <a:endParaRPr lang="en-US">
                <a:latin typeface="Arial" charset="0"/>
                <a:cs typeface="+mn-cs"/>
              </a:endParaRPr>
            </a:p>
          </p:txBody>
        </p:sp>
        <p:sp>
          <p:nvSpPr>
            <p:cNvPr id="12" name="Freeform 61"/>
            <p:cNvSpPr>
              <a:spLocks/>
            </p:cNvSpPr>
            <p:nvPr/>
          </p:nvSpPr>
          <p:spPr bwMode="auto">
            <a:xfrm>
              <a:off x="2001838" y="925513"/>
              <a:ext cx="401638" cy="366713"/>
            </a:xfrm>
            <a:custGeom>
              <a:avLst/>
              <a:gdLst/>
              <a:ahLst/>
              <a:cxnLst>
                <a:cxn ang="0">
                  <a:pos x="83" y="231"/>
                </a:cxn>
                <a:cxn ang="0">
                  <a:pos x="132" y="164"/>
                </a:cxn>
                <a:cxn ang="0">
                  <a:pos x="170" y="231"/>
                </a:cxn>
                <a:cxn ang="0">
                  <a:pos x="253" y="231"/>
                </a:cxn>
                <a:cxn ang="0">
                  <a:pos x="172" y="106"/>
                </a:cxn>
                <a:cxn ang="0">
                  <a:pos x="249" y="0"/>
                </a:cxn>
                <a:cxn ang="0">
                  <a:pos x="164" y="0"/>
                </a:cxn>
                <a:cxn ang="0">
                  <a:pos x="132" y="49"/>
                </a:cxn>
                <a:cxn ang="0">
                  <a:pos x="105" y="0"/>
                </a:cxn>
                <a:cxn ang="0">
                  <a:pos x="21" y="0"/>
                </a:cxn>
                <a:cxn ang="0">
                  <a:pos x="92" y="106"/>
                </a:cxn>
                <a:cxn ang="0">
                  <a:pos x="0" y="231"/>
                </a:cxn>
                <a:cxn ang="0">
                  <a:pos x="83" y="231"/>
                </a:cxn>
              </a:cxnLst>
              <a:rect l="0" t="0" r="r" b="b"/>
              <a:pathLst>
                <a:path w="253" h="231">
                  <a:moveTo>
                    <a:pt x="83" y="231"/>
                  </a:moveTo>
                  <a:lnTo>
                    <a:pt x="132" y="164"/>
                  </a:lnTo>
                  <a:lnTo>
                    <a:pt x="170" y="231"/>
                  </a:lnTo>
                  <a:lnTo>
                    <a:pt x="253" y="231"/>
                  </a:lnTo>
                  <a:lnTo>
                    <a:pt x="172" y="106"/>
                  </a:lnTo>
                  <a:lnTo>
                    <a:pt x="249" y="0"/>
                  </a:lnTo>
                  <a:lnTo>
                    <a:pt x="164" y="0"/>
                  </a:lnTo>
                  <a:lnTo>
                    <a:pt x="132" y="49"/>
                  </a:lnTo>
                  <a:lnTo>
                    <a:pt x="105" y="0"/>
                  </a:lnTo>
                  <a:lnTo>
                    <a:pt x="21" y="0"/>
                  </a:lnTo>
                  <a:lnTo>
                    <a:pt x="92" y="106"/>
                  </a:lnTo>
                  <a:lnTo>
                    <a:pt x="0" y="231"/>
                  </a:lnTo>
                  <a:lnTo>
                    <a:pt x="83" y="231"/>
                  </a:lnTo>
                  <a:close/>
                </a:path>
              </a:pathLst>
            </a:custGeom>
            <a:grpFill/>
            <a:ln w="9525">
              <a:noFill/>
              <a:round/>
              <a:headEnd/>
              <a:tailEnd/>
            </a:ln>
          </p:spPr>
          <p:txBody>
            <a:bodyPr/>
            <a:lstStyle/>
            <a:p>
              <a:pPr>
                <a:defRPr/>
              </a:pPr>
              <a:endParaRPr lang="en-US">
                <a:latin typeface="Arial" charset="0"/>
                <a:cs typeface="+mn-cs"/>
              </a:endParaRPr>
            </a:p>
          </p:txBody>
        </p:sp>
        <p:sp>
          <p:nvSpPr>
            <p:cNvPr id="13" name="Rectangle 62"/>
            <p:cNvSpPr>
              <a:spLocks noChangeArrowheads="1"/>
            </p:cNvSpPr>
            <p:nvPr/>
          </p:nvSpPr>
          <p:spPr bwMode="auto">
            <a:xfrm>
              <a:off x="1089025" y="925513"/>
              <a:ext cx="109538" cy="366713"/>
            </a:xfrm>
            <a:prstGeom prst="rect">
              <a:avLst/>
            </a:prstGeom>
            <a:grpFill/>
            <a:ln w="9525">
              <a:noFill/>
              <a:miter lim="800000"/>
              <a:headEnd/>
              <a:tailEnd/>
            </a:ln>
          </p:spPr>
          <p:txBody>
            <a:bodyPr/>
            <a:lstStyle/>
            <a:p>
              <a:pPr>
                <a:defRPr/>
              </a:pPr>
              <a:endParaRPr lang="en-US">
                <a:latin typeface="Arial" charset="0"/>
                <a:cs typeface="+mn-cs"/>
              </a:endParaRPr>
            </a:p>
          </p:txBody>
        </p:sp>
        <p:sp>
          <p:nvSpPr>
            <p:cNvPr id="14" name="Freeform 63"/>
            <p:cNvSpPr>
              <a:spLocks/>
            </p:cNvSpPr>
            <p:nvPr/>
          </p:nvSpPr>
          <p:spPr bwMode="auto">
            <a:xfrm>
              <a:off x="727075" y="917575"/>
              <a:ext cx="327025" cy="382588"/>
            </a:xfrm>
            <a:custGeom>
              <a:avLst/>
              <a:gdLst/>
              <a:ahLst/>
              <a:cxnLst>
                <a:cxn ang="0">
                  <a:pos x="72" y="143"/>
                </a:cxn>
                <a:cxn ang="0">
                  <a:pos x="123" y="121"/>
                </a:cxn>
                <a:cxn ang="0">
                  <a:pos x="102" y="86"/>
                </a:cxn>
                <a:cxn ang="0">
                  <a:pos x="72" y="103"/>
                </a:cxn>
                <a:cxn ang="0">
                  <a:pos x="42" y="71"/>
                </a:cxn>
                <a:cxn ang="0">
                  <a:pos x="72" y="40"/>
                </a:cxn>
                <a:cxn ang="0">
                  <a:pos x="102" y="57"/>
                </a:cxn>
                <a:cxn ang="0">
                  <a:pos x="123" y="22"/>
                </a:cxn>
                <a:cxn ang="0">
                  <a:pos x="72" y="0"/>
                </a:cxn>
                <a:cxn ang="0">
                  <a:pos x="0" y="71"/>
                </a:cxn>
                <a:cxn ang="0">
                  <a:pos x="0" y="72"/>
                </a:cxn>
                <a:cxn ang="0">
                  <a:pos x="72" y="143"/>
                </a:cxn>
              </a:cxnLst>
              <a:rect l="0" t="0" r="r" b="b"/>
              <a:pathLst>
                <a:path w="123" h="143">
                  <a:moveTo>
                    <a:pt x="72" y="143"/>
                  </a:moveTo>
                  <a:cubicBezTo>
                    <a:pt x="92" y="143"/>
                    <a:pt x="110" y="135"/>
                    <a:pt x="123" y="121"/>
                  </a:cubicBezTo>
                  <a:cubicBezTo>
                    <a:pt x="102" y="86"/>
                    <a:pt x="102" y="86"/>
                    <a:pt x="102" y="86"/>
                  </a:cubicBezTo>
                  <a:cubicBezTo>
                    <a:pt x="96" y="96"/>
                    <a:pt x="84" y="103"/>
                    <a:pt x="72" y="103"/>
                  </a:cubicBezTo>
                  <a:cubicBezTo>
                    <a:pt x="54" y="103"/>
                    <a:pt x="42" y="89"/>
                    <a:pt x="42" y="71"/>
                  </a:cubicBezTo>
                  <a:cubicBezTo>
                    <a:pt x="42" y="54"/>
                    <a:pt x="54" y="40"/>
                    <a:pt x="72" y="40"/>
                  </a:cubicBezTo>
                  <a:cubicBezTo>
                    <a:pt x="84" y="40"/>
                    <a:pt x="96" y="47"/>
                    <a:pt x="102" y="57"/>
                  </a:cubicBezTo>
                  <a:cubicBezTo>
                    <a:pt x="123" y="22"/>
                    <a:pt x="123" y="22"/>
                    <a:pt x="123" y="22"/>
                  </a:cubicBezTo>
                  <a:cubicBezTo>
                    <a:pt x="110" y="8"/>
                    <a:pt x="92" y="0"/>
                    <a:pt x="72" y="0"/>
                  </a:cubicBezTo>
                  <a:cubicBezTo>
                    <a:pt x="32" y="0"/>
                    <a:pt x="0" y="32"/>
                    <a:pt x="0" y="71"/>
                  </a:cubicBezTo>
                  <a:cubicBezTo>
                    <a:pt x="0" y="72"/>
                    <a:pt x="0" y="72"/>
                    <a:pt x="0" y="72"/>
                  </a:cubicBezTo>
                  <a:cubicBezTo>
                    <a:pt x="0" y="111"/>
                    <a:pt x="32" y="143"/>
                    <a:pt x="72" y="143"/>
                  </a:cubicBezTo>
                  <a:close/>
                </a:path>
              </a:pathLst>
            </a:custGeom>
            <a:grpFill/>
            <a:ln w="9525">
              <a:noFill/>
              <a:round/>
              <a:headEnd/>
              <a:tailEnd/>
            </a:ln>
          </p:spPr>
          <p:txBody>
            <a:bodyPr/>
            <a:lstStyle/>
            <a:p>
              <a:pPr>
                <a:defRPr/>
              </a:pPr>
              <a:endParaRPr lang="en-US">
                <a:latin typeface="Arial" charset="0"/>
                <a:cs typeface="+mn-cs"/>
              </a:endParaRPr>
            </a:p>
          </p:txBody>
        </p:sp>
        <p:sp>
          <p:nvSpPr>
            <p:cNvPr id="15" name="Freeform 64"/>
            <p:cNvSpPr>
              <a:spLocks noEditPoints="1"/>
            </p:cNvSpPr>
            <p:nvPr/>
          </p:nvSpPr>
          <p:spPr bwMode="auto">
            <a:xfrm>
              <a:off x="1533525" y="925513"/>
              <a:ext cx="315913" cy="366713"/>
            </a:xfrm>
            <a:custGeom>
              <a:avLst/>
              <a:gdLst/>
              <a:ahLst/>
              <a:cxnLst>
                <a:cxn ang="0">
                  <a:pos x="41" y="96"/>
                </a:cxn>
                <a:cxn ang="0">
                  <a:pos x="67" y="137"/>
                </a:cxn>
                <a:cxn ang="0">
                  <a:pos x="119" y="137"/>
                </a:cxn>
                <a:cxn ang="0">
                  <a:pos x="77" y="82"/>
                </a:cxn>
                <a:cxn ang="0">
                  <a:pos x="102" y="43"/>
                </a:cxn>
                <a:cxn ang="0">
                  <a:pos x="91" y="13"/>
                </a:cxn>
                <a:cxn ang="0">
                  <a:pos x="54" y="0"/>
                </a:cxn>
                <a:cxn ang="0">
                  <a:pos x="0" y="0"/>
                </a:cxn>
                <a:cxn ang="0">
                  <a:pos x="0" y="137"/>
                </a:cxn>
                <a:cxn ang="0">
                  <a:pos x="41" y="137"/>
                </a:cxn>
                <a:cxn ang="0">
                  <a:pos x="41" y="96"/>
                </a:cxn>
                <a:cxn ang="0">
                  <a:pos x="41" y="29"/>
                </a:cxn>
                <a:cxn ang="0">
                  <a:pos x="62" y="35"/>
                </a:cxn>
                <a:cxn ang="0">
                  <a:pos x="66" y="46"/>
                </a:cxn>
                <a:cxn ang="0">
                  <a:pos x="41" y="62"/>
                </a:cxn>
                <a:cxn ang="0">
                  <a:pos x="41" y="29"/>
                </a:cxn>
              </a:cxnLst>
              <a:rect l="0" t="0" r="r" b="b"/>
              <a:pathLst>
                <a:path w="119" h="137">
                  <a:moveTo>
                    <a:pt x="41" y="96"/>
                  </a:moveTo>
                  <a:cubicBezTo>
                    <a:pt x="67" y="137"/>
                    <a:pt x="67" y="137"/>
                    <a:pt x="67" y="137"/>
                  </a:cubicBezTo>
                  <a:cubicBezTo>
                    <a:pt x="119" y="137"/>
                    <a:pt x="119" y="137"/>
                    <a:pt x="119" y="137"/>
                  </a:cubicBezTo>
                  <a:cubicBezTo>
                    <a:pt x="77" y="82"/>
                    <a:pt x="77" y="82"/>
                    <a:pt x="77" y="82"/>
                  </a:cubicBezTo>
                  <a:cubicBezTo>
                    <a:pt x="92" y="77"/>
                    <a:pt x="102" y="62"/>
                    <a:pt x="102" y="43"/>
                  </a:cubicBezTo>
                  <a:cubicBezTo>
                    <a:pt x="102" y="31"/>
                    <a:pt x="99" y="20"/>
                    <a:pt x="91" y="13"/>
                  </a:cubicBezTo>
                  <a:cubicBezTo>
                    <a:pt x="82" y="4"/>
                    <a:pt x="70" y="0"/>
                    <a:pt x="54" y="0"/>
                  </a:cubicBezTo>
                  <a:cubicBezTo>
                    <a:pt x="0" y="0"/>
                    <a:pt x="0" y="0"/>
                    <a:pt x="0" y="0"/>
                  </a:cubicBezTo>
                  <a:cubicBezTo>
                    <a:pt x="0" y="137"/>
                    <a:pt x="0" y="137"/>
                    <a:pt x="0" y="137"/>
                  </a:cubicBezTo>
                  <a:cubicBezTo>
                    <a:pt x="41" y="137"/>
                    <a:pt x="41" y="137"/>
                    <a:pt x="41" y="137"/>
                  </a:cubicBezTo>
                  <a:lnTo>
                    <a:pt x="41" y="96"/>
                  </a:lnTo>
                  <a:close/>
                  <a:moveTo>
                    <a:pt x="41" y="29"/>
                  </a:moveTo>
                  <a:cubicBezTo>
                    <a:pt x="48" y="29"/>
                    <a:pt x="57" y="30"/>
                    <a:pt x="62" y="35"/>
                  </a:cubicBezTo>
                  <a:cubicBezTo>
                    <a:pt x="64" y="37"/>
                    <a:pt x="66" y="41"/>
                    <a:pt x="66" y="46"/>
                  </a:cubicBezTo>
                  <a:cubicBezTo>
                    <a:pt x="66" y="57"/>
                    <a:pt x="58" y="61"/>
                    <a:pt x="41" y="62"/>
                  </a:cubicBezTo>
                  <a:lnTo>
                    <a:pt x="41" y="29"/>
                  </a:lnTo>
                  <a:close/>
                </a:path>
              </a:pathLst>
            </a:custGeom>
            <a:grpFill/>
            <a:ln w="9525">
              <a:noFill/>
              <a:round/>
              <a:headEnd/>
              <a:tailEnd/>
            </a:ln>
          </p:spPr>
          <p:txBody>
            <a:bodyPr/>
            <a:lstStyle/>
            <a:p>
              <a:pPr>
                <a:defRPr/>
              </a:pPr>
              <a:endParaRPr lang="en-US">
                <a:latin typeface="Arial" charset="0"/>
                <a:cs typeface="+mn-cs"/>
              </a:endParaRPr>
            </a:p>
          </p:txBody>
        </p:sp>
        <p:sp>
          <p:nvSpPr>
            <p:cNvPr id="16" name="Oval 65"/>
            <p:cNvSpPr>
              <a:spLocks noChangeArrowheads="1"/>
            </p:cNvSpPr>
            <p:nvPr/>
          </p:nvSpPr>
          <p:spPr bwMode="auto">
            <a:xfrm>
              <a:off x="1074738" y="755650"/>
              <a:ext cx="136525" cy="139700"/>
            </a:xfrm>
            <a:prstGeom prst="ellipse">
              <a:avLst/>
            </a:prstGeom>
            <a:grpFill/>
            <a:ln w="9525">
              <a:noFill/>
              <a:round/>
              <a:headEnd/>
              <a:tailEnd/>
            </a:ln>
          </p:spPr>
          <p:txBody>
            <a:bodyPr/>
            <a:lstStyle/>
            <a:p>
              <a:pPr>
                <a:defRPr/>
              </a:pPr>
              <a:endParaRPr lang="en-US">
                <a:latin typeface="Arial" charset="0"/>
                <a:cs typeface="+mn-cs"/>
              </a:endParaRPr>
            </a:p>
          </p:txBody>
        </p:sp>
        <p:sp>
          <p:nvSpPr>
            <p:cNvPr id="17" name="Oval 66"/>
            <p:cNvSpPr>
              <a:spLocks noChangeArrowheads="1"/>
            </p:cNvSpPr>
            <p:nvPr/>
          </p:nvSpPr>
          <p:spPr bwMode="auto">
            <a:xfrm>
              <a:off x="1860550" y="1322388"/>
              <a:ext cx="138113" cy="136525"/>
            </a:xfrm>
            <a:prstGeom prst="ellipse">
              <a:avLst/>
            </a:prstGeom>
            <a:grpFill/>
            <a:ln w="9525">
              <a:noFill/>
              <a:round/>
              <a:headEnd/>
              <a:tailEnd/>
            </a:ln>
          </p:spPr>
          <p:txBody>
            <a:bodyPr/>
            <a:lstStyle/>
            <a:p>
              <a:pPr>
                <a:defRPr/>
              </a:pPr>
              <a:endParaRPr lang="en-US">
                <a:latin typeface="Arial" charset="0"/>
                <a:cs typeface="+mn-cs"/>
              </a:endParaRPr>
            </a:p>
          </p:txBody>
        </p:sp>
      </p:grpSp>
    </p:spTree>
    <p:extLst>
      <p:ext uri="{BB962C8B-B14F-4D97-AF65-F5344CB8AC3E}">
        <p14:creationId xmlns:p14="http://schemas.microsoft.com/office/powerpoint/2010/main" val="27238423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166688"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344488"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46355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62865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62468" name="Slide Number Placeholder 3"/>
          <p:cNvSpPr>
            <a:spLocks noGrp="1"/>
          </p:cNvSpPr>
          <p:nvPr>
            <p:ph type="sldNum" sz="quarter" idx="5"/>
          </p:nvPr>
        </p:nvSpPr>
        <p:spPr>
          <a:noFill/>
        </p:spPr>
        <p:txBody>
          <a:bodyPr/>
          <a:lstStyle/>
          <a:p>
            <a:fld id="{D5B01135-EBF5-46E7-B6A2-58C411CCADA7}"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economic</a:t>
            </a:r>
            <a:r>
              <a:rPr lang="en-US" baseline="0" dirty="0" smtClean="0"/>
              <a:t> marketplace.  VMTurbo aligns buyers (virtual machines and their applications) with sellers (host servers, data stores, IOPS, latency, etc.). Based on their priority, virtual machines have varying amounts of virtual currency with which to buy their resources. Those with less virtual currency will be forced to look for less expensive resources when resource utilization goes up. </a:t>
            </a:r>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10</a:t>
            </a:fld>
            <a:endParaRPr lang="en-US"/>
          </a:p>
        </p:txBody>
      </p:sp>
    </p:spTree>
    <p:extLst>
      <p:ext uri="{BB962C8B-B14F-4D97-AF65-F5344CB8AC3E}">
        <p14:creationId xmlns:p14="http://schemas.microsoft.com/office/powerpoint/2010/main" val="396264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VMTurbo</a:t>
            </a:r>
            <a:r>
              <a:rPr lang="en-US" baseline="0" dirty="0" smtClean="0"/>
              <a:t> uses mathematical abstracts to </a:t>
            </a:r>
            <a:r>
              <a:rPr lang="en-US" dirty="0" smtClean="0"/>
              <a:t>convert the “delay” scale to a </a:t>
            </a:r>
            <a:r>
              <a:rPr lang="en-US" baseline="0" dirty="0" smtClean="0"/>
              <a:t>cost scale. When resource utilization increases, the cost of those resources has a corresponding increase. </a:t>
            </a:r>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11</a:t>
            </a:fld>
            <a:endParaRPr lang="en-US"/>
          </a:p>
        </p:txBody>
      </p:sp>
    </p:spTree>
    <p:extLst>
      <p:ext uri="{BB962C8B-B14F-4D97-AF65-F5344CB8AC3E}">
        <p14:creationId xmlns:p14="http://schemas.microsoft.com/office/powerpoint/2010/main" val="712296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13</a:t>
            </a:fld>
            <a:endParaRPr lang="en-US"/>
          </a:p>
        </p:txBody>
      </p:sp>
    </p:spTree>
    <p:extLst>
      <p:ext uri="{BB962C8B-B14F-4D97-AF65-F5344CB8AC3E}">
        <p14:creationId xmlns:p14="http://schemas.microsoft.com/office/powerpoint/2010/main" val="170927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14</a:t>
            </a:fld>
            <a:endParaRPr lang="en-US"/>
          </a:p>
        </p:txBody>
      </p:sp>
    </p:spTree>
    <p:extLst>
      <p:ext uri="{BB962C8B-B14F-4D97-AF65-F5344CB8AC3E}">
        <p14:creationId xmlns:p14="http://schemas.microsoft.com/office/powerpoint/2010/main" val="797051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15</a:t>
            </a:fld>
            <a:endParaRPr lang="en-US"/>
          </a:p>
        </p:txBody>
      </p:sp>
    </p:spTree>
    <p:extLst>
      <p:ext uri="{BB962C8B-B14F-4D97-AF65-F5344CB8AC3E}">
        <p14:creationId xmlns:p14="http://schemas.microsoft.com/office/powerpoint/2010/main" val="2943118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16</a:t>
            </a:fld>
            <a:endParaRPr lang="en-US"/>
          </a:p>
        </p:txBody>
      </p:sp>
    </p:spTree>
    <p:extLst>
      <p:ext uri="{BB962C8B-B14F-4D97-AF65-F5344CB8AC3E}">
        <p14:creationId xmlns:p14="http://schemas.microsoft.com/office/powerpoint/2010/main" val="173833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17</a:t>
            </a:fld>
            <a:endParaRPr lang="en-US"/>
          </a:p>
        </p:txBody>
      </p:sp>
    </p:spTree>
    <p:extLst>
      <p:ext uri="{BB962C8B-B14F-4D97-AF65-F5344CB8AC3E}">
        <p14:creationId xmlns:p14="http://schemas.microsoft.com/office/powerpoint/2010/main" val="175584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18</a:t>
            </a:fld>
            <a:endParaRPr lang="en-US"/>
          </a:p>
        </p:txBody>
      </p:sp>
    </p:spTree>
    <p:extLst>
      <p:ext uri="{BB962C8B-B14F-4D97-AF65-F5344CB8AC3E}">
        <p14:creationId xmlns:p14="http://schemas.microsoft.com/office/powerpoint/2010/main" val="1913326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depicts</a:t>
            </a:r>
            <a:r>
              <a:rPr lang="en-US" baseline="0" dirty="0" smtClean="0"/>
              <a:t> the typical challenge in managing virtual infrastructure. All of the interdependencies add to the complexity. </a:t>
            </a:r>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19</a:t>
            </a:fld>
            <a:endParaRPr lang="en-US"/>
          </a:p>
        </p:txBody>
      </p:sp>
    </p:spTree>
    <p:extLst>
      <p:ext uri="{BB962C8B-B14F-4D97-AF65-F5344CB8AC3E}">
        <p14:creationId xmlns:p14="http://schemas.microsoft.com/office/powerpoint/2010/main" val="2642493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VMTurbo takes the complexity out of managing the gap </a:t>
            </a:r>
            <a:r>
              <a:rPr lang="en-US" baseline="0" dirty="0" smtClean="0"/>
              <a:t>between the physical resources at the bottom and the management tasks that need to be performed at the top. As you can see, in a virtual environment, the fact that resources are shared makes the relationship between the two anything but simple. </a:t>
            </a:r>
          </a:p>
          <a:p>
            <a:endParaRPr lang="en-US" baseline="0" dirty="0" smtClean="0"/>
          </a:p>
          <a:p>
            <a:r>
              <a:rPr lang="en-US" baseline="0" dirty="0" smtClean="0"/>
              <a:t>VMTurbo provides an abstraction layer, taking in the information provided by the hypervisor---</a:t>
            </a:r>
          </a:p>
          <a:p>
            <a:endParaRPr lang="en-US" baseline="0" dirty="0" smtClean="0"/>
          </a:p>
          <a:p>
            <a:r>
              <a:rPr lang="en-US" baseline="0" dirty="0" smtClean="0"/>
              <a:t>It then analyzes the data to provide clear and simple steps to remediate issues and optimize the environment---</a:t>
            </a:r>
          </a:p>
          <a:p>
            <a:endParaRPr lang="en-US" baseline="0" dirty="0" smtClean="0"/>
          </a:p>
          <a:p>
            <a:r>
              <a:rPr lang="en-US" baseline="0" dirty="0" smtClean="0"/>
              <a:t>And finally, provides automation to simplify the entire process, relieving the customer of the work associated with figuring out what needs to be done and having to do it. </a:t>
            </a:r>
          </a:p>
          <a:p>
            <a:endParaRPr lang="en-US" baseline="0" dirty="0" smtClean="0"/>
          </a:p>
          <a:p>
            <a:r>
              <a:rPr lang="en-US" baseline="0" dirty="0" smtClean="0"/>
              <a:t>The result is a streamlined, trouble free virtual environment that is stable and predictable and one that proactively avoids problems from occurring.  </a:t>
            </a:r>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20</a:t>
            </a:fld>
            <a:endParaRPr lang="en-US"/>
          </a:p>
        </p:txBody>
      </p:sp>
    </p:spTree>
    <p:extLst>
      <p:ext uri="{BB962C8B-B14F-4D97-AF65-F5344CB8AC3E}">
        <p14:creationId xmlns:p14="http://schemas.microsoft.com/office/powerpoint/2010/main" val="2475469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100" dirty="0"/>
              <a:t>What we’ll cover today:</a:t>
            </a:r>
          </a:p>
          <a:p>
            <a:endParaRPr lang="en-US" sz="1100" dirty="0"/>
          </a:p>
          <a:p>
            <a:pPr marL="163718" indent="-163718">
              <a:buFont typeface="Arial"/>
              <a:buChar char="•"/>
            </a:pPr>
            <a:r>
              <a:rPr lang="en-US" sz="1100" dirty="0"/>
              <a:t>The VMTurbo Story</a:t>
            </a:r>
          </a:p>
          <a:p>
            <a:pPr marL="654870" lvl="1" indent="-218290">
              <a:buFont typeface="Arial"/>
              <a:buChar char="•"/>
            </a:pPr>
            <a:r>
              <a:rPr lang="en-US" sz="1100" dirty="0"/>
              <a:t> What is VMTurbo, why is it different and how does it work? </a:t>
            </a:r>
          </a:p>
          <a:p>
            <a:pPr marL="436580" lvl="1"/>
            <a:endParaRPr lang="en-US" sz="1100" dirty="0"/>
          </a:p>
          <a:p>
            <a:pPr marL="163718" indent="-163718">
              <a:buFont typeface="Arial"/>
              <a:buChar char="•"/>
            </a:pPr>
            <a:r>
              <a:rPr lang="en-US" sz="1100" dirty="0"/>
              <a:t>I’ll then hand things over to ________________ who will take you through </a:t>
            </a:r>
          </a:p>
          <a:p>
            <a:pPr marL="600298" lvl="1" indent="-163718">
              <a:buFont typeface="Arial"/>
              <a:buChar char="•"/>
            </a:pPr>
            <a:r>
              <a:rPr lang="en-US" sz="1100" dirty="0"/>
              <a:t>Positioning VMTurbo with the customer, how to easily relate the VMTurbo value proposition </a:t>
            </a:r>
          </a:p>
          <a:p>
            <a:pPr marL="600298" lvl="1" indent="-163718">
              <a:buFont typeface="Arial"/>
              <a:buChar char="•"/>
            </a:pPr>
            <a:r>
              <a:rPr lang="en-US" sz="1100" dirty="0"/>
              <a:t>Addressing the competition. You’ll learn why VMTurbo isn’t anything like what customers have had to work with in </a:t>
            </a:r>
            <a:r>
              <a:rPr lang="en-US" sz="1100"/>
              <a:t>the past</a:t>
            </a:r>
          </a:p>
          <a:p>
            <a:pPr marL="436580" lvl="1"/>
            <a:endParaRPr lang="en-US" sz="1100" dirty="0"/>
          </a:p>
          <a:p>
            <a:pPr marL="163718" indent="-163718">
              <a:buFont typeface="Arial"/>
              <a:buChar char="•"/>
            </a:pPr>
            <a:r>
              <a:rPr lang="en-US" sz="1100" dirty="0"/>
              <a:t>Lastly, we’ll pass on to you our tips and strategies for success and our plans for helping you all along the way. </a:t>
            </a:r>
          </a:p>
          <a:p>
            <a:endParaRPr lang="en-US" sz="1100" dirty="0"/>
          </a:p>
          <a:p>
            <a:r>
              <a:rPr lang="en-US" sz="1100" dirty="0"/>
              <a:t>Next slide </a:t>
            </a:r>
          </a:p>
        </p:txBody>
      </p:sp>
      <p:sp>
        <p:nvSpPr>
          <p:cNvPr id="4" name="Slide Number Placeholder 3"/>
          <p:cNvSpPr>
            <a:spLocks noGrp="1"/>
          </p:cNvSpPr>
          <p:nvPr>
            <p:ph type="sldNum" sz="quarter" idx="10"/>
          </p:nvPr>
        </p:nvSpPr>
        <p:spPr/>
        <p:txBody>
          <a:bodyPr/>
          <a:lstStyle/>
          <a:p>
            <a:fld id="{7F941C34-848E-4DF5-9A1D-CF34E55DCC1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powerful</a:t>
            </a:r>
            <a:r>
              <a:rPr lang="en-US" baseline="0" dirty="0" smtClean="0"/>
              <a:t> aspects of VMTurbo is the Intelligent Planner. It’s more like a flight simulator, actually. With it, customers can take a snapshot of the environment and run a series of what-if planning scenarios that simulate the addition of any number of existing virtual machines, convert physical machines to virtual, substitute different types of host servers and storage types, and produce detailed output to build out the new virtual infrastructure. Plans include turn-by-turn instructions for where to place VMs and can even provide the costs associated for each option. The result is an executable plan that takes the guesswork (and the risks) out of doing infrastructure growth and expansion.   </a:t>
            </a:r>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21</a:t>
            </a:fld>
            <a:endParaRPr lang="en-US"/>
          </a:p>
        </p:txBody>
      </p:sp>
    </p:spTree>
    <p:extLst>
      <p:ext uri="{BB962C8B-B14F-4D97-AF65-F5344CB8AC3E}">
        <p14:creationId xmlns:p14="http://schemas.microsoft.com/office/powerpoint/2010/main" val="2014909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62468" name="Slide Number Placeholder 3"/>
          <p:cNvSpPr>
            <a:spLocks noGrp="1"/>
          </p:cNvSpPr>
          <p:nvPr>
            <p:ph type="sldNum" sz="quarter" idx="5"/>
          </p:nvPr>
        </p:nvSpPr>
        <p:spPr>
          <a:noFill/>
        </p:spPr>
        <p:txBody>
          <a:bodyPr/>
          <a:lstStyle/>
          <a:p>
            <a:fld id="{D5B01135-EBF5-46E7-B6A2-58C411CCADA7}" type="slidenum">
              <a:rPr lang="en-US" smtClean="0"/>
              <a:pPr/>
              <a:t>23</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62468" name="Slide Number Placeholder 3"/>
          <p:cNvSpPr>
            <a:spLocks noGrp="1"/>
          </p:cNvSpPr>
          <p:nvPr>
            <p:ph type="sldNum" sz="quarter" idx="5"/>
          </p:nvPr>
        </p:nvSpPr>
        <p:spPr>
          <a:noFill/>
        </p:spPr>
        <p:txBody>
          <a:bodyPr/>
          <a:lstStyle/>
          <a:p>
            <a:fld id="{D5B01135-EBF5-46E7-B6A2-58C411CCADA7}" type="slidenum">
              <a:rPr lang="en-US" smtClean="0"/>
              <a:pPr/>
              <a:t>28</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VMTurbo</a:t>
            </a:r>
            <a:r>
              <a:rPr lang="en-US" baseline="0" dirty="0" smtClean="0"/>
              <a:t> end user and partner p</a:t>
            </a:r>
            <a:r>
              <a:rPr lang="en-US" dirty="0" smtClean="0"/>
              <a:t>ricing is very straightforward. Our channel opportunity management team will help you with your pricing and customer quotes. </a:t>
            </a:r>
            <a:endParaRPr lang="en-US" dirty="0"/>
          </a:p>
        </p:txBody>
      </p:sp>
      <p:sp>
        <p:nvSpPr>
          <p:cNvPr id="4" name="Slide Number Placeholder 3"/>
          <p:cNvSpPr>
            <a:spLocks noGrp="1"/>
          </p:cNvSpPr>
          <p:nvPr>
            <p:ph type="sldNum" sz="quarter" idx="10"/>
          </p:nvPr>
        </p:nvSpPr>
        <p:spPr/>
        <p:txBody>
          <a:bodyPr/>
          <a:lstStyle/>
          <a:p>
            <a:fld id="{7F941C34-848E-4DF5-9A1D-CF34E55DCC1E}" type="slidenum">
              <a:rPr lang="en-US" smtClean="0"/>
              <a:pPr/>
              <a:t>29</a:t>
            </a:fld>
            <a:endParaRPr lang="en-US"/>
          </a:p>
        </p:txBody>
      </p:sp>
    </p:spTree>
    <p:extLst>
      <p:ext uri="{BB962C8B-B14F-4D97-AF65-F5344CB8AC3E}">
        <p14:creationId xmlns:p14="http://schemas.microsoft.com/office/powerpoint/2010/main" val="45470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VMTurbo has an excellent pedigree.</a:t>
            </a:r>
            <a:r>
              <a:rPr lang="en-US" baseline="0" dirty="0" smtClean="0"/>
              <a:t> The founders of VMTurbo had previously developed another company called SMARTS, which utilized mathematical algorithms to do root cause analysis technology for networks. SMARTS was sold in 2006 to EMC, which it still sells today. </a:t>
            </a:r>
          </a:p>
          <a:p>
            <a:endParaRPr lang="en-US" baseline="0" dirty="0" smtClean="0"/>
          </a:p>
          <a:p>
            <a:r>
              <a:rPr lang="en-US" baseline="0" dirty="0" smtClean="0"/>
              <a:t>In 2009, the founders left EMC to form VMTurbo. This time, they applied their mathematical algorithms to solve a completely different kind of problem in technology, that of managing complex virtual environments.  VMTurbo is now in its third </a:t>
            </a:r>
            <a:r>
              <a:rPr lang="en-US" baseline="0" smtClean="0"/>
              <a:t>major release.  </a:t>
            </a:r>
            <a:endParaRPr lang="en-US" dirty="0"/>
          </a:p>
        </p:txBody>
      </p:sp>
      <p:sp>
        <p:nvSpPr>
          <p:cNvPr id="4" name="Slide Number Placeholder 3"/>
          <p:cNvSpPr>
            <a:spLocks noGrp="1"/>
          </p:cNvSpPr>
          <p:nvPr>
            <p:ph type="sldNum" sz="quarter" idx="10"/>
          </p:nvPr>
        </p:nvSpPr>
        <p:spPr/>
        <p:txBody>
          <a:bodyPr/>
          <a:lstStyle/>
          <a:p>
            <a:fld id="{7F941C34-848E-4DF5-9A1D-CF34E55DCC1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Today’s IT management process</a:t>
            </a:r>
            <a:r>
              <a:rPr lang="en-US" baseline="0" dirty="0" smtClean="0"/>
              <a:t>es are still largely based on those used to manage physical environments. Problems are addressed after, not before they occur. We all know from life’s lessons that prevention is always best. </a:t>
            </a:r>
          </a:p>
          <a:p>
            <a:endParaRPr lang="en-US" baseline="0" dirty="0" smtClean="0"/>
          </a:p>
          <a:p>
            <a:r>
              <a:rPr lang="en-US" baseline="0" dirty="0" smtClean="0"/>
              <a:t>So why don’t we prevent issues from occurring in the data center? The challenge is harder than it looks. </a:t>
            </a:r>
            <a:endParaRPr lang="en-US" dirty="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4</a:t>
            </a:fld>
            <a:endParaRPr lang="en-US"/>
          </a:p>
        </p:txBody>
      </p:sp>
    </p:spTree>
    <p:extLst>
      <p:ext uri="{BB962C8B-B14F-4D97-AF65-F5344CB8AC3E}">
        <p14:creationId xmlns:p14="http://schemas.microsoft.com/office/powerpoint/2010/main" val="3715957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Here’s an</a:t>
            </a:r>
            <a:r>
              <a:rPr lang="en-US" sz="1200" baseline="0" dirty="0" smtClean="0"/>
              <a:t> illustration of the challenge at a basic level. We see on one side of the scale the application performance and performance needs of virtual workloads and the users that depend on them… QoS.</a:t>
            </a:r>
          </a:p>
          <a:p>
            <a:endParaRPr lang="en-US" sz="1200" baseline="0" dirty="0" smtClean="0"/>
          </a:p>
          <a:p>
            <a:r>
              <a:rPr lang="en-US" sz="1200" baseline="0" dirty="0" smtClean="0"/>
              <a:t>On the other side we have the operational needs for efficient utilization of infrastructure and the other resources needed to support those workloads. </a:t>
            </a:r>
          </a:p>
          <a:p>
            <a:endParaRPr lang="en-US" sz="1200" baseline="0" dirty="0" smtClean="0"/>
          </a:p>
          <a:p>
            <a:r>
              <a:rPr lang="en-US" sz="1200" baseline="0" dirty="0" smtClean="0"/>
              <a:t>Both goals are important, but they are inherently in conflict with one another. The more the scale tips to one side, the more the other side is unable to achieve what it needs. Balance is achieved only when workloads are getting the resources they need, when they need them, while maximizing the utilization of physical resources across the infrastructure.</a:t>
            </a:r>
            <a:endParaRPr lang="en-US" sz="1200" dirty="0" smtClean="0"/>
          </a:p>
          <a:p>
            <a:endParaRPr lang="en-US" dirty="0" smtClean="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5</a:t>
            </a:fld>
            <a:endParaRPr lang="en-US"/>
          </a:p>
        </p:txBody>
      </p:sp>
    </p:spTree>
    <p:extLst>
      <p:ext uri="{BB962C8B-B14F-4D97-AF65-F5344CB8AC3E}">
        <p14:creationId xmlns:p14="http://schemas.microsoft.com/office/powerpoint/2010/main" val="425258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The goal is to find the scale’s pivot point, here shown as an area we call the optimal operating zone. </a:t>
            </a:r>
          </a:p>
          <a:p>
            <a:r>
              <a:rPr lang="en-US" sz="1200" baseline="0" dirty="0" smtClean="0"/>
              <a:t>Every other tool in the market sets thresholds for conditions on the right and then reacts when they’re exceeded by sending an alarm. Operators usually address the alarm by adding resources or moving the VM, effectively swinging the pendulum in the other direction. The result, the QoS problem is solved, but now you’re back to inefficiency. </a:t>
            </a:r>
          </a:p>
          <a:p>
            <a:endParaRPr lang="en-US" sz="1200" baseline="0" dirty="0" smtClean="0"/>
          </a:p>
          <a:p>
            <a:r>
              <a:rPr lang="en-US" sz="1200" baseline="0" dirty="0" smtClean="0"/>
              <a:t>VMTurbo on the other hand sets limits, not thresholds, for both efficiency and QoS and then continually tunes to keep everything within those limits. It’s a small range, but once we get you there, keeping the optimal state becomes relatively easy. </a:t>
            </a:r>
          </a:p>
          <a:p>
            <a:endParaRPr lang="en-US" sz="1200" baseline="0" dirty="0" smtClean="0"/>
          </a:p>
          <a:p>
            <a:r>
              <a:rPr lang="en-US" sz="1200" baseline="0" dirty="0" smtClean="0"/>
              <a:t>It does this with VMTurbo’s Economic Scheduling Engine. </a:t>
            </a:r>
          </a:p>
          <a:p>
            <a:endParaRPr lang="en-US" sz="1200" baseline="0" dirty="0" smtClean="0"/>
          </a:p>
        </p:txBody>
      </p:sp>
      <p:sp>
        <p:nvSpPr>
          <p:cNvPr id="4" name="Slide Number Placeholder 3"/>
          <p:cNvSpPr>
            <a:spLocks noGrp="1"/>
          </p:cNvSpPr>
          <p:nvPr>
            <p:ph type="sldNum" sz="quarter" idx="10"/>
          </p:nvPr>
        </p:nvSpPr>
        <p:spPr/>
        <p:txBody>
          <a:bodyPr/>
          <a:lstStyle/>
          <a:p>
            <a:pPr>
              <a:defRPr/>
            </a:pPr>
            <a:fld id="{E2661ABA-D1EC-4477-A52B-FA7F33A3EB21}" type="slidenum">
              <a:rPr lang="en-US" smtClean="0"/>
              <a:pPr>
                <a:defRPr/>
              </a:pPr>
              <a:t>6</a:t>
            </a:fld>
            <a:endParaRPr lang="en-US"/>
          </a:p>
        </p:txBody>
      </p:sp>
    </p:spTree>
    <p:extLst>
      <p:ext uri="{BB962C8B-B14F-4D97-AF65-F5344CB8AC3E}">
        <p14:creationId xmlns:p14="http://schemas.microsoft.com/office/powerpoint/2010/main" val="510281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Rot="1" noChangeAspect="1" noChangeArrowheads="1" noTextEdit="1"/>
          </p:cNvSpPr>
          <p:nvPr>
            <p:ph type="sldImg"/>
          </p:nvPr>
        </p:nvSpPr>
        <p:spPr>
          <a:solidFill>
            <a:srgbClr val="FFFFFF"/>
          </a:solidFill>
          <a:ln/>
        </p:spPr>
      </p:sp>
      <p:sp>
        <p:nvSpPr>
          <p:cNvPr id="24579" name="Rectangle 2"/>
          <p:cNvSpPr>
            <a:spLocks noGrp="1" noChangeArrowheads="1"/>
          </p:cNvSpPr>
          <p:nvPr>
            <p:ph type="body" idx="1"/>
          </p:nvPr>
        </p:nvSpPr>
        <p:spPr>
          <a:noFill/>
          <a:ln/>
        </p:spPr>
        <p:txBody>
          <a:bodyPr/>
          <a:lstStyle/>
          <a:p>
            <a:pPr eaLnBrk="1" hangingPunct="1"/>
            <a:r>
              <a:rPr lang="en-US" sz="1600" dirty="0" smtClean="0">
                <a:solidFill>
                  <a:srgbClr val="000000"/>
                </a:solidFill>
                <a:sym typeface="Calibri" pitchFamily="34" charset="0"/>
              </a:rPr>
              <a:t>The Economic Scheduling Engine in VMTurbo represents</a:t>
            </a:r>
            <a:r>
              <a:rPr lang="en-US" sz="1600" baseline="0" dirty="0" smtClean="0">
                <a:solidFill>
                  <a:srgbClr val="000000"/>
                </a:solidFill>
                <a:sym typeface="Calibri" pitchFamily="34" charset="0"/>
              </a:rPr>
              <a:t> the virtual environment as a marketplace of buyers and sellers. The result is automated resource allocation-based decision making. O</a:t>
            </a:r>
            <a:r>
              <a:rPr lang="en-US" sz="1600" dirty="0" smtClean="0">
                <a:solidFill>
                  <a:srgbClr val="000000"/>
                </a:solidFill>
                <a:sym typeface="Calibri" pitchFamily="34" charset="0"/>
              </a:rPr>
              <a:t>ptimal </a:t>
            </a:r>
            <a:r>
              <a:rPr lang="en-US" sz="1600" dirty="0">
                <a:solidFill>
                  <a:srgbClr val="000000"/>
                </a:solidFill>
                <a:sym typeface="Calibri" pitchFamily="34" charset="0"/>
              </a:rPr>
              <a:t>recommendations are made regardless of the size or complexity of an environment. </a:t>
            </a:r>
            <a:r>
              <a:rPr lang="en-US" sz="1600" dirty="0" smtClean="0">
                <a:solidFill>
                  <a:srgbClr val="000000"/>
                </a:solidFill>
                <a:sym typeface="Calibri" pitchFamily="34" charset="0"/>
              </a:rPr>
              <a:t>No </a:t>
            </a:r>
            <a:r>
              <a:rPr lang="en-US" sz="1600" dirty="0">
                <a:solidFill>
                  <a:srgbClr val="000000"/>
                </a:solidFill>
                <a:sym typeface="Calibri" pitchFamily="34" charset="0"/>
              </a:rPr>
              <a:t>other </a:t>
            </a:r>
            <a:r>
              <a:rPr lang="en-US" sz="1600" dirty="0" smtClean="0">
                <a:solidFill>
                  <a:srgbClr val="000000"/>
                </a:solidFill>
                <a:sym typeface="Calibri" pitchFamily="34" charset="0"/>
              </a:rPr>
              <a:t>virtual</a:t>
            </a:r>
            <a:r>
              <a:rPr lang="en-US" sz="1600" baseline="0" dirty="0" smtClean="0">
                <a:solidFill>
                  <a:srgbClr val="000000"/>
                </a:solidFill>
                <a:sym typeface="Calibri" pitchFamily="34" charset="0"/>
              </a:rPr>
              <a:t> management technology</a:t>
            </a:r>
            <a:r>
              <a:rPr lang="en-US" sz="1600" dirty="0" smtClean="0">
                <a:solidFill>
                  <a:srgbClr val="000000"/>
                </a:solidFill>
                <a:sym typeface="Calibri" pitchFamily="34" charset="0"/>
              </a:rPr>
              <a:t> </a:t>
            </a:r>
            <a:r>
              <a:rPr lang="en-US" sz="1600" dirty="0">
                <a:solidFill>
                  <a:srgbClr val="000000"/>
                </a:solidFill>
                <a:sym typeface="Calibri" pitchFamily="34" charset="0"/>
              </a:rPr>
              <a:t>on the market </a:t>
            </a:r>
            <a:r>
              <a:rPr lang="en-US" sz="1600" dirty="0" smtClean="0">
                <a:solidFill>
                  <a:srgbClr val="000000"/>
                </a:solidFill>
                <a:sym typeface="Calibri" pitchFamily="34" charset="0"/>
              </a:rPr>
              <a:t>provides executable</a:t>
            </a:r>
            <a:r>
              <a:rPr lang="en-US" sz="1600" baseline="0" dirty="0" smtClean="0">
                <a:solidFill>
                  <a:srgbClr val="000000"/>
                </a:solidFill>
                <a:sym typeface="Calibri" pitchFamily="34" charset="0"/>
              </a:rPr>
              <a:t> actions, proactively avoiding issues from occurring before they affect the balance between QoS or operational efficiency. </a:t>
            </a:r>
            <a:endParaRPr lang="en-US" sz="1600" dirty="0">
              <a:solidFill>
                <a:srgbClr val="000000"/>
              </a:solidFill>
              <a:sym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xfrm>
            <a:off x="685800" y="4415790"/>
            <a:ext cx="5486400" cy="4524002"/>
          </a:xfrm>
          <a:noFill/>
          <a:ln/>
        </p:spPr>
        <p:txBody>
          <a:bodyPr/>
          <a:lstStyle/>
          <a:p>
            <a:r>
              <a:rPr lang="en-US" dirty="0" smtClean="0"/>
              <a:t>This slide illustrates what</a:t>
            </a:r>
            <a:r>
              <a:rPr lang="en-US" baseline="0" dirty="0" smtClean="0"/>
              <a:t> customers are up against in terms of responding to a typical alert generated by one of the traditional monitoring and alerting tools. In this case, the alert shows that a memory threshold has been exceeded. </a:t>
            </a:r>
          </a:p>
          <a:p>
            <a:endParaRPr lang="en-US" baseline="0" dirty="0" smtClean="0"/>
          </a:p>
          <a:p>
            <a:pPr marL="218290" indent="-218290">
              <a:buFont typeface="+mj-lt"/>
              <a:buAutoNum type="arabicPeriod"/>
            </a:pPr>
            <a:r>
              <a:rPr lang="en-US" dirty="0" smtClean="0"/>
              <a:t>Alerts stop at the blue block.</a:t>
            </a:r>
            <a:r>
              <a:rPr lang="en-US" baseline="0" dirty="0" smtClean="0"/>
              <a:t> What do you do once you are alerted to high server memory? You are already experiencing poor quality of service! </a:t>
            </a:r>
            <a:r>
              <a:rPr lang="en-US" baseline="0" dirty="0" smtClean="0">
                <a:solidFill>
                  <a:srgbClr val="FF0000"/>
                </a:solidFill>
              </a:rPr>
              <a:t>(click</a:t>
            </a:r>
            <a:r>
              <a:rPr lang="en-US" dirty="0" smtClean="0">
                <a:solidFill>
                  <a:srgbClr val="FF0000"/>
                </a:solidFill>
              </a:rPr>
              <a:t> to transition)</a:t>
            </a:r>
            <a:endParaRPr lang="en-US" baseline="0" dirty="0" smtClean="0">
              <a:solidFill>
                <a:srgbClr val="FF0000"/>
              </a:solidFill>
            </a:endParaRPr>
          </a:p>
          <a:p>
            <a:pPr marL="218290" indent="-218290">
              <a:buFont typeface="+mj-lt"/>
              <a:buAutoNum type="arabicPeriod"/>
            </a:pPr>
            <a:r>
              <a:rPr lang="en-US" baseline="0" dirty="0" smtClean="0"/>
              <a:t>Now what? There is obviously much that needs to be considered. Do you add memory? Provision a machine? Move a VM? If you move a VM, which VM do you move? Where do you move it? Does the target machine have enough CPU? And so on and so forth…</a:t>
            </a:r>
            <a:r>
              <a:rPr lang="en-US" baseline="0" dirty="0" smtClean="0">
                <a:solidFill>
                  <a:srgbClr val="FF0000"/>
                </a:solidFill>
              </a:rPr>
              <a:t>(click to transition</a:t>
            </a:r>
            <a:r>
              <a:rPr lang="en-US" baseline="0" dirty="0" smtClean="0"/>
              <a:t>)</a:t>
            </a:r>
          </a:p>
          <a:p>
            <a:endParaRPr lang="en-US" baseline="0" dirty="0" smtClean="0"/>
          </a:p>
          <a:p>
            <a:r>
              <a:rPr lang="en-US" baseline="0" dirty="0" smtClean="0"/>
              <a:t>In order to solve the problem and find the </a:t>
            </a:r>
            <a:r>
              <a:rPr lang="en-US" u="sng" baseline="0" dirty="0" smtClean="0"/>
              <a:t>right</a:t>
            </a:r>
            <a:r>
              <a:rPr lang="en-US" baseline="0" dirty="0" smtClean="0"/>
              <a:t> answer to the question of what to do about it, the customer needs to consider the variables across the VMs, physical machines, network, data store, etc.  In the process, they have to consider 100s or 1000s of variables simultaneously in order to make the best possible decision.</a:t>
            </a:r>
          </a:p>
          <a:p>
            <a:endParaRPr lang="en-US" baseline="0" dirty="0" smtClean="0"/>
          </a:p>
          <a:p>
            <a:r>
              <a:rPr lang="en-US" baseline="0" dirty="0" smtClean="0"/>
              <a:t>Next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80525"/>
            <a:ext cx="5486400" cy="4511705"/>
          </a:xfrm>
        </p:spPr>
        <p:txBody>
          <a:bodyPr>
            <a:normAutofit/>
          </a:bodyPr>
          <a:lstStyle/>
          <a:p>
            <a:r>
              <a:rPr lang="en-US" sz="1300" dirty="0"/>
              <a:t>The economic scheduling engine in VMTurbo takes tens or hundreds of thousands of input parameters on the left, and generates an output actions and recommendations on the right to move you to, and then keep you in, a healthy, balanced operating state. It uses a mathematical approach to doing this and doesn’t depend on humans to have to process all that data in order to appropriately manage application performance real time. </a:t>
            </a:r>
          </a:p>
          <a:p>
            <a:endParaRPr lang="en-US" sz="1300" dirty="0"/>
          </a:p>
          <a:p>
            <a:r>
              <a:rPr lang="en-US" sz="1300" dirty="0"/>
              <a:t>Outputs are in the form of resource allocation decisions about where to place workloads as well as rightsizing decisions. VMTurbo can also be used to do future capacity planning as well, using data from the existing virtual infrastructure to build validated plans with, not just a planning model.  </a:t>
            </a:r>
          </a:p>
          <a:p>
            <a:endParaRPr lang="en-US" sz="1300" dirty="0"/>
          </a:p>
          <a:p>
            <a:r>
              <a:rPr lang="en-US" sz="1300" dirty="0"/>
              <a:t>The best way for you to understand how this works is to see it in action. </a:t>
            </a:r>
          </a:p>
          <a:p>
            <a:endParaRPr lang="en-US" sz="1300" dirty="0"/>
          </a:p>
          <a:p>
            <a:r>
              <a:rPr lang="en-US" sz="1300" dirty="0"/>
              <a:t>Demo</a:t>
            </a:r>
          </a:p>
          <a:p>
            <a:endParaRPr lang="en-US" dirty="0"/>
          </a:p>
          <a:p>
            <a:endParaRPr lang="en-US" dirty="0"/>
          </a:p>
        </p:txBody>
      </p:sp>
      <p:sp>
        <p:nvSpPr>
          <p:cNvPr id="4" name="Slide Number Placeholder 3"/>
          <p:cNvSpPr>
            <a:spLocks noGrp="1"/>
          </p:cNvSpPr>
          <p:nvPr>
            <p:ph type="sldNum" sz="quarter" idx="10"/>
          </p:nvPr>
        </p:nvSpPr>
        <p:spPr/>
        <p:txBody>
          <a:bodyPr/>
          <a:lstStyle/>
          <a:p>
            <a:fld id="{7F941C34-848E-4DF5-9A1D-CF34E55DCC1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Group 68"/>
          <p:cNvGrpSpPr/>
          <p:nvPr userDrawn="1"/>
        </p:nvGrpSpPr>
        <p:grpSpPr>
          <a:xfrm>
            <a:off x="9757358" y="3204864"/>
            <a:ext cx="1132316" cy="448272"/>
            <a:chOff x="727075" y="755650"/>
            <a:chExt cx="1776413" cy="703263"/>
          </a:xfrm>
          <a:solidFill>
            <a:schemeClr val="bg1"/>
          </a:solidFill>
        </p:grpSpPr>
        <p:sp>
          <p:nvSpPr>
            <p:cNvPr id="5" name="Freeform 57"/>
            <p:cNvSpPr>
              <a:spLocks noEditPoints="1"/>
            </p:cNvSpPr>
            <p:nvPr/>
          </p:nvSpPr>
          <p:spPr bwMode="auto">
            <a:xfrm>
              <a:off x="2416175" y="925513"/>
              <a:ext cx="87313" cy="88900"/>
            </a:xfrm>
            <a:custGeom>
              <a:avLst/>
              <a:gdLst/>
              <a:ahLst/>
              <a:cxnLst>
                <a:cxn ang="0">
                  <a:pos x="17" y="0"/>
                </a:cxn>
                <a:cxn ang="0">
                  <a:pos x="0" y="16"/>
                </a:cxn>
                <a:cxn ang="0">
                  <a:pos x="17" y="33"/>
                </a:cxn>
                <a:cxn ang="0">
                  <a:pos x="33" y="16"/>
                </a:cxn>
                <a:cxn ang="0">
                  <a:pos x="33" y="16"/>
                </a:cxn>
                <a:cxn ang="0">
                  <a:pos x="17" y="0"/>
                </a:cxn>
                <a:cxn ang="0">
                  <a:pos x="17" y="31"/>
                </a:cxn>
                <a:cxn ang="0">
                  <a:pos x="2" y="16"/>
                </a:cxn>
                <a:cxn ang="0">
                  <a:pos x="17" y="2"/>
                </a:cxn>
                <a:cxn ang="0">
                  <a:pos x="31" y="16"/>
                </a:cxn>
                <a:cxn ang="0">
                  <a:pos x="17" y="31"/>
                </a:cxn>
              </a:cxnLst>
              <a:rect l="0" t="0" r="r" b="b"/>
              <a:pathLst>
                <a:path w="33" h="33">
                  <a:moveTo>
                    <a:pt x="17" y="0"/>
                  </a:moveTo>
                  <a:cubicBezTo>
                    <a:pt x="8" y="0"/>
                    <a:pt x="0" y="7"/>
                    <a:pt x="0" y="16"/>
                  </a:cubicBezTo>
                  <a:cubicBezTo>
                    <a:pt x="0" y="25"/>
                    <a:pt x="8" y="33"/>
                    <a:pt x="17" y="33"/>
                  </a:cubicBezTo>
                  <a:cubicBezTo>
                    <a:pt x="26" y="33"/>
                    <a:pt x="33" y="25"/>
                    <a:pt x="33" y="16"/>
                  </a:cubicBezTo>
                  <a:cubicBezTo>
                    <a:pt x="33" y="16"/>
                    <a:pt x="33" y="16"/>
                    <a:pt x="33" y="16"/>
                  </a:cubicBezTo>
                  <a:cubicBezTo>
                    <a:pt x="33" y="7"/>
                    <a:pt x="26" y="0"/>
                    <a:pt x="17" y="0"/>
                  </a:cubicBezTo>
                  <a:close/>
                  <a:moveTo>
                    <a:pt x="17" y="31"/>
                  </a:moveTo>
                  <a:cubicBezTo>
                    <a:pt x="9" y="31"/>
                    <a:pt x="2" y="24"/>
                    <a:pt x="2" y="16"/>
                  </a:cubicBezTo>
                  <a:cubicBezTo>
                    <a:pt x="2" y="8"/>
                    <a:pt x="9" y="2"/>
                    <a:pt x="17" y="2"/>
                  </a:cubicBezTo>
                  <a:cubicBezTo>
                    <a:pt x="25" y="2"/>
                    <a:pt x="31" y="8"/>
                    <a:pt x="31" y="16"/>
                  </a:cubicBezTo>
                  <a:cubicBezTo>
                    <a:pt x="31" y="24"/>
                    <a:pt x="25" y="31"/>
                    <a:pt x="17" y="31"/>
                  </a:cubicBezTo>
                  <a:close/>
                </a:path>
              </a:pathLst>
            </a:custGeom>
            <a:grpFill/>
            <a:ln w="9525">
              <a:noFill/>
              <a:round/>
              <a:headEnd/>
              <a:tailEnd/>
            </a:ln>
          </p:spPr>
          <p:txBody>
            <a:bodyPr/>
            <a:lstStyle/>
            <a:p>
              <a:pPr>
                <a:defRPr/>
              </a:pPr>
              <a:endParaRPr lang="en-US">
                <a:latin typeface="Arial" charset="0"/>
                <a:cs typeface="+mn-cs"/>
              </a:endParaRPr>
            </a:p>
          </p:txBody>
        </p:sp>
        <p:sp>
          <p:nvSpPr>
            <p:cNvPr id="6" name="Freeform 58"/>
            <p:cNvSpPr>
              <a:spLocks noEditPoints="1"/>
            </p:cNvSpPr>
            <p:nvPr/>
          </p:nvSpPr>
          <p:spPr bwMode="auto">
            <a:xfrm>
              <a:off x="2443163" y="944563"/>
              <a:ext cx="36513" cy="47625"/>
            </a:xfrm>
            <a:custGeom>
              <a:avLst/>
              <a:gdLst/>
              <a:ahLst/>
              <a:cxnLst>
                <a:cxn ang="0">
                  <a:pos x="14" y="5"/>
                </a:cxn>
                <a:cxn ang="0">
                  <a:pos x="6" y="0"/>
                </a:cxn>
                <a:cxn ang="0">
                  <a:pos x="0" y="0"/>
                </a:cxn>
                <a:cxn ang="0">
                  <a:pos x="0" y="18"/>
                </a:cxn>
                <a:cxn ang="0">
                  <a:pos x="3" y="18"/>
                </a:cxn>
                <a:cxn ang="0">
                  <a:pos x="3" y="11"/>
                </a:cxn>
                <a:cxn ang="0">
                  <a:pos x="6" y="11"/>
                </a:cxn>
                <a:cxn ang="0">
                  <a:pos x="11" y="16"/>
                </a:cxn>
                <a:cxn ang="0">
                  <a:pos x="11" y="18"/>
                </a:cxn>
                <a:cxn ang="0">
                  <a:pos x="14" y="18"/>
                </a:cxn>
                <a:cxn ang="0">
                  <a:pos x="14" y="15"/>
                </a:cxn>
                <a:cxn ang="0">
                  <a:pos x="10" y="10"/>
                </a:cxn>
                <a:cxn ang="0">
                  <a:pos x="14" y="5"/>
                </a:cxn>
                <a:cxn ang="0">
                  <a:pos x="6" y="9"/>
                </a:cxn>
                <a:cxn ang="0">
                  <a:pos x="3" y="9"/>
                </a:cxn>
                <a:cxn ang="0">
                  <a:pos x="3" y="2"/>
                </a:cxn>
                <a:cxn ang="0">
                  <a:pos x="6" y="2"/>
                </a:cxn>
                <a:cxn ang="0">
                  <a:pos x="11" y="5"/>
                </a:cxn>
                <a:cxn ang="0">
                  <a:pos x="6" y="9"/>
                </a:cxn>
              </a:cxnLst>
              <a:rect l="0" t="0" r="r" b="b"/>
              <a:pathLst>
                <a:path w="14" h="18">
                  <a:moveTo>
                    <a:pt x="14" y="5"/>
                  </a:moveTo>
                  <a:cubicBezTo>
                    <a:pt x="14" y="1"/>
                    <a:pt x="10" y="0"/>
                    <a:pt x="6" y="0"/>
                  </a:cubicBezTo>
                  <a:cubicBezTo>
                    <a:pt x="0" y="0"/>
                    <a:pt x="0" y="0"/>
                    <a:pt x="0" y="0"/>
                  </a:cubicBezTo>
                  <a:cubicBezTo>
                    <a:pt x="0" y="18"/>
                    <a:pt x="0" y="18"/>
                    <a:pt x="0" y="18"/>
                  </a:cubicBezTo>
                  <a:cubicBezTo>
                    <a:pt x="3" y="18"/>
                    <a:pt x="3" y="18"/>
                    <a:pt x="3" y="18"/>
                  </a:cubicBezTo>
                  <a:cubicBezTo>
                    <a:pt x="3" y="11"/>
                    <a:pt x="3" y="11"/>
                    <a:pt x="3" y="11"/>
                  </a:cubicBezTo>
                  <a:cubicBezTo>
                    <a:pt x="6" y="11"/>
                    <a:pt x="6" y="11"/>
                    <a:pt x="6" y="11"/>
                  </a:cubicBezTo>
                  <a:cubicBezTo>
                    <a:pt x="10" y="11"/>
                    <a:pt x="11" y="12"/>
                    <a:pt x="11" y="16"/>
                  </a:cubicBezTo>
                  <a:cubicBezTo>
                    <a:pt x="11" y="17"/>
                    <a:pt x="11" y="18"/>
                    <a:pt x="11" y="18"/>
                  </a:cubicBezTo>
                  <a:cubicBezTo>
                    <a:pt x="14" y="18"/>
                    <a:pt x="14" y="18"/>
                    <a:pt x="14" y="18"/>
                  </a:cubicBezTo>
                  <a:cubicBezTo>
                    <a:pt x="14" y="18"/>
                    <a:pt x="14" y="17"/>
                    <a:pt x="14" y="15"/>
                  </a:cubicBezTo>
                  <a:cubicBezTo>
                    <a:pt x="14" y="12"/>
                    <a:pt x="12" y="10"/>
                    <a:pt x="10" y="10"/>
                  </a:cubicBezTo>
                  <a:cubicBezTo>
                    <a:pt x="12" y="9"/>
                    <a:pt x="14" y="8"/>
                    <a:pt x="14" y="5"/>
                  </a:cubicBezTo>
                  <a:close/>
                  <a:moveTo>
                    <a:pt x="6" y="9"/>
                  </a:moveTo>
                  <a:cubicBezTo>
                    <a:pt x="3" y="9"/>
                    <a:pt x="3" y="9"/>
                    <a:pt x="3" y="9"/>
                  </a:cubicBezTo>
                  <a:cubicBezTo>
                    <a:pt x="3" y="2"/>
                    <a:pt x="3" y="2"/>
                    <a:pt x="3" y="2"/>
                  </a:cubicBezTo>
                  <a:cubicBezTo>
                    <a:pt x="6" y="2"/>
                    <a:pt x="6" y="2"/>
                    <a:pt x="6" y="2"/>
                  </a:cubicBezTo>
                  <a:cubicBezTo>
                    <a:pt x="9" y="2"/>
                    <a:pt x="11" y="3"/>
                    <a:pt x="11" y="5"/>
                  </a:cubicBezTo>
                  <a:cubicBezTo>
                    <a:pt x="11" y="8"/>
                    <a:pt x="9" y="9"/>
                    <a:pt x="6" y="9"/>
                  </a:cubicBezTo>
                  <a:close/>
                </a:path>
              </a:pathLst>
            </a:custGeom>
            <a:grpFill/>
            <a:ln w="9525">
              <a:noFill/>
              <a:round/>
              <a:headEnd/>
              <a:tailEnd/>
            </a:ln>
          </p:spPr>
          <p:txBody>
            <a:bodyPr/>
            <a:lstStyle/>
            <a:p>
              <a:pPr>
                <a:defRPr/>
              </a:pPr>
              <a:endParaRPr lang="en-US">
                <a:latin typeface="Arial" charset="0"/>
                <a:cs typeface="+mn-cs"/>
              </a:endParaRPr>
            </a:p>
          </p:txBody>
        </p:sp>
        <p:sp>
          <p:nvSpPr>
            <p:cNvPr id="7" name="Freeform 59"/>
            <p:cNvSpPr>
              <a:spLocks/>
            </p:cNvSpPr>
            <p:nvPr/>
          </p:nvSpPr>
          <p:spPr bwMode="auto">
            <a:xfrm>
              <a:off x="1227138" y="925513"/>
              <a:ext cx="276225" cy="366713"/>
            </a:xfrm>
            <a:custGeom>
              <a:avLst/>
              <a:gdLst/>
              <a:ahLst/>
              <a:cxnLst>
                <a:cxn ang="0">
                  <a:pos x="52" y="231"/>
                </a:cxn>
                <a:cxn ang="0">
                  <a:pos x="121" y="231"/>
                </a:cxn>
                <a:cxn ang="0">
                  <a:pos x="121" y="61"/>
                </a:cxn>
                <a:cxn ang="0">
                  <a:pos x="174" y="61"/>
                </a:cxn>
                <a:cxn ang="0">
                  <a:pos x="174" y="0"/>
                </a:cxn>
                <a:cxn ang="0">
                  <a:pos x="0" y="0"/>
                </a:cxn>
                <a:cxn ang="0">
                  <a:pos x="0" y="61"/>
                </a:cxn>
                <a:cxn ang="0">
                  <a:pos x="52" y="61"/>
                </a:cxn>
                <a:cxn ang="0">
                  <a:pos x="52" y="231"/>
                </a:cxn>
              </a:cxnLst>
              <a:rect l="0" t="0" r="r" b="b"/>
              <a:pathLst>
                <a:path w="174" h="231">
                  <a:moveTo>
                    <a:pt x="52" y="231"/>
                  </a:moveTo>
                  <a:lnTo>
                    <a:pt x="121" y="231"/>
                  </a:lnTo>
                  <a:lnTo>
                    <a:pt x="121" y="61"/>
                  </a:lnTo>
                  <a:lnTo>
                    <a:pt x="174" y="61"/>
                  </a:lnTo>
                  <a:lnTo>
                    <a:pt x="174" y="0"/>
                  </a:lnTo>
                  <a:lnTo>
                    <a:pt x="0" y="0"/>
                  </a:lnTo>
                  <a:lnTo>
                    <a:pt x="0" y="61"/>
                  </a:lnTo>
                  <a:lnTo>
                    <a:pt x="52" y="61"/>
                  </a:lnTo>
                  <a:lnTo>
                    <a:pt x="52" y="231"/>
                  </a:lnTo>
                  <a:close/>
                </a:path>
              </a:pathLst>
            </a:custGeom>
            <a:grpFill/>
            <a:ln w="9525">
              <a:noFill/>
              <a:round/>
              <a:headEnd/>
              <a:tailEnd/>
            </a:ln>
          </p:spPr>
          <p:txBody>
            <a:bodyPr/>
            <a:lstStyle/>
            <a:p>
              <a:pPr>
                <a:defRPr/>
              </a:pPr>
              <a:endParaRPr lang="en-US">
                <a:latin typeface="Arial" charset="0"/>
                <a:cs typeface="+mn-cs"/>
              </a:endParaRPr>
            </a:p>
          </p:txBody>
        </p:sp>
        <p:sp>
          <p:nvSpPr>
            <p:cNvPr id="8" name="Rectangle 60"/>
            <p:cNvSpPr>
              <a:spLocks noChangeArrowheads="1"/>
            </p:cNvSpPr>
            <p:nvPr/>
          </p:nvSpPr>
          <p:spPr bwMode="auto">
            <a:xfrm>
              <a:off x="1876425" y="925513"/>
              <a:ext cx="107950" cy="366713"/>
            </a:xfrm>
            <a:prstGeom prst="rect">
              <a:avLst/>
            </a:prstGeom>
            <a:grpFill/>
            <a:ln w="9525">
              <a:noFill/>
              <a:miter lim="800000"/>
              <a:headEnd/>
              <a:tailEnd/>
            </a:ln>
          </p:spPr>
          <p:txBody>
            <a:bodyPr/>
            <a:lstStyle/>
            <a:p>
              <a:pPr>
                <a:defRPr/>
              </a:pPr>
              <a:endParaRPr lang="en-US">
                <a:latin typeface="Arial" charset="0"/>
                <a:cs typeface="+mn-cs"/>
              </a:endParaRPr>
            </a:p>
          </p:txBody>
        </p:sp>
        <p:sp>
          <p:nvSpPr>
            <p:cNvPr id="9" name="Freeform 61"/>
            <p:cNvSpPr>
              <a:spLocks/>
            </p:cNvSpPr>
            <p:nvPr/>
          </p:nvSpPr>
          <p:spPr bwMode="auto">
            <a:xfrm>
              <a:off x="2001838" y="925513"/>
              <a:ext cx="401638" cy="366713"/>
            </a:xfrm>
            <a:custGeom>
              <a:avLst/>
              <a:gdLst/>
              <a:ahLst/>
              <a:cxnLst>
                <a:cxn ang="0">
                  <a:pos x="83" y="231"/>
                </a:cxn>
                <a:cxn ang="0">
                  <a:pos x="132" y="164"/>
                </a:cxn>
                <a:cxn ang="0">
                  <a:pos x="170" y="231"/>
                </a:cxn>
                <a:cxn ang="0">
                  <a:pos x="253" y="231"/>
                </a:cxn>
                <a:cxn ang="0">
                  <a:pos x="172" y="106"/>
                </a:cxn>
                <a:cxn ang="0">
                  <a:pos x="249" y="0"/>
                </a:cxn>
                <a:cxn ang="0">
                  <a:pos x="164" y="0"/>
                </a:cxn>
                <a:cxn ang="0">
                  <a:pos x="132" y="49"/>
                </a:cxn>
                <a:cxn ang="0">
                  <a:pos x="105" y="0"/>
                </a:cxn>
                <a:cxn ang="0">
                  <a:pos x="21" y="0"/>
                </a:cxn>
                <a:cxn ang="0">
                  <a:pos x="92" y="106"/>
                </a:cxn>
                <a:cxn ang="0">
                  <a:pos x="0" y="231"/>
                </a:cxn>
                <a:cxn ang="0">
                  <a:pos x="83" y="231"/>
                </a:cxn>
              </a:cxnLst>
              <a:rect l="0" t="0" r="r" b="b"/>
              <a:pathLst>
                <a:path w="253" h="231">
                  <a:moveTo>
                    <a:pt x="83" y="231"/>
                  </a:moveTo>
                  <a:lnTo>
                    <a:pt x="132" y="164"/>
                  </a:lnTo>
                  <a:lnTo>
                    <a:pt x="170" y="231"/>
                  </a:lnTo>
                  <a:lnTo>
                    <a:pt x="253" y="231"/>
                  </a:lnTo>
                  <a:lnTo>
                    <a:pt x="172" y="106"/>
                  </a:lnTo>
                  <a:lnTo>
                    <a:pt x="249" y="0"/>
                  </a:lnTo>
                  <a:lnTo>
                    <a:pt x="164" y="0"/>
                  </a:lnTo>
                  <a:lnTo>
                    <a:pt x="132" y="49"/>
                  </a:lnTo>
                  <a:lnTo>
                    <a:pt x="105" y="0"/>
                  </a:lnTo>
                  <a:lnTo>
                    <a:pt x="21" y="0"/>
                  </a:lnTo>
                  <a:lnTo>
                    <a:pt x="92" y="106"/>
                  </a:lnTo>
                  <a:lnTo>
                    <a:pt x="0" y="231"/>
                  </a:lnTo>
                  <a:lnTo>
                    <a:pt x="83" y="231"/>
                  </a:lnTo>
                  <a:close/>
                </a:path>
              </a:pathLst>
            </a:custGeom>
            <a:grpFill/>
            <a:ln w="9525">
              <a:noFill/>
              <a:round/>
              <a:headEnd/>
              <a:tailEnd/>
            </a:ln>
          </p:spPr>
          <p:txBody>
            <a:bodyPr/>
            <a:lstStyle/>
            <a:p>
              <a:pPr>
                <a:defRPr/>
              </a:pPr>
              <a:endParaRPr lang="en-US">
                <a:latin typeface="Arial" charset="0"/>
                <a:cs typeface="+mn-cs"/>
              </a:endParaRPr>
            </a:p>
          </p:txBody>
        </p:sp>
        <p:sp>
          <p:nvSpPr>
            <p:cNvPr id="10" name="Rectangle 62"/>
            <p:cNvSpPr>
              <a:spLocks noChangeArrowheads="1"/>
            </p:cNvSpPr>
            <p:nvPr/>
          </p:nvSpPr>
          <p:spPr bwMode="auto">
            <a:xfrm>
              <a:off x="1089025" y="925513"/>
              <a:ext cx="109538" cy="366713"/>
            </a:xfrm>
            <a:prstGeom prst="rect">
              <a:avLst/>
            </a:prstGeom>
            <a:grpFill/>
            <a:ln w="9525">
              <a:noFill/>
              <a:miter lim="800000"/>
              <a:headEnd/>
              <a:tailEnd/>
            </a:ln>
          </p:spPr>
          <p:txBody>
            <a:bodyPr/>
            <a:lstStyle/>
            <a:p>
              <a:pPr>
                <a:defRPr/>
              </a:pPr>
              <a:endParaRPr lang="en-US">
                <a:latin typeface="Arial" charset="0"/>
                <a:cs typeface="+mn-cs"/>
              </a:endParaRPr>
            </a:p>
          </p:txBody>
        </p:sp>
        <p:sp>
          <p:nvSpPr>
            <p:cNvPr id="11" name="Freeform 63"/>
            <p:cNvSpPr>
              <a:spLocks/>
            </p:cNvSpPr>
            <p:nvPr/>
          </p:nvSpPr>
          <p:spPr bwMode="auto">
            <a:xfrm>
              <a:off x="727075" y="917575"/>
              <a:ext cx="327025" cy="382588"/>
            </a:xfrm>
            <a:custGeom>
              <a:avLst/>
              <a:gdLst/>
              <a:ahLst/>
              <a:cxnLst>
                <a:cxn ang="0">
                  <a:pos x="72" y="143"/>
                </a:cxn>
                <a:cxn ang="0">
                  <a:pos x="123" y="121"/>
                </a:cxn>
                <a:cxn ang="0">
                  <a:pos x="102" y="86"/>
                </a:cxn>
                <a:cxn ang="0">
                  <a:pos x="72" y="103"/>
                </a:cxn>
                <a:cxn ang="0">
                  <a:pos x="42" y="71"/>
                </a:cxn>
                <a:cxn ang="0">
                  <a:pos x="72" y="40"/>
                </a:cxn>
                <a:cxn ang="0">
                  <a:pos x="102" y="57"/>
                </a:cxn>
                <a:cxn ang="0">
                  <a:pos x="123" y="22"/>
                </a:cxn>
                <a:cxn ang="0">
                  <a:pos x="72" y="0"/>
                </a:cxn>
                <a:cxn ang="0">
                  <a:pos x="0" y="71"/>
                </a:cxn>
                <a:cxn ang="0">
                  <a:pos x="0" y="72"/>
                </a:cxn>
                <a:cxn ang="0">
                  <a:pos x="72" y="143"/>
                </a:cxn>
              </a:cxnLst>
              <a:rect l="0" t="0" r="r" b="b"/>
              <a:pathLst>
                <a:path w="123" h="143">
                  <a:moveTo>
                    <a:pt x="72" y="143"/>
                  </a:moveTo>
                  <a:cubicBezTo>
                    <a:pt x="92" y="143"/>
                    <a:pt x="110" y="135"/>
                    <a:pt x="123" y="121"/>
                  </a:cubicBezTo>
                  <a:cubicBezTo>
                    <a:pt x="102" y="86"/>
                    <a:pt x="102" y="86"/>
                    <a:pt x="102" y="86"/>
                  </a:cubicBezTo>
                  <a:cubicBezTo>
                    <a:pt x="96" y="96"/>
                    <a:pt x="84" y="103"/>
                    <a:pt x="72" y="103"/>
                  </a:cubicBezTo>
                  <a:cubicBezTo>
                    <a:pt x="54" y="103"/>
                    <a:pt x="42" y="89"/>
                    <a:pt x="42" y="71"/>
                  </a:cubicBezTo>
                  <a:cubicBezTo>
                    <a:pt x="42" y="54"/>
                    <a:pt x="54" y="40"/>
                    <a:pt x="72" y="40"/>
                  </a:cubicBezTo>
                  <a:cubicBezTo>
                    <a:pt x="84" y="40"/>
                    <a:pt x="96" y="47"/>
                    <a:pt x="102" y="57"/>
                  </a:cubicBezTo>
                  <a:cubicBezTo>
                    <a:pt x="123" y="22"/>
                    <a:pt x="123" y="22"/>
                    <a:pt x="123" y="22"/>
                  </a:cubicBezTo>
                  <a:cubicBezTo>
                    <a:pt x="110" y="8"/>
                    <a:pt x="92" y="0"/>
                    <a:pt x="72" y="0"/>
                  </a:cubicBezTo>
                  <a:cubicBezTo>
                    <a:pt x="32" y="0"/>
                    <a:pt x="0" y="32"/>
                    <a:pt x="0" y="71"/>
                  </a:cubicBezTo>
                  <a:cubicBezTo>
                    <a:pt x="0" y="72"/>
                    <a:pt x="0" y="72"/>
                    <a:pt x="0" y="72"/>
                  </a:cubicBezTo>
                  <a:cubicBezTo>
                    <a:pt x="0" y="111"/>
                    <a:pt x="32" y="143"/>
                    <a:pt x="72" y="143"/>
                  </a:cubicBezTo>
                  <a:close/>
                </a:path>
              </a:pathLst>
            </a:custGeom>
            <a:grpFill/>
            <a:ln w="9525">
              <a:noFill/>
              <a:round/>
              <a:headEnd/>
              <a:tailEnd/>
            </a:ln>
          </p:spPr>
          <p:txBody>
            <a:bodyPr/>
            <a:lstStyle/>
            <a:p>
              <a:pPr>
                <a:defRPr/>
              </a:pPr>
              <a:endParaRPr lang="en-US">
                <a:latin typeface="Arial" charset="0"/>
                <a:cs typeface="+mn-cs"/>
              </a:endParaRPr>
            </a:p>
          </p:txBody>
        </p:sp>
        <p:sp>
          <p:nvSpPr>
            <p:cNvPr id="12" name="Freeform 64"/>
            <p:cNvSpPr>
              <a:spLocks noEditPoints="1"/>
            </p:cNvSpPr>
            <p:nvPr/>
          </p:nvSpPr>
          <p:spPr bwMode="auto">
            <a:xfrm>
              <a:off x="1533525" y="925513"/>
              <a:ext cx="315913" cy="366713"/>
            </a:xfrm>
            <a:custGeom>
              <a:avLst/>
              <a:gdLst/>
              <a:ahLst/>
              <a:cxnLst>
                <a:cxn ang="0">
                  <a:pos x="41" y="96"/>
                </a:cxn>
                <a:cxn ang="0">
                  <a:pos x="67" y="137"/>
                </a:cxn>
                <a:cxn ang="0">
                  <a:pos x="119" y="137"/>
                </a:cxn>
                <a:cxn ang="0">
                  <a:pos x="77" y="82"/>
                </a:cxn>
                <a:cxn ang="0">
                  <a:pos x="102" y="43"/>
                </a:cxn>
                <a:cxn ang="0">
                  <a:pos x="91" y="13"/>
                </a:cxn>
                <a:cxn ang="0">
                  <a:pos x="54" y="0"/>
                </a:cxn>
                <a:cxn ang="0">
                  <a:pos x="0" y="0"/>
                </a:cxn>
                <a:cxn ang="0">
                  <a:pos x="0" y="137"/>
                </a:cxn>
                <a:cxn ang="0">
                  <a:pos x="41" y="137"/>
                </a:cxn>
                <a:cxn ang="0">
                  <a:pos x="41" y="96"/>
                </a:cxn>
                <a:cxn ang="0">
                  <a:pos x="41" y="29"/>
                </a:cxn>
                <a:cxn ang="0">
                  <a:pos x="62" y="35"/>
                </a:cxn>
                <a:cxn ang="0">
                  <a:pos x="66" y="46"/>
                </a:cxn>
                <a:cxn ang="0">
                  <a:pos x="41" y="62"/>
                </a:cxn>
                <a:cxn ang="0">
                  <a:pos x="41" y="29"/>
                </a:cxn>
              </a:cxnLst>
              <a:rect l="0" t="0" r="r" b="b"/>
              <a:pathLst>
                <a:path w="119" h="137">
                  <a:moveTo>
                    <a:pt x="41" y="96"/>
                  </a:moveTo>
                  <a:cubicBezTo>
                    <a:pt x="67" y="137"/>
                    <a:pt x="67" y="137"/>
                    <a:pt x="67" y="137"/>
                  </a:cubicBezTo>
                  <a:cubicBezTo>
                    <a:pt x="119" y="137"/>
                    <a:pt x="119" y="137"/>
                    <a:pt x="119" y="137"/>
                  </a:cubicBezTo>
                  <a:cubicBezTo>
                    <a:pt x="77" y="82"/>
                    <a:pt x="77" y="82"/>
                    <a:pt x="77" y="82"/>
                  </a:cubicBezTo>
                  <a:cubicBezTo>
                    <a:pt x="92" y="77"/>
                    <a:pt x="102" y="62"/>
                    <a:pt x="102" y="43"/>
                  </a:cubicBezTo>
                  <a:cubicBezTo>
                    <a:pt x="102" y="31"/>
                    <a:pt x="99" y="20"/>
                    <a:pt x="91" y="13"/>
                  </a:cubicBezTo>
                  <a:cubicBezTo>
                    <a:pt x="82" y="4"/>
                    <a:pt x="70" y="0"/>
                    <a:pt x="54" y="0"/>
                  </a:cubicBezTo>
                  <a:cubicBezTo>
                    <a:pt x="0" y="0"/>
                    <a:pt x="0" y="0"/>
                    <a:pt x="0" y="0"/>
                  </a:cubicBezTo>
                  <a:cubicBezTo>
                    <a:pt x="0" y="137"/>
                    <a:pt x="0" y="137"/>
                    <a:pt x="0" y="137"/>
                  </a:cubicBezTo>
                  <a:cubicBezTo>
                    <a:pt x="41" y="137"/>
                    <a:pt x="41" y="137"/>
                    <a:pt x="41" y="137"/>
                  </a:cubicBezTo>
                  <a:lnTo>
                    <a:pt x="41" y="96"/>
                  </a:lnTo>
                  <a:close/>
                  <a:moveTo>
                    <a:pt x="41" y="29"/>
                  </a:moveTo>
                  <a:cubicBezTo>
                    <a:pt x="48" y="29"/>
                    <a:pt x="57" y="30"/>
                    <a:pt x="62" y="35"/>
                  </a:cubicBezTo>
                  <a:cubicBezTo>
                    <a:pt x="64" y="37"/>
                    <a:pt x="66" y="41"/>
                    <a:pt x="66" y="46"/>
                  </a:cubicBezTo>
                  <a:cubicBezTo>
                    <a:pt x="66" y="57"/>
                    <a:pt x="58" y="61"/>
                    <a:pt x="41" y="62"/>
                  </a:cubicBezTo>
                  <a:lnTo>
                    <a:pt x="41" y="29"/>
                  </a:lnTo>
                  <a:close/>
                </a:path>
              </a:pathLst>
            </a:custGeom>
            <a:grpFill/>
            <a:ln w="9525">
              <a:noFill/>
              <a:round/>
              <a:headEnd/>
              <a:tailEnd/>
            </a:ln>
          </p:spPr>
          <p:txBody>
            <a:bodyPr/>
            <a:lstStyle/>
            <a:p>
              <a:pPr>
                <a:defRPr/>
              </a:pPr>
              <a:endParaRPr lang="en-US">
                <a:latin typeface="Arial" charset="0"/>
                <a:cs typeface="+mn-cs"/>
              </a:endParaRPr>
            </a:p>
          </p:txBody>
        </p:sp>
        <p:sp>
          <p:nvSpPr>
            <p:cNvPr id="13" name="Oval 65"/>
            <p:cNvSpPr>
              <a:spLocks noChangeArrowheads="1"/>
            </p:cNvSpPr>
            <p:nvPr/>
          </p:nvSpPr>
          <p:spPr bwMode="auto">
            <a:xfrm>
              <a:off x="1074738" y="755650"/>
              <a:ext cx="136525" cy="139700"/>
            </a:xfrm>
            <a:prstGeom prst="ellipse">
              <a:avLst/>
            </a:prstGeom>
            <a:grpFill/>
            <a:ln w="9525">
              <a:noFill/>
              <a:round/>
              <a:headEnd/>
              <a:tailEnd/>
            </a:ln>
          </p:spPr>
          <p:txBody>
            <a:bodyPr/>
            <a:lstStyle/>
            <a:p>
              <a:pPr>
                <a:defRPr/>
              </a:pPr>
              <a:endParaRPr lang="en-US">
                <a:latin typeface="Arial" charset="0"/>
                <a:cs typeface="+mn-cs"/>
              </a:endParaRPr>
            </a:p>
          </p:txBody>
        </p:sp>
        <p:sp>
          <p:nvSpPr>
            <p:cNvPr id="14" name="Oval 66"/>
            <p:cNvSpPr>
              <a:spLocks noChangeArrowheads="1"/>
            </p:cNvSpPr>
            <p:nvPr/>
          </p:nvSpPr>
          <p:spPr bwMode="auto">
            <a:xfrm>
              <a:off x="1860550" y="1322388"/>
              <a:ext cx="138113" cy="136525"/>
            </a:xfrm>
            <a:prstGeom prst="ellipse">
              <a:avLst/>
            </a:prstGeom>
            <a:grpFill/>
            <a:ln w="9525">
              <a:noFill/>
              <a:round/>
              <a:headEnd/>
              <a:tailEnd/>
            </a:ln>
          </p:spPr>
          <p:txBody>
            <a:bodyPr/>
            <a:lstStyle/>
            <a:p>
              <a:pPr>
                <a:defRPr/>
              </a:pPr>
              <a:endParaRPr lang="en-US">
                <a:latin typeface="Arial" charset="0"/>
                <a:cs typeface="+mn-cs"/>
              </a:endParaRPr>
            </a:p>
          </p:txBody>
        </p:sp>
      </p:grpSp>
      <p:sp>
        <p:nvSpPr>
          <p:cNvPr id="31" name="Rectangle 8"/>
          <p:cNvSpPr>
            <a:spLocks noGrp="1" noChangeArrowheads="1"/>
          </p:cNvSpPr>
          <p:nvPr>
            <p:ph type="ctrTitle"/>
          </p:nvPr>
        </p:nvSpPr>
        <p:spPr>
          <a:xfrm>
            <a:off x="3717578" y="3130653"/>
            <a:ext cx="6308923" cy="1242041"/>
          </a:xfrm>
        </p:spPr>
        <p:txBody>
          <a:bodyPr/>
          <a:lstStyle>
            <a:lvl1pPr algn="l">
              <a:defRPr sz="4200" b="0" baseline="0">
                <a:solidFill>
                  <a:srgbClr val="0075B0"/>
                </a:solidFill>
                <a:latin typeface="+mj-lt"/>
                <a:cs typeface="Arial" pitchFamily="34" charset="0"/>
              </a:defRPr>
            </a:lvl1pPr>
          </a:lstStyle>
          <a:p>
            <a:r>
              <a:rPr lang="en-US" smtClean="0"/>
              <a:t>Click to edit Master title style</a:t>
            </a:r>
            <a:endParaRPr lang="en-US" dirty="0"/>
          </a:p>
        </p:txBody>
      </p:sp>
      <p:sp>
        <p:nvSpPr>
          <p:cNvPr id="32" name="Rectangle 15"/>
          <p:cNvSpPr>
            <a:spLocks noGrp="1" noChangeArrowheads="1"/>
          </p:cNvSpPr>
          <p:nvPr>
            <p:ph type="subTitle" idx="1"/>
          </p:nvPr>
        </p:nvSpPr>
        <p:spPr>
          <a:xfrm>
            <a:off x="3713059" y="4416528"/>
            <a:ext cx="5544180" cy="657225"/>
          </a:xfrm>
          <a:prstGeom prst="rect">
            <a:avLst/>
          </a:prstGeom>
        </p:spPr>
        <p:txBody>
          <a:bodyPr/>
          <a:lstStyle>
            <a:lvl1pPr marL="0" indent="0" algn="l">
              <a:spcBef>
                <a:spcPct val="0"/>
              </a:spcBef>
              <a:spcAft>
                <a:spcPct val="0"/>
              </a:spcAft>
              <a:buFont typeface="Times" pitchFamily="1" charset="0"/>
              <a:buNone/>
              <a:defRPr sz="2600" baseline="0">
                <a:solidFill>
                  <a:srgbClr val="4D4F53"/>
                </a:solidFill>
                <a:latin typeface="+mj-lt"/>
                <a:cs typeface="Arial" pitchFamily="34" charset="0"/>
              </a:defRPr>
            </a:lvl1pPr>
          </a:lstStyle>
          <a:p>
            <a:r>
              <a:rPr lang="en-US" smtClean="0"/>
              <a:t>Click to edit Master subtitle style</a:t>
            </a:r>
            <a:endParaRPr lang="en-US" dirty="0" smtClean="0"/>
          </a:p>
        </p:txBody>
      </p:sp>
      <p:pic>
        <p:nvPicPr>
          <p:cNvPr id="15" name="Picture 14" descr="logo.png"/>
          <p:cNvPicPr>
            <a:picLocks noChangeAspect="1"/>
          </p:cNvPicPr>
          <p:nvPr userDrawn="1"/>
        </p:nvPicPr>
        <p:blipFill>
          <a:blip r:embed="rId2" cstate="print"/>
          <a:stretch>
            <a:fillRect/>
          </a:stretch>
        </p:blipFill>
        <p:spPr>
          <a:xfrm>
            <a:off x="9425804" y="284069"/>
            <a:ext cx="2544229" cy="49530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7" name="Round Same Side Corner Rectangle 18"/>
          <p:cNvSpPr/>
          <p:nvPr userDrawn="1"/>
        </p:nvSpPr>
        <p:spPr>
          <a:xfrm>
            <a:off x="635000" y="1601788"/>
            <a:ext cx="5199063" cy="796925"/>
          </a:xfrm>
          <a:prstGeom prst="round2SameRect">
            <a:avLst>
              <a:gd name="adj1" fmla="val 5882"/>
              <a:gd name="adj2" fmla="val 0"/>
            </a:avLst>
          </a:prstGeom>
          <a:gradFill>
            <a:gsLst>
              <a:gs pos="0">
                <a:srgbClr val="4D4F53"/>
              </a:gs>
              <a:gs pos="100000">
                <a:schemeClr val="bg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6788">
              <a:defRPr/>
            </a:pPr>
            <a:endParaRPr lang="en-US" dirty="0">
              <a:sym typeface="Gill Sans"/>
            </a:endParaRPr>
          </a:p>
        </p:txBody>
      </p:sp>
      <p:sp>
        <p:nvSpPr>
          <p:cNvPr id="8" name="Round Same Side Corner Rectangle 19"/>
          <p:cNvSpPr/>
          <p:nvPr userDrawn="1"/>
        </p:nvSpPr>
        <p:spPr>
          <a:xfrm>
            <a:off x="6334125" y="1601788"/>
            <a:ext cx="5199063" cy="796925"/>
          </a:xfrm>
          <a:prstGeom prst="round2SameRect">
            <a:avLst>
              <a:gd name="adj1" fmla="val 5882"/>
              <a:gd name="adj2" fmla="val 0"/>
            </a:avLst>
          </a:prstGeom>
          <a:gradFill>
            <a:gsLst>
              <a:gs pos="0">
                <a:srgbClr val="4D4F53"/>
              </a:gs>
              <a:gs pos="100000">
                <a:schemeClr val="bg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6788">
              <a:defRPr/>
            </a:pPr>
            <a:endParaRPr lang="en-US" dirty="0">
              <a:sym typeface="Gill Sans"/>
            </a:endParaRPr>
          </a:p>
        </p:txBody>
      </p:sp>
      <p:sp>
        <p:nvSpPr>
          <p:cNvPr id="9" name="Round Same Side Corner Rectangle 18"/>
          <p:cNvSpPr/>
          <p:nvPr/>
        </p:nvSpPr>
        <p:spPr>
          <a:xfrm>
            <a:off x="635000" y="1601788"/>
            <a:ext cx="5199063" cy="796925"/>
          </a:xfrm>
          <a:prstGeom prst="round2SameRect">
            <a:avLst>
              <a:gd name="adj1" fmla="val 5882"/>
              <a:gd name="adj2" fmla="val 0"/>
            </a:avLst>
          </a:prstGeom>
          <a:gradFill>
            <a:gsLst>
              <a:gs pos="0">
                <a:srgbClr val="4D4F53"/>
              </a:gs>
              <a:gs pos="100000">
                <a:schemeClr val="bg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6788">
              <a:defRPr/>
            </a:pPr>
            <a:endParaRPr lang="en-US" dirty="0">
              <a:sym typeface="Gill Sans"/>
            </a:endParaRPr>
          </a:p>
        </p:txBody>
      </p:sp>
      <p:sp>
        <p:nvSpPr>
          <p:cNvPr id="11" name="Round Same Side Corner Rectangle 19"/>
          <p:cNvSpPr/>
          <p:nvPr/>
        </p:nvSpPr>
        <p:spPr>
          <a:xfrm>
            <a:off x="6334125" y="1601788"/>
            <a:ext cx="5199063" cy="796925"/>
          </a:xfrm>
          <a:prstGeom prst="round2SameRect">
            <a:avLst>
              <a:gd name="adj1" fmla="val 5882"/>
              <a:gd name="adj2" fmla="val 0"/>
            </a:avLst>
          </a:prstGeom>
          <a:gradFill>
            <a:gsLst>
              <a:gs pos="0">
                <a:srgbClr val="4D4F53"/>
              </a:gs>
              <a:gs pos="100000">
                <a:schemeClr val="bg1">
                  <a:lumMod val="5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6788">
              <a:defRPr/>
            </a:pPr>
            <a:endParaRPr lang="en-US" dirty="0">
              <a:sym typeface="Gill Sans"/>
            </a:endParaRPr>
          </a:p>
        </p:txBody>
      </p:sp>
      <p:sp>
        <p:nvSpPr>
          <p:cNvPr id="12" name="AutoShape 34"/>
          <p:cNvSpPr>
            <a:spLocks noChangeArrowheads="1"/>
          </p:cNvSpPr>
          <p:nvPr/>
        </p:nvSpPr>
        <p:spPr bwMode="auto">
          <a:xfrm>
            <a:off x="6337300" y="1592263"/>
            <a:ext cx="5203825" cy="4495800"/>
          </a:xfrm>
          <a:prstGeom prst="roundRect">
            <a:avLst>
              <a:gd name="adj" fmla="val 1535"/>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6788">
              <a:defRPr/>
            </a:pPr>
            <a:endParaRPr lang="en-US">
              <a:solidFill>
                <a:srgbClr val="FFFFFF"/>
              </a:solidFill>
              <a:cs typeface="Arial" pitchFamily="34" charset="0"/>
              <a:sym typeface="Gill Sans"/>
            </a:endParaRPr>
          </a:p>
        </p:txBody>
      </p:sp>
      <p:sp>
        <p:nvSpPr>
          <p:cNvPr id="13" name="AutoShape 34"/>
          <p:cNvSpPr>
            <a:spLocks noChangeArrowheads="1"/>
          </p:cNvSpPr>
          <p:nvPr/>
        </p:nvSpPr>
        <p:spPr bwMode="auto">
          <a:xfrm>
            <a:off x="639763" y="1592263"/>
            <a:ext cx="5205412" cy="4495800"/>
          </a:xfrm>
          <a:prstGeom prst="roundRect">
            <a:avLst>
              <a:gd name="adj" fmla="val 1535"/>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6788">
              <a:defRPr/>
            </a:pPr>
            <a:endParaRPr lang="en-US">
              <a:solidFill>
                <a:srgbClr val="FFFFFF"/>
              </a:solidFill>
              <a:cs typeface="Arial" pitchFamily="34" charset="0"/>
              <a:sym typeface="Gill Sans"/>
            </a:endParaRPr>
          </a:p>
        </p:txBody>
      </p:sp>
      <p:sp>
        <p:nvSpPr>
          <p:cNvPr id="14" name="AutoShape 34"/>
          <p:cNvSpPr>
            <a:spLocks noChangeArrowheads="1"/>
          </p:cNvSpPr>
          <p:nvPr userDrawn="1"/>
        </p:nvSpPr>
        <p:spPr bwMode="auto">
          <a:xfrm>
            <a:off x="6337300" y="1592263"/>
            <a:ext cx="5203825" cy="4495800"/>
          </a:xfrm>
          <a:prstGeom prst="roundRect">
            <a:avLst>
              <a:gd name="adj" fmla="val 1535"/>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6788">
              <a:defRPr/>
            </a:pPr>
            <a:endParaRPr lang="en-US">
              <a:solidFill>
                <a:srgbClr val="FFFFFF"/>
              </a:solidFill>
              <a:cs typeface="Arial" pitchFamily="34" charset="0"/>
              <a:sym typeface="Gill Sans"/>
            </a:endParaRPr>
          </a:p>
        </p:txBody>
      </p:sp>
      <p:sp>
        <p:nvSpPr>
          <p:cNvPr id="15" name="AutoShape 34"/>
          <p:cNvSpPr>
            <a:spLocks noChangeArrowheads="1"/>
          </p:cNvSpPr>
          <p:nvPr userDrawn="1"/>
        </p:nvSpPr>
        <p:spPr bwMode="auto">
          <a:xfrm>
            <a:off x="639763" y="1592263"/>
            <a:ext cx="5205412" cy="4495800"/>
          </a:xfrm>
          <a:prstGeom prst="roundRect">
            <a:avLst>
              <a:gd name="adj" fmla="val 1535"/>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66788">
              <a:defRPr/>
            </a:pPr>
            <a:endParaRPr lang="en-US">
              <a:solidFill>
                <a:srgbClr val="FFFFFF"/>
              </a:solidFill>
              <a:cs typeface="Arial" pitchFamily="34" charset="0"/>
              <a:sym typeface="Gill Sans"/>
            </a:endParaRPr>
          </a:p>
        </p:txBody>
      </p:sp>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4" name="Content Placeholder 3"/>
          <p:cNvSpPr>
            <a:spLocks noGrp="1"/>
          </p:cNvSpPr>
          <p:nvPr>
            <p:ph sz="half" idx="2"/>
          </p:nvPr>
        </p:nvSpPr>
        <p:spPr>
          <a:xfrm>
            <a:off x="960119" y="1752839"/>
            <a:ext cx="4471417" cy="502920"/>
          </a:xfrm>
          <a:prstGeom prst="rect">
            <a:avLst/>
          </a:prstGeom>
          <a:effectLst/>
        </p:spPr>
        <p:txBody>
          <a:bodyPr/>
          <a:lstStyle>
            <a:lvl1pPr marL="0" indent="0" algn="ctr">
              <a:buClr>
                <a:srgbClr val="0046AD"/>
              </a:buClr>
              <a:buFontTx/>
              <a:buNone/>
              <a:defRPr sz="3200" b="0">
                <a:solidFill>
                  <a:schemeClr val="bg1"/>
                </a:solidFill>
                <a:latin typeface="+mj-lt"/>
              </a:defRPr>
            </a:lvl1pPr>
            <a:lvl2pPr>
              <a:buClr>
                <a:srgbClr val="0046AD"/>
              </a:buClr>
              <a:buFont typeface="Arial" pitchFamily="34" charset="0"/>
              <a:buChar char="•"/>
              <a:defRPr sz="2400"/>
            </a:lvl2pPr>
            <a:lvl3pPr>
              <a:buClr>
                <a:srgbClr val="0046AD"/>
              </a:buClr>
              <a:buFont typeface="Arial" pitchFamily="34" charset="0"/>
              <a:buChar char="•"/>
              <a:defRPr sz="2000"/>
            </a:lvl3pPr>
            <a:lvl4pPr>
              <a:buClr>
                <a:srgbClr val="0046AD"/>
              </a:buClr>
              <a:buFont typeface="Arial" pitchFamily="34" charset="0"/>
              <a:buChar char="•"/>
              <a:defRPr sz="1800"/>
            </a:lvl4pPr>
            <a:lvl5pPr>
              <a:buClr>
                <a:srgbClr val="0046AD"/>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0" name="Content Placeholder 3"/>
          <p:cNvSpPr>
            <a:spLocks noGrp="1"/>
          </p:cNvSpPr>
          <p:nvPr>
            <p:ph sz="half" idx="11"/>
          </p:nvPr>
        </p:nvSpPr>
        <p:spPr>
          <a:xfrm>
            <a:off x="6739127" y="1752839"/>
            <a:ext cx="4471417" cy="502920"/>
          </a:xfrm>
          <a:prstGeom prst="rect">
            <a:avLst/>
          </a:prstGeom>
          <a:effectLst/>
        </p:spPr>
        <p:txBody>
          <a:bodyPr/>
          <a:lstStyle>
            <a:lvl1pPr marL="0" indent="0" algn="ctr">
              <a:buClr>
                <a:srgbClr val="0046AD"/>
              </a:buClr>
              <a:buFontTx/>
              <a:buNone/>
              <a:defRPr lang="en-US" sz="3200" b="0" dirty="0">
                <a:solidFill>
                  <a:schemeClr val="bg1"/>
                </a:solidFill>
                <a:latin typeface="+mj-lt"/>
                <a:ea typeface="+mn-ea"/>
                <a:cs typeface="+mn-cs"/>
              </a:defRPr>
            </a:lvl1pPr>
            <a:lvl2pPr>
              <a:buClr>
                <a:srgbClr val="0046AD"/>
              </a:buClr>
              <a:buFont typeface="Arial" pitchFamily="34" charset="0"/>
              <a:buChar char="•"/>
              <a:defRPr sz="2400"/>
            </a:lvl2pPr>
            <a:lvl3pPr>
              <a:buClr>
                <a:srgbClr val="0046AD"/>
              </a:buClr>
              <a:buFont typeface="Arial" pitchFamily="34" charset="0"/>
              <a:buChar char="•"/>
              <a:defRPr sz="2000"/>
            </a:lvl3pPr>
            <a:lvl4pPr>
              <a:buClr>
                <a:srgbClr val="0046AD"/>
              </a:buClr>
              <a:buFont typeface="Arial" pitchFamily="34" charset="0"/>
              <a:buChar char="•"/>
              <a:defRPr sz="1800"/>
            </a:lvl4pPr>
            <a:lvl5pPr>
              <a:buClr>
                <a:srgbClr val="0046AD"/>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32" name="Content Placeholder 3"/>
          <p:cNvSpPr>
            <a:spLocks noGrp="1"/>
          </p:cNvSpPr>
          <p:nvPr>
            <p:ph sz="half" idx="12"/>
          </p:nvPr>
        </p:nvSpPr>
        <p:spPr>
          <a:xfrm>
            <a:off x="1015700" y="2669032"/>
            <a:ext cx="4471417" cy="502920"/>
          </a:xfrm>
          <a:prstGeom prst="rect">
            <a:avLst/>
          </a:prstGeom>
          <a:effectLst/>
        </p:spPr>
        <p:txBody>
          <a:bodyPr/>
          <a:lstStyle>
            <a:lvl1pPr marL="0" indent="0" algn="l">
              <a:buClr>
                <a:srgbClr val="4D4F53"/>
              </a:buClr>
              <a:buFont typeface="Arial" pitchFamily="34" charset="0"/>
              <a:buChar char="•"/>
              <a:defRPr sz="2800" b="0" baseline="0">
                <a:solidFill>
                  <a:schemeClr val="tx1"/>
                </a:solidFill>
                <a:latin typeface="+mj-lt"/>
              </a:defRPr>
            </a:lvl1pPr>
            <a:lvl2pPr>
              <a:buClr>
                <a:srgbClr val="0046AD"/>
              </a:buClr>
              <a:buFont typeface="Arial" pitchFamily="34" charset="0"/>
              <a:buChar char="•"/>
              <a:defRPr sz="2400"/>
            </a:lvl2pPr>
            <a:lvl3pPr>
              <a:buClr>
                <a:srgbClr val="0046AD"/>
              </a:buClr>
              <a:buFont typeface="Arial" pitchFamily="34" charset="0"/>
              <a:buChar char="•"/>
              <a:defRPr sz="2000"/>
            </a:lvl3pPr>
            <a:lvl4pPr>
              <a:buClr>
                <a:srgbClr val="0046AD"/>
              </a:buClr>
              <a:buFont typeface="Arial" pitchFamily="34" charset="0"/>
              <a:buChar char="•"/>
              <a:defRPr sz="1800"/>
            </a:lvl4pPr>
            <a:lvl5pPr>
              <a:buClr>
                <a:srgbClr val="0046AD"/>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33" name="Content Placeholder 3"/>
          <p:cNvSpPr>
            <a:spLocks noGrp="1"/>
          </p:cNvSpPr>
          <p:nvPr>
            <p:ph sz="half" idx="13"/>
          </p:nvPr>
        </p:nvSpPr>
        <p:spPr>
          <a:xfrm>
            <a:off x="6654504" y="2660062"/>
            <a:ext cx="4471417" cy="502920"/>
          </a:xfrm>
          <a:prstGeom prst="rect">
            <a:avLst/>
          </a:prstGeom>
          <a:effectLst/>
        </p:spPr>
        <p:txBody>
          <a:bodyPr/>
          <a:lstStyle>
            <a:lvl1pPr marL="0" indent="0" algn="l">
              <a:buClr>
                <a:srgbClr val="4D4F53"/>
              </a:buClr>
              <a:buFont typeface="Arial" pitchFamily="34" charset="0"/>
              <a:buChar char="•"/>
              <a:defRPr sz="2800" b="0" baseline="0">
                <a:solidFill>
                  <a:schemeClr val="tx1"/>
                </a:solidFill>
                <a:latin typeface="+mj-lt"/>
              </a:defRPr>
            </a:lvl1pPr>
            <a:lvl2pPr>
              <a:buClr>
                <a:srgbClr val="0046AD"/>
              </a:buClr>
              <a:buFont typeface="Arial" pitchFamily="34" charset="0"/>
              <a:buChar char="•"/>
              <a:defRPr sz="2400"/>
            </a:lvl2pPr>
            <a:lvl3pPr>
              <a:buClr>
                <a:srgbClr val="0046AD"/>
              </a:buClr>
              <a:buFont typeface="Arial" pitchFamily="34" charset="0"/>
              <a:buChar char="•"/>
              <a:defRPr sz="2000"/>
            </a:lvl3pPr>
            <a:lvl4pPr>
              <a:buClr>
                <a:srgbClr val="0046AD"/>
              </a:buClr>
              <a:buFont typeface="Arial" pitchFamily="34" charset="0"/>
              <a:buChar char="•"/>
              <a:defRPr sz="1800"/>
            </a:lvl4pPr>
            <a:lvl5pPr>
              <a:buClr>
                <a:srgbClr val="0046AD"/>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pic>
        <p:nvPicPr>
          <p:cNvPr id="17" name="Picture 16" descr="logo.png"/>
          <p:cNvPicPr>
            <a:picLocks noChangeAspect="1"/>
          </p:cNvPicPr>
          <p:nvPr userDrawn="1"/>
        </p:nvPicPr>
        <p:blipFill>
          <a:blip r:embed="rId2" cstate="print"/>
          <a:stretch>
            <a:fillRect/>
          </a:stretch>
        </p:blipFill>
        <p:spPr>
          <a:xfrm>
            <a:off x="9504832" y="36419"/>
            <a:ext cx="2544229" cy="495300"/>
          </a:xfrm>
          <a:prstGeom prst="rect">
            <a:avLst/>
          </a:prstGeom>
        </p:spPr>
      </p:pic>
      <p:sp>
        <p:nvSpPr>
          <p:cNvPr id="18" name="Footer Placeholder 6"/>
          <p:cNvSpPr>
            <a:spLocks noGrp="1"/>
          </p:cNvSpPr>
          <p:nvPr>
            <p:ph type="ftr" sz="quarter" idx="14"/>
          </p:nvPr>
        </p:nvSpPr>
        <p:spPr>
          <a:xfrm>
            <a:off x="4164013" y="6356350"/>
            <a:ext cx="3860800" cy="365125"/>
          </a:xfrm>
          <a:prstGeom prst="rect">
            <a:avLst/>
          </a:prstGeom>
        </p:spPr>
        <p:txBody>
          <a:bodyPr/>
          <a:lstStyle>
            <a:lvl1pPr>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5" name="Picture 4" descr="logo.png"/>
          <p:cNvPicPr>
            <a:picLocks noChangeAspect="1"/>
          </p:cNvPicPr>
          <p:nvPr userDrawn="1"/>
        </p:nvPicPr>
        <p:blipFill>
          <a:blip r:embed="rId2" cstate="print"/>
          <a:stretch>
            <a:fillRect/>
          </a:stretch>
        </p:blipFill>
        <p:spPr>
          <a:xfrm>
            <a:off x="4811806" y="3183030"/>
            <a:ext cx="2544229" cy="495300"/>
          </a:xfrm>
          <a:prstGeom prst="rect">
            <a:avLst/>
          </a:prstGeom>
        </p:spPr>
      </p:pic>
    </p:spTree>
    <p:extLst>
      <p:ext uri="{BB962C8B-B14F-4D97-AF65-F5344CB8AC3E}">
        <p14:creationId xmlns:p14="http://schemas.microsoft.com/office/powerpoint/2010/main" val="389473607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441" y="1295400"/>
            <a:ext cx="10969943"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BDD80-8741-4C99-A063-3F69A5463764}" type="slidenum">
              <a:rPr lang="en-US" smtClean="0"/>
              <a:pPr/>
              <a:t>‹#›</a:t>
            </a:fld>
            <a:endParaRPr lang="en-US"/>
          </a:p>
        </p:txBody>
      </p:sp>
      <p:sp>
        <p:nvSpPr>
          <p:cNvPr id="7" name="Slide Number Placeholder 3"/>
          <p:cNvSpPr txBox="1">
            <a:spLocks/>
          </p:cNvSpPr>
          <p:nvPr userDrawn="1"/>
        </p:nvSpPr>
        <p:spPr>
          <a:xfrm>
            <a:off x="8735325" y="6248401"/>
            <a:ext cx="2844059"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331F121-4482-4CAC-A302-5AADDAA62D3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descr="logo.png"/>
          <p:cNvPicPr>
            <a:picLocks noChangeAspect="1"/>
          </p:cNvPicPr>
          <p:nvPr userDrawn="1"/>
        </p:nvPicPr>
        <p:blipFill>
          <a:blip r:embed="rId2" cstate="print"/>
          <a:stretch>
            <a:fillRect/>
          </a:stretch>
        </p:blipFill>
        <p:spPr>
          <a:xfrm>
            <a:off x="9504832" y="36419"/>
            <a:ext cx="2544229" cy="495300"/>
          </a:xfrm>
          <a:prstGeom prst="rect">
            <a:avLst/>
          </a:prstGeom>
        </p:spPr>
      </p:pic>
    </p:spTree>
    <p:extLst>
      <p:ext uri="{BB962C8B-B14F-4D97-AF65-F5344CB8AC3E}">
        <p14:creationId xmlns:p14="http://schemas.microsoft.com/office/powerpoint/2010/main" val="19765007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BDD80-8741-4C99-A063-3F69A5463764}" type="slidenum">
              <a:rPr lang="en-US" smtClean="0"/>
              <a:pPr/>
              <a:t>‹#›</a:t>
            </a:fld>
            <a:endParaRPr lang="en-US"/>
          </a:p>
        </p:txBody>
      </p:sp>
    </p:spTree>
    <p:extLst>
      <p:ext uri="{BB962C8B-B14F-4D97-AF65-F5344CB8AC3E}">
        <p14:creationId xmlns:p14="http://schemas.microsoft.com/office/powerpoint/2010/main" val="193229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pic>
        <p:nvPicPr>
          <p:cNvPr id="3" name="Picture 3" descr="\\Mvfs\projects\Citrix\09-0288 Citrix Rebrand Corporate Template\Art\PNG\Citrix_Circle_Dots_Crop.png"/>
          <p:cNvPicPr>
            <a:picLocks noChangeAspect="1" noChangeArrowheads="1"/>
          </p:cNvPicPr>
          <p:nvPr userDrawn="1"/>
        </p:nvPicPr>
        <p:blipFill>
          <a:blip r:embed="rId2" cstate="print"/>
          <a:srcRect/>
          <a:stretch>
            <a:fillRect/>
          </a:stretch>
        </p:blipFill>
        <p:spPr bwMode="auto">
          <a:xfrm>
            <a:off x="-7938" y="4184650"/>
            <a:ext cx="1587501" cy="2673350"/>
          </a:xfrm>
          <a:prstGeom prst="rect">
            <a:avLst/>
          </a:prstGeom>
          <a:noFill/>
          <a:ln w="9525">
            <a:noFill/>
            <a:miter lim="800000"/>
            <a:headEnd/>
            <a:tailEnd/>
          </a:ln>
        </p:spPr>
      </p:pic>
      <p:sp>
        <p:nvSpPr>
          <p:cNvPr id="7" name="Rectangle 8"/>
          <p:cNvSpPr>
            <a:spLocks noGrp="1" noChangeArrowheads="1"/>
          </p:cNvSpPr>
          <p:nvPr>
            <p:ph type="ctrTitle"/>
          </p:nvPr>
        </p:nvSpPr>
        <p:spPr>
          <a:xfrm>
            <a:off x="2739373" y="3934047"/>
            <a:ext cx="6681069" cy="725723"/>
          </a:xfrm>
        </p:spPr>
        <p:txBody>
          <a:bodyPr/>
          <a:lstStyle>
            <a:lvl1pPr algn="l">
              <a:defRPr sz="4000" b="0" baseline="0">
                <a:solidFill>
                  <a:srgbClr val="0075B0"/>
                </a:solidFill>
                <a:latin typeface="+mj-lt"/>
                <a:cs typeface="Arial" pitchFamily="34" charset="0"/>
              </a:defRPr>
            </a:lvl1pPr>
          </a:lstStyle>
          <a:p>
            <a:r>
              <a:rPr lang="en-US" dirty="0" smtClean="0"/>
              <a:t>Click to edit Master title style</a:t>
            </a:r>
            <a:endParaRPr lang="en-US" dirty="0"/>
          </a:p>
        </p:txBody>
      </p:sp>
      <p:pic>
        <p:nvPicPr>
          <p:cNvPr id="5" name="Picture 4" descr="logo.png"/>
          <p:cNvPicPr>
            <a:picLocks noChangeAspect="1"/>
          </p:cNvPicPr>
          <p:nvPr userDrawn="1"/>
        </p:nvPicPr>
        <p:blipFill>
          <a:blip r:embed="rId3" cstate="print"/>
          <a:stretch>
            <a:fillRect/>
          </a:stretch>
        </p:blipFill>
        <p:spPr>
          <a:xfrm>
            <a:off x="9504832" y="36419"/>
            <a:ext cx="2544229" cy="495300"/>
          </a:xfrm>
          <a:prstGeom prst="rect">
            <a:avLst/>
          </a:prstGeom>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3927"/>
            <a:ext cx="11375136" cy="4654296"/>
          </a:xfrm>
          <a:prstGeom prst="rect">
            <a:avLst/>
          </a:prstGeom>
        </p:spPr>
        <p:txBody>
          <a:bodyPr>
            <a:noAutofit/>
          </a:bodyPr>
          <a:lstStyle>
            <a:lvl1pPr marL="349250" indent="-349250">
              <a:lnSpc>
                <a:spcPct val="100000"/>
              </a:lnSpc>
              <a:spcBef>
                <a:spcPts val="1800"/>
              </a:spcBef>
              <a:spcAft>
                <a:spcPts val="0"/>
              </a:spcAft>
              <a:buClr>
                <a:schemeClr val="bg1">
                  <a:lumMod val="50000"/>
                </a:schemeClr>
              </a:buClr>
              <a:buSzPct val="100000"/>
              <a:buFont typeface="Arial" pitchFamily="34" charset="0"/>
              <a:buChar char="•"/>
              <a:defRPr sz="3200" b="0" baseline="0">
                <a:solidFill>
                  <a:srgbClr val="4D4F53"/>
                </a:solidFill>
                <a:latin typeface="+mj-lt"/>
              </a:defRPr>
            </a:lvl1pPr>
            <a:lvl2pPr marL="685800" indent="-284163">
              <a:lnSpc>
                <a:spcPct val="100000"/>
              </a:lnSpc>
              <a:spcBef>
                <a:spcPts val="600"/>
              </a:spcBef>
              <a:spcAft>
                <a:spcPts val="0"/>
              </a:spcAft>
              <a:buClr>
                <a:schemeClr val="bg1">
                  <a:lumMod val="50000"/>
                </a:schemeClr>
              </a:buClr>
              <a:buSzPct val="100000"/>
              <a:buFont typeface="Arial" pitchFamily="34" charset="0"/>
              <a:buChar char="•"/>
              <a:defRPr sz="2400" b="0" baseline="0">
                <a:solidFill>
                  <a:srgbClr val="4D4F53"/>
                </a:solidFill>
                <a:latin typeface="+mj-lt"/>
              </a:defRPr>
            </a:lvl2pPr>
            <a:lvl3pPr marL="968375" indent="-287338">
              <a:lnSpc>
                <a:spcPct val="100000"/>
              </a:lnSpc>
              <a:spcBef>
                <a:spcPts val="0"/>
              </a:spcBef>
              <a:spcAft>
                <a:spcPts val="0"/>
              </a:spcAft>
              <a:buClr>
                <a:schemeClr val="bg1">
                  <a:lumMod val="50000"/>
                </a:schemeClr>
              </a:buClr>
              <a:buSzPct val="115000"/>
              <a:buFont typeface="Arial" pitchFamily="34" charset="0"/>
              <a:buChar char="•"/>
              <a:tabLst>
                <a:tab pos="914400" algn="l"/>
              </a:tabLst>
              <a:defRPr sz="2000" b="0">
                <a:solidFill>
                  <a:srgbClr val="4D4F53"/>
                </a:solidFill>
                <a:latin typeface="Calibri" pitchFamily="34" charset="0"/>
              </a:defRPr>
            </a:lvl3pPr>
            <a:lvl4pPr marL="742950" indent="-173038">
              <a:buClr>
                <a:schemeClr val="bg1">
                  <a:lumMod val="50000"/>
                </a:schemeClr>
              </a:buClr>
              <a:buSzPct val="115000"/>
              <a:buFont typeface="Arial" pitchFamily="34" charset="0"/>
              <a:buChar char="•"/>
              <a:defRPr sz="1600" b="0">
                <a:solidFill>
                  <a:srgbClr val="4D4F53"/>
                </a:solidFill>
                <a:latin typeface="Calibri" pitchFamily="34" charset="0"/>
              </a:defRPr>
            </a:lvl4pPr>
            <a:lvl5pPr marL="914400" indent="-171450">
              <a:buClr>
                <a:schemeClr val="bg1">
                  <a:lumMod val="50000"/>
                </a:schemeClr>
              </a:buClr>
              <a:buSzPct val="115000"/>
              <a:buFont typeface="Arial" pitchFamily="34" charset="0"/>
              <a:buChar char="•"/>
              <a:defRPr sz="1600" b="0">
                <a:solidFill>
                  <a:srgbClr val="4D4F53"/>
                </a:solidFill>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0"/>
            <a:endParaRPr lang="en-US" dirty="0" smtClean="0"/>
          </a:p>
        </p:txBody>
      </p:sp>
      <p:sp>
        <p:nvSpPr>
          <p:cNvPr id="26" name="Title 1"/>
          <p:cNvSpPr>
            <a:spLocks noGrp="1"/>
          </p:cNvSpPr>
          <p:nvPr>
            <p:ph type="title"/>
          </p:nvPr>
        </p:nvSpPr>
        <p:spPr>
          <a:xfrm>
            <a:off x="381001" y="618909"/>
            <a:ext cx="11375136" cy="506413"/>
          </a:xfrm>
        </p:spPr>
        <p:txBody>
          <a:bodyPr>
            <a:noAutofit/>
          </a:bodyPr>
          <a:lstStyle>
            <a:lvl1pPr>
              <a:defRPr sz="3400" b="1"/>
            </a:lvl1pPr>
          </a:lstStyle>
          <a:p>
            <a:r>
              <a:rPr lang="en-US" smtClean="0"/>
              <a:t>Click to edit Master title style</a:t>
            </a:r>
            <a:endParaRPr lang="en-US" dirty="0"/>
          </a:p>
        </p:txBody>
      </p:sp>
      <p:pic>
        <p:nvPicPr>
          <p:cNvPr id="5" name="Picture 4" descr="logo.png"/>
          <p:cNvPicPr>
            <a:picLocks noChangeAspect="1"/>
          </p:cNvPicPr>
          <p:nvPr userDrawn="1"/>
        </p:nvPicPr>
        <p:blipFill>
          <a:blip r:embed="rId2" cstate="print"/>
          <a:stretch>
            <a:fillRect/>
          </a:stretch>
        </p:blipFill>
        <p:spPr>
          <a:xfrm>
            <a:off x="9139072" y="268880"/>
            <a:ext cx="2544229" cy="495300"/>
          </a:xfrm>
          <a:prstGeom prst="rect">
            <a:avLst/>
          </a:prstGeom>
        </p:spPr>
      </p:pic>
      <p:sp>
        <p:nvSpPr>
          <p:cNvPr id="6" name="Footer Placeholder 6"/>
          <p:cNvSpPr>
            <a:spLocks noGrp="1"/>
          </p:cNvSpPr>
          <p:nvPr>
            <p:ph type="ftr" sz="quarter" idx="11"/>
          </p:nvPr>
        </p:nvSpPr>
        <p:spPr>
          <a:xfrm>
            <a:off x="4164013" y="6356350"/>
            <a:ext cx="3860800" cy="365125"/>
          </a:xfrm>
          <a:prstGeom prst="rect">
            <a:avLst/>
          </a:prstGeom>
        </p:spPr>
        <p:txBody>
          <a:bodyPr/>
          <a:lstStyle>
            <a:lvl1pPr>
              <a:defRPr/>
            </a:lvl1pPr>
          </a:lstStyle>
          <a:p>
            <a:pPr>
              <a:defRPr/>
            </a:pP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 with Subtitl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79413" y="1092202"/>
            <a:ext cx="9663112" cy="449263"/>
          </a:xfrm>
          <a:prstGeom prst="rect">
            <a:avLst/>
          </a:prstGeom>
        </p:spPr>
        <p:txBody>
          <a:bodyPr/>
          <a:lstStyle>
            <a:lvl1pPr>
              <a:buNone/>
              <a:defRPr lang="en-US" sz="2800" kern="1200" dirty="0" smtClean="0">
                <a:solidFill>
                  <a:srgbClr val="4D4F53"/>
                </a:solidFill>
                <a:latin typeface="+mj-lt"/>
                <a:ea typeface="+mn-ea"/>
                <a:cs typeface="+mn-cs"/>
              </a:defRPr>
            </a:lvl1pPr>
            <a:lvl2pPr>
              <a:defRPr lang="en-US" sz="2600" kern="1200" dirty="0" smtClean="0">
                <a:solidFill>
                  <a:schemeClr val="bg2"/>
                </a:solidFill>
                <a:latin typeface="Arial" charset="0"/>
                <a:ea typeface="+mn-ea"/>
                <a:cs typeface="+mn-cs"/>
              </a:defRPr>
            </a:lvl2pPr>
            <a:lvl3pPr>
              <a:defRPr lang="en-US" sz="2600" kern="1200" dirty="0" smtClean="0">
                <a:solidFill>
                  <a:schemeClr val="bg2"/>
                </a:solidFill>
                <a:latin typeface="Arial" charset="0"/>
                <a:ea typeface="+mn-ea"/>
                <a:cs typeface="+mn-cs"/>
              </a:defRPr>
            </a:lvl3pPr>
            <a:lvl4pPr>
              <a:defRPr lang="en-US" sz="2600" kern="1200" dirty="0" smtClean="0">
                <a:solidFill>
                  <a:schemeClr val="bg2"/>
                </a:solidFill>
                <a:latin typeface="Arial" charset="0"/>
                <a:ea typeface="+mn-ea"/>
                <a:cs typeface="+mn-cs"/>
              </a:defRPr>
            </a:lvl4pPr>
            <a:lvl5pPr>
              <a:defRPr lang="en-US" sz="2600" kern="1200" dirty="0">
                <a:solidFill>
                  <a:schemeClr val="bg2"/>
                </a:solidFill>
                <a:latin typeface="Arial" charset="0"/>
                <a:ea typeface="+mn-ea"/>
                <a:cs typeface="+mn-cs"/>
              </a:defRPr>
            </a:lvl5pPr>
          </a:lstStyle>
          <a:p>
            <a:pPr lvl="0"/>
            <a:r>
              <a:rPr lang="en-US" dirty="0" smtClean="0"/>
              <a:t>Click to edit Master text styles</a:t>
            </a:r>
          </a:p>
        </p:txBody>
      </p:sp>
      <p:sp>
        <p:nvSpPr>
          <p:cNvPr id="3" name="Title 1"/>
          <p:cNvSpPr>
            <a:spLocks noGrp="1"/>
          </p:cNvSpPr>
          <p:nvPr>
            <p:ph type="title"/>
          </p:nvPr>
        </p:nvSpPr>
        <p:spPr>
          <a:xfrm>
            <a:off x="381001" y="618909"/>
            <a:ext cx="11375136" cy="506413"/>
          </a:xfrm>
        </p:spPr>
        <p:txBody>
          <a:bodyPr>
            <a:noAutofit/>
          </a:bodyPr>
          <a:lstStyle>
            <a:lvl1pPr>
              <a:defRPr sz="3400" b="1"/>
            </a:lvl1pPr>
          </a:lstStyle>
          <a:p>
            <a:r>
              <a:rPr lang="en-US" dirty="0" smtClean="0"/>
              <a:t>Click to edit Master title style</a:t>
            </a:r>
            <a:endParaRPr lang="en-US" dirty="0"/>
          </a:p>
        </p:txBody>
      </p:sp>
      <p:sp>
        <p:nvSpPr>
          <p:cNvPr id="5" name="Footer Placeholder 6"/>
          <p:cNvSpPr>
            <a:spLocks noGrp="1"/>
          </p:cNvSpPr>
          <p:nvPr>
            <p:ph type="ftr" sz="quarter" idx="11"/>
          </p:nvPr>
        </p:nvSpPr>
        <p:spPr>
          <a:xfrm>
            <a:off x="4164013" y="6356350"/>
            <a:ext cx="3860800" cy="365125"/>
          </a:xfrm>
          <a:prstGeom prst="rect">
            <a:avLst/>
          </a:prstGeom>
        </p:spPr>
        <p:txBody>
          <a:bodyPr/>
          <a:lstStyle>
            <a:lvl1pPr>
              <a:defRPr/>
            </a:lvl1pPr>
          </a:lstStyle>
          <a:p>
            <a:pPr>
              <a:defRPr/>
            </a:pPr>
            <a:endParaRPr lang="en-US" dirty="0"/>
          </a:p>
        </p:txBody>
      </p:sp>
      <p:sp>
        <p:nvSpPr>
          <p:cNvPr id="8" name="Content Placeholder 2"/>
          <p:cNvSpPr>
            <a:spLocks noGrp="1"/>
          </p:cNvSpPr>
          <p:nvPr>
            <p:ph idx="1"/>
          </p:nvPr>
        </p:nvSpPr>
        <p:spPr>
          <a:xfrm>
            <a:off x="381001" y="1680881"/>
            <a:ext cx="11375136" cy="4547341"/>
          </a:xfrm>
          <a:prstGeom prst="rect">
            <a:avLst/>
          </a:prstGeom>
        </p:spPr>
        <p:txBody>
          <a:bodyPr>
            <a:noAutofit/>
          </a:bodyPr>
          <a:lstStyle>
            <a:lvl1pPr marL="349250" indent="-349250">
              <a:lnSpc>
                <a:spcPct val="100000"/>
              </a:lnSpc>
              <a:spcBef>
                <a:spcPts val="1800"/>
              </a:spcBef>
              <a:spcAft>
                <a:spcPts val="0"/>
              </a:spcAft>
              <a:buClr>
                <a:schemeClr val="bg1">
                  <a:lumMod val="50000"/>
                </a:schemeClr>
              </a:buClr>
              <a:buSzPct val="100000"/>
              <a:buFont typeface="Arial" pitchFamily="34" charset="0"/>
              <a:buChar char="•"/>
              <a:defRPr sz="3200" b="0" baseline="0">
                <a:solidFill>
                  <a:srgbClr val="4D4F53"/>
                </a:solidFill>
                <a:latin typeface="+mj-lt"/>
              </a:defRPr>
            </a:lvl1pPr>
            <a:lvl2pPr marL="685800" indent="-284163">
              <a:lnSpc>
                <a:spcPct val="100000"/>
              </a:lnSpc>
              <a:spcBef>
                <a:spcPts val="600"/>
              </a:spcBef>
              <a:spcAft>
                <a:spcPts val="0"/>
              </a:spcAft>
              <a:buClr>
                <a:schemeClr val="bg1">
                  <a:lumMod val="50000"/>
                </a:schemeClr>
              </a:buClr>
              <a:buSzPct val="100000"/>
              <a:buFont typeface="Arial" pitchFamily="34" charset="0"/>
              <a:buChar char="•"/>
              <a:defRPr sz="2400" b="0" baseline="0">
                <a:solidFill>
                  <a:srgbClr val="4D4F53"/>
                </a:solidFill>
                <a:latin typeface="+mj-lt"/>
              </a:defRPr>
            </a:lvl2pPr>
            <a:lvl3pPr marL="968375" indent="-287338">
              <a:lnSpc>
                <a:spcPct val="100000"/>
              </a:lnSpc>
              <a:spcBef>
                <a:spcPts val="0"/>
              </a:spcBef>
              <a:spcAft>
                <a:spcPts val="0"/>
              </a:spcAft>
              <a:buClr>
                <a:schemeClr val="bg1">
                  <a:lumMod val="50000"/>
                </a:schemeClr>
              </a:buClr>
              <a:buSzPct val="115000"/>
              <a:buFont typeface="Arial" pitchFamily="34" charset="0"/>
              <a:buChar char="•"/>
              <a:tabLst>
                <a:tab pos="914400" algn="l"/>
              </a:tabLst>
              <a:defRPr sz="2000" b="0">
                <a:solidFill>
                  <a:srgbClr val="4D4F53"/>
                </a:solidFill>
                <a:latin typeface="Calibri" pitchFamily="34" charset="0"/>
              </a:defRPr>
            </a:lvl3pPr>
            <a:lvl4pPr marL="742950" indent="-173038">
              <a:buClr>
                <a:schemeClr val="bg1">
                  <a:lumMod val="50000"/>
                </a:schemeClr>
              </a:buClr>
              <a:buSzPct val="115000"/>
              <a:buFont typeface="Arial" pitchFamily="34" charset="0"/>
              <a:buChar char="•"/>
              <a:defRPr sz="1600" b="0">
                <a:solidFill>
                  <a:srgbClr val="4D4F53"/>
                </a:solidFill>
                <a:latin typeface="Calibri" pitchFamily="34" charset="0"/>
              </a:defRPr>
            </a:lvl4pPr>
            <a:lvl5pPr marL="914400" indent="-171450">
              <a:buClr>
                <a:schemeClr val="bg1">
                  <a:lumMod val="50000"/>
                </a:schemeClr>
              </a:buClr>
              <a:buSzPct val="115000"/>
              <a:buFont typeface="Arial" pitchFamily="34" charset="0"/>
              <a:buChar char="•"/>
              <a:defRPr sz="1600" b="0">
                <a:solidFill>
                  <a:srgbClr val="4D4F53"/>
                </a:solidFill>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0"/>
            <a:endParaRPr lang="en-US" dirty="0" smtClean="0"/>
          </a:p>
        </p:txBody>
      </p:sp>
      <p:pic>
        <p:nvPicPr>
          <p:cNvPr id="9" name="Picture 8" descr="logo.png"/>
          <p:cNvPicPr>
            <a:picLocks noChangeAspect="1"/>
          </p:cNvPicPr>
          <p:nvPr userDrawn="1"/>
        </p:nvPicPr>
        <p:blipFill>
          <a:blip r:embed="rId2" cstate="print"/>
          <a:stretch>
            <a:fillRect/>
          </a:stretch>
        </p:blipFill>
        <p:spPr>
          <a:xfrm>
            <a:off x="9504832" y="36419"/>
            <a:ext cx="2544229" cy="4953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7" name="Title 26"/>
          <p:cNvSpPr>
            <a:spLocks noGrp="1"/>
          </p:cNvSpPr>
          <p:nvPr>
            <p:ph type="title"/>
          </p:nvPr>
        </p:nvSpPr>
        <p:spPr/>
        <p:txBody>
          <a:bodyPr/>
          <a:lstStyle/>
          <a:p>
            <a:r>
              <a:rPr lang="en-US" smtClean="0"/>
              <a:t>Click to edit Master title style</a:t>
            </a:r>
            <a:endParaRPr lang="en-US"/>
          </a:p>
        </p:txBody>
      </p:sp>
      <p:sp>
        <p:nvSpPr>
          <p:cNvPr id="3" name="Footer Placeholder 6"/>
          <p:cNvSpPr>
            <a:spLocks noGrp="1"/>
          </p:cNvSpPr>
          <p:nvPr>
            <p:ph type="ftr" sz="quarter" idx="10"/>
          </p:nvPr>
        </p:nvSpPr>
        <p:spPr>
          <a:xfrm>
            <a:off x="4164013" y="6356350"/>
            <a:ext cx="3860800" cy="365125"/>
          </a:xfrm>
          <a:prstGeom prst="rect">
            <a:avLst/>
          </a:prstGeom>
        </p:spPr>
        <p:txBody>
          <a:bodyPr/>
          <a:lstStyle>
            <a:lvl1pPr>
              <a:defRPr/>
            </a:lvl1pPr>
          </a:lstStyle>
          <a:p>
            <a:pPr>
              <a:defRPr/>
            </a:pPr>
            <a:endParaRPr lang="en-US" dirty="0"/>
          </a:p>
        </p:txBody>
      </p:sp>
      <p:pic>
        <p:nvPicPr>
          <p:cNvPr id="5" name="Picture 4" descr="logo.png"/>
          <p:cNvPicPr>
            <a:picLocks noChangeAspect="1"/>
          </p:cNvPicPr>
          <p:nvPr userDrawn="1"/>
        </p:nvPicPr>
        <p:blipFill>
          <a:blip r:embed="rId2" cstate="print"/>
          <a:stretch>
            <a:fillRect/>
          </a:stretch>
        </p:blipFill>
        <p:spPr>
          <a:xfrm>
            <a:off x="9504832" y="36419"/>
            <a:ext cx="2544229" cy="49530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no logo)">
    <p:spTree>
      <p:nvGrpSpPr>
        <p:cNvPr id="1" name=""/>
        <p:cNvGrpSpPr/>
        <p:nvPr/>
      </p:nvGrpSpPr>
      <p:grpSpPr>
        <a:xfrm>
          <a:off x="0" y="0"/>
          <a:ext cx="0" cy="0"/>
          <a:chOff x="0" y="0"/>
          <a:chExt cx="0" cy="0"/>
        </a:xfrm>
      </p:grpSpPr>
      <p:sp>
        <p:nvSpPr>
          <p:cNvPr id="2" name="Footer Placeholder 6"/>
          <p:cNvSpPr>
            <a:spLocks noGrp="1"/>
          </p:cNvSpPr>
          <p:nvPr>
            <p:ph type="ftr" sz="quarter" idx="10"/>
          </p:nvPr>
        </p:nvSpPr>
        <p:spPr>
          <a:xfrm>
            <a:off x="4164013" y="6356350"/>
            <a:ext cx="3860800" cy="365125"/>
          </a:xfrm>
          <a:prstGeom prst="rect">
            <a:avLst/>
          </a:prstGeom>
        </p:spPr>
        <p:txBody>
          <a:bodyPr/>
          <a:lstStyle>
            <a:lvl1pPr>
              <a:defRPr/>
            </a:lvl1pPr>
          </a:lstStyle>
          <a:p>
            <a:pPr>
              <a:defRPr/>
            </a:pP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Liner ">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1002506" y="2956252"/>
            <a:ext cx="10183812" cy="1137304"/>
          </a:xfrm>
          <a:prstGeom prst="rect">
            <a:avLst/>
          </a:prstGeom>
        </p:spPr>
        <p:txBody>
          <a:bodyPr anchor="ctr"/>
          <a:lstStyle>
            <a:lvl1pPr algn="ctr">
              <a:buNone/>
              <a:defRPr lang="en-US" sz="6000" b="0" spc="-150" dirty="0" smtClean="0">
                <a:solidFill>
                  <a:srgbClr val="0075B0"/>
                </a:solidFill>
                <a:effectLst/>
                <a:latin typeface="+mn-lt"/>
                <a:ea typeface="+mn-ea"/>
                <a:cs typeface="+mn-cs"/>
              </a:defRPr>
            </a:lvl1pPr>
          </a:lstStyle>
          <a:p>
            <a:pPr lvl="0"/>
            <a:r>
              <a:rPr lang="en-US" smtClean="0"/>
              <a:t>Click to edit Master text styles</a:t>
            </a:r>
          </a:p>
        </p:txBody>
      </p:sp>
      <p:sp>
        <p:nvSpPr>
          <p:cNvPr id="3" name="Footer Placeholder 6"/>
          <p:cNvSpPr>
            <a:spLocks noGrp="1"/>
          </p:cNvSpPr>
          <p:nvPr>
            <p:ph type="ftr" sz="quarter" idx="10"/>
          </p:nvPr>
        </p:nvSpPr>
        <p:spPr>
          <a:xfrm>
            <a:off x="4164013" y="6356350"/>
            <a:ext cx="3860800" cy="365125"/>
          </a:xfrm>
          <a:prstGeom prst="rect">
            <a:avLst/>
          </a:prstGeom>
        </p:spPr>
        <p:txBody>
          <a:bodyPr/>
          <a:lstStyle>
            <a:lvl1pPr>
              <a:defRPr/>
            </a:lvl1pPr>
          </a:lstStyle>
          <a:p>
            <a:pPr>
              <a:defRPr/>
            </a:pPr>
            <a:endParaRPr lang="en-US" dirty="0"/>
          </a:p>
        </p:txBody>
      </p:sp>
      <p:pic>
        <p:nvPicPr>
          <p:cNvPr id="4" name="Picture 3" descr="logo.png"/>
          <p:cNvPicPr>
            <a:picLocks noChangeAspect="1"/>
          </p:cNvPicPr>
          <p:nvPr userDrawn="1"/>
        </p:nvPicPr>
        <p:blipFill>
          <a:blip r:embed="rId2" cstate="print"/>
          <a:stretch>
            <a:fillRect/>
          </a:stretch>
        </p:blipFill>
        <p:spPr>
          <a:xfrm>
            <a:off x="9504832" y="36419"/>
            <a:ext cx="2544229" cy="49530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liner">
    <p:spTree>
      <p:nvGrpSpPr>
        <p:cNvPr id="1" name=""/>
        <p:cNvGrpSpPr/>
        <p:nvPr/>
      </p:nvGrpSpPr>
      <p:grpSpPr>
        <a:xfrm>
          <a:off x="0" y="0"/>
          <a:ext cx="0" cy="0"/>
          <a:chOff x="0" y="0"/>
          <a:chExt cx="0" cy="0"/>
        </a:xfrm>
      </p:grpSpPr>
      <p:sp>
        <p:nvSpPr>
          <p:cNvPr id="8" name="Text Placeholder 16"/>
          <p:cNvSpPr>
            <a:spLocks noGrp="1"/>
          </p:cNvSpPr>
          <p:nvPr>
            <p:ph type="body" sz="quarter" idx="12"/>
          </p:nvPr>
        </p:nvSpPr>
        <p:spPr>
          <a:xfrm>
            <a:off x="1004294" y="3603533"/>
            <a:ext cx="10183812" cy="1137304"/>
          </a:xfrm>
          <a:prstGeom prst="rect">
            <a:avLst/>
          </a:prstGeom>
        </p:spPr>
        <p:txBody>
          <a:bodyPr anchor="ctr"/>
          <a:lstStyle>
            <a:lvl1pPr algn="ctr">
              <a:buNone/>
              <a:defRPr lang="en-US" sz="4400" b="0" spc="-150" dirty="0" smtClean="0">
                <a:solidFill>
                  <a:srgbClr val="7F7F7F"/>
                </a:solidFill>
                <a:effectLst/>
                <a:latin typeface="+mj-lt"/>
                <a:ea typeface="+mn-ea"/>
                <a:cs typeface="+mn-cs"/>
              </a:defRPr>
            </a:lvl1pPr>
          </a:lstStyle>
          <a:p>
            <a:pPr lvl="0"/>
            <a:r>
              <a:rPr lang="en-US" smtClean="0"/>
              <a:t>Click to edit Master text styles</a:t>
            </a:r>
          </a:p>
        </p:txBody>
      </p:sp>
      <p:sp>
        <p:nvSpPr>
          <p:cNvPr id="9" name="Text Placeholder 16"/>
          <p:cNvSpPr>
            <a:spLocks noGrp="1"/>
          </p:cNvSpPr>
          <p:nvPr>
            <p:ph type="body" sz="quarter" idx="11"/>
          </p:nvPr>
        </p:nvSpPr>
        <p:spPr>
          <a:xfrm>
            <a:off x="1002506" y="2604611"/>
            <a:ext cx="10183812" cy="1137304"/>
          </a:xfrm>
          <a:prstGeom prst="rect">
            <a:avLst/>
          </a:prstGeom>
        </p:spPr>
        <p:txBody>
          <a:bodyPr anchor="ctr"/>
          <a:lstStyle>
            <a:lvl1pPr algn="ctr">
              <a:buNone/>
              <a:defRPr lang="en-US" sz="6600" b="0" spc="-150" dirty="0" smtClean="0">
                <a:solidFill>
                  <a:srgbClr val="0075B0"/>
                </a:solidFill>
                <a:effectLst/>
                <a:latin typeface="+mj-lt"/>
                <a:ea typeface="+mn-ea"/>
                <a:cs typeface="+mn-cs"/>
              </a:defRPr>
            </a:lvl1pPr>
          </a:lstStyle>
          <a:p>
            <a:pPr lvl="0"/>
            <a:r>
              <a:rPr lang="en-US" dirty="0" smtClean="0"/>
              <a:t>Click to edit</a:t>
            </a:r>
          </a:p>
        </p:txBody>
      </p:sp>
      <p:pic>
        <p:nvPicPr>
          <p:cNvPr id="4" name="Picture 3" descr="logo.png"/>
          <p:cNvPicPr>
            <a:picLocks noChangeAspect="1"/>
          </p:cNvPicPr>
          <p:nvPr userDrawn="1"/>
        </p:nvPicPr>
        <p:blipFill>
          <a:blip r:embed="rId2" cstate="print"/>
          <a:stretch>
            <a:fillRect/>
          </a:stretch>
        </p:blipFill>
        <p:spPr>
          <a:xfrm>
            <a:off x="9504832" y="36419"/>
            <a:ext cx="2544229" cy="495300"/>
          </a:xfrm>
          <a:prstGeom prst="rect">
            <a:avLst/>
          </a:prstGeom>
        </p:spPr>
      </p:pic>
      <p:sp>
        <p:nvSpPr>
          <p:cNvPr id="5" name="Footer Placeholder 6"/>
          <p:cNvSpPr>
            <a:spLocks noGrp="1"/>
          </p:cNvSpPr>
          <p:nvPr>
            <p:ph type="ftr" sz="quarter" idx="10"/>
          </p:nvPr>
        </p:nvSpPr>
        <p:spPr>
          <a:xfrm>
            <a:off x="4164013" y="6356350"/>
            <a:ext cx="3860800" cy="365125"/>
          </a:xfrm>
          <a:prstGeom prst="rect">
            <a:avLst/>
          </a:prstGeom>
        </p:spPr>
        <p:txBody>
          <a:bodyPr/>
          <a:lstStyle>
            <a:lvl1pPr>
              <a:defRPr/>
            </a:lvl1pPr>
          </a:lstStyle>
          <a:p>
            <a:pPr>
              <a:defRPr/>
            </a:pP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Quote">
    <p:spTree>
      <p:nvGrpSpPr>
        <p:cNvPr id="1" name=""/>
        <p:cNvGrpSpPr/>
        <p:nvPr/>
      </p:nvGrpSpPr>
      <p:grpSpPr>
        <a:xfrm>
          <a:off x="0" y="0"/>
          <a:ext cx="0" cy="0"/>
          <a:chOff x="0" y="0"/>
          <a:chExt cx="0" cy="0"/>
        </a:xfrm>
      </p:grpSpPr>
      <p:pic>
        <p:nvPicPr>
          <p:cNvPr id="4" name="Picture 1" descr="\\Mvfs\projects\Citrix\09-0288 Citrix Rebrand Corporate Template\Art\PNG\Quote_End_Grey.png"/>
          <p:cNvPicPr>
            <a:picLocks noChangeAspect="1" noChangeArrowheads="1"/>
          </p:cNvPicPr>
          <p:nvPr userDrawn="1"/>
        </p:nvPicPr>
        <p:blipFill>
          <a:blip r:embed="rId2" cstate="print">
            <a:lum bright="52000"/>
          </a:blip>
          <a:srcRect r="16431"/>
          <a:stretch>
            <a:fillRect/>
          </a:stretch>
        </p:blipFill>
        <p:spPr bwMode="auto">
          <a:xfrm>
            <a:off x="10972800" y="3533775"/>
            <a:ext cx="1219200" cy="1123950"/>
          </a:xfrm>
          <a:prstGeom prst="rect">
            <a:avLst/>
          </a:prstGeom>
          <a:noFill/>
          <a:ln w="9525">
            <a:noFill/>
            <a:miter lim="800000"/>
            <a:headEnd/>
            <a:tailEnd/>
          </a:ln>
        </p:spPr>
      </p:pic>
      <p:pic>
        <p:nvPicPr>
          <p:cNvPr id="5" name="Picture 2" descr="\\Mvfs\projects\Citrix\09-0288 Citrix Rebrand Corporate Template\Art\PNG\Quote_Begin_Grey.png"/>
          <p:cNvPicPr>
            <a:picLocks noChangeAspect="1" noChangeArrowheads="1"/>
          </p:cNvPicPr>
          <p:nvPr userDrawn="1"/>
        </p:nvPicPr>
        <p:blipFill>
          <a:blip r:embed="rId3" cstate="print">
            <a:lum bright="54000"/>
          </a:blip>
          <a:srcRect l="14999"/>
          <a:stretch>
            <a:fillRect/>
          </a:stretch>
        </p:blipFill>
        <p:spPr bwMode="auto">
          <a:xfrm>
            <a:off x="0" y="1254125"/>
            <a:ext cx="1241425" cy="1123950"/>
          </a:xfrm>
          <a:prstGeom prst="rect">
            <a:avLst/>
          </a:prstGeom>
          <a:noFill/>
          <a:ln w="9525">
            <a:noFill/>
            <a:miter lim="800000"/>
            <a:headEnd/>
            <a:tailEnd/>
          </a:ln>
        </p:spPr>
      </p:pic>
      <p:sp>
        <p:nvSpPr>
          <p:cNvPr id="6" name="AutoShape 14"/>
          <p:cNvSpPr>
            <a:spLocks noChangeArrowheads="1"/>
          </p:cNvSpPr>
          <p:nvPr/>
        </p:nvSpPr>
        <p:spPr bwMode="auto">
          <a:xfrm>
            <a:off x="630238" y="1981200"/>
            <a:ext cx="10928350" cy="3311525"/>
          </a:xfrm>
          <a:prstGeom prst="roundRect">
            <a:avLst>
              <a:gd name="adj" fmla="val 2731"/>
            </a:avLst>
          </a:prstGeom>
          <a:noFill/>
          <a:ln w="19050">
            <a:noFill/>
            <a:round/>
            <a:headEnd/>
            <a:tailEnd/>
          </a:ln>
        </p:spPr>
        <p:txBody>
          <a:bodyPr wrap="none" anchor="ctr"/>
          <a:lstStyle/>
          <a:p>
            <a:pPr>
              <a:defRPr/>
            </a:pPr>
            <a:endParaRPr lang="en-US"/>
          </a:p>
        </p:txBody>
      </p:sp>
      <p:sp>
        <p:nvSpPr>
          <p:cNvPr id="7" name="AutoShape 14"/>
          <p:cNvSpPr>
            <a:spLocks noChangeArrowheads="1"/>
          </p:cNvSpPr>
          <p:nvPr/>
        </p:nvSpPr>
        <p:spPr bwMode="auto">
          <a:xfrm>
            <a:off x="630238" y="1981200"/>
            <a:ext cx="10928350" cy="3311525"/>
          </a:xfrm>
          <a:prstGeom prst="roundRect">
            <a:avLst>
              <a:gd name="adj" fmla="val 2731"/>
            </a:avLst>
          </a:prstGeom>
          <a:noFill/>
          <a:ln w="19050">
            <a:noFill/>
            <a:round/>
            <a:headEnd/>
            <a:tailEnd/>
          </a:ln>
        </p:spPr>
        <p:txBody>
          <a:bodyPr wrap="none" anchor="ctr"/>
          <a:lstStyle/>
          <a:p>
            <a:pPr>
              <a:defRPr/>
            </a:pPr>
            <a:endParaRPr lang="en-US"/>
          </a:p>
        </p:txBody>
      </p:sp>
      <p:sp>
        <p:nvSpPr>
          <p:cNvPr id="8" name="AutoShape 14"/>
          <p:cNvSpPr>
            <a:spLocks noChangeArrowheads="1"/>
          </p:cNvSpPr>
          <p:nvPr userDrawn="1"/>
        </p:nvSpPr>
        <p:spPr bwMode="auto">
          <a:xfrm>
            <a:off x="630238" y="1981200"/>
            <a:ext cx="10928350" cy="3311525"/>
          </a:xfrm>
          <a:prstGeom prst="roundRect">
            <a:avLst>
              <a:gd name="adj" fmla="val 2731"/>
            </a:avLst>
          </a:prstGeom>
          <a:noFill/>
          <a:ln w="19050">
            <a:noFill/>
            <a:round/>
            <a:headEnd/>
            <a:tailEnd/>
          </a:ln>
        </p:spPr>
        <p:txBody>
          <a:bodyPr wrap="none" anchor="ctr"/>
          <a:lstStyle/>
          <a:p>
            <a:pPr>
              <a:defRPr/>
            </a:pPr>
            <a:endParaRPr lang="en-US"/>
          </a:p>
        </p:txBody>
      </p:sp>
      <p:sp>
        <p:nvSpPr>
          <p:cNvPr id="16" name="Text Placeholder 15"/>
          <p:cNvSpPr>
            <a:spLocks noGrp="1"/>
          </p:cNvSpPr>
          <p:nvPr>
            <p:ph type="body" sz="quarter" idx="10"/>
          </p:nvPr>
        </p:nvSpPr>
        <p:spPr>
          <a:xfrm>
            <a:off x="1822093" y="1810043"/>
            <a:ext cx="8586250" cy="28069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marR="0" indent="0" algn="ctr" defTabSz="914400" rtl="0" eaLnBrk="1" fontAlgn="base" latinLnBrk="0" hangingPunct="1">
              <a:lnSpc>
                <a:spcPct val="100000"/>
              </a:lnSpc>
              <a:spcBef>
                <a:spcPct val="0"/>
              </a:spcBef>
              <a:spcAft>
                <a:spcPct val="0"/>
              </a:spcAft>
              <a:buClr>
                <a:srgbClr val="4D4F53"/>
              </a:buClr>
              <a:buSzPct val="100000"/>
              <a:buFontTx/>
              <a:buNone/>
              <a:tabLst/>
              <a:defRPr lang="en-US" sz="4400" b="0" kern="1200" dirty="0" smtClean="0">
                <a:solidFill>
                  <a:srgbClr val="0075B0"/>
                </a:solidFill>
                <a:latin typeface="+mj-lt"/>
                <a:ea typeface="+mn-ea"/>
                <a:cs typeface="+mn-cs"/>
              </a:defRPr>
            </a:lvl1pPr>
          </a:lstStyle>
          <a:p>
            <a:pPr lvl="0"/>
            <a:r>
              <a:rPr lang="en-US" noProof="0" dirty="0" smtClean="0"/>
              <a:t>Click to edit Master text styles</a:t>
            </a:r>
          </a:p>
        </p:txBody>
      </p:sp>
      <p:sp>
        <p:nvSpPr>
          <p:cNvPr id="18" name="Text Placeholder 6"/>
          <p:cNvSpPr>
            <a:spLocks noGrp="1"/>
          </p:cNvSpPr>
          <p:nvPr>
            <p:ph type="body" sz="quarter" idx="11"/>
          </p:nvPr>
        </p:nvSpPr>
        <p:spPr>
          <a:xfrm>
            <a:off x="1810996" y="4808370"/>
            <a:ext cx="8573848" cy="449263"/>
          </a:xfrm>
          <a:prstGeom prst="rect">
            <a:avLst/>
          </a:prstGeom>
        </p:spPr>
        <p:txBody>
          <a:bodyPr/>
          <a:lstStyle>
            <a:lvl1pPr algn="r">
              <a:buNone/>
              <a:defRPr lang="en-US" sz="2400" kern="1200" baseline="0" dirty="0" smtClean="0">
                <a:solidFill>
                  <a:srgbClr val="4D4F53"/>
                </a:solidFill>
                <a:latin typeface="+mj-lt"/>
                <a:ea typeface="+mn-ea"/>
                <a:cs typeface="+mn-cs"/>
              </a:defRPr>
            </a:lvl1pPr>
            <a:lvl2pPr>
              <a:defRPr lang="en-US" sz="2600" kern="1200" dirty="0" smtClean="0">
                <a:solidFill>
                  <a:schemeClr val="bg2"/>
                </a:solidFill>
                <a:latin typeface="Arial" charset="0"/>
                <a:ea typeface="+mn-ea"/>
                <a:cs typeface="+mn-cs"/>
              </a:defRPr>
            </a:lvl2pPr>
            <a:lvl3pPr>
              <a:defRPr lang="en-US" sz="2600" kern="1200" dirty="0" smtClean="0">
                <a:solidFill>
                  <a:schemeClr val="bg2"/>
                </a:solidFill>
                <a:latin typeface="Arial" charset="0"/>
                <a:ea typeface="+mn-ea"/>
                <a:cs typeface="+mn-cs"/>
              </a:defRPr>
            </a:lvl3pPr>
            <a:lvl4pPr>
              <a:defRPr lang="en-US" sz="2600" kern="1200" dirty="0" smtClean="0">
                <a:solidFill>
                  <a:schemeClr val="bg2"/>
                </a:solidFill>
                <a:latin typeface="Arial" charset="0"/>
                <a:ea typeface="+mn-ea"/>
                <a:cs typeface="+mn-cs"/>
              </a:defRPr>
            </a:lvl4pPr>
            <a:lvl5pPr>
              <a:defRPr lang="en-US" sz="2600" kern="1200" dirty="0">
                <a:solidFill>
                  <a:schemeClr val="bg2"/>
                </a:solidFill>
                <a:latin typeface="Arial" charset="0"/>
                <a:ea typeface="+mn-ea"/>
                <a:cs typeface="+mn-cs"/>
              </a:defRPr>
            </a:lvl5pPr>
          </a:lstStyle>
          <a:p>
            <a:pPr lvl="0"/>
            <a:r>
              <a:rPr lang="en-US" smtClean="0"/>
              <a:t>Click to edit Master text styles</a:t>
            </a:r>
          </a:p>
        </p:txBody>
      </p:sp>
      <p:pic>
        <p:nvPicPr>
          <p:cNvPr id="10" name="Picture 9" descr="logo.png"/>
          <p:cNvPicPr>
            <a:picLocks noChangeAspect="1"/>
          </p:cNvPicPr>
          <p:nvPr userDrawn="1"/>
        </p:nvPicPr>
        <p:blipFill>
          <a:blip r:embed="rId4" cstate="print"/>
          <a:stretch>
            <a:fillRect/>
          </a:stretch>
        </p:blipFill>
        <p:spPr>
          <a:xfrm>
            <a:off x="9504832" y="36419"/>
            <a:ext cx="2544229" cy="495300"/>
          </a:xfrm>
          <a:prstGeom prst="rect">
            <a:avLst/>
          </a:prstGeom>
        </p:spPr>
      </p:pic>
      <p:sp>
        <p:nvSpPr>
          <p:cNvPr id="11" name="Footer Placeholder 6"/>
          <p:cNvSpPr>
            <a:spLocks noGrp="1"/>
          </p:cNvSpPr>
          <p:nvPr>
            <p:ph type="ftr" sz="quarter" idx="12"/>
          </p:nvPr>
        </p:nvSpPr>
        <p:spPr>
          <a:xfrm>
            <a:off x="4164013" y="6356350"/>
            <a:ext cx="3860800" cy="365125"/>
          </a:xfrm>
          <a:prstGeom prst="rect">
            <a:avLst/>
          </a:prstGeom>
        </p:spPr>
        <p:txBody>
          <a:bodyPr/>
          <a:lstStyle>
            <a:lvl1pPr>
              <a:defRPr/>
            </a:lvl1pPr>
          </a:lstStyle>
          <a:p>
            <a:pPr>
              <a:defRPr/>
            </a:pP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382588" y="622300"/>
            <a:ext cx="11376025" cy="5064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 name="Footer Placeholder 6"/>
          <p:cNvSpPr>
            <a:spLocks noGrp="1"/>
          </p:cNvSpPr>
          <p:nvPr>
            <p:ph type="ftr" sz="quarter" idx="11"/>
          </p:nvPr>
        </p:nvSpPr>
        <p:spPr>
          <a:xfrm>
            <a:off x="4164013" y="6356350"/>
            <a:ext cx="3860800" cy="365125"/>
          </a:xfrm>
          <a:prstGeom prst="rect">
            <a:avLst/>
          </a:prstGeom>
        </p:spPr>
        <p:txBody>
          <a:bodyPr anchor="ctr" anchorCtr="1"/>
          <a:lstStyle>
            <a:lvl1pPr>
              <a:defRPr sz="1000" baseline="0"/>
            </a:lvl1pPr>
          </a:lstStyle>
          <a:p>
            <a:pPr>
              <a:defRPr/>
            </a:pPr>
            <a:endParaRPr lang="en-US" dirty="0"/>
          </a:p>
        </p:txBody>
      </p:sp>
      <p:sp>
        <p:nvSpPr>
          <p:cNvPr id="3" name="Slide Number Placeholder 2"/>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586A3-7B64-4ED5-8260-6F46F98A62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92" r:id="rId1"/>
    <p:sldLayoutId id="2147484193" r:id="rId2"/>
    <p:sldLayoutId id="2147484187" r:id="rId3"/>
    <p:sldLayoutId id="2147484188" r:id="rId4"/>
    <p:sldLayoutId id="2147484189" r:id="rId5"/>
    <p:sldLayoutId id="2147484195" r:id="rId6"/>
    <p:sldLayoutId id="2147484196" r:id="rId7"/>
    <p:sldLayoutId id="2147484197" r:id="rId8"/>
    <p:sldLayoutId id="2147484198" r:id="rId9"/>
    <p:sldLayoutId id="2147484200" r:id="rId10"/>
    <p:sldLayoutId id="2147484201" r:id="rId11"/>
    <p:sldLayoutId id="2147484202" r:id="rId12"/>
    <p:sldLayoutId id="2147484203" r:id="rId13"/>
  </p:sldLayoutIdLst>
  <p:transition>
    <p:fade/>
  </p:transition>
  <p:timing>
    <p:tnLst>
      <p:par>
        <p:cTn id="1" dur="indefinite" restart="never" nodeType="tmRoot"/>
      </p:par>
    </p:tnLst>
  </p:timing>
  <p:hf hdr="0" ftr="0"/>
  <p:txStyles>
    <p:titleStyle>
      <a:lvl1pPr algn="l" rtl="0" eaLnBrk="0" fontAlgn="base" hangingPunct="0">
        <a:lnSpc>
          <a:spcPct val="85000"/>
        </a:lnSpc>
        <a:spcBef>
          <a:spcPct val="0"/>
        </a:spcBef>
        <a:spcAft>
          <a:spcPct val="0"/>
        </a:spcAft>
        <a:defRPr lang="en-US" sz="3400" b="1" dirty="0">
          <a:solidFill>
            <a:srgbClr val="0075B0"/>
          </a:solidFill>
          <a:latin typeface="+mj-lt"/>
          <a:ea typeface="+mj-ea"/>
          <a:cs typeface="+mj-cs"/>
        </a:defRPr>
      </a:lvl1pPr>
      <a:lvl2pPr algn="l" rtl="0" eaLnBrk="0" fontAlgn="base" hangingPunct="0">
        <a:lnSpc>
          <a:spcPct val="85000"/>
        </a:lnSpc>
        <a:spcBef>
          <a:spcPct val="0"/>
        </a:spcBef>
        <a:spcAft>
          <a:spcPct val="0"/>
        </a:spcAft>
        <a:defRPr sz="3400" b="1">
          <a:solidFill>
            <a:srgbClr val="0075B0"/>
          </a:solidFill>
          <a:latin typeface="Arial" charset="0"/>
        </a:defRPr>
      </a:lvl2pPr>
      <a:lvl3pPr algn="l" rtl="0" eaLnBrk="0" fontAlgn="base" hangingPunct="0">
        <a:lnSpc>
          <a:spcPct val="85000"/>
        </a:lnSpc>
        <a:spcBef>
          <a:spcPct val="0"/>
        </a:spcBef>
        <a:spcAft>
          <a:spcPct val="0"/>
        </a:spcAft>
        <a:defRPr sz="3400" b="1">
          <a:solidFill>
            <a:srgbClr val="0075B0"/>
          </a:solidFill>
          <a:latin typeface="Arial" charset="0"/>
        </a:defRPr>
      </a:lvl3pPr>
      <a:lvl4pPr algn="l" rtl="0" eaLnBrk="0" fontAlgn="base" hangingPunct="0">
        <a:lnSpc>
          <a:spcPct val="85000"/>
        </a:lnSpc>
        <a:spcBef>
          <a:spcPct val="0"/>
        </a:spcBef>
        <a:spcAft>
          <a:spcPct val="0"/>
        </a:spcAft>
        <a:defRPr sz="3400" b="1">
          <a:solidFill>
            <a:srgbClr val="0075B0"/>
          </a:solidFill>
          <a:latin typeface="Arial" charset="0"/>
        </a:defRPr>
      </a:lvl4pPr>
      <a:lvl5pPr algn="l" rtl="0" eaLnBrk="0" fontAlgn="base" hangingPunct="0">
        <a:lnSpc>
          <a:spcPct val="85000"/>
        </a:lnSpc>
        <a:spcBef>
          <a:spcPct val="0"/>
        </a:spcBef>
        <a:spcAft>
          <a:spcPct val="0"/>
        </a:spcAft>
        <a:defRPr sz="3400" b="1">
          <a:solidFill>
            <a:srgbClr val="0075B0"/>
          </a:solidFill>
          <a:latin typeface="Arial" charset="0"/>
        </a:defRPr>
      </a:lvl5pPr>
      <a:lvl6pPr marL="457200" algn="l" rtl="0" eaLnBrk="1" fontAlgn="base" hangingPunct="1">
        <a:lnSpc>
          <a:spcPct val="85000"/>
        </a:lnSpc>
        <a:spcBef>
          <a:spcPct val="0"/>
        </a:spcBef>
        <a:spcAft>
          <a:spcPct val="0"/>
        </a:spcAft>
        <a:defRPr sz="3200" b="1">
          <a:solidFill>
            <a:schemeClr val="accent2"/>
          </a:solidFill>
          <a:latin typeface="Arial" charset="0"/>
        </a:defRPr>
      </a:lvl6pPr>
      <a:lvl7pPr marL="914400" algn="l" rtl="0" eaLnBrk="1" fontAlgn="base" hangingPunct="1">
        <a:lnSpc>
          <a:spcPct val="85000"/>
        </a:lnSpc>
        <a:spcBef>
          <a:spcPct val="0"/>
        </a:spcBef>
        <a:spcAft>
          <a:spcPct val="0"/>
        </a:spcAft>
        <a:defRPr sz="3200" b="1">
          <a:solidFill>
            <a:schemeClr val="accent2"/>
          </a:solidFill>
          <a:latin typeface="Arial" charset="0"/>
        </a:defRPr>
      </a:lvl7pPr>
      <a:lvl8pPr marL="1371600" algn="l" rtl="0" eaLnBrk="1" fontAlgn="base" hangingPunct="1">
        <a:lnSpc>
          <a:spcPct val="85000"/>
        </a:lnSpc>
        <a:spcBef>
          <a:spcPct val="0"/>
        </a:spcBef>
        <a:spcAft>
          <a:spcPct val="0"/>
        </a:spcAft>
        <a:defRPr sz="3200" b="1">
          <a:solidFill>
            <a:schemeClr val="accent2"/>
          </a:solidFill>
          <a:latin typeface="Arial" charset="0"/>
        </a:defRPr>
      </a:lvl8pPr>
      <a:lvl9pPr marL="1828800" algn="l" rtl="0" eaLnBrk="1" fontAlgn="base" hangingPunct="1">
        <a:lnSpc>
          <a:spcPct val="85000"/>
        </a:lnSpc>
        <a:spcBef>
          <a:spcPct val="0"/>
        </a:spcBef>
        <a:spcAft>
          <a:spcPct val="0"/>
        </a:spcAft>
        <a:defRPr sz="3200" b="1">
          <a:solidFill>
            <a:schemeClr val="accent2"/>
          </a:solidFill>
          <a:latin typeface="Arial" charset="0"/>
        </a:defRPr>
      </a:lvl9pPr>
    </p:titleStyle>
    <p:bodyStyle>
      <a:lvl1pPr marL="228600" indent="-228600" algn="l" rtl="0" eaLnBrk="0" fontAlgn="base" hangingPunct="0">
        <a:lnSpc>
          <a:spcPct val="90000"/>
        </a:lnSpc>
        <a:spcBef>
          <a:spcPts val="1300"/>
        </a:spcBef>
        <a:spcAft>
          <a:spcPct val="15000"/>
        </a:spcAft>
        <a:buClr>
          <a:srgbClr val="7F7F7F"/>
        </a:buClr>
        <a:buSzPct val="100000"/>
        <a:defRPr lang="en-US" sz="2800" dirty="0">
          <a:solidFill>
            <a:srgbClr val="007934"/>
          </a:solidFill>
          <a:latin typeface="+mn-lt"/>
          <a:ea typeface="+mn-ea"/>
          <a:cs typeface="+mn-cs"/>
        </a:defRPr>
      </a:lvl1pPr>
      <a:lvl2pPr marL="571500" indent="-228600" algn="l" rtl="0" eaLnBrk="0" fontAlgn="base" hangingPunct="0">
        <a:lnSpc>
          <a:spcPct val="90000"/>
        </a:lnSpc>
        <a:spcBef>
          <a:spcPct val="15000"/>
        </a:spcBef>
        <a:spcAft>
          <a:spcPct val="15000"/>
        </a:spcAft>
        <a:buClr>
          <a:srgbClr val="7F7F7F"/>
        </a:buClr>
        <a:buSzPct val="100000"/>
        <a:defRPr lang="en-US" dirty="0">
          <a:solidFill>
            <a:srgbClr val="007934"/>
          </a:solidFill>
          <a:latin typeface="+mn-lt"/>
        </a:defRPr>
      </a:lvl2pPr>
      <a:lvl3pPr marL="914400" indent="-228600" algn="l" rtl="0" eaLnBrk="0" fontAlgn="base" hangingPunct="0">
        <a:lnSpc>
          <a:spcPct val="90000"/>
        </a:lnSpc>
        <a:spcBef>
          <a:spcPct val="15000"/>
        </a:spcBef>
        <a:spcAft>
          <a:spcPct val="15000"/>
        </a:spcAft>
        <a:buClr>
          <a:srgbClr val="7F7F7F"/>
        </a:buClr>
        <a:buSzPct val="100000"/>
        <a:defRPr lang="en-US" sz="1600" dirty="0">
          <a:solidFill>
            <a:srgbClr val="007934"/>
          </a:solidFill>
          <a:latin typeface="+mn-lt"/>
        </a:defRPr>
      </a:lvl3pPr>
      <a:lvl4pPr marL="1200150" indent="-171450" algn="l" rtl="0" eaLnBrk="0" fontAlgn="base" hangingPunct="0">
        <a:lnSpc>
          <a:spcPct val="85000"/>
        </a:lnSpc>
        <a:spcBef>
          <a:spcPct val="15000"/>
        </a:spcBef>
        <a:spcAft>
          <a:spcPct val="10000"/>
        </a:spcAft>
        <a:buClr>
          <a:srgbClr val="7F7F7F"/>
        </a:buClr>
        <a:buSzPct val="100000"/>
        <a:defRPr sz="1400">
          <a:solidFill>
            <a:srgbClr val="007934"/>
          </a:solidFill>
          <a:latin typeface="+mn-lt"/>
        </a:defRPr>
      </a:lvl4pPr>
      <a:lvl5pPr marL="1485900" indent="-171450" algn="l" rtl="0" eaLnBrk="0" fontAlgn="base" hangingPunct="0">
        <a:lnSpc>
          <a:spcPct val="85000"/>
        </a:lnSpc>
        <a:spcBef>
          <a:spcPct val="15000"/>
        </a:spcBef>
        <a:spcAft>
          <a:spcPct val="10000"/>
        </a:spcAft>
        <a:buClr>
          <a:srgbClr val="7F7F7F"/>
        </a:buClr>
        <a:buSzPct val="100000"/>
        <a:defRPr sz="1400">
          <a:solidFill>
            <a:srgbClr val="007934"/>
          </a:solidFill>
          <a:latin typeface="+mn-lt"/>
        </a:defRPr>
      </a:lvl5pPr>
      <a:lvl6pPr marL="1828800" indent="-171450" algn="l" rtl="0" eaLnBrk="1" fontAlgn="base" hangingPunct="1">
        <a:lnSpc>
          <a:spcPct val="85000"/>
        </a:lnSpc>
        <a:spcBef>
          <a:spcPct val="15000"/>
        </a:spcBef>
        <a:spcAft>
          <a:spcPct val="10000"/>
        </a:spcAft>
        <a:buClr>
          <a:schemeClr val="hlink"/>
        </a:buClr>
        <a:buChar char="•"/>
        <a:defRPr sz="1400">
          <a:solidFill>
            <a:srgbClr val="000000"/>
          </a:solidFill>
          <a:latin typeface="+mn-lt"/>
        </a:defRPr>
      </a:lvl6pPr>
      <a:lvl7pPr marL="2286000" indent="-171450" algn="l" rtl="0" eaLnBrk="1" fontAlgn="base" hangingPunct="1">
        <a:lnSpc>
          <a:spcPct val="85000"/>
        </a:lnSpc>
        <a:spcBef>
          <a:spcPct val="15000"/>
        </a:spcBef>
        <a:spcAft>
          <a:spcPct val="10000"/>
        </a:spcAft>
        <a:buClr>
          <a:schemeClr val="hlink"/>
        </a:buClr>
        <a:buChar char="•"/>
        <a:defRPr sz="1400">
          <a:solidFill>
            <a:srgbClr val="000000"/>
          </a:solidFill>
          <a:latin typeface="+mn-lt"/>
        </a:defRPr>
      </a:lvl7pPr>
      <a:lvl8pPr marL="2743200" indent="-171450" algn="l" rtl="0" eaLnBrk="1" fontAlgn="base" hangingPunct="1">
        <a:lnSpc>
          <a:spcPct val="85000"/>
        </a:lnSpc>
        <a:spcBef>
          <a:spcPct val="15000"/>
        </a:spcBef>
        <a:spcAft>
          <a:spcPct val="10000"/>
        </a:spcAft>
        <a:buClr>
          <a:schemeClr val="hlink"/>
        </a:buClr>
        <a:buChar char="•"/>
        <a:defRPr sz="1400">
          <a:solidFill>
            <a:srgbClr val="000000"/>
          </a:solidFill>
          <a:latin typeface="+mn-lt"/>
        </a:defRPr>
      </a:lvl8pPr>
      <a:lvl9pPr marL="3200400" indent="-171450" algn="l" rtl="0" eaLnBrk="1" fontAlgn="base" hangingPunct="1">
        <a:lnSpc>
          <a:spcPct val="85000"/>
        </a:lnSpc>
        <a:spcBef>
          <a:spcPct val="15000"/>
        </a:spcBef>
        <a:spcAft>
          <a:spcPct val="10000"/>
        </a:spcAft>
        <a:buClr>
          <a:schemeClr val="hlink"/>
        </a:buClr>
        <a:buChar char="•"/>
        <a:defRPr sz="14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diagramData" Target="../diagrams/data9.xml"/><Relationship Id="rId3" Type="http://schemas.openxmlformats.org/officeDocument/2006/relationships/diagramData" Target="../diagrams/data6.xml"/><Relationship Id="rId21" Type="http://schemas.openxmlformats.org/officeDocument/2006/relationships/diagramColors" Target="../diagrams/colors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13.xml"/><Relationship Id="rId16" Type="http://schemas.openxmlformats.org/officeDocument/2006/relationships/diagramColors" Target="../diagrams/colors8.xml"/><Relationship Id="rId20" Type="http://schemas.openxmlformats.org/officeDocument/2006/relationships/diagramQuickStyle" Target="../diagrams/quickStyle9.xml"/><Relationship Id="rId1" Type="http://schemas.openxmlformats.org/officeDocument/2006/relationships/slideLayout" Target="../slideLayouts/slideLayout3.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19" Type="http://schemas.openxmlformats.org/officeDocument/2006/relationships/diagramLayout" Target="../diagrams/layout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microsoft.com/office/2007/relationships/diagramDrawing" Target="../diagrams/drawing9.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18" Type="http://schemas.openxmlformats.org/officeDocument/2006/relationships/diagramData" Target="../diagrams/data13.xml"/><Relationship Id="rId3" Type="http://schemas.openxmlformats.org/officeDocument/2006/relationships/diagramData" Target="../diagrams/data10.xml"/><Relationship Id="rId21" Type="http://schemas.openxmlformats.org/officeDocument/2006/relationships/diagramColors" Target="../diagrams/colors13.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14.xml"/><Relationship Id="rId16" Type="http://schemas.openxmlformats.org/officeDocument/2006/relationships/diagramColors" Target="../diagrams/colors12.xml"/><Relationship Id="rId20" Type="http://schemas.openxmlformats.org/officeDocument/2006/relationships/diagramQuickStyle" Target="../diagrams/quickStyle13.xml"/><Relationship Id="rId1" Type="http://schemas.openxmlformats.org/officeDocument/2006/relationships/slideLayout" Target="../slideLayouts/slideLayout3.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19" Type="http://schemas.openxmlformats.org/officeDocument/2006/relationships/diagramLayout" Target="../diagrams/layout13.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 Id="rId22" Type="http://schemas.microsoft.com/office/2007/relationships/diagramDrawing" Target="../diagrams/drawing13.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diagramData" Target="../diagrams/data16.xml"/><Relationship Id="rId18" Type="http://schemas.openxmlformats.org/officeDocument/2006/relationships/diagramData" Target="../diagrams/data17.xml"/><Relationship Id="rId3" Type="http://schemas.openxmlformats.org/officeDocument/2006/relationships/diagramData" Target="../diagrams/data14.xml"/><Relationship Id="rId21" Type="http://schemas.openxmlformats.org/officeDocument/2006/relationships/diagramColors" Target="../diagrams/colors17.xml"/><Relationship Id="rId7" Type="http://schemas.microsoft.com/office/2007/relationships/diagramDrawing" Target="../diagrams/drawing14.xml"/><Relationship Id="rId12" Type="http://schemas.microsoft.com/office/2007/relationships/diagramDrawing" Target="../diagrams/drawing15.xml"/><Relationship Id="rId17" Type="http://schemas.microsoft.com/office/2007/relationships/diagramDrawing" Target="../diagrams/drawing16.xml"/><Relationship Id="rId2" Type="http://schemas.openxmlformats.org/officeDocument/2006/relationships/notesSlide" Target="../notesSlides/notesSlide15.xml"/><Relationship Id="rId16" Type="http://schemas.openxmlformats.org/officeDocument/2006/relationships/diagramColors" Target="../diagrams/colors16.xml"/><Relationship Id="rId20" Type="http://schemas.openxmlformats.org/officeDocument/2006/relationships/diagramQuickStyle" Target="../diagrams/quickStyle17.xml"/><Relationship Id="rId1" Type="http://schemas.openxmlformats.org/officeDocument/2006/relationships/slideLayout" Target="../slideLayouts/slideLayout3.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5" Type="http://schemas.openxmlformats.org/officeDocument/2006/relationships/diagramQuickStyle" Target="../diagrams/quickStyle16.xml"/><Relationship Id="rId10" Type="http://schemas.openxmlformats.org/officeDocument/2006/relationships/diagramQuickStyle" Target="../diagrams/quickStyle15.xml"/><Relationship Id="rId19" Type="http://schemas.openxmlformats.org/officeDocument/2006/relationships/diagramLayout" Target="../diagrams/layout17.xml"/><Relationship Id="rId4" Type="http://schemas.openxmlformats.org/officeDocument/2006/relationships/diagramLayout" Target="../diagrams/layout14.xml"/><Relationship Id="rId9" Type="http://schemas.openxmlformats.org/officeDocument/2006/relationships/diagramLayout" Target="../diagrams/layout15.xml"/><Relationship Id="rId14" Type="http://schemas.openxmlformats.org/officeDocument/2006/relationships/diagramLayout" Target="../diagrams/layout16.xml"/><Relationship Id="rId22" Type="http://schemas.microsoft.com/office/2007/relationships/diagramDrawing" Target="../diagrams/drawing17.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diagramData" Target="../diagrams/data20.xml"/><Relationship Id="rId18" Type="http://schemas.openxmlformats.org/officeDocument/2006/relationships/diagramData" Target="../diagrams/data21.xml"/><Relationship Id="rId3" Type="http://schemas.openxmlformats.org/officeDocument/2006/relationships/diagramData" Target="../diagrams/data18.xml"/><Relationship Id="rId21" Type="http://schemas.openxmlformats.org/officeDocument/2006/relationships/diagramColors" Target="../diagrams/colors21.xml"/><Relationship Id="rId7" Type="http://schemas.microsoft.com/office/2007/relationships/diagramDrawing" Target="../diagrams/drawing18.xml"/><Relationship Id="rId12" Type="http://schemas.microsoft.com/office/2007/relationships/diagramDrawing" Target="../diagrams/drawing19.xml"/><Relationship Id="rId17" Type="http://schemas.microsoft.com/office/2007/relationships/diagramDrawing" Target="../diagrams/drawing20.xml"/><Relationship Id="rId2" Type="http://schemas.openxmlformats.org/officeDocument/2006/relationships/notesSlide" Target="../notesSlides/notesSlide16.xml"/><Relationship Id="rId16" Type="http://schemas.openxmlformats.org/officeDocument/2006/relationships/diagramColors" Target="../diagrams/colors20.xml"/><Relationship Id="rId20" Type="http://schemas.openxmlformats.org/officeDocument/2006/relationships/diagramQuickStyle" Target="../diagrams/quickStyle21.xml"/><Relationship Id="rId1" Type="http://schemas.openxmlformats.org/officeDocument/2006/relationships/slideLayout" Target="../slideLayouts/slideLayout3.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5" Type="http://schemas.openxmlformats.org/officeDocument/2006/relationships/diagramQuickStyle" Target="../diagrams/quickStyle20.xml"/><Relationship Id="rId10" Type="http://schemas.openxmlformats.org/officeDocument/2006/relationships/diagramQuickStyle" Target="../diagrams/quickStyle19.xml"/><Relationship Id="rId19" Type="http://schemas.openxmlformats.org/officeDocument/2006/relationships/diagramLayout" Target="../diagrams/layout21.xml"/><Relationship Id="rId4" Type="http://schemas.openxmlformats.org/officeDocument/2006/relationships/diagramLayout" Target="../diagrams/layout18.xml"/><Relationship Id="rId9" Type="http://schemas.openxmlformats.org/officeDocument/2006/relationships/diagramLayout" Target="../diagrams/layout19.xml"/><Relationship Id="rId14" Type="http://schemas.openxmlformats.org/officeDocument/2006/relationships/diagramLayout" Target="../diagrams/layout20.xml"/><Relationship Id="rId22" Type="http://schemas.microsoft.com/office/2007/relationships/diagramDrawing" Target="../diagrams/drawing21.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3.xml"/><Relationship Id="rId13" Type="http://schemas.openxmlformats.org/officeDocument/2006/relationships/diagramData" Target="../diagrams/data24.xml"/><Relationship Id="rId18" Type="http://schemas.openxmlformats.org/officeDocument/2006/relationships/diagramData" Target="../diagrams/data25.xml"/><Relationship Id="rId26" Type="http://schemas.openxmlformats.org/officeDocument/2006/relationships/diagramColors" Target="../diagrams/colors26.xml"/><Relationship Id="rId3" Type="http://schemas.openxmlformats.org/officeDocument/2006/relationships/diagramData" Target="../diagrams/data22.xml"/><Relationship Id="rId21" Type="http://schemas.openxmlformats.org/officeDocument/2006/relationships/diagramColors" Target="../diagrams/colors25.xml"/><Relationship Id="rId7" Type="http://schemas.microsoft.com/office/2007/relationships/diagramDrawing" Target="../diagrams/drawing22.xml"/><Relationship Id="rId12" Type="http://schemas.microsoft.com/office/2007/relationships/diagramDrawing" Target="../diagrams/drawing23.xml"/><Relationship Id="rId17" Type="http://schemas.microsoft.com/office/2007/relationships/diagramDrawing" Target="../diagrams/drawing24.xml"/><Relationship Id="rId25" Type="http://schemas.openxmlformats.org/officeDocument/2006/relationships/diagramQuickStyle" Target="../diagrams/quickStyle26.xml"/><Relationship Id="rId2" Type="http://schemas.openxmlformats.org/officeDocument/2006/relationships/notesSlide" Target="../notesSlides/notesSlide17.xml"/><Relationship Id="rId16" Type="http://schemas.openxmlformats.org/officeDocument/2006/relationships/diagramColors" Target="../diagrams/colors24.xml"/><Relationship Id="rId20" Type="http://schemas.openxmlformats.org/officeDocument/2006/relationships/diagramQuickStyle" Target="../diagrams/quickStyle25.xml"/><Relationship Id="rId1" Type="http://schemas.openxmlformats.org/officeDocument/2006/relationships/slideLayout" Target="../slideLayouts/slideLayout3.xml"/><Relationship Id="rId6" Type="http://schemas.openxmlformats.org/officeDocument/2006/relationships/diagramColors" Target="../diagrams/colors22.xml"/><Relationship Id="rId11" Type="http://schemas.openxmlformats.org/officeDocument/2006/relationships/diagramColors" Target="../diagrams/colors23.xml"/><Relationship Id="rId24" Type="http://schemas.openxmlformats.org/officeDocument/2006/relationships/diagramLayout" Target="../diagrams/layout26.xml"/><Relationship Id="rId5" Type="http://schemas.openxmlformats.org/officeDocument/2006/relationships/diagramQuickStyle" Target="../diagrams/quickStyle22.xml"/><Relationship Id="rId15" Type="http://schemas.openxmlformats.org/officeDocument/2006/relationships/diagramQuickStyle" Target="../diagrams/quickStyle24.xml"/><Relationship Id="rId23" Type="http://schemas.openxmlformats.org/officeDocument/2006/relationships/diagramData" Target="../diagrams/data26.xml"/><Relationship Id="rId10" Type="http://schemas.openxmlformats.org/officeDocument/2006/relationships/diagramQuickStyle" Target="../diagrams/quickStyle23.xml"/><Relationship Id="rId19" Type="http://schemas.openxmlformats.org/officeDocument/2006/relationships/diagramLayout" Target="../diagrams/layout25.xml"/><Relationship Id="rId4" Type="http://schemas.openxmlformats.org/officeDocument/2006/relationships/diagramLayout" Target="../diagrams/layout22.xml"/><Relationship Id="rId9" Type="http://schemas.openxmlformats.org/officeDocument/2006/relationships/diagramLayout" Target="../diagrams/layout23.xml"/><Relationship Id="rId14" Type="http://schemas.openxmlformats.org/officeDocument/2006/relationships/diagramLayout" Target="../diagrams/layout24.xml"/><Relationship Id="rId22" Type="http://schemas.microsoft.com/office/2007/relationships/diagramDrawing" Target="../diagrams/drawing25.xml"/><Relationship Id="rId27" Type="http://schemas.microsoft.com/office/2007/relationships/diagramDrawing" Target="../diagrams/drawing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2736679" y="1390650"/>
            <a:ext cx="7614874" cy="2681781"/>
          </a:xfrm>
        </p:spPr>
        <p:txBody>
          <a:bodyPr/>
          <a:lstStyle/>
          <a:p>
            <a:pPr eaLnBrk="1" hangingPunct="1"/>
            <a:r>
              <a:rPr lang="en-US" sz="4800" b="1" dirty="0" smtClean="0">
                <a:solidFill>
                  <a:srgbClr val="002D86"/>
                </a:solidFill>
              </a:rPr>
              <a:t>VMTurbo: </a:t>
            </a:r>
            <a:r>
              <a:rPr lang="en-US" sz="4000" b="1" i="1" dirty="0">
                <a:solidFill>
                  <a:srgbClr val="002D86"/>
                </a:solidFill>
              </a:rPr>
              <a:t>Intelligent Workload Management for Cloud and </a:t>
            </a:r>
            <a:r>
              <a:rPr lang="en-US" sz="4000" b="1" i="1" dirty="0" smtClean="0">
                <a:solidFill>
                  <a:srgbClr val="002D86"/>
                </a:solidFill>
              </a:rPr>
              <a:t>Virtualized Infrastructures</a:t>
            </a:r>
            <a:endParaRPr sz="3200" i="1" dirty="0" smtClean="0">
              <a:solidFill>
                <a:srgbClr val="002D86"/>
              </a:solidFill>
            </a:endParaRPr>
          </a:p>
        </p:txBody>
      </p:sp>
      <p:sp>
        <p:nvSpPr>
          <p:cNvPr id="2" name="Subtitle 1"/>
          <p:cNvSpPr>
            <a:spLocks noGrp="1"/>
          </p:cNvSpPr>
          <p:nvPr>
            <p:ph type="subTitle" idx="1"/>
          </p:nvPr>
        </p:nvSpPr>
        <p:spPr>
          <a:xfrm>
            <a:off x="2704984" y="4476294"/>
            <a:ext cx="8251325" cy="914856"/>
          </a:xfrm>
        </p:spPr>
        <p:txBody>
          <a:bodyPr/>
          <a:lstStyle/>
          <a:p>
            <a:r>
              <a:rPr lang="en-US" sz="3200" b="1" i="1" dirty="0" smtClean="0"/>
              <a:t>Partner </a:t>
            </a:r>
            <a:r>
              <a:rPr lang="en-US" sz="3200" b="1" i="1" dirty="0"/>
              <a:t>Sales </a:t>
            </a:r>
            <a:r>
              <a:rPr lang="en-US" sz="3200" b="1" i="1" dirty="0" smtClean="0"/>
              <a:t>Training</a:t>
            </a:r>
          </a:p>
          <a:p>
            <a:endParaRPr lang="en-US" sz="3200" b="1" i="1" dirty="0"/>
          </a:p>
        </p:txBody>
      </p:sp>
    </p:spTree>
    <p:extLst>
      <p:ext uri="{BB962C8B-B14F-4D97-AF65-F5344CB8AC3E}">
        <p14:creationId xmlns:p14="http://schemas.microsoft.com/office/powerpoint/2010/main" val="267448342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1" y="364909"/>
            <a:ext cx="11375136" cy="506413"/>
          </a:xfrm>
        </p:spPr>
        <p:txBody>
          <a:bodyPr/>
          <a:lstStyle/>
          <a:p>
            <a:r>
              <a:rPr lang="en-US" dirty="0" smtClean="0"/>
              <a:t>Economic Scheduling Engine Market</a:t>
            </a:r>
            <a:endParaRPr lang="en-US" dirty="0"/>
          </a:p>
        </p:txBody>
      </p:sp>
      <p:grpSp>
        <p:nvGrpSpPr>
          <p:cNvPr id="110" name="Group 109"/>
          <p:cNvGrpSpPr/>
          <p:nvPr/>
        </p:nvGrpSpPr>
        <p:grpSpPr>
          <a:xfrm>
            <a:off x="444500" y="1612900"/>
            <a:ext cx="10477500" cy="4724400"/>
            <a:chOff x="101600" y="4330700"/>
            <a:chExt cx="6311900" cy="2006600"/>
          </a:xfrm>
        </p:grpSpPr>
        <p:sp>
          <p:nvSpPr>
            <p:cNvPr id="4" name="Cloud 3"/>
            <p:cNvSpPr/>
            <p:nvPr/>
          </p:nvSpPr>
          <p:spPr>
            <a:xfrm>
              <a:off x="101600" y="4787900"/>
              <a:ext cx="6311900" cy="1549400"/>
            </a:xfrm>
            <a:prstGeom prst="cloud">
              <a:avLst/>
            </a:prstGeom>
            <a:solidFill>
              <a:srgbClr val="00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5" name="Group 4"/>
            <p:cNvGrpSpPr/>
            <p:nvPr/>
          </p:nvGrpSpPr>
          <p:grpSpPr>
            <a:xfrm>
              <a:off x="469900" y="5559321"/>
              <a:ext cx="803435" cy="480041"/>
              <a:chOff x="990668" y="5254521"/>
              <a:chExt cx="523967" cy="480041"/>
            </a:xfrm>
          </p:grpSpPr>
          <p:sp>
            <p:nvSpPr>
              <p:cNvPr id="6"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3"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4" name="Group 13"/>
            <p:cNvGrpSpPr/>
            <p:nvPr/>
          </p:nvGrpSpPr>
          <p:grpSpPr>
            <a:xfrm>
              <a:off x="927100" y="5152921"/>
              <a:ext cx="803435" cy="480041"/>
              <a:chOff x="990668" y="5254521"/>
              <a:chExt cx="523967" cy="480041"/>
            </a:xfrm>
          </p:grpSpPr>
          <p:sp>
            <p:nvSpPr>
              <p:cNvPr id="15"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1"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2"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53" name="Freeform 60"/>
            <p:cNvSpPr>
              <a:spLocks noEditPoints="1"/>
            </p:cNvSpPr>
            <p:nvPr/>
          </p:nvSpPr>
          <p:spPr bwMode="auto">
            <a:xfrm>
              <a:off x="3704876" y="5303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4" name="Freeform 60"/>
            <p:cNvSpPr>
              <a:spLocks noEditPoints="1"/>
            </p:cNvSpPr>
            <p:nvPr/>
          </p:nvSpPr>
          <p:spPr bwMode="auto">
            <a:xfrm>
              <a:off x="4428776" y="50749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5" name="Freeform 60"/>
            <p:cNvSpPr>
              <a:spLocks noEditPoints="1"/>
            </p:cNvSpPr>
            <p:nvPr/>
          </p:nvSpPr>
          <p:spPr bwMode="auto">
            <a:xfrm>
              <a:off x="2917476" y="55067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7" name="Freeform 60"/>
            <p:cNvSpPr>
              <a:spLocks noEditPoints="1"/>
            </p:cNvSpPr>
            <p:nvPr/>
          </p:nvSpPr>
          <p:spPr bwMode="auto">
            <a:xfrm>
              <a:off x="4593876" y="54051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8" name="Freeform 60"/>
            <p:cNvSpPr>
              <a:spLocks noEditPoints="1"/>
            </p:cNvSpPr>
            <p:nvPr/>
          </p:nvSpPr>
          <p:spPr bwMode="auto">
            <a:xfrm>
              <a:off x="5419376" y="51130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9" name="Freeform 60"/>
            <p:cNvSpPr>
              <a:spLocks noEditPoints="1"/>
            </p:cNvSpPr>
            <p:nvPr/>
          </p:nvSpPr>
          <p:spPr bwMode="auto">
            <a:xfrm>
              <a:off x="3895376" y="57734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1" name="Freeform 60"/>
            <p:cNvSpPr>
              <a:spLocks noEditPoints="1"/>
            </p:cNvSpPr>
            <p:nvPr/>
          </p:nvSpPr>
          <p:spPr bwMode="auto">
            <a:xfrm>
              <a:off x="4987576" y="5684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62" name="Group 61"/>
            <p:cNvGrpSpPr/>
            <p:nvPr/>
          </p:nvGrpSpPr>
          <p:grpSpPr>
            <a:xfrm>
              <a:off x="1676400" y="5673621"/>
              <a:ext cx="803435" cy="480041"/>
              <a:chOff x="990668" y="5254521"/>
              <a:chExt cx="523967" cy="480041"/>
            </a:xfrm>
          </p:grpSpPr>
          <p:sp>
            <p:nvSpPr>
              <p:cNvPr id="6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9"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0"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77" name="Group 76"/>
            <p:cNvGrpSpPr/>
            <p:nvPr/>
          </p:nvGrpSpPr>
          <p:grpSpPr>
            <a:xfrm>
              <a:off x="1092200" y="5610121"/>
              <a:ext cx="803435" cy="480041"/>
              <a:chOff x="990668" y="5254521"/>
              <a:chExt cx="523967" cy="480041"/>
            </a:xfrm>
          </p:grpSpPr>
          <p:sp>
            <p:nvSpPr>
              <p:cNvPr id="78"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9"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0"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1"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2"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3"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4"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5"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92" name="Group 91"/>
            <p:cNvGrpSpPr/>
            <p:nvPr/>
          </p:nvGrpSpPr>
          <p:grpSpPr>
            <a:xfrm>
              <a:off x="1574800" y="5191021"/>
              <a:ext cx="803435" cy="480041"/>
              <a:chOff x="990668" y="5254521"/>
              <a:chExt cx="523967" cy="480041"/>
            </a:xfrm>
          </p:grpSpPr>
          <p:sp>
            <p:nvSpPr>
              <p:cNvPr id="9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9"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0"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23" name="Group 22"/>
            <p:cNvGrpSpPr/>
            <p:nvPr/>
          </p:nvGrpSpPr>
          <p:grpSpPr>
            <a:xfrm>
              <a:off x="2070100" y="5330721"/>
              <a:ext cx="803435" cy="480041"/>
              <a:chOff x="990668" y="5254521"/>
              <a:chExt cx="523967" cy="480041"/>
            </a:xfrm>
          </p:grpSpPr>
          <p:sp>
            <p:nvSpPr>
              <p:cNvPr id="24"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5"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6"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7"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8"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9"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30"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31"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32" name="Group 31"/>
            <p:cNvGrpSpPr/>
            <p:nvPr/>
          </p:nvGrpSpPr>
          <p:grpSpPr>
            <a:xfrm>
              <a:off x="609600" y="4330700"/>
              <a:ext cx="469900" cy="687446"/>
              <a:chOff x="454766" y="3749446"/>
              <a:chExt cx="596983" cy="1014700"/>
            </a:xfrm>
          </p:grpSpPr>
          <p:sp>
            <p:nvSpPr>
              <p:cNvPr id="33" name="Rounded Rectangle 32"/>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34" name="Rounded Rectangle 33"/>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35" name="Group 34"/>
            <p:cNvGrpSpPr/>
            <p:nvPr/>
          </p:nvGrpSpPr>
          <p:grpSpPr>
            <a:xfrm>
              <a:off x="698500" y="4381500"/>
              <a:ext cx="469900" cy="687446"/>
              <a:chOff x="454766" y="3749446"/>
              <a:chExt cx="596983" cy="1014700"/>
            </a:xfrm>
          </p:grpSpPr>
          <p:sp>
            <p:nvSpPr>
              <p:cNvPr id="36" name="Rounded Rectangle 3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37" name="Rounded Rectangle 3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38" name="Group 37"/>
            <p:cNvGrpSpPr/>
            <p:nvPr/>
          </p:nvGrpSpPr>
          <p:grpSpPr>
            <a:xfrm>
              <a:off x="3251200" y="4660900"/>
              <a:ext cx="469900" cy="687446"/>
              <a:chOff x="454766" y="3749446"/>
              <a:chExt cx="596983" cy="1014700"/>
            </a:xfrm>
          </p:grpSpPr>
          <p:sp>
            <p:nvSpPr>
              <p:cNvPr id="39" name="Rounded Rectangle 38"/>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40" name="Rounded Rectangle 39"/>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41" name="Group 40"/>
            <p:cNvGrpSpPr/>
            <p:nvPr/>
          </p:nvGrpSpPr>
          <p:grpSpPr>
            <a:xfrm>
              <a:off x="3340099" y="4737100"/>
              <a:ext cx="469901" cy="687446"/>
              <a:chOff x="357958" y="3749446"/>
              <a:chExt cx="596984" cy="1014700"/>
            </a:xfrm>
          </p:grpSpPr>
          <p:sp>
            <p:nvSpPr>
              <p:cNvPr id="42" name="Rounded Rectangle 41"/>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43" name="Rounded Rectangle 42"/>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44" name="Group 43"/>
            <p:cNvGrpSpPr/>
            <p:nvPr/>
          </p:nvGrpSpPr>
          <p:grpSpPr>
            <a:xfrm>
              <a:off x="4953000" y="4749800"/>
              <a:ext cx="469900" cy="687446"/>
              <a:chOff x="454766" y="3749446"/>
              <a:chExt cx="596983" cy="1014700"/>
            </a:xfrm>
          </p:grpSpPr>
          <p:sp>
            <p:nvSpPr>
              <p:cNvPr id="45" name="Rounded Rectangle 44"/>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46" name="Rounded Rectangle 45"/>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47" name="Group 46"/>
            <p:cNvGrpSpPr/>
            <p:nvPr/>
          </p:nvGrpSpPr>
          <p:grpSpPr>
            <a:xfrm>
              <a:off x="800100" y="4457700"/>
              <a:ext cx="469900" cy="687446"/>
              <a:chOff x="454766" y="3749446"/>
              <a:chExt cx="596983" cy="1014700"/>
            </a:xfrm>
          </p:grpSpPr>
          <p:sp>
            <p:nvSpPr>
              <p:cNvPr id="48" name="Rounded Rectangle 47"/>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49" name="Rounded Rectangle 48"/>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50" name="Group 49"/>
            <p:cNvGrpSpPr/>
            <p:nvPr/>
          </p:nvGrpSpPr>
          <p:grpSpPr>
            <a:xfrm>
              <a:off x="901700" y="4559300"/>
              <a:ext cx="469900" cy="687446"/>
              <a:chOff x="454766" y="3749446"/>
              <a:chExt cx="596983" cy="1014700"/>
            </a:xfrm>
          </p:grpSpPr>
          <p:sp>
            <p:nvSpPr>
              <p:cNvPr id="51" name="Rounded Rectangle 5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52" name="Rounded Rectangle 5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71" name="Group 70"/>
            <p:cNvGrpSpPr/>
            <p:nvPr/>
          </p:nvGrpSpPr>
          <p:grpSpPr>
            <a:xfrm>
              <a:off x="2476500" y="4699000"/>
              <a:ext cx="469900" cy="687446"/>
              <a:chOff x="454766" y="3749446"/>
              <a:chExt cx="596983" cy="1014700"/>
            </a:xfrm>
          </p:grpSpPr>
          <p:sp>
            <p:nvSpPr>
              <p:cNvPr id="72" name="Rounded Rectangle 71"/>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73" name="Rounded Rectangle 72"/>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74" name="Group 73"/>
            <p:cNvGrpSpPr/>
            <p:nvPr/>
          </p:nvGrpSpPr>
          <p:grpSpPr>
            <a:xfrm>
              <a:off x="2565399" y="4775200"/>
              <a:ext cx="469901" cy="687446"/>
              <a:chOff x="357958" y="3749446"/>
              <a:chExt cx="596984" cy="1014700"/>
            </a:xfrm>
          </p:grpSpPr>
          <p:sp>
            <p:nvSpPr>
              <p:cNvPr id="75" name="Rounded Rectangle 74"/>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76" name="Rounded Rectangle 75"/>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6" name="Group 85"/>
            <p:cNvGrpSpPr/>
            <p:nvPr/>
          </p:nvGrpSpPr>
          <p:grpSpPr>
            <a:xfrm>
              <a:off x="1612900" y="4584700"/>
              <a:ext cx="469900" cy="687446"/>
              <a:chOff x="454766" y="3749446"/>
              <a:chExt cx="596983" cy="1014700"/>
            </a:xfrm>
          </p:grpSpPr>
          <p:sp>
            <p:nvSpPr>
              <p:cNvPr id="87" name="Rounded Rectangle 86"/>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8" name="Rounded Rectangle 87"/>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9" name="Group 88"/>
            <p:cNvGrpSpPr/>
            <p:nvPr/>
          </p:nvGrpSpPr>
          <p:grpSpPr>
            <a:xfrm>
              <a:off x="1701799" y="4660900"/>
              <a:ext cx="469901" cy="687446"/>
              <a:chOff x="357958" y="3749446"/>
              <a:chExt cx="596984" cy="1014700"/>
            </a:xfrm>
          </p:grpSpPr>
          <p:sp>
            <p:nvSpPr>
              <p:cNvPr id="90" name="Rounded Rectangle 89"/>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1" name="Rounded Rectangle 90"/>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01" name="Group 100"/>
            <p:cNvGrpSpPr/>
            <p:nvPr/>
          </p:nvGrpSpPr>
          <p:grpSpPr>
            <a:xfrm>
              <a:off x="4089400" y="4775200"/>
              <a:ext cx="469900" cy="687446"/>
              <a:chOff x="454766" y="3749446"/>
              <a:chExt cx="596983" cy="1014700"/>
            </a:xfrm>
          </p:grpSpPr>
          <p:sp>
            <p:nvSpPr>
              <p:cNvPr id="102" name="Rounded Rectangle 101"/>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03" name="Rounded Rectangle 102"/>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04" name="Group 103"/>
            <p:cNvGrpSpPr/>
            <p:nvPr/>
          </p:nvGrpSpPr>
          <p:grpSpPr>
            <a:xfrm>
              <a:off x="5105400" y="4902200"/>
              <a:ext cx="469900" cy="687446"/>
              <a:chOff x="454766" y="3749446"/>
              <a:chExt cx="596983" cy="1014700"/>
            </a:xfrm>
          </p:grpSpPr>
          <p:sp>
            <p:nvSpPr>
              <p:cNvPr id="105" name="Rounded Rectangle 104"/>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06" name="Rounded Rectangle 105"/>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07" name="Group 106"/>
            <p:cNvGrpSpPr/>
            <p:nvPr/>
          </p:nvGrpSpPr>
          <p:grpSpPr>
            <a:xfrm>
              <a:off x="4483100" y="5054600"/>
              <a:ext cx="469900" cy="687446"/>
              <a:chOff x="454766" y="3749446"/>
              <a:chExt cx="596983" cy="1014700"/>
            </a:xfrm>
          </p:grpSpPr>
          <p:sp>
            <p:nvSpPr>
              <p:cNvPr id="108" name="Rounded Rectangle 107"/>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09" name="Rounded Rectangle 108"/>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grpSp>
        <p:nvGrpSpPr>
          <p:cNvPr id="111" name="Group 110"/>
          <p:cNvGrpSpPr/>
          <p:nvPr/>
        </p:nvGrpSpPr>
        <p:grpSpPr>
          <a:xfrm>
            <a:off x="4737100" y="1193730"/>
            <a:ext cx="7362825" cy="5397570"/>
            <a:chOff x="4737100" y="1193730"/>
            <a:chExt cx="7362825" cy="5397570"/>
          </a:xfrm>
        </p:grpSpPr>
        <p:sp>
          <p:nvSpPr>
            <p:cNvPr id="112" name="Cloud 111"/>
            <p:cNvSpPr/>
            <p:nvPr/>
          </p:nvSpPr>
          <p:spPr>
            <a:xfrm>
              <a:off x="4737100" y="3505200"/>
              <a:ext cx="7362825" cy="3086100"/>
            </a:xfrm>
            <a:prstGeom prst="cloud">
              <a:avLst/>
            </a:prstGeom>
            <a:solidFill>
              <a:srgbClr val="3366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113" name="Group 112"/>
            <p:cNvGrpSpPr/>
            <p:nvPr/>
          </p:nvGrpSpPr>
          <p:grpSpPr>
            <a:xfrm>
              <a:off x="6843997" y="5219700"/>
              <a:ext cx="1333670" cy="575529"/>
              <a:chOff x="990668" y="5254521"/>
              <a:chExt cx="523967" cy="480041"/>
            </a:xfrm>
          </p:grpSpPr>
          <p:sp>
            <p:nvSpPr>
              <p:cNvPr id="205"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6"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7"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8"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9"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10"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11"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12"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14" name="Freeform 60"/>
            <p:cNvSpPr>
              <a:spLocks noEditPoints="1"/>
            </p:cNvSpPr>
            <p:nvPr/>
          </p:nvSpPr>
          <p:spPr bwMode="auto">
            <a:xfrm>
              <a:off x="10046494" y="5602745"/>
              <a:ext cx="1026695" cy="647288"/>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5" name="Freeform 114"/>
            <p:cNvSpPr>
              <a:spLocks noEditPoints="1"/>
            </p:cNvSpPr>
            <p:nvPr/>
          </p:nvSpPr>
          <p:spPr bwMode="auto">
            <a:xfrm>
              <a:off x="9215424" y="5654154"/>
              <a:ext cx="1026695" cy="647288"/>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16" name="Group 115"/>
            <p:cNvGrpSpPr/>
            <p:nvPr/>
          </p:nvGrpSpPr>
          <p:grpSpPr>
            <a:xfrm>
              <a:off x="6855905" y="5742053"/>
              <a:ext cx="1333670" cy="575529"/>
              <a:chOff x="990668" y="5254521"/>
              <a:chExt cx="523967" cy="480041"/>
            </a:xfrm>
          </p:grpSpPr>
          <p:sp>
            <p:nvSpPr>
              <p:cNvPr id="197"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8"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9"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0"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1"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2"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3"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4"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17" name="Group 116"/>
            <p:cNvGrpSpPr/>
            <p:nvPr/>
          </p:nvGrpSpPr>
          <p:grpSpPr>
            <a:xfrm>
              <a:off x="6013156" y="5756461"/>
              <a:ext cx="1333670" cy="575529"/>
              <a:chOff x="990668" y="5254521"/>
              <a:chExt cx="523967" cy="480041"/>
            </a:xfrm>
          </p:grpSpPr>
          <p:sp>
            <p:nvSpPr>
              <p:cNvPr id="189"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0"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1"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2"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3"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4"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5"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6"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18" name="Group 117"/>
            <p:cNvGrpSpPr/>
            <p:nvPr/>
          </p:nvGrpSpPr>
          <p:grpSpPr>
            <a:xfrm>
              <a:off x="5264853" y="5159419"/>
              <a:ext cx="1333670" cy="575529"/>
              <a:chOff x="990668" y="5254521"/>
              <a:chExt cx="523967" cy="480041"/>
            </a:xfrm>
          </p:grpSpPr>
          <p:sp>
            <p:nvSpPr>
              <p:cNvPr id="181"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2"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3"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4"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5"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6"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7"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8"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19" name="Group 118"/>
            <p:cNvGrpSpPr/>
            <p:nvPr/>
          </p:nvGrpSpPr>
          <p:grpSpPr>
            <a:xfrm>
              <a:off x="6099731" y="5258725"/>
              <a:ext cx="1333670" cy="575529"/>
              <a:chOff x="990668" y="5254521"/>
              <a:chExt cx="523967" cy="480041"/>
            </a:xfrm>
          </p:grpSpPr>
          <p:sp>
            <p:nvSpPr>
              <p:cNvPr id="17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9"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0"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20" name="Freeform 60"/>
            <p:cNvSpPr>
              <a:spLocks noEditPoints="1"/>
            </p:cNvSpPr>
            <p:nvPr/>
          </p:nvSpPr>
          <p:spPr bwMode="auto">
            <a:xfrm>
              <a:off x="8485697" y="5726601"/>
              <a:ext cx="1026695" cy="647288"/>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1" name="Freeform 60"/>
            <p:cNvSpPr>
              <a:spLocks noEditPoints="1"/>
            </p:cNvSpPr>
            <p:nvPr/>
          </p:nvSpPr>
          <p:spPr bwMode="auto">
            <a:xfrm>
              <a:off x="9383615" y="5113271"/>
              <a:ext cx="1026695" cy="647288"/>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2" name="Freeform 60"/>
            <p:cNvSpPr>
              <a:spLocks noEditPoints="1"/>
            </p:cNvSpPr>
            <p:nvPr/>
          </p:nvSpPr>
          <p:spPr bwMode="auto">
            <a:xfrm>
              <a:off x="8483193" y="5215305"/>
              <a:ext cx="1026695" cy="647288"/>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3" name="Freeform 60"/>
            <p:cNvSpPr>
              <a:spLocks noEditPoints="1"/>
            </p:cNvSpPr>
            <p:nvPr/>
          </p:nvSpPr>
          <p:spPr bwMode="auto">
            <a:xfrm>
              <a:off x="10224141" y="5093112"/>
              <a:ext cx="1026695" cy="647288"/>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4" name="Rounded Rectangle 123"/>
            <p:cNvSpPr/>
            <p:nvPr/>
          </p:nvSpPr>
          <p:spPr>
            <a:xfrm>
              <a:off x="5075332"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25" name="Rounded Rectangle 124"/>
            <p:cNvSpPr/>
            <p:nvPr/>
          </p:nvSpPr>
          <p:spPr>
            <a:xfrm>
              <a:off x="5483425"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26" name="Rounded Rectangle 125"/>
            <p:cNvSpPr/>
            <p:nvPr/>
          </p:nvSpPr>
          <p:spPr>
            <a:xfrm>
              <a:off x="5891518"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27" name="Rounded Rectangle 126"/>
            <p:cNvSpPr/>
            <p:nvPr/>
          </p:nvSpPr>
          <p:spPr>
            <a:xfrm>
              <a:off x="6299611"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28" name="Rounded Rectangle 127"/>
            <p:cNvSpPr/>
            <p:nvPr/>
          </p:nvSpPr>
          <p:spPr>
            <a:xfrm>
              <a:off x="6707704"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29" name="Rounded Rectangle 128"/>
            <p:cNvSpPr/>
            <p:nvPr/>
          </p:nvSpPr>
          <p:spPr>
            <a:xfrm>
              <a:off x="7115797"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30" name="Rounded Rectangle 129"/>
            <p:cNvSpPr/>
            <p:nvPr/>
          </p:nvSpPr>
          <p:spPr>
            <a:xfrm>
              <a:off x="7523890"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31" name="Rounded Rectangle 130"/>
            <p:cNvSpPr/>
            <p:nvPr/>
          </p:nvSpPr>
          <p:spPr>
            <a:xfrm>
              <a:off x="7931983"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32" name="Rounded Rectangle 131"/>
            <p:cNvSpPr/>
            <p:nvPr/>
          </p:nvSpPr>
          <p:spPr>
            <a:xfrm>
              <a:off x="8340076"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33" name="Rounded Rectangle 132"/>
            <p:cNvSpPr/>
            <p:nvPr/>
          </p:nvSpPr>
          <p:spPr>
            <a:xfrm>
              <a:off x="8748169"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34" name="Rounded Rectangle 133"/>
            <p:cNvSpPr/>
            <p:nvPr/>
          </p:nvSpPr>
          <p:spPr>
            <a:xfrm>
              <a:off x="9156262"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35" name="Rounded Rectangle 134"/>
            <p:cNvSpPr/>
            <p:nvPr/>
          </p:nvSpPr>
          <p:spPr>
            <a:xfrm>
              <a:off x="9564355"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36" name="Rounded Rectangle 135"/>
            <p:cNvSpPr/>
            <p:nvPr/>
          </p:nvSpPr>
          <p:spPr>
            <a:xfrm>
              <a:off x="9972448"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37" name="Rounded Rectangle 136"/>
            <p:cNvSpPr/>
            <p:nvPr/>
          </p:nvSpPr>
          <p:spPr>
            <a:xfrm>
              <a:off x="10380541"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p>
          </p:txBody>
        </p:sp>
        <p:sp>
          <p:nvSpPr>
            <p:cNvPr id="138" name="Rounded Rectangle 137"/>
            <p:cNvSpPr/>
            <p:nvPr/>
          </p:nvSpPr>
          <p:spPr>
            <a:xfrm>
              <a:off x="10788634"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endParaRPr lang="en-US" sz="1400" b="1" dirty="0">
                <a:effectLst>
                  <a:outerShdw blurRad="38100" dist="38100" dir="2700000" algn="tl">
                    <a:srgbClr val="000000">
                      <a:alpha val="43137"/>
                    </a:srgbClr>
                  </a:outerShdw>
                </a:effectLst>
              </a:endParaRPr>
            </a:p>
          </p:txBody>
        </p:sp>
        <p:sp>
          <p:nvSpPr>
            <p:cNvPr id="139" name="Rounded Rectangle 138"/>
            <p:cNvSpPr/>
            <p:nvPr/>
          </p:nvSpPr>
          <p:spPr>
            <a:xfrm>
              <a:off x="11196732" y="1193730"/>
              <a:ext cx="637563" cy="1005277"/>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Buyer</a:t>
              </a:r>
              <a:endParaRPr lang="en-US" sz="1400" b="1" dirty="0">
                <a:effectLst>
                  <a:outerShdw blurRad="38100" dist="38100" dir="2700000" algn="tl">
                    <a:srgbClr val="000000">
                      <a:alpha val="43137"/>
                    </a:srgbClr>
                  </a:outerShdw>
                </a:effectLst>
              </a:endParaRPr>
            </a:p>
          </p:txBody>
        </p:sp>
        <p:sp>
          <p:nvSpPr>
            <p:cNvPr id="140" name="Rounded Rectangle 139"/>
            <p:cNvSpPr/>
            <p:nvPr/>
          </p:nvSpPr>
          <p:spPr>
            <a:xfrm>
              <a:off x="5270501"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41" name="Rounded Rectangle 140"/>
            <p:cNvSpPr/>
            <p:nvPr/>
          </p:nvSpPr>
          <p:spPr>
            <a:xfrm>
              <a:off x="5899857"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42" name="Rounded Rectangle 141"/>
            <p:cNvSpPr/>
            <p:nvPr/>
          </p:nvSpPr>
          <p:spPr>
            <a:xfrm>
              <a:off x="6529213"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43" name="Rounded Rectangle 142"/>
            <p:cNvSpPr/>
            <p:nvPr/>
          </p:nvSpPr>
          <p:spPr>
            <a:xfrm>
              <a:off x="7158569"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44" name="Rounded Rectangle 143"/>
            <p:cNvSpPr/>
            <p:nvPr/>
          </p:nvSpPr>
          <p:spPr>
            <a:xfrm>
              <a:off x="7787925"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45" name="Rounded Rectangle 144"/>
            <p:cNvSpPr/>
            <p:nvPr/>
          </p:nvSpPr>
          <p:spPr>
            <a:xfrm>
              <a:off x="8417281"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46" name="Rounded Rectangle 145"/>
            <p:cNvSpPr/>
            <p:nvPr/>
          </p:nvSpPr>
          <p:spPr>
            <a:xfrm>
              <a:off x="9046637"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47" name="Rounded Rectangle 146"/>
            <p:cNvSpPr/>
            <p:nvPr/>
          </p:nvSpPr>
          <p:spPr>
            <a:xfrm>
              <a:off x="9675993"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48" name="Rounded Rectangle 147"/>
            <p:cNvSpPr/>
            <p:nvPr/>
          </p:nvSpPr>
          <p:spPr>
            <a:xfrm>
              <a:off x="10305349"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49" name="Rounded Rectangle 148"/>
            <p:cNvSpPr/>
            <p:nvPr/>
          </p:nvSpPr>
          <p:spPr>
            <a:xfrm>
              <a:off x="10934701" y="3263900"/>
              <a:ext cx="843822" cy="787399"/>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Buyer/ Seller</a:t>
              </a:r>
              <a:endParaRPr lang="en-US" sz="1400" b="1" dirty="0">
                <a:solidFill>
                  <a:schemeClr val="tx2"/>
                </a:solidFill>
              </a:endParaRPr>
            </a:p>
          </p:txBody>
        </p:sp>
        <p:sp>
          <p:nvSpPr>
            <p:cNvPr id="150" name="Rectangle 149"/>
            <p:cNvSpPr/>
            <p:nvPr/>
          </p:nvSpPr>
          <p:spPr>
            <a:xfrm>
              <a:off x="6435838" y="5896799"/>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51" name="Rectangle 150"/>
            <p:cNvSpPr/>
            <p:nvPr/>
          </p:nvSpPr>
          <p:spPr>
            <a:xfrm>
              <a:off x="7257312" y="5915078"/>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52" name="Rectangle 151"/>
            <p:cNvSpPr/>
            <p:nvPr/>
          </p:nvSpPr>
          <p:spPr>
            <a:xfrm>
              <a:off x="5501924" y="5339540"/>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53" name="Rectangle 152"/>
            <p:cNvSpPr/>
            <p:nvPr/>
          </p:nvSpPr>
          <p:spPr>
            <a:xfrm>
              <a:off x="6482612" y="5393130"/>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54" name="Rectangle 153"/>
            <p:cNvSpPr/>
            <p:nvPr/>
          </p:nvSpPr>
          <p:spPr>
            <a:xfrm>
              <a:off x="7343426" y="5395919"/>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55" name="Rectangle 154"/>
            <p:cNvSpPr/>
            <p:nvPr/>
          </p:nvSpPr>
          <p:spPr>
            <a:xfrm>
              <a:off x="10275575" y="5312599"/>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56" name="Rectangle 155"/>
            <p:cNvSpPr/>
            <p:nvPr/>
          </p:nvSpPr>
          <p:spPr>
            <a:xfrm>
              <a:off x="8566961" y="5405830"/>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57" name="Rectangle 156"/>
            <p:cNvSpPr/>
            <p:nvPr/>
          </p:nvSpPr>
          <p:spPr>
            <a:xfrm>
              <a:off x="9395248" y="5398708"/>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58" name="Rectangle 157"/>
            <p:cNvSpPr/>
            <p:nvPr/>
          </p:nvSpPr>
          <p:spPr>
            <a:xfrm>
              <a:off x="8614973" y="5942019"/>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59" name="Rectangle 158"/>
            <p:cNvSpPr/>
            <p:nvPr/>
          </p:nvSpPr>
          <p:spPr>
            <a:xfrm>
              <a:off x="9443261" y="5837630"/>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60" name="Rectangle 159"/>
            <p:cNvSpPr/>
            <p:nvPr/>
          </p:nvSpPr>
          <p:spPr>
            <a:xfrm>
              <a:off x="10230661" y="5830508"/>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sp>
          <p:nvSpPr>
            <p:cNvPr id="161" name="Up-Down Arrow Callout 160"/>
            <p:cNvSpPr/>
            <p:nvPr/>
          </p:nvSpPr>
          <p:spPr>
            <a:xfrm>
              <a:off x="6057900" y="2044700"/>
              <a:ext cx="4724400" cy="1216152"/>
            </a:xfrm>
            <a:prstGeom prst="upDownArrowCallout">
              <a:avLst/>
            </a:prstGeom>
            <a:solidFill>
              <a:srgbClr val="00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Buy Commodities – Virtual Currency </a:t>
              </a:r>
            </a:p>
          </p:txBody>
        </p:sp>
        <p:sp>
          <p:nvSpPr>
            <p:cNvPr id="162" name="Up-Down Arrow Callout 161"/>
            <p:cNvSpPr/>
            <p:nvPr/>
          </p:nvSpPr>
          <p:spPr>
            <a:xfrm>
              <a:off x="6057900" y="4000500"/>
              <a:ext cx="4724400" cy="1216152"/>
            </a:xfrm>
            <a:prstGeom prst="upDownArrowCallout">
              <a:avLst/>
            </a:prstGeom>
            <a:solidFill>
              <a:srgbClr val="00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Sell Commodities – Compute Resources </a:t>
              </a:r>
            </a:p>
          </p:txBody>
        </p:sp>
        <p:grpSp>
          <p:nvGrpSpPr>
            <p:cNvPr id="163" name="Group 162"/>
            <p:cNvGrpSpPr/>
            <p:nvPr/>
          </p:nvGrpSpPr>
          <p:grpSpPr>
            <a:xfrm>
              <a:off x="5323063" y="5659563"/>
              <a:ext cx="1333670" cy="575529"/>
              <a:chOff x="990668" y="5254521"/>
              <a:chExt cx="523967" cy="480041"/>
            </a:xfrm>
          </p:grpSpPr>
          <p:sp>
            <p:nvSpPr>
              <p:cNvPr id="165"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6"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7"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8"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9"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0"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1"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2"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64" name="Rectangle 163"/>
            <p:cNvSpPr/>
            <p:nvPr/>
          </p:nvSpPr>
          <p:spPr>
            <a:xfrm>
              <a:off x="5751277" y="5848787"/>
              <a:ext cx="996139" cy="307777"/>
            </a:xfrm>
            <a:prstGeom prst="rect">
              <a:avLst/>
            </a:prstGeom>
          </p:spPr>
          <p:txBody>
            <a:bodyPr wrap="square">
              <a:spAutoFit/>
            </a:bodyPr>
            <a:lstStyle/>
            <a:p>
              <a:pPr algn="ctr"/>
              <a:r>
                <a:rPr lang="en-US" sz="1400" b="1" dirty="0" smtClean="0">
                  <a:solidFill>
                    <a:schemeClr val="tx2"/>
                  </a:solidFill>
                </a:rPr>
                <a:t>Seller</a:t>
              </a:r>
              <a:endParaRPr lang="en-US" sz="1400" b="1" dirty="0">
                <a:solidFill>
                  <a:schemeClr val="tx2"/>
                </a:solidFill>
              </a:endParaRPr>
            </a:p>
          </p:txBody>
        </p:sp>
      </p:grpSp>
      <p:sp>
        <p:nvSpPr>
          <p:cNvPr id="213" name="Right Arrow 212"/>
          <p:cNvSpPr/>
          <p:nvPr/>
        </p:nvSpPr>
        <p:spPr>
          <a:xfrm>
            <a:off x="3271520" y="2730500"/>
            <a:ext cx="1567180" cy="1257300"/>
          </a:xfrm>
          <a:prstGeom prst="rightArrow">
            <a:avLst/>
          </a:prstGeom>
          <a:solidFill>
            <a:srgbClr val="008B95"/>
          </a:solidFill>
          <a:ln>
            <a:noFill/>
          </a:ln>
          <a:effectLst>
            <a:glow rad="101600">
              <a:srgbClr val="3366FF">
                <a:alpha val="75000"/>
              </a:srgbClr>
            </a:glow>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ctr"/>
            <a:r>
              <a:rPr lang="en-US" sz="2000" dirty="0" smtClean="0"/>
              <a:t>Abstracts</a:t>
            </a:r>
            <a:endParaRPr lang="en-US" sz="2000" dirty="0"/>
          </a:p>
        </p:txBody>
      </p:sp>
    </p:spTree>
    <p:extLst>
      <p:ext uri="{BB962C8B-B14F-4D97-AF65-F5344CB8AC3E}">
        <p14:creationId xmlns:p14="http://schemas.microsoft.com/office/powerpoint/2010/main" val="3881484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10"/>
                                        </p:tgtEl>
                                      </p:cBhvr>
                                      <p:by x="25000" y="25000"/>
                                    </p:animScale>
                                  </p:childTnLst>
                                </p:cTn>
                              </p:par>
                              <p:par>
                                <p:cTn id="7" presetID="35" presetClass="path" presetSubtype="0" accel="50000" decel="50000" fill="hold" nodeType="withEffect">
                                  <p:stCondLst>
                                    <p:cond delay="0"/>
                                  </p:stCondLst>
                                  <p:childTnLst>
                                    <p:animMotion origin="layout" path="M 4.16667E-6 3.7037E-7 L -0.30105 -0.00185 " pathEditMode="relative" rAng="0" ptsTypes="AA">
                                      <p:cBhvr>
                                        <p:cTn id="8" dur="2000" fill="hold"/>
                                        <p:tgtEl>
                                          <p:spTgt spid="110"/>
                                        </p:tgtEl>
                                        <p:attrNameLst>
                                          <p:attrName>ppt_x</p:attrName>
                                          <p:attrName>ppt_y</p:attrName>
                                        </p:attrNameLst>
                                      </p:cBhvr>
                                      <p:rCtr x="-15052" y="-93"/>
                                    </p:animMotion>
                                  </p:childTnLst>
                                </p:cTn>
                              </p:par>
                            </p:childTnLst>
                          </p:cTn>
                        </p:par>
                        <p:par>
                          <p:cTn id="9" fill="hold">
                            <p:stCondLst>
                              <p:cond delay="2000"/>
                            </p:stCondLst>
                            <p:childTnLst>
                              <p:par>
                                <p:cTn id="10" presetID="12" presetClass="entr" presetSubtype="8" fill="hold" grpId="0" nodeType="afterEffect">
                                  <p:stCondLst>
                                    <p:cond delay="0"/>
                                  </p:stCondLst>
                                  <p:childTnLst>
                                    <p:set>
                                      <p:cBhvr>
                                        <p:cTn id="11" dur="1" fill="hold">
                                          <p:stCondLst>
                                            <p:cond delay="0"/>
                                          </p:stCondLst>
                                        </p:cTn>
                                        <p:tgtEl>
                                          <p:spTgt spid="213"/>
                                        </p:tgtEl>
                                        <p:attrNameLst>
                                          <p:attrName>style.visibility</p:attrName>
                                        </p:attrNameLst>
                                      </p:cBhvr>
                                      <p:to>
                                        <p:strVal val="visible"/>
                                      </p:to>
                                    </p:set>
                                    <p:anim calcmode="lin" valueType="num">
                                      <p:cBhvr additive="base">
                                        <p:cTn id="12" dur="2000"/>
                                        <p:tgtEl>
                                          <p:spTgt spid="213"/>
                                        </p:tgtEl>
                                        <p:attrNameLst>
                                          <p:attrName>ppt_x</p:attrName>
                                        </p:attrNameLst>
                                      </p:cBhvr>
                                      <p:tavLst>
                                        <p:tav tm="0">
                                          <p:val>
                                            <p:strVal val="#ppt_x-#ppt_w*1.125000"/>
                                          </p:val>
                                        </p:tav>
                                        <p:tav tm="100000">
                                          <p:val>
                                            <p:strVal val="#ppt_x"/>
                                          </p:val>
                                        </p:tav>
                                      </p:tavLst>
                                    </p:anim>
                                    <p:animEffect transition="in" filter="wipe(right)">
                                      <p:cBhvr>
                                        <p:cTn id="13" dur="2000"/>
                                        <p:tgtEl>
                                          <p:spTgt spid="213"/>
                                        </p:tgtEl>
                                      </p:cBhvr>
                                    </p:animEffect>
                                  </p:childTnLst>
                                </p:cTn>
                              </p:par>
                            </p:childTnLst>
                          </p:cTn>
                        </p:par>
                        <p:par>
                          <p:cTn id="14" fill="hold">
                            <p:stCondLst>
                              <p:cond delay="4000"/>
                            </p:stCondLst>
                            <p:childTnLst>
                              <p:par>
                                <p:cTn id="15" presetID="23" presetClass="entr" presetSubtype="16" fill="hold" nodeType="afterEffect">
                                  <p:stCondLst>
                                    <p:cond delay="0"/>
                                  </p:stCondLst>
                                  <p:childTnLst>
                                    <p:set>
                                      <p:cBhvr>
                                        <p:cTn id="16" dur="1" fill="hold">
                                          <p:stCondLst>
                                            <p:cond delay="0"/>
                                          </p:stCondLst>
                                        </p:cTn>
                                        <p:tgtEl>
                                          <p:spTgt spid="111"/>
                                        </p:tgtEl>
                                        <p:attrNameLst>
                                          <p:attrName>style.visibility</p:attrName>
                                        </p:attrNameLst>
                                      </p:cBhvr>
                                      <p:to>
                                        <p:strVal val="visible"/>
                                      </p:to>
                                    </p:set>
                                    <p:anim calcmode="lin" valueType="num">
                                      <p:cBhvr>
                                        <p:cTn id="17" dur="3000" fill="hold"/>
                                        <p:tgtEl>
                                          <p:spTgt spid="111"/>
                                        </p:tgtEl>
                                        <p:attrNameLst>
                                          <p:attrName>ppt_w</p:attrName>
                                        </p:attrNameLst>
                                      </p:cBhvr>
                                      <p:tavLst>
                                        <p:tav tm="0">
                                          <p:val>
                                            <p:fltVal val="0"/>
                                          </p:val>
                                        </p:tav>
                                        <p:tav tm="100000">
                                          <p:val>
                                            <p:strVal val="#ppt_w"/>
                                          </p:val>
                                        </p:tav>
                                      </p:tavLst>
                                    </p:anim>
                                    <p:anim calcmode="lin" valueType="num">
                                      <p:cBhvr>
                                        <p:cTn id="18" dur="3000" fill="hold"/>
                                        <p:tgtEl>
                                          <p:spTgt spid="1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1" y="314109"/>
            <a:ext cx="11375136" cy="506413"/>
          </a:xfrm>
        </p:spPr>
        <p:txBody>
          <a:bodyPr/>
          <a:lstStyle/>
          <a:p>
            <a:r>
              <a:rPr lang="en-US" dirty="0" smtClean="0">
                <a:solidFill>
                  <a:srgbClr val="002D86"/>
                </a:solidFill>
              </a:rPr>
              <a:t/>
            </a:r>
            <a:br>
              <a:rPr lang="en-US" dirty="0" smtClean="0">
                <a:solidFill>
                  <a:srgbClr val="002D86"/>
                </a:solidFill>
              </a:rPr>
            </a:br>
            <a:r>
              <a:rPr lang="en-US" dirty="0" smtClean="0">
                <a:solidFill>
                  <a:srgbClr val="002D86"/>
                </a:solidFill>
              </a:rPr>
              <a:t>Economic Scheduling Engine Pricing Model</a:t>
            </a:r>
            <a:endParaRPr lang="en-US" dirty="0">
              <a:solidFill>
                <a:srgbClr val="002D86"/>
              </a:solidFill>
            </a:endParaRPr>
          </a:p>
        </p:txBody>
      </p:sp>
      <p:grpSp>
        <p:nvGrpSpPr>
          <p:cNvPr id="7" name="Group 6"/>
          <p:cNvGrpSpPr/>
          <p:nvPr/>
        </p:nvGrpSpPr>
        <p:grpSpPr>
          <a:xfrm>
            <a:off x="1337681" y="1101835"/>
            <a:ext cx="5498213" cy="4425510"/>
            <a:chOff x="1337681" y="1101835"/>
            <a:chExt cx="5498213" cy="4425510"/>
          </a:xfrm>
        </p:grpSpPr>
        <p:sp>
          <p:nvSpPr>
            <p:cNvPr id="34" name="Freeform 33"/>
            <p:cNvSpPr/>
            <p:nvPr/>
          </p:nvSpPr>
          <p:spPr>
            <a:xfrm>
              <a:off x="1677040" y="1433914"/>
              <a:ext cx="4709731" cy="3753134"/>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Freeform 14"/>
            <p:cNvSpPr/>
            <p:nvPr/>
          </p:nvSpPr>
          <p:spPr>
            <a:xfrm>
              <a:off x="1663392" y="1324732"/>
              <a:ext cx="4724497" cy="3561677"/>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5" name="Group 4"/>
            <p:cNvGrpSpPr/>
            <p:nvPr/>
          </p:nvGrpSpPr>
          <p:grpSpPr>
            <a:xfrm>
              <a:off x="4351186" y="4391176"/>
              <a:ext cx="473364" cy="230840"/>
              <a:chOff x="4351186" y="4391176"/>
              <a:chExt cx="473364" cy="230840"/>
            </a:xfrm>
          </p:grpSpPr>
          <p:sp>
            <p:nvSpPr>
              <p:cNvPr id="22" name="Rectangle 21"/>
              <p:cNvSpPr/>
              <p:nvPr/>
            </p:nvSpPr>
            <p:spPr bwMode="auto">
              <a:xfrm flipV="1">
                <a:off x="4351186" y="4525646"/>
                <a:ext cx="196273" cy="96370"/>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23" name="Rectangle 22"/>
              <p:cNvSpPr/>
              <p:nvPr/>
            </p:nvSpPr>
            <p:spPr bwMode="auto">
              <a:xfrm flipV="1">
                <a:off x="4628277" y="4391176"/>
                <a:ext cx="196273" cy="96370"/>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24" name="Rectangle 23"/>
              <p:cNvSpPr/>
              <p:nvPr/>
            </p:nvSpPr>
            <p:spPr bwMode="auto">
              <a:xfrm flipV="1">
                <a:off x="4489731" y="4458411"/>
                <a:ext cx="196273" cy="96370"/>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9" name="Group 6"/>
            <p:cNvGrpSpPr/>
            <p:nvPr/>
          </p:nvGrpSpPr>
          <p:grpSpPr>
            <a:xfrm>
              <a:off x="1663393" y="4073856"/>
              <a:ext cx="3269990" cy="1101396"/>
              <a:chOff x="5792065" y="5950187"/>
              <a:chExt cx="2438908" cy="873988"/>
            </a:xfrm>
          </p:grpSpPr>
          <p:sp>
            <p:nvSpPr>
              <p:cNvPr id="10" name="TextBox 61"/>
              <p:cNvSpPr txBox="1">
                <a:spLocks noChangeArrowheads="1"/>
              </p:cNvSpPr>
              <p:nvPr/>
            </p:nvSpPr>
            <p:spPr bwMode="auto">
              <a:xfrm>
                <a:off x="6303909" y="5950187"/>
                <a:ext cx="1415219" cy="252596"/>
              </a:xfrm>
              <a:prstGeom prst="rect">
                <a:avLst/>
              </a:prstGeom>
              <a:noFill/>
              <a:ln w="9525">
                <a:noFill/>
                <a:miter lim="800000"/>
                <a:headEnd/>
                <a:tailEnd/>
              </a:ln>
            </p:spPr>
            <p:txBody>
              <a:bodyPr wrap="square" lIns="101882" tIns="50941" rIns="101882" bIns="50941">
                <a:prstTxWarp prst="textNoShape">
                  <a:avLst/>
                </a:prstTxWarp>
                <a:spAutoFit/>
              </a:bodyPr>
              <a:lstStyle/>
              <a:p>
                <a:r>
                  <a:rPr lang="en-US" sz="1400" b="1" dirty="0">
                    <a:latin typeface="Arial Narrow" charset="0"/>
                    <a:ea typeface="Arial Narrow" charset="0"/>
                    <a:cs typeface="Arial Narrow" charset="0"/>
                  </a:rPr>
                  <a:t>QoS</a:t>
                </a:r>
                <a:r>
                  <a:rPr lang="en-US" sz="1400" dirty="0">
                    <a:latin typeface="Arial Narrow" charset="0"/>
                    <a:ea typeface="Arial Narrow" charset="0"/>
                    <a:cs typeface="Arial Narrow" charset="0"/>
                  </a:rPr>
                  <a:t> </a:t>
                </a:r>
                <a:r>
                  <a:rPr lang="en-US" sz="1400" b="1" dirty="0">
                    <a:latin typeface="Arial Narrow" charset="0"/>
                    <a:ea typeface="Arial Narrow" charset="0"/>
                    <a:cs typeface="Arial Narrow" charset="0"/>
                  </a:rPr>
                  <a:t>Guarantee</a:t>
                </a:r>
                <a:endParaRPr lang="en-US" sz="1400" b="1" dirty="0">
                  <a:latin typeface="Symbol" charset="2"/>
                  <a:ea typeface="Symbol" charset="2"/>
                  <a:cs typeface="Symbol" charset="2"/>
                </a:endParaRPr>
              </a:p>
            </p:txBody>
          </p:sp>
          <p:grpSp>
            <p:nvGrpSpPr>
              <p:cNvPr id="11" name="Group 65"/>
              <p:cNvGrpSpPr/>
              <p:nvPr/>
            </p:nvGrpSpPr>
            <p:grpSpPr>
              <a:xfrm>
                <a:off x="5792065" y="6172200"/>
                <a:ext cx="2438908" cy="651975"/>
                <a:chOff x="4019905" y="4914200"/>
                <a:chExt cx="2364365" cy="613372"/>
              </a:xfrm>
            </p:grpSpPr>
            <p:cxnSp>
              <p:nvCxnSpPr>
                <p:cNvPr id="12" name="Straight Connector 50"/>
                <p:cNvCxnSpPr>
                  <a:cxnSpLocks noChangeShapeType="1"/>
                </p:cNvCxnSpPr>
                <p:nvPr/>
              </p:nvCxnSpPr>
              <p:spPr bwMode="auto">
                <a:xfrm flipH="1">
                  <a:off x="6361180" y="4914200"/>
                  <a:ext cx="2253" cy="613372"/>
                </a:xfrm>
                <a:prstGeom prst="line">
                  <a:avLst/>
                </a:prstGeom>
                <a:noFill/>
                <a:ln w="28575">
                  <a:solidFill>
                    <a:srgbClr val="FF0000"/>
                  </a:solidFill>
                  <a:prstDash val="dash"/>
                  <a:round/>
                  <a:headEnd/>
                  <a:tailEnd/>
                </a:ln>
              </p:spPr>
            </p:cxnSp>
            <p:cxnSp>
              <p:nvCxnSpPr>
                <p:cNvPr id="13" name="Straight Connector 48"/>
                <p:cNvCxnSpPr>
                  <a:cxnSpLocks noChangeShapeType="1"/>
                </p:cNvCxnSpPr>
                <p:nvPr/>
              </p:nvCxnSpPr>
              <p:spPr bwMode="auto">
                <a:xfrm flipV="1">
                  <a:off x="4019905" y="4917999"/>
                  <a:ext cx="2364365" cy="2322"/>
                </a:xfrm>
                <a:prstGeom prst="line">
                  <a:avLst/>
                </a:prstGeom>
                <a:noFill/>
                <a:ln w="28575">
                  <a:solidFill>
                    <a:srgbClr val="FF0000"/>
                  </a:solidFill>
                  <a:prstDash val="dash"/>
                  <a:round/>
                  <a:headEnd/>
                  <a:tailEnd/>
                </a:ln>
              </p:spPr>
            </p:cxnSp>
          </p:grpSp>
        </p:grpSp>
        <p:grpSp>
          <p:nvGrpSpPr>
            <p:cNvPr id="4" name="Group 3"/>
            <p:cNvGrpSpPr/>
            <p:nvPr/>
          </p:nvGrpSpPr>
          <p:grpSpPr>
            <a:xfrm>
              <a:off x="1337681" y="1101835"/>
              <a:ext cx="5498213" cy="4425510"/>
              <a:chOff x="1337681" y="1101835"/>
              <a:chExt cx="5498213" cy="4425510"/>
            </a:xfrm>
          </p:grpSpPr>
          <p:sp>
            <p:nvSpPr>
              <p:cNvPr id="8" name="TextBox 61"/>
              <p:cNvSpPr txBox="1">
                <a:spLocks noChangeArrowheads="1"/>
              </p:cNvSpPr>
              <p:nvPr/>
            </p:nvSpPr>
            <p:spPr bwMode="auto">
              <a:xfrm rot="16200000">
                <a:off x="614666" y="2755580"/>
                <a:ext cx="1815350" cy="369320"/>
              </a:xfrm>
              <a:prstGeom prst="rect">
                <a:avLst/>
              </a:prstGeom>
              <a:noFill/>
              <a:ln w="9525">
                <a:noFill/>
                <a:miter lim="800000"/>
                <a:headEnd/>
                <a:tailEnd/>
              </a:ln>
            </p:spPr>
            <p:txBody>
              <a:bodyPr wrap="square" lIns="91429" tIns="45714" rIns="91429" bIns="45714">
                <a:prstTxWarp prst="textNoShape">
                  <a:avLst/>
                </a:prstTxWarp>
                <a:spAutoFit/>
              </a:bodyPr>
              <a:lstStyle/>
              <a:p>
                <a:pPr algn="ctr"/>
                <a:r>
                  <a:rPr lang="en-US" b="1" dirty="0" smtClean="0">
                    <a:latin typeface="Arial Narrow" charset="0"/>
                    <a:ea typeface="Arial Narrow" charset="0"/>
                    <a:cs typeface="Arial Narrow" charset="0"/>
                  </a:rPr>
                  <a:t>Delay</a:t>
                </a:r>
                <a:endParaRPr lang="en-US" sz="1600" b="1" dirty="0">
                  <a:latin typeface="Symbol" charset="2"/>
                  <a:ea typeface="Symbol" charset="2"/>
                  <a:cs typeface="Symbol" charset="2"/>
                </a:endParaRPr>
              </a:p>
            </p:txBody>
          </p:sp>
          <p:sp>
            <p:nvSpPr>
              <p:cNvPr id="16" name="TextBox 71"/>
              <p:cNvSpPr txBox="1">
                <a:spLocks noChangeArrowheads="1"/>
              </p:cNvSpPr>
              <p:nvPr/>
            </p:nvSpPr>
            <p:spPr bwMode="auto">
              <a:xfrm>
                <a:off x="6068823" y="5177696"/>
                <a:ext cx="623455" cy="292376"/>
              </a:xfrm>
              <a:prstGeom prst="rect">
                <a:avLst/>
              </a:prstGeom>
              <a:noFill/>
              <a:ln w="9525">
                <a:noFill/>
                <a:miter lim="800000"/>
                <a:headEnd/>
                <a:tailEnd/>
              </a:ln>
            </p:spPr>
            <p:txBody>
              <a:bodyPr wrap="square" lIns="91429" tIns="45714" rIns="91429" bIns="45714">
                <a:prstTxWarp prst="textNoShape">
                  <a:avLst/>
                </a:prstTxWarp>
                <a:spAutoFit/>
              </a:bodyPr>
              <a:lstStyle/>
              <a:p>
                <a:r>
                  <a:rPr lang="en-US" sz="1300" dirty="0">
                    <a:latin typeface="Arial Narrow" charset="0"/>
                    <a:ea typeface="Arial Narrow" charset="0"/>
                    <a:cs typeface="Arial Narrow" charset="0"/>
                  </a:rPr>
                  <a:t>100%</a:t>
                </a:r>
              </a:p>
            </p:txBody>
          </p:sp>
          <p:sp>
            <p:nvSpPr>
              <p:cNvPr id="17" name="TextBox 71"/>
              <p:cNvSpPr txBox="1">
                <a:spLocks noChangeArrowheads="1"/>
              </p:cNvSpPr>
              <p:nvPr/>
            </p:nvSpPr>
            <p:spPr bwMode="auto">
              <a:xfrm>
                <a:off x="1690688" y="5158025"/>
                <a:ext cx="484909" cy="292376"/>
              </a:xfrm>
              <a:prstGeom prst="rect">
                <a:avLst/>
              </a:prstGeom>
              <a:noFill/>
              <a:ln w="9525">
                <a:noFill/>
                <a:miter lim="800000"/>
                <a:headEnd/>
                <a:tailEnd/>
              </a:ln>
            </p:spPr>
            <p:txBody>
              <a:bodyPr wrap="square" lIns="91429" tIns="45714" rIns="91429" bIns="45714">
                <a:prstTxWarp prst="textNoShape">
                  <a:avLst/>
                </a:prstTxWarp>
                <a:spAutoFit/>
              </a:bodyPr>
              <a:lstStyle/>
              <a:p>
                <a:r>
                  <a:rPr lang="en-US" sz="1300" dirty="0">
                    <a:latin typeface="Arial Narrow" charset="0"/>
                    <a:ea typeface="Arial Narrow" charset="0"/>
                    <a:cs typeface="Arial Narrow" charset="0"/>
                  </a:rPr>
                  <a:t>0%</a:t>
                </a:r>
              </a:p>
            </p:txBody>
          </p:sp>
          <p:sp>
            <p:nvSpPr>
              <p:cNvPr id="18" name="TextBox 61"/>
              <p:cNvSpPr txBox="1">
                <a:spLocks noChangeArrowheads="1"/>
              </p:cNvSpPr>
              <p:nvPr/>
            </p:nvSpPr>
            <p:spPr bwMode="auto">
              <a:xfrm>
                <a:off x="3519758" y="5158025"/>
                <a:ext cx="1454727" cy="369320"/>
              </a:xfrm>
              <a:prstGeom prst="rect">
                <a:avLst/>
              </a:prstGeom>
              <a:noFill/>
              <a:ln w="9525">
                <a:noFill/>
                <a:miter lim="800000"/>
                <a:headEnd/>
                <a:tailEnd/>
              </a:ln>
            </p:spPr>
            <p:txBody>
              <a:bodyPr wrap="square" lIns="91429" tIns="45714" rIns="91429" bIns="45714">
                <a:prstTxWarp prst="textNoShape">
                  <a:avLst/>
                </a:prstTxWarp>
                <a:spAutoFit/>
              </a:bodyPr>
              <a:lstStyle/>
              <a:p>
                <a:r>
                  <a:rPr lang="en-US" b="1" dirty="0" smtClean="0">
                    <a:latin typeface="Arial Narrow" charset="0"/>
                    <a:ea typeface="Arial Narrow" charset="0"/>
                    <a:cs typeface="Arial Narrow" charset="0"/>
                  </a:rPr>
                  <a:t>Utilization</a:t>
                </a:r>
                <a:endParaRPr lang="en-US" b="1" dirty="0">
                  <a:latin typeface="Symbol" charset="2"/>
                  <a:ea typeface="Symbol" charset="2"/>
                  <a:cs typeface="Symbol" charset="2"/>
                </a:endParaRPr>
              </a:p>
            </p:txBody>
          </p:sp>
          <p:grpSp>
            <p:nvGrpSpPr>
              <p:cNvPr id="19" name="Group 53"/>
              <p:cNvGrpSpPr>
                <a:grpSpLocks/>
              </p:cNvGrpSpPr>
              <p:nvPr/>
            </p:nvGrpSpPr>
            <p:grpSpPr bwMode="auto">
              <a:xfrm>
                <a:off x="1676757" y="1311087"/>
                <a:ext cx="5159137" cy="3871252"/>
                <a:chOff x="5333206" y="2781492"/>
                <a:chExt cx="5761883" cy="3543902"/>
              </a:xfrm>
            </p:grpSpPr>
            <p:cxnSp>
              <p:nvCxnSpPr>
                <p:cNvPr id="20"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21"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sp>
            <p:nvSpPr>
              <p:cNvPr id="48" name="TextBox 71"/>
              <p:cNvSpPr txBox="1">
                <a:spLocks noChangeArrowheads="1"/>
              </p:cNvSpPr>
              <p:nvPr/>
            </p:nvSpPr>
            <p:spPr bwMode="auto">
              <a:xfrm>
                <a:off x="1415228" y="1101835"/>
                <a:ext cx="484909" cy="292376"/>
              </a:xfrm>
              <a:prstGeom prst="rect">
                <a:avLst/>
              </a:prstGeom>
              <a:noFill/>
              <a:ln w="9525">
                <a:noFill/>
                <a:miter lim="800000"/>
                <a:headEnd/>
                <a:tailEnd/>
              </a:ln>
            </p:spPr>
            <p:txBody>
              <a:bodyPr wrap="square" lIns="91429" tIns="45714" rIns="91429" bIns="45714">
                <a:prstTxWarp prst="textNoShape">
                  <a:avLst/>
                </a:prstTxWarp>
                <a:spAutoFit/>
              </a:bodyPr>
              <a:lstStyle/>
              <a:p>
                <a:r>
                  <a:rPr lang="en-US" sz="1300" dirty="0" err="1" smtClean="0">
                    <a:latin typeface="Arial Narrow" charset="0"/>
                    <a:ea typeface="Arial Narrow" charset="0"/>
                    <a:cs typeface="Arial Narrow" charset="0"/>
                  </a:rPr>
                  <a:t>ms</a:t>
                </a:r>
                <a:endParaRPr lang="en-US" sz="1300" dirty="0">
                  <a:latin typeface="Arial Narrow" charset="0"/>
                  <a:ea typeface="Arial Narrow" charset="0"/>
                  <a:cs typeface="Arial Narrow" charset="0"/>
                </a:endParaRPr>
              </a:p>
            </p:txBody>
          </p:sp>
        </p:grpSp>
        <p:sp>
          <p:nvSpPr>
            <p:cNvPr id="49" name="Rectangle 48"/>
            <p:cNvSpPr/>
            <p:nvPr/>
          </p:nvSpPr>
          <p:spPr bwMode="auto">
            <a:xfrm>
              <a:off x="4310323" y="4365776"/>
              <a:ext cx="587735" cy="254659"/>
            </a:xfrm>
            <a:prstGeom prst="rect">
              <a:avLst/>
            </a:prstGeom>
            <a:solidFill>
              <a:srgbClr val="00FF33">
                <a:alpha val="43000"/>
              </a:srgbClr>
            </a:solidFill>
            <a:ln w="38100" cap="flat" cmpd="sng" algn="ctr">
              <a:solidFill>
                <a:srgbClr val="008000"/>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14" name="Group 13"/>
          <p:cNvGrpSpPr/>
          <p:nvPr/>
        </p:nvGrpSpPr>
        <p:grpSpPr>
          <a:xfrm>
            <a:off x="6134100" y="1739899"/>
            <a:ext cx="5207000" cy="3568701"/>
            <a:chOff x="3598281" y="1311087"/>
            <a:chExt cx="5498213" cy="4216258"/>
          </a:xfrm>
        </p:grpSpPr>
        <p:sp>
          <p:nvSpPr>
            <p:cNvPr id="52" name="Freeform 51"/>
            <p:cNvSpPr/>
            <p:nvPr/>
          </p:nvSpPr>
          <p:spPr>
            <a:xfrm>
              <a:off x="3937640" y="1472014"/>
              <a:ext cx="4709731" cy="3753134"/>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3" name="Freeform 52"/>
            <p:cNvSpPr/>
            <p:nvPr/>
          </p:nvSpPr>
          <p:spPr>
            <a:xfrm>
              <a:off x="3923992" y="1362832"/>
              <a:ext cx="4724497" cy="3561677"/>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54" name="Group 53"/>
            <p:cNvGrpSpPr/>
            <p:nvPr/>
          </p:nvGrpSpPr>
          <p:grpSpPr>
            <a:xfrm>
              <a:off x="7005486" y="4238776"/>
              <a:ext cx="473364" cy="230840"/>
              <a:chOff x="4351186" y="4391176"/>
              <a:chExt cx="473364" cy="230840"/>
            </a:xfrm>
          </p:grpSpPr>
          <p:sp>
            <p:nvSpPr>
              <p:cNvPr id="70" name="Rectangle 69"/>
              <p:cNvSpPr/>
              <p:nvPr/>
            </p:nvSpPr>
            <p:spPr bwMode="auto">
              <a:xfrm flipV="1">
                <a:off x="4351186" y="4525646"/>
                <a:ext cx="196273" cy="96370"/>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71" name="Rectangle 70"/>
              <p:cNvSpPr/>
              <p:nvPr/>
            </p:nvSpPr>
            <p:spPr bwMode="auto">
              <a:xfrm flipV="1">
                <a:off x="4628277" y="4391176"/>
                <a:ext cx="196273" cy="96370"/>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72" name="Rectangle 71"/>
              <p:cNvSpPr/>
              <p:nvPr/>
            </p:nvSpPr>
            <p:spPr bwMode="auto">
              <a:xfrm flipV="1">
                <a:off x="4489731" y="4458411"/>
                <a:ext cx="196273" cy="96370"/>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56" name="Group 55"/>
            <p:cNvGrpSpPr/>
            <p:nvPr/>
          </p:nvGrpSpPr>
          <p:grpSpPr>
            <a:xfrm>
              <a:off x="3598281" y="1311087"/>
              <a:ext cx="5498213" cy="4216258"/>
              <a:chOff x="1337681" y="1311087"/>
              <a:chExt cx="5498213" cy="4216258"/>
            </a:xfrm>
          </p:grpSpPr>
          <p:sp>
            <p:nvSpPr>
              <p:cNvPr id="58" name="TextBox 61"/>
              <p:cNvSpPr txBox="1">
                <a:spLocks noChangeArrowheads="1"/>
              </p:cNvSpPr>
              <p:nvPr/>
            </p:nvSpPr>
            <p:spPr bwMode="auto">
              <a:xfrm rot="16200000">
                <a:off x="614666" y="2755580"/>
                <a:ext cx="1815350" cy="369320"/>
              </a:xfrm>
              <a:prstGeom prst="rect">
                <a:avLst/>
              </a:prstGeom>
              <a:noFill/>
              <a:ln w="9525">
                <a:noFill/>
                <a:miter lim="800000"/>
                <a:headEnd/>
                <a:tailEnd/>
              </a:ln>
            </p:spPr>
            <p:txBody>
              <a:bodyPr wrap="square" lIns="91429" tIns="45714" rIns="91429" bIns="45714">
                <a:prstTxWarp prst="textNoShape">
                  <a:avLst/>
                </a:prstTxWarp>
                <a:spAutoFit/>
              </a:bodyPr>
              <a:lstStyle/>
              <a:p>
                <a:pPr algn="ctr"/>
                <a:r>
                  <a:rPr lang="en-US" b="1" dirty="0" smtClean="0">
                    <a:latin typeface="Arial Narrow" charset="0"/>
                    <a:ea typeface="Arial Narrow" charset="0"/>
                    <a:cs typeface="Arial Narrow" charset="0"/>
                  </a:rPr>
                  <a:t>Price</a:t>
                </a:r>
                <a:endParaRPr lang="en-US" sz="1600" b="1" dirty="0">
                  <a:latin typeface="Symbol" charset="2"/>
                  <a:ea typeface="Symbol" charset="2"/>
                  <a:cs typeface="Symbol" charset="2"/>
                </a:endParaRPr>
              </a:p>
            </p:txBody>
          </p:sp>
          <p:sp>
            <p:nvSpPr>
              <p:cNvPr id="59" name="TextBox 71"/>
              <p:cNvSpPr txBox="1">
                <a:spLocks noChangeArrowheads="1"/>
              </p:cNvSpPr>
              <p:nvPr/>
            </p:nvSpPr>
            <p:spPr bwMode="auto">
              <a:xfrm>
                <a:off x="6068823" y="5177696"/>
                <a:ext cx="623455" cy="292376"/>
              </a:xfrm>
              <a:prstGeom prst="rect">
                <a:avLst/>
              </a:prstGeom>
              <a:noFill/>
              <a:ln w="9525">
                <a:noFill/>
                <a:miter lim="800000"/>
                <a:headEnd/>
                <a:tailEnd/>
              </a:ln>
            </p:spPr>
            <p:txBody>
              <a:bodyPr wrap="square" lIns="91429" tIns="45714" rIns="91429" bIns="45714">
                <a:prstTxWarp prst="textNoShape">
                  <a:avLst/>
                </a:prstTxWarp>
                <a:spAutoFit/>
              </a:bodyPr>
              <a:lstStyle/>
              <a:p>
                <a:r>
                  <a:rPr lang="en-US" sz="1300" dirty="0">
                    <a:latin typeface="Arial Narrow" charset="0"/>
                    <a:ea typeface="Arial Narrow" charset="0"/>
                    <a:cs typeface="Arial Narrow" charset="0"/>
                  </a:rPr>
                  <a:t>100%</a:t>
                </a:r>
              </a:p>
            </p:txBody>
          </p:sp>
          <p:sp>
            <p:nvSpPr>
              <p:cNvPr id="60" name="TextBox 71"/>
              <p:cNvSpPr txBox="1">
                <a:spLocks noChangeArrowheads="1"/>
              </p:cNvSpPr>
              <p:nvPr/>
            </p:nvSpPr>
            <p:spPr bwMode="auto">
              <a:xfrm>
                <a:off x="1690688" y="5158025"/>
                <a:ext cx="484909" cy="292376"/>
              </a:xfrm>
              <a:prstGeom prst="rect">
                <a:avLst/>
              </a:prstGeom>
              <a:noFill/>
              <a:ln w="9525">
                <a:noFill/>
                <a:miter lim="800000"/>
                <a:headEnd/>
                <a:tailEnd/>
              </a:ln>
            </p:spPr>
            <p:txBody>
              <a:bodyPr wrap="square" lIns="91429" tIns="45714" rIns="91429" bIns="45714">
                <a:prstTxWarp prst="textNoShape">
                  <a:avLst/>
                </a:prstTxWarp>
                <a:spAutoFit/>
              </a:bodyPr>
              <a:lstStyle/>
              <a:p>
                <a:r>
                  <a:rPr lang="en-US" sz="1300" dirty="0">
                    <a:latin typeface="Arial Narrow" charset="0"/>
                    <a:ea typeface="Arial Narrow" charset="0"/>
                    <a:cs typeface="Arial Narrow" charset="0"/>
                  </a:rPr>
                  <a:t>0%</a:t>
                </a:r>
              </a:p>
            </p:txBody>
          </p:sp>
          <p:sp>
            <p:nvSpPr>
              <p:cNvPr id="61" name="TextBox 61"/>
              <p:cNvSpPr txBox="1">
                <a:spLocks noChangeArrowheads="1"/>
              </p:cNvSpPr>
              <p:nvPr/>
            </p:nvSpPr>
            <p:spPr bwMode="auto">
              <a:xfrm>
                <a:off x="3519758" y="5158025"/>
                <a:ext cx="1454727" cy="369320"/>
              </a:xfrm>
              <a:prstGeom prst="rect">
                <a:avLst/>
              </a:prstGeom>
              <a:noFill/>
              <a:ln w="9525">
                <a:noFill/>
                <a:miter lim="800000"/>
                <a:headEnd/>
                <a:tailEnd/>
              </a:ln>
            </p:spPr>
            <p:txBody>
              <a:bodyPr wrap="square" lIns="91429" tIns="45714" rIns="91429" bIns="45714">
                <a:prstTxWarp prst="textNoShape">
                  <a:avLst/>
                </a:prstTxWarp>
                <a:spAutoFit/>
              </a:bodyPr>
              <a:lstStyle/>
              <a:p>
                <a:r>
                  <a:rPr lang="en-US" b="1" dirty="0" smtClean="0">
                    <a:latin typeface="Arial Narrow" charset="0"/>
                    <a:ea typeface="Arial Narrow" charset="0"/>
                    <a:cs typeface="Arial Narrow" charset="0"/>
                  </a:rPr>
                  <a:t>Utilization</a:t>
                </a:r>
                <a:endParaRPr lang="en-US" b="1" dirty="0">
                  <a:latin typeface="Symbol" charset="2"/>
                  <a:ea typeface="Symbol" charset="2"/>
                  <a:cs typeface="Symbol" charset="2"/>
                </a:endParaRPr>
              </a:p>
            </p:txBody>
          </p:sp>
          <p:grpSp>
            <p:nvGrpSpPr>
              <p:cNvPr id="62" name="Group 53"/>
              <p:cNvGrpSpPr>
                <a:grpSpLocks/>
              </p:cNvGrpSpPr>
              <p:nvPr/>
            </p:nvGrpSpPr>
            <p:grpSpPr bwMode="auto">
              <a:xfrm>
                <a:off x="1676757" y="1311087"/>
                <a:ext cx="5159137" cy="3871252"/>
                <a:chOff x="5333206" y="2781492"/>
                <a:chExt cx="5761883" cy="3543902"/>
              </a:xfrm>
            </p:grpSpPr>
            <p:cxnSp>
              <p:nvCxnSpPr>
                <p:cNvPr id="64"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65"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sp>
        <p:nvSpPr>
          <p:cNvPr id="73" name="Right Arrow 72"/>
          <p:cNvSpPr/>
          <p:nvPr/>
        </p:nvSpPr>
        <p:spPr>
          <a:xfrm>
            <a:off x="2847080" y="2681831"/>
            <a:ext cx="1977470" cy="1257300"/>
          </a:xfrm>
          <a:prstGeom prst="rightArrow">
            <a:avLst/>
          </a:prstGeom>
          <a:solidFill>
            <a:srgbClr val="008B95"/>
          </a:solidFill>
          <a:ln>
            <a:noFill/>
          </a:ln>
          <a:effectLst>
            <a:glow rad="101600">
              <a:srgbClr val="3366FF">
                <a:alpha val="75000"/>
              </a:srgbClr>
            </a:glow>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ctr"/>
            <a:r>
              <a:rPr lang="en-US" sz="2000" dirty="0" smtClean="0"/>
              <a:t>Abstracts</a:t>
            </a:r>
            <a:endParaRPr lang="en-US" sz="2000" dirty="0"/>
          </a:p>
        </p:txBody>
      </p:sp>
      <p:sp>
        <p:nvSpPr>
          <p:cNvPr id="41" name="Right Arrow 40"/>
          <p:cNvSpPr/>
          <p:nvPr/>
        </p:nvSpPr>
        <p:spPr>
          <a:xfrm rot="16200000">
            <a:off x="6045254" y="2322244"/>
            <a:ext cx="2724255" cy="1586444"/>
          </a:xfrm>
          <a:prstGeom prst="rightArrow">
            <a:avLst/>
          </a:prstGeom>
          <a:solidFill>
            <a:srgbClr val="008B95"/>
          </a:solidFill>
          <a:ln>
            <a:noFill/>
          </a:ln>
          <a:effectLst>
            <a:glow rad="101600">
              <a:srgbClr val="3366FF">
                <a:alpha val="75000"/>
              </a:srgbClr>
            </a:glow>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ctr"/>
            <a:r>
              <a:rPr lang="en-US" sz="2000" dirty="0"/>
              <a:t>&gt;</a:t>
            </a:r>
            <a:r>
              <a:rPr lang="en-US" sz="2000" dirty="0" smtClean="0"/>
              <a:t> Utilization %           = Higher Cost</a:t>
            </a:r>
            <a:endParaRPr lang="en-US" sz="2000" dirty="0"/>
          </a:p>
        </p:txBody>
      </p:sp>
    </p:spTree>
    <p:extLst>
      <p:ext uri="{BB962C8B-B14F-4D97-AF65-F5344CB8AC3E}">
        <p14:creationId xmlns:p14="http://schemas.microsoft.com/office/powerpoint/2010/main" val="3980367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50000" y="50000"/>
                                    </p:animScale>
                                  </p:childTnLst>
                                </p:cTn>
                              </p:par>
                              <p:par>
                                <p:cTn id="7" presetID="42" presetClass="path" presetSubtype="0" accel="50000" decel="50000" fill="hold" nodeType="withEffect">
                                  <p:stCondLst>
                                    <p:cond delay="0"/>
                                  </p:stCondLst>
                                  <p:childTnLst>
                                    <p:animMotion origin="layout" path="M 3.75E-6 -3.33333E-6 L -0.2 0.00556 " pathEditMode="relative" rAng="0" ptsTypes="AA">
                                      <p:cBhvr>
                                        <p:cTn id="8" dur="2000" fill="hold"/>
                                        <p:tgtEl>
                                          <p:spTgt spid="7"/>
                                        </p:tgtEl>
                                        <p:attrNameLst>
                                          <p:attrName>ppt_x</p:attrName>
                                          <p:attrName>ppt_y</p:attrName>
                                        </p:attrNameLst>
                                      </p:cBhvr>
                                      <p:rCtr x="-10000" y="278"/>
                                    </p:animMotion>
                                  </p:childTnLst>
                                </p:cTn>
                              </p:par>
                            </p:childTnLst>
                          </p:cTn>
                        </p:par>
                        <p:par>
                          <p:cTn id="9" fill="hold">
                            <p:stCondLst>
                              <p:cond delay="2000"/>
                            </p:stCondLst>
                            <p:childTnLst>
                              <p:par>
                                <p:cTn id="10" presetID="12" presetClass="entr" presetSubtype="8" fill="hold" grpId="0" nodeType="afterEffect">
                                  <p:stCondLst>
                                    <p:cond delay="0"/>
                                  </p:stCondLst>
                                  <p:childTnLst>
                                    <p:set>
                                      <p:cBhvr>
                                        <p:cTn id="11" dur="1" fill="hold">
                                          <p:stCondLst>
                                            <p:cond delay="0"/>
                                          </p:stCondLst>
                                        </p:cTn>
                                        <p:tgtEl>
                                          <p:spTgt spid="73"/>
                                        </p:tgtEl>
                                        <p:attrNameLst>
                                          <p:attrName>style.visibility</p:attrName>
                                        </p:attrNameLst>
                                      </p:cBhvr>
                                      <p:to>
                                        <p:strVal val="visible"/>
                                      </p:to>
                                    </p:set>
                                    <p:anim calcmode="lin" valueType="num">
                                      <p:cBhvr additive="base">
                                        <p:cTn id="12" dur="2000"/>
                                        <p:tgtEl>
                                          <p:spTgt spid="73"/>
                                        </p:tgtEl>
                                        <p:attrNameLst>
                                          <p:attrName>ppt_x</p:attrName>
                                        </p:attrNameLst>
                                      </p:cBhvr>
                                      <p:tavLst>
                                        <p:tav tm="0">
                                          <p:val>
                                            <p:strVal val="#ppt_x-#ppt_w*1.125000"/>
                                          </p:val>
                                        </p:tav>
                                        <p:tav tm="100000">
                                          <p:val>
                                            <p:strVal val="#ppt_x"/>
                                          </p:val>
                                        </p:tav>
                                      </p:tavLst>
                                    </p:anim>
                                    <p:animEffect transition="in" filter="wipe(right)">
                                      <p:cBhvr>
                                        <p:cTn id="13" dur="2000"/>
                                        <p:tgtEl>
                                          <p:spTgt spid="73"/>
                                        </p:tgtEl>
                                      </p:cBhvr>
                                    </p:animEffect>
                                  </p:childTnLst>
                                </p:cTn>
                              </p:par>
                            </p:childTnLst>
                          </p:cTn>
                        </p:par>
                        <p:par>
                          <p:cTn id="14" fill="hold">
                            <p:stCondLst>
                              <p:cond delay="4000"/>
                            </p:stCondLst>
                            <p:childTnLst>
                              <p:par>
                                <p:cTn id="15" presetID="23" presetClass="entr" presetSubtype="16"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3000" fill="hold"/>
                                        <p:tgtEl>
                                          <p:spTgt spid="14"/>
                                        </p:tgtEl>
                                        <p:attrNameLst>
                                          <p:attrName>ppt_w</p:attrName>
                                        </p:attrNameLst>
                                      </p:cBhvr>
                                      <p:tavLst>
                                        <p:tav tm="0">
                                          <p:val>
                                            <p:fltVal val="0"/>
                                          </p:val>
                                        </p:tav>
                                        <p:tav tm="100000">
                                          <p:val>
                                            <p:strVal val="#ppt_w"/>
                                          </p:val>
                                        </p:tav>
                                      </p:tavLst>
                                    </p:anim>
                                    <p:anim calcmode="lin" valueType="num">
                                      <p:cBhvr>
                                        <p:cTn id="18" dur="3000" fill="hold"/>
                                        <p:tgtEl>
                                          <p:spTgt spid="14"/>
                                        </p:tgtEl>
                                        <p:attrNameLst>
                                          <p:attrName>ppt_h</p:attrName>
                                        </p:attrNameLst>
                                      </p:cBhvr>
                                      <p:tavLst>
                                        <p:tav tm="0">
                                          <p:val>
                                            <p:fltVal val="0"/>
                                          </p:val>
                                        </p:tav>
                                        <p:tav tm="100000">
                                          <p:val>
                                            <p:strVal val="#ppt_h"/>
                                          </p:val>
                                        </p:tav>
                                      </p:tavLst>
                                    </p:anim>
                                  </p:childTnLst>
                                </p:cTn>
                              </p:par>
                              <p:par>
                                <p:cTn id="19" presetID="6" presetClass="emph" presetSubtype="0" fill="hold" nodeType="withEffect">
                                  <p:stCondLst>
                                    <p:cond delay="0"/>
                                  </p:stCondLst>
                                  <p:childTnLst>
                                    <p:animScale>
                                      <p:cBhvr>
                                        <p:cTn id="20" dur="2000" fill="hold"/>
                                        <p:tgtEl>
                                          <p:spTgt spid="14"/>
                                        </p:tgtEl>
                                      </p:cBhvr>
                                      <p:by x="150000" y="150000"/>
                                    </p:animScale>
                                  </p:childTnLst>
                                </p:cTn>
                              </p:par>
                            </p:childTnLst>
                          </p:cTn>
                        </p:par>
                        <p:par>
                          <p:cTn id="21" fill="hold">
                            <p:stCondLst>
                              <p:cond delay="7000"/>
                            </p:stCondLst>
                            <p:childTnLst>
                              <p:par>
                                <p:cTn id="22" presetID="12" presetClass="entr" presetSubtype="8"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2000"/>
                                        <p:tgtEl>
                                          <p:spTgt spid="41"/>
                                        </p:tgtEl>
                                        <p:attrNameLst>
                                          <p:attrName>ppt_x</p:attrName>
                                        </p:attrNameLst>
                                      </p:cBhvr>
                                      <p:tavLst>
                                        <p:tav tm="0">
                                          <p:val>
                                            <p:strVal val="#ppt_x-#ppt_w*1.125000"/>
                                          </p:val>
                                        </p:tav>
                                        <p:tav tm="100000">
                                          <p:val>
                                            <p:strVal val="#ppt_x"/>
                                          </p:val>
                                        </p:tav>
                                      </p:tavLst>
                                    </p:anim>
                                    <p:animEffect transition="in" filter="wipe(right)">
                                      <p:cBhvr>
                                        <p:cTn id="25"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36542" y="2214879"/>
            <a:ext cx="7503159" cy="881483"/>
          </a:xfrm>
        </p:spPr>
        <p:txBody>
          <a:bodyPr/>
          <a:lstStyle/>
          <a:p>
            <a:r>
              <a:rPr lang="en-US" sz="4400" dirty="0" smtClean="0"/>
              <a:t>Examples of VMTurbo in Action</a:t>
            </a:r>
            <a:endParaRPr lang="en-US" sz="4400" dirty="0"/>
          </a:p>
        </p:txBody>
      </p:sp>
      <p:pic>
        <p:nvPicPr>
          <p:cNvPr id="4" name="Picture 2" descr="C:\Users\pthomas\Documents\VMTurbo Graphics\ahead of the pack 2.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74179" y="3413760"/>
            <a:ext cx="5427886" cy="3047999"/>
          </a:xfrm>
          <a:prstGeom prst="rect">
            <a:avLst/>
          </a:prstGeom>
          <a:noFill/>
        </p:spPr>
      </p:pic>
    </p:spTree>
    <p:extLst>
      <p:ext uri="{BB962C8B-B14F-4D97-AF65-F5344CB8AC3E}">
        <p14:creationId xmlns:p14="http://schemas.microsoft.com/office/powerpoint/2010/main" val="371711193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1463841246"/>
              </p:ext>
            </p:extLst>
          </p:nvPr>
        </p:nvGraphicFramePr>
        <p:xfrm>
          <a:off x="368301" y="2959100"/>
          <a:ext cx="3759199" cy="2149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Up Arrow 3"/>
          <p:cNvSpPr/>
          <p:nvPr/>
        </p:nvSpPr>
        <p:spPr>
          <a:xfrm>
            <a:off x="901700" y="3403600"/>
            <a:ext cx="1155700" cy="11811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2" name="Diagram 1"/>
          <p:cNvGraphicFramePr/>
          <p:nvPr>
            <p:extLst>
              <p:ext uri="{D42A27DB-BD31-4B8C-83A1-F6EECF244321}">
                <p14:modId xmlns:p14="http://schemas.microsoft.com/office/powerpoint/2010/main" val="3005409016"/>
              </p:ext>
            </p:extLst>
          </p:nvPr>
        </p:nvGraphicFramePr>
        <p:xfrm>
          <a:off x="8699501" y="3403600"/>
          <a:ext cx="2146299" cy="111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a:xfrm>
            <a:off x="381001" y="707809"/>
            <a:ext cx="11375136" cy="506413"/>
          </a:xfrm>
        </p:spPr>
        <p:txBody>
          <a:bodyPr/>
          <a:lstStyle/>
          <a:p>
            <a:r>
              <a:rPr lang="en-US" dirty="0" smtClean="0">
                <a:solidFill>
                  <a:srgbClr val="002D86"/>
                </a:solidFill>
              </a:rPr>
              <a:t>Assure Application QoS: Provision a Host Server</a:t>
            </a:r>
            <a:endParaRPr lang="en-US" dirty="0">
              <a:solidFill>
                <a:srgbClr val="002D86"/>
              </a:solidFill>
            </a:endParaRPr>
          </a:p>
        </p:txBody>
      </p:sp>
      <p:sp>
        <p:nvSpPr>
          <p:cNvPr id="27" name="Up Arrow 26"/>
          <p:cNvSpPr/>
          <p:nvPr/>
        </p:nvSpPr>
        <p:spPr>
          <a:xfrm>
            <a:off x="2598692" y="3524504"/>
            <a:ext cx="1143000" cy="10414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p>
        </p:txBody>
      </p:sp>
      <p:sp>
        <p:nvSpPr>
          <p:cNvPr id="61" name="Down Arrow 60"/>
          <p:cNvSpPr/>
          <p:nvPr/>
        </p:nvSpPr>
        <p:spPr>
          <a:xfrm>
            <a:off x="9192205" y="3490686"/>
            <a:ext cx="1054100" cy="1080008"/>
          </a:xfrm>
          <a:prstGeom prst="downArrow">
            <a:avLst/>
          </a:prstGeom>
          <a:solidFill>
            <a:srgbClr val="FF0000">
              <a:alpha val="50000"/>
            </a:srgbClr>
          </a:solidFill>
          <a:ln>
            <a:noFill/>
          </a:ln>
          <a:scene3d>
            <a:camera prst="orthographicFront">
              <a:rot lat="0" lon="0" rev="2700000"/>
            </a:camera>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39" name="Diagram 38"/>
          <p:cNvGraphicFramePr/>
          <p:nvPr>
            <p:extLst>
              <p:ext uri="{D42A27DB-BD31-4B8C-83A1-F6EECF244321}">
                <p14:modId xmlns:p14="http://schemas.microsoft.com/office/powerpoint/2010/main" val="2499289408"/>
              </p:ext>
            </p:extLst>
          </p:nvPr>
        </p:nvGraphicFramePr>
        <p:xfrm>
          <a:off x="2628899" y="1524000"/>
          <a:ext cx="9131301" cy="1346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40" name="Diagram 39"/>
          <p:cNvGraphicFramePr/>
          <p:nvPr>
            <p:extLst>
              <p:ext uri="{D42A27DB-BD31-4B8C-83A1-F6EECF244321}">
                <p14:modId xmlns:p14="http://schemas.microsoft.com/office/powerpoint/2010/main" val="3960058342"/>
              </p:ext>
            </p:extLst>
          </p:nvPr>
        </p:nvGraphicFramePr>
        <p:xfrm>
          <a:off x="7302499" y="3124200"/>
          <a:ext cx="2591730" cy="4699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28" name="Group 27"/>
          <p:cNvGrpSpPr/>
          <p:nvPr/>
        </p:nvGrpSpPr>
        <p:grpSpPr>
          <a:xfrm>
            <a:off x="3048000" y="1625600"/>
            <a:ext cx="1854200" cy="1117092"/>
            <a:chOff x="1663392" y="1311087"/>
            <a:chExt cx="1448108" cy="1281501"/>
          </a:xfrm>
        </p:grpSpPr>
        <p:sp>
          <p:nvSpPr>
            <p:cNvPr id="29" name="Freeform 28"/>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Freeform 29"/>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31" name="Group 53"/>
            <p:cNvGrpSpPr>
              <a:grpSpLocks/>
            </p:cNvGrpSpPr>
            <p:nvPr/>
          </p:nvGrpSpPr>
          <p:grpSpPr bwMode="auto">
            <a:xfrm>
              <a:off x="1667134" y="1311087"/>
              <a:ext cx="1444366" cy="1279944"/>
              <a:chOff x="5333206" y="2781492"/>
              <a:chExt cx="5761883" cy="3543902"/>
            </a:xfrm>
          </p:grpSpPr>
          <p:cxnSp>
            <p:nvCxnSpPr>
              <p:cNvPr id="32"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33"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34" name="Group 33"/>
          <p:cNvGrpSpPr/>
          <p:nvPr/>
        </p:nvGrpSpPr>
        <p:grpSpPr>
          <a:xfrm>
            <a:off x="3569008" y="2468332"/>
            <a:ext cx="567385" cy="216212"/>
            <a:chOff x="2314274" y="3510551"/>
            <a:chExt cx="310896" cy="164592"/>
          </a:xfrm>
        </p:grpSpPr>
        <p:sp>
          <p:nvSpPr>
            <p:cNvPr id="35" name="Rectangle 34"/>
            <p:cNvSpPr/>
            <p:nvPr/>
          </p:nvSpPr>
          <p:spPr bwMode="auto">
            <a:xfrm flipV="1">
              <a:off x="2314274" y="360643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6" name="Rectangle 35"/>
            <p:cNvSpPr/>
            <p:nvPr/>
          </p:nvSpPr>
          <p:spPr bwMode="auto">
            <a:xfrm flipV="1">
              <a:off x="2496262" y="3510551"/>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7" name="Rectangle 36"/>
            <p:cNvSpPr/>
            <p:nvPr/>
          </p:nvSpPr>
          <p:spPr bwMode="auto">
            <a:xfrm flipV="1">
              <a:off x="2405268" y="355849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49" name="Group 48"/>
          <p:cNvGrpSpPr/>
          <p:nvPr/>
        </p:nvGrpSpPr>
        <p:grpSpPr>
          <a:xfrm>
            <a:off x="9804400" y="1587500"/>
            <a:ext cx="1625600" cy="1129792"/>
            <a:chOff x="1663392" y="1311087"/>
            <a:chExt cx="1448108" cy="1281501"/>
          </a:xfrm>
        </p:grpSpPr>
        <p:sp>
          <p:nvSpPr>
            <p:cNvPr id="50" name="Freeform 49"/>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1" name="Freeform 50"/>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52" name="Group 53"/>
            <p:cNvGrpSpPr>
              <a:grpSpLocks/>
            </p:cNvGrpSpPr>
            <p:nvPr/>
          </p:nvGrpSpPr>
          <p:grpSpPr bwMode="auto">
            <a:xfrm>
              <a:off x="1667134" y="1311087"/>
              <a:ext cx="1444366" cy="1279944"/>
              <a:chOff x="5333206" y="2781492"/>
              <a:chExt cx="5761883" cy="3543902"/>
            </a:xfrm>
          </p:grpSpPr>
          <p:cxnSp>
            <p:nvCxnSpPr>
              <p:cNvPr id="53"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54"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62" name="Group 61"/>
          <p:cNvGrpSpPr/>
          <p:nvPr/>
        </p:nvGrpSpPr>
        <p:grpSpPr>
          <a:xfrm>
            <a:off x="10832367" y="2110274"/>
            <a:ext cx="446634" cy="256769"/>
            <a:chOff x="11327667" y="1703874"/>
            <a:chExt cx="446634" cy="256769"/>
          </a:xfrm>
        </p:grpSpPr>
        <p:sp>
          <p:nvSpPr>
            <p:cNvPr id="56" name="Rectangle 55"/>
            <p:cNvSpPr/>
            <p:nvPr/>
          </p:nvSpPr>
          <p:spPr bwMode="auto">
            <a:xfrm flipV="1">
              <a:off x="11327667" y="186935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7" name="Rectangle 56"/>
            <p:cNvSpPr/>
            <p:nvPr/>
          </p:nvSpPr>
          <p:spPr bwMode="auto">
            <a:xfrm flipV="1">
              <a:off x="11568048" y="170387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8" name="Rectangle 57"/>
            <p:cNvSpPr/>
            <p:nvPr/>
          </p:nvSpPr>
          <p:spPr bwMode="auto">
            <a:xfrm flipV="1">
              <a:off x="11447858" y="1780263"/>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sp>
        <p:nvSpPr>
          <p:cNvPr id="5" name="Cloud 4"/>
          <p:cNvSpPr/>
          <p:nvPr/>
        </p:nvSpPr>
        <p:spPr>
          <a:xfrm>
            <a:off x="101600" y="4787900"/>
            <a:ext cx="11493500" cy="1549400"/>
          </a:xfrm>
          <a:prstGeom prst="cloud">
            <a:avLst/>
          </a:prstGeom>
          <a:solidFill>
            <a:srgbClr val="00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42" name="Group 41"/>
          <p:cNvGrpSpPr/>
          <p:nvPr/>
        </p:nvGrpSpPr>
        <p:grpSpPr>
          <a:xfrm>
            <a:off x="914400" y="5597421"/>
            <a:ext cx="803435" cy="480041"/>
            <a:chOff x="990668" y="5254521"/>
            <a:chExt cx="523967" cy="480041"/>
          </a:xfrm>
        </p:grpSpPr>
        <p:sp>
          <p:nvSpPr>
            <p:cNvPr id="4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5"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60" name="Group 59"/>
          <p:cNvGrpSpPr/>
          <p:nvPr/>
        </p:nvGrpSpPr>
        <p:grpSpPr>
          <a:xfrm>
            <a:off x="3543300" y="5851421"/>
            <a:ext cx="803435" cy="480041"/>
            <a:chOff x="990668" y="5254521"/>
            <a:chExt cx="523967" cy="480041"/>
          </a:xfrm>
        </p:grpSpPr>
        <p:sp>
          <p:nvSpPr>
            <p:cNvPr id="6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9"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0"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71" name="Group 70"/>
          <p:cNvGrpSpPr/>
          <p:nvPr/>
        </p:nvGrpSpPr>
        <p:grpSpPr>
          <a:xfrm>
            <a:off x="5245100" y="5826021"/>
            <a:ext cx="803435" cy="480041"/>
            <a:chOff x="990668" y="5254521"/>
            <a:chExt cx="523967" cy="480041"/>
          </a:xfrm>
        </p:grpSpPr>
        <p:sp>
          <p:nvSpPr>
            <p:cNvPr id="7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82" name="Group 81"/>
          <p:cNvGrpSpPr/>
          <p:nvPr/>
        </p:nvGrpSpPr>
        <p:grpSpPr>
          <a:xfrm>
            <a:off x="876300" y="4902200"/>
            <a:ext cx="469900" cy="687446"/>
            <a:chOff x="454766" y="3749446"/>
            <a:chExt cx="596983" cy="1014700"/>
          </a:xfrm>
        </p:grpSpPr>
        <p:sp>
          <p:nvSpPr>
            <p:cNvPr id="83" name="Rounded Rectangle 82"/>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4" name="Rounded Rectangle 83"/>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5" name="Group 84"/>
          <p:cNvGrpSpPr/>
          <p:nvPr/>
        </p:nvGrpSpPr>
        <p:grpSpPr>
          <a:xfrm>
            <a:off x="965200" y="4953000"/>
            <a:ext cx="469900" cy="687446"/>
            <a:chOff x="454766" y="3749446"/>
            <a:chExt cx="596983" cy="1014700"/>
          </a:xfrm>
        </p:grpSpPr>
        <p:sp>
          <p:nvSpPr>
            <p:cNvPr id="86" name="Rounded Rectangle 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7" name="Rounded Rectangle 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8" name="Group 87"/>
          <p:cNvGrpSpPr/>
          <p:nvPr/>
        </p:nvGrpSpPr>
        <p:grpSpPr>
          <a:xfrm>
            <a:off x="3517900" y="5232400"/>
            <a:ext cx="469900" cy="687446"/>
            <a:chOff x="454766" y="3749446"/>
            <a:chExt cx="596983" cy="1014700"/>
          </a:xfrm>
        </p:grpSpPr>
        <p:sp>
          <p:nvSpPr>
            <p:cNvPr id="89" name="Rounded Rectangle 88"/>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0" name="Rounded Rectangle 89"/>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1" name="Group 90"/>
          <p:cNvGrpSpPr/>
          <p:nvPr/>
        </p:nvGrpSpPr>
        <p:grpSpPr>
          <a:xfrm>
            <a:off x="3606799" y="5308600"/>
            <a:ext cx="469901" cy="687446"/>
            <a:chOff x="357958" y="3749446"/>
            <a:chExt cx="596984" cy="1014700"/>
          </a:xfrm>
        </p:grpSpPr>
        <p:sp>
          <p:nvSpPr>
            <p:cNvPr id="92" name="Rounded Rectangle 91"/>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3" name="Rounded Rectangle 92"/>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4" name="Group 93"/>
          <p:cNvGrpSpPr/>
          <p:nvPr/>
        </p:nvGrpSpPr>
        <p:grpSpPr>
          <a:xfrm>
            <a:off x="3695700" y="5372100"/>
            <a:ext cx="469900" cy="687446"/>
            <a:chOff x="454766" y="3749446"/>
            <a:chExt cx="596983" cy="1014700"/>
          </a:xfrm>
        </p:grpSpPr>
        <p:sp>
          <p:nvSpPr>
            <p:cNvPr id="95" name="Rounded Rectangle 94"/>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6" name="Rounded Rectangle 95"/>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7" name="Group 96"/>
          <p:cNvGrpSpPr/>
          <p:nvPr/>
        </p:nvGrpSpPr>
        <p:grpSpPr>
          <a:xfrm>
            <a:off x="1066800" y="5029200"/>
            <a:ext cx="469900" cy="687446"/>
            <a:chOff x="454766" y="3749446"/>
            <a:chExt cx="596983" cy="1014700"/>
          </a:xfrm>
        </p:grpSpPr>
        <p:sp>
          <p:nvSpPr>
            <p:cNvPr id="98" name="Rounded Rectangle 97"/>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9" name="Rounded Rectangle 98"/>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00" name="Group 99"/>
          <p:cNvGrpSpPr/>
          <p:nvPr/>
        </p:nvGrpSpPr>
        <p:grpSpPr>
          <a:xfrm>
            <a:off x="1168400" y="5130800"/>
            <a:ext cx="469900" cy="687446"/>
            <a:chOff x="454766" y="3749446"/>
            <a:chExt cx="596983" cy="1014700"/>
          </a:xfrm>
        </p:grpSpPr>
        <p:sp>
          <p:nvSpPr>
            <p:cNvPr id="101" name="Rounded Rectangle 1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02" name="Rounded Rectangle 1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
        <p:nvSpPr>
          <p:cNvPr id="158" name="Freeform 60"/>
          <p:cNvSpPr>
            <a:spLocks noEditPoints="1"/>
          </p:cNvSpPr>
          <p:nvPr/>
        </p:nvSpPr>
        <p:spPr bwMode="auto">
          <a:xfrm>
            <a:off x="7514876" y="5100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9" name="Freeform 60"/>
          <p:cNvSpPr>
            <a:spLocks noEditPoints="1"/>
          </p:cNvSpPr>
          <p:nvPr/>
        </p:nvSpPr>
        <p:spPr bwMode="auto">
          <a:xfrm>
            <a:off x="8238776" y="48717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60"/>
          <p:cNvSpPr>
            <a:spLocks noEditPoints="1"/>
          </p:cNvSpPr>
          <p:nvPr/>
        </p:nvSpPr>
        <p:spPr bwMode="auto">
          <a:xfrm>
            <a:off x="6727476" y="5303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0" name="Freeform 60"/>
          <p:cNvSpPr>
            <a:spLocks noEditPoints="1"/>
          </p:cNvSpPr>
          <p:nvPr/>
        </p:nvSpPr>
        <p:spPr bwMode="auto">
          <a:xfrm>
            <a:off x="10308876" y="5049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5" name="Freeform 60"/>
          <p:cNvSpPr>
            <a:spLocks noEditPoints="1"/>
          </p:cNvSpPr>
          <p:nvPr/>
        </p:nvSpPr>
        <p:spPr bwMode="auto">
          <a:xfrm>
            <a:off x="8403876" y="52019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6" name="Freeform 60"/>
          <p:cNvSpPr>
            <a:spLocks noEditPoints="1"/>
          </p:cNvSpPr>
          <p:nvPr/>
        </p:nvSpPr>
        <p:spPr bwMode="auto">
          <a:xfrm>
            <a:off x="9229376" y="49098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0"/>
          <p:cNvSpPr>
            <a:spLocks noEditPoints="1"/>
          </p:cNvSpPr>
          <p:nvPr/>
        </p:nvSpPr>
        <p:spPr bwMode="auto">
          <a:xfrm>
            <a:off x="7705376" y="55702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1" name="Freeform 60"/>
          <p:cNvSpPr>
            <a:spLocks noEditPoints="1"/>
          </p:cNvSpPr>
          <p:nvPr/>
        </p:nvSpPr>
        <p:spPr bwMode="auto">
          <a:xfrm>
            <a:off x="9584976" y="52781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1" name="Freeform 60"/>
          <p:cNvSpPr>
            <a:spLocks noEditPoints="1"/>
          </p:cNvSpPr>
          <p:nvPr/>
        </p:nvSpPr>
        <p:spPr bwMode="auto">
          <a:xfrm>
            <a:off x="8797576" y="5481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61" name="Group 160"/>
          <p:cNvGrpSpPr/>
          <p:nvPr/>
        </p:nvGrpSpPr>
        <p:grpSpPr>
          <a:xfrm>
            <a:off x="2768600" y="5889521"/>
            <a:ext cx="803435" cy="480041"/>
            <a:chOff x="990668" y="5254521"/>
            <a:chExt cx="523967" cy="480041"/>
          </a:xfrm>
        </p:grpSpPr>
        <p:sp>
          <p:nvSpPr>
            <p:cNvPr id="16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70" name="Group 169"/>
          <p:cNvGrpSpPr/>
          <p:nvPr/>
        </p:nvGrpSpPr>
        <p:grpSpPr>
          <a:xfrm>
            <a:off x="2743200" y="5270500"/>
            <a:ext cx="469900" cy="687446"/>
            <a:chOff x="454766" y="3749446"/>
            <a:chExt cx="596983" cy="1014700"/>
          </a:xfrm>
        </p:grpSpPr>
        <p:sp>
          <p:nvSpPr>
            <p:cNvPr id="171" name="Rounded Rectangle 17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2" name="Rounded Rectangle 17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3" name="Group 172"/>
          <p:cNvGrpSpPr/>
          <p:nvPr/>
        </p:nvGrpSpPr>
        <p:grpSpPr>
          <a:xfrm>
            <a:off x="2832099" y="5346700"/>
            <a:ext cx="469901" cy="687446"/>
            <a:chOff x="357958" y="3749446"/>
            <a:chExt cx="596984" cy="1014700"/>
          </a:xfrm>
        </p:grpSpPr>
        <p:sp>
          <p:nvSpPr>
            <p:cNvPr id="174" name="Rounded Rectangle 173"/>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5" name="Rounded Rectangle 174"/>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6" name="Group 175"/>
          <p:cNvGrpSpPr/>
          <p:nvPr/>
        </p:nvGrpSpPr>
        <p:grpSpPr>
          <a:xfrm>
            <a:off x="1905000" y="5775221"/>
            <a:ext cx="803435" cy="480041"/>
            <a:chOff x="990668" y="5254521"/>
            <a:chExt cx="523967" cy="480041"/>
          </a:xfrm>
        </p:grpSpPr>
        <p:sp>
          <p:nvSpPr>
            <p:cNvPr id="177"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8"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9"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0"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1"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2"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3"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4"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85" name="Group 184"/>
          <p:cNvGrpSpPr/>
          <p:nvPr/>
        </p:nvGrpSpPr>
        <p:grpSpPr>
          <a:xfrm>
            <a:off x="1879600" y="5156200"/>
            <a:ext cx="469900" cy="687446"/>
            <a:chOff x="454766" y="3749446"/>
            <a:chExt cx="596983" cy="1014700"/>
          </a:xfrm>
        </p:grpSpPr>
        <p:sp>
          <p:nvSpPr>
            <p:cNvPr id="186" name="Rounded Rectangle 1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87" name="Rounded Rectangle 1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88" name="Group 187"/>
          <p:cNvGrpSpPr/>
          <p:nvPr/>
        </p:nvGrpSpPr>
        <p:grpSpPr>
          <a:xfrm>
            <a:off x="1968499" y="5232400"/>
            <a:ext cx="469901" cy="687446"/>
            <a:chOff x="357958" y="3749446"/>
            <a:chExt cx="596984" cy="1014700"/>
          </a:xfrm>
        </p:grpSpPr>
        <p:sp>
          <p:nvSpPr>
            <p:cNvPr id="189" name="Rounded Rectangle 188"/>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90" name="Rounded Rectangle 189"/>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91" name="Group 190"/>
          <p:cNvGrpSpPr/>
          <p:nvPr/>
        </p:nvGrpSpPr>
        <p:grpSpPr>
          <a:xfrm>
            <a:off x="4381500" y="5851421"/>
            <a:ext cx="803435" cy="480041"/>
            <a:chOff x="990668" y="5254521"/>
            <a:chExt cx="523967" cy="480041"/>
          </a:xfrm>
        </p:grpSpPr>
        <p:sp>
          <p:nvSpPr>
            <p:cNvPr id="19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200" name="Group 199"/>
          <p:cNvGrpSpPr/>
          <p:nvPr/>
        </p:nvGrpSpPr>
        <p:grpSpPr>
          <a:xfrm>
            <a:off x="4356100" y="5346700"/>
            <a:ext cx="469900" cy="687446"/>
            <a:chOff x="454766" y="3749446"/>
            <a:chExt cx="596983" cy="1014700"/>
          </a:xfrm>
        </p:grpSpPr>
        <p:sp>
          <p:nvSpPr>
            <p:cNvPr id="201" name="Rounded Rectangle 2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202" name="Rounded Rectangle 2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30" name="Group 129"/>
          <p:cNvGrpSpPr/>
          <p:nvPr/>
        </p:nvGrpSpPr>
        <p:grpSpPr>
          <a:xfrm>
            <a:off x="2057400" y="5283200"/>
            <a:ext cx="469900" cy="687446"/>
            <a:chOff x="454766" y="3749446"/>
            <a:chExt cx="596983" cy="1014700"/>
          </a:xfrm>
        </p:grpSpPr>
        <p:sp>
          <p:nvSpPr>
            <p:cNvPr id="131" name="Rounded Rectangle 13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32" name="Rounded Rectangle 13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33" name="Group 132"/>
          <p:cNvGrpSpPr/>
          <p:nvPr/>
        </p:nvGrpSpPr>
        <p:grpSpPr>
          <a:xfrm>
            <a:off x="2159000" y="5283200"/>
            <a:ext cx="469900" cy="687446"/>
            <a:chOff x="454766" y="3749446"/>
            <a:chExt cx="596983" cy="1014700"/>
          </a:xfrm>
        </p:grpSpPr>
        <p:sp>
          <p:nvSpPr>
            <p:cNvPr id="134" name="Rounded Rectangle 133"/>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35" name="Rounded Rectangle 134"/>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36" name="Group 135"/>
          <p:cNvGrpSpPr/>
          <p:nvPr/>
        </p:nvGrpSpPr>
        <p:grpSpPr>
          <a:xfrm>
            <a:off x="4495800" y="5359400"/>
            <a:ext cx="469900" cy="687446"/>
            <a:chOff x="454766" y="3749446"/>
            <a:chExt cx="596983" cy="1014700"/>
          </a:xfrm>
        </p:grpSpPr>
        <p:sp>
          <p:nvSpPr>
            <p:cNvPr id="137" name="Rounded Rectangle 136"/>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38" name="Rounded Rectangle 137"/>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39" name="Group 138"/>
          <p:cNvGrpSpPr/>
          <p:nvPr/>
        </p:nvGrpSpPr>
        <p:grpSpPr>
          <a:xfrm>
            <a:off x="2946400" y="5384800"/>
            <a:ext cx="469900" cy="687446"/>
            <a:chOff x="454766" y="3749446"/>
            <a:chExt cx="596983" cy="1014700"/>
          </a:xfrm>
        </p:grpSpPr>
        <p:sp>
          <p:nvSpPr>
            <p:cNvPr id="140" name="Rounded Rectangle 139"/>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41" name="Rounded Rectangle 140"/>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42" name="Group 141"/>
          <p:cNvGrpSpPr/>
          <p:nvPr/>
        </p:nvGrpSpPr>
        <p:grpSpPr>
          <a:xfrm>
            <a:off x="4660900" y="5397500"/>
            <a:ext cx="469900" cy="687446"/>
            <a:chOff x="454766" y="3749446"/>
            <a:chExt cx="596983" cy="1014700"/>
          </a:xfrm>
        </p:grpSpPr>
        <p:sp>
          <p:nvSpPr>
            <p:cNvPr id="143" name="Rounded Rectangle 142"/>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44" name="Rounded Rectangle 143"/>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aphicFrame>
        <p:nvGraphicFramePr>
          <p:cNvPr id="145" name="Diagram 144"/>
          <p:cNvGraphicFramePr/>
          <p:nvPr>
            <p:extLst>
              <p:ext uri="{D42A27DB-BD31-4B8C-83A1-F6EECF244321}">
                <p14:modId xmlns:p14="http://schemas.microsoft.com/office/powerpoint/2010/main" val="1075875298"/>
              </p:ext>
            </p:extLst>
          </p:nvPr>
        </p:nvGraphicFramePr>
        <p:xfrm>
          <a:off x="4775200" y="3098800"/>
          <a:ext cx="2146300" cy="4699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3397489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8">
                                            <p:graphicEl>
                                              <a:dgm id="{43588BFA-0C43-0A45-B3DA-2B9CF302640F}"/>
                                            </p:graphicEl>
                                          </p:spTgt>
                                        </p:tgtEl>
                                        <p:attrNameLst>
                                          <p:attrName>style.visibility</p:attrName>
                                        </p:attrNameLst>
                                      </p:cBhvr>
                                      <p:to>
                                        <p:strVal val="visible"/>
                                      </p:to>
                                    </p:set>
                                    <p:anim calcmode="lin" valueType="num">
                                      <p:cBhvr additive="base">
                                        <p:cTn id="7" dur="2000"/>
                                        <p:tgtEl>
                                          <p:spTgt spid="38">
                                            <p:graphicEl>
                                              <a:dgm id="{43588BFA-0C43-0A45-B3DA-2B9CF302640F}"/>
                                            </p:graphicEl>
                                          </p:spTgt>
                                        </p:tgtEl>
                                        <p:attrNameLst>
                                          <p:attrName>ppt_x</p:attrName>
                                        </p:attrNameLst>
                                      </p:cBhvr>
                                      <p:tavLst>
                                        <p:tav tm="0">
                                          <p:val>
                                            <p:strVal val="#ppt_x-#ppt_w*1.125000"/>
                                          </p:val>
                                        </p:tav>
                                        <p:tav tm="100000">
                                          <p:val>
                                            <p:strVal val="#ppt_x"/>
                                          </p:val>
                                        </p:tav>
                                      </p:tavLst>
                                    </p:anim>
                                    <p:animEffect transition="in" filter="wipe(right)">
                                      <p:cBhvr>
                                        <p:cTn id="8" dur="2000"/>
                                        <p:tgtEl>
                                          <p:spTgt spid="38">
                                            <p:graphicEl>
                                              <a:dgm id="{43588BFA-0C43-0A45-B3DA-2B9CF302640F}"/>
                                            </p:graphicEl>
                                          </p:spTgt>
                                        </p:tgtEl>
                                      </p:cBhvr>
                                    </p:animEffect>
                                  </p:childTnLst>
                                </p:cTn>
                              </p:par>
                            </p:childTnLst>
                          </p:cTn>
                        </p:par>
                        <p:par>
                          <p:cTn id="9" fill="hold">
                            <p:stCondLst>
                              <p:cond delay="2000"/>
                            </p:stCondLst>
                            <p:childTnLst>
                              <p:par>
                                <p:cTn id="10" presetID="55" presetClass="entr" presetSubtype="0" fill="hold" nodeType="afterEffect">
                                  <p:stCondLst>
                                    <p:cond delay="0"/>
                                  </p:stCondLst>
                                  <p:childTnLst>
                                    <p:set>
                                      <p:cBhvr>
                                        <p:cTn id="11" dur="1" fill="hold">
                                          <p:stCondLst>
                                            <p:cond delay="0"/>
                                          </p:stCondLst>
                                        </p:cTn>
                                        <p:tgtEl>
                                          <p:spTgt spid="97"/>
                                        </p:tgtEl>
                                        <p:attrNameLst>
                                          <p:attrName>style.visibility</p:attrName>
                                        </p:attrNameLst>
                                      </p:cBhvr>
                                      <p:to>
                                        <p:strVal val="visible"/>
                                      </p:to>
                                    </p:set>
                                    <p:anim calcmode="lin" valueType="num">
                                      <p:cBhvr>
                                        <p:cTn id="12" dur="2000" fill="hold"/>
                                        <p:tgtEl>
                                          <p:spTgt spid="97"/>
                                        </p:tgtEl>
                                        <p:attrNameLst>
                                          <p:attrName>ppt_w</p:attrName>
                                        </p:attrNameLst>
                                      </p:cBhvr>
                                      <p:tavLst>
                                        <p:tav tm="0">
                                          <p:val>
                                            <p:strVal val="#ppt_w*0.70"/>
                                          </p:val>
                                        </p:tav>
                                        <p:tav tm="100000">
                                          <p:val>
                                            <p:strVal val="#ppt_w"/>
                                          </p:val>
                                        </p:tav>
                                      </p:tavLst>
                                    </p:anim>
                                    <p:anim calcmode="lin" valueType="num">
                                      <p:cBhvr>
                                        <p:cTn id="13" dur="2000" fill="hold"/>
                                        <p:tgtEl>
                                          <p:spTgt spid="97"/>
                                        </p:tgtEl>
                                        <p:attrNameLst>
                                          <p:attrName>ppt_h</p:attrName>
                                        </p:attrNameLst>
                                      </p:cBhvr>
                                      <p:tavLst>
                                        <p:tav tm="0">
                                          <p:val>
                                            <p:strVal val="#ppt_h"/>
                                          </p:val>
                                        </p:tav>
                                        <p:tav tm="100000">
                                          <p:val>
                                            <p:strVal val="#ppt_h"/>
                                          </p:val>
                                        </p:tav>
                                      </p:tavLst>
                                    </p:anim>
                                    <p:animEffect transition="in" filter="fade">
                                      <p:cBhvr>
                                        <p:cTn id="14" dur="2000"/>
                                        <p:tgtEl>
                                          <p:spTgt spid="97"/>
                                        </p:tgtEl>
                                      </p:cBhvr>
                                    </p:animEffect>
                                  </p:childTnLst>
                                </p:cTn>
                              </p:par>
                              <p:par>
                                <p:cTn id="15" presetID="55" presetClass="entr" presetSubtype="0" fill="hold" nodeType="withEffect">
                                  <p:stCondLst>
                                    <p:cond delay="1000"/>
                                  </p:stCondLst>
                                  <p:childTnLst>
                                    <p:set>
                                      <p:cBhvr>
                                        <p:cTn id="16" dur="1" fill="hold">
                                          <p:stCondLst>
                                            <p:cond delay="0"/>
                                          </p:stCondLst>
                                        </p:cTn>
                                        <p:tgtEl>
                                          <p:spTgt spid="100"/>
                                        </p:tgtEl>
                                        <p:attrNameLst>
                                          <p:attrName>style.visibility</p:attrName>
                                        </p:attrNameLst>
                                      </p:cBhvr>
                                      <p:to>
                                        <p:strVal val="visible"/>
                                      </p:to>
                                    </p:set>
                                    <p:anim calcmode="lin" valueType="num">
                                      <p:cBhvr>
                                        <p:cTn id="17" dur="2000" fill="hold"/>
                                        <p:tgtEl>
                                          <p:spTgt spid="100"/>
                                        </p:tgtEl>
                                        <p:attrNameLst>
                                          <p:attrName>ppt_w</p:attrName>
                                        </p:attrNameLst>
                                      </p:cBhvr>
                                      <p:tavLst>
                                        <p:tav tm="0">
                                          <p:val>
                                            <p:strVal val="#ppt_w*0.70"/>
                                          </p:val>
                                        </p:tav>
                                        <p:tav tm="100000">
                                          <p:val>
                                            <p:strVal val="#ppt_w"/>
                                          </p:val>
                                        </p:tav>
                                      </p:tavLst>
                                    </p:anim>
                                    <p:anim calcmode="lin" valueType="num">
                                      <p:cBhvr>
                                        <p:cTn id="18" dur="2000" fill="hold"/>
                                        <p:tgtEl>
                                          <p:spTgt spid="100"/>
                                        </p:tgtEl>
                                        <p:attrNameLst>
                                          <p:attrName>ppt_h</p:attrName>
                                        </p:attrNameLst>
                                      </p:cBhvr>
                                      <p:tavLst>
                                        <p:tav tm="0">
                                          <p:val>
                                            <p:strVal val="#ppt_h"/>
                                          </p:val>
                                        </p:tav>
                                        <p:tav tm="100000">
                                          <p:val>
                                            <p:strVal val="#ppt_h"/>
                                          </p:val>
                                        </p:tav>
                                      </p:tavLst>
                                    </p:anim>
                                    <p:animEffect transition="in" filter="fade">
                                      <p:cBhvr>
                                        <p:cTn id="19" dur="2000"/>
                                        <p:tgtEl>
                                          <p:spTgt spid="100"/>
                                        </p:tgtEl>
                                      </p:cBhvr>
                                    </p:animEffect>
                                  </p:childTnLst>
                                </p:cTn>
                              </p:par>
                              <p:par>
                                <p:cTn id="20" presetID="55" presetClass="entr" presetSubtype="0" fill="hold" nodeType="withEffect">
                                  <p:stCondLst>
                                    <p:cond delay="1000"/>
                                  </p:stCondLst>
                                  <p:childTnLst>
                                    <p:set>
                                      <p:cBhvr>
                                        <p:cTn id="21" dur="1" fill="hold">
                                          <p:stCondLst>
                                            <p:cond delay="0"/>
                                          </p:stCondLst>
                                        </p:cTn>
                                        <p:tgtEl>
                                          <p:spTgt spid="130"/>
                                        </p:tgtEl>
                                        <p:attrNameLst>
                                          <p:attrName>style.visibility</p:attrName>
                                        </p:attrNameLst>
                                      </p:cBhvr>
                                      <p:to>
                                        <p:strVal val="visible"/>
                                      </p:to>
                                    </p:set>
                                    <p:anim calcmode="lin" valueType="num">
                                      <p:cBhvr>
                                        <p:cTn id="22" dur="2000" fill="hold"/>
                                        <p:tgtEl>
                                          <p:spTgt spid="130"/>
                                        </p:tgtEl>
                                        <p:attrNameLst>
                                          <p:attrName>ppt_w</p:attrName>
                                        </p:attrNameLst>
                                      </p:cBhvr>
                                      <p:tavLst>
                                        <p:tav tm="0">
                                          <p:val>
                                            <p:strVal val="#ppt_w*0.70"/>
                                          </p:val>
                                        </p:tav>
                                        <p:tav tm="100000">
                                          <p:val>
                                            <p:strVal val="#ppt_w"/>
                                          </p:val>
                                        </p:tav>
                                      </p:tavLst>
                                    </p:anim>
                                    <p:anim calcmode="lin" valueType="num">
                                      <p:cBhvr>
                                        <p:cTn id="23" dur="2000" fill="hold"/>
                                        <p:tgtEl>
                                          <p:spTgt spid="130"/>
                                        </p:tgtEl>
                                        <p:attrNameLst>
                                          <p:attrName>ppt_h</p:attrName>
                                        </p:attrNameLst>
                                      </p:cBhvr>
                                      <p:tavLst>
                                        <p:tav tm="0">
                                          <p:val>
                                            <p:strVal val="#ppt_h"/>
                                          </p:val>
                                        </p:tav>
                                        <p:tav tm="100000">
                                          <p:val>
                                            <p:strVal val="#ppt_h"/>
                                          </p:val>
                                        </p:tav>
                                      </p:tavLst>
                                    </p:anim>
                                    <p:animEffect transition="in" filter="fade">
                                      <p:cBhvr>
                                        <p:cTn id="24" dur="2000"/>
                                        <p:tgtEl>
                                          <p:spTgt spid="130"/>
                                        </p:tgtEl>
                                      </p:cBhvr>
                                    </p:animEffect>
                                  </p:childTnLst>
                                </p:cTn>
                              </p:par>
                            </p:childTnLst>
                          </p:cTn>
                        </p:par>
                        <p:par>
                          <p:cTn id="25" fill="hold">
                            <p:stCondLst>
                              <p:cond delay="5000"/>
                            </p:stCondLst>
                            <p:childTnLst>
                              <p:par>
                                <p:cTn id="26" presetID="55" presetClass="entr" presetSubtype="0" fill="hold" nodeType="afterEffect">
                                  <p:stCondLst>
                                    <p:cond delay="1000"/>
                                  </p:stCondLst>
                                  <p:childTnLst>
                                    <p:set>
                                      <p:cBhvr>
                                        <p:cTn id="27" dur="1" fill="hold">
                                          <p:stCondLst>
                                            <p:cond delay="0"/>
                                          </p:stCondLst>
                                        </p:cTn>
                                        <p:tgtEl>
                                          <p:spTgt spid="133"/>
                                        </p:tgtEl>
                                        <p:attrNameLst>
                                          <p:attrName>style.visibility</p:attrName>
                                        </p:attrNameLst>
                                      </p:cBhvr>
                                      <p:to>
                                        <p:strVal val="visible"/>
                                      </p:to>
                                    </p:set>
                                    <p:anim calcmode="lin" valueType="num">
                                      <p:cBhvr>
                                        <p:cTn id="28" dur="2000" fill="hold"/>
                                        <p:tgtEl>
                                          <p:spTgt spid="133"/>
                                        </p:tgtEl>
                                        <p:attrNameLst>
                                          <p:attrName>ppt_w</p:attrName>
                                        </p:attrNameLst>
                                      </p:cBhvr>
                                      <p:tavLst>
                                        <p:tav tm="0">
                                          <p:val>
                                            <p:strVal val="#ppt_w*0.70"/>
                                          </p:val>
                                        </p:tav>
                                        <p:tav tm="100000">
                                          <p:val>
                                            <p:strVal val="#ppt_w"/>
                                          </p:val>
                                        </p:tav>
                                      </p:tavLst>
                                    </p:anim>
                                    <p:anim calcmode="lin" valueType="num">
                                      <p:cBhvr>
                                        <p:cTn id="29" dur="2000" fill="hold"/>
                                        <p:tgtEl>
                                          <p:spTgt spid="133"/>
                                        </p:tgtEl>
                                        <p:attrNameLst>
                                          <p:attrName>ppt_h</p:attrName>
                                        </p:attrNameLst>
                                      </p:cBhvr>
                                      <p:tavLst>
                                        <p:tav tm="0">
                                          <p:val>
                                            <p:strVal val="#ppt_h"/>
                                          </p:val>
                                        </p:tav>
                                        <p:tav tm="100000">
                                          <p:val>
                                            <p:strVal val="#ppt_h"/>
                                          </p:val>
                                        </p:tav>
                                      </p:tavLst>
                                    </p:anim>
                                    <p:animEffect transition="in" filter="fade">
                                      <p:cBhvr>
                                        <p:cTn id="30" dur="2000"/>
                                        <p:tgtEl>
                                          <p:spTgt spid="133"/>
                                        </p:tgtEl>
                                      </p:cBhvr>
                                    </p:animEffect>
                                  </p:childTnLst>
                                </p:cTn>
                              </p:par>
                              <p:par>
                                <p:cTn id="31" presetID="55" presetClass="entr" presetSubtype="0" fill="hold" nodeType="withEffect">
                                  <p:stCondLst>
                                    <p:cond delay="1000"/>
                                  </p:stCondLst>
                                  <p:childTnLst>
                                    <p:set>
                                      <p:cBhvr>
                                        <p:cTn id="32" dur="1" fill="hold">
                                          <p:stCondLst>
                                            <p:cond delay="0"/>
                                          </p:stCondLst>
                                        </p:cTn>
                                        <p:tgtEl>
                                          <p:spTgt spid="136"/>
                                        </p:tgtEl>
                                        <p:attrNameLst>
                                          <p:attrName>style.visibility</p:attrName>
                                        </p:attrNameLst>
                                      </p:cBhvr>
                                      <p:to>
                                        <p:strVal val="visible"/>
                                      </p:to>
                                    </p:set>
                                    <p:anim calcmode="lin" valueType="num">
                                      <p:cBhvr>
                                        <p:cTn id="33" dur="2000" fill="hold"/>
                                        <p:tgtEl>
                                          <p:spTgt spid="136"/>
                                        </p:tgtEl>
                                        <p:attrNameLst>
                                          <p:attrName>ppt_w</p:attrName>
                                        </p:attrNameLst>
                                      </p:cBhvr>
                                      <p:tavLst>
                                        <p:tav tm="0">
                                          <p:val>
                                            <p:strVal val="#ppt_w*0.70"/>
                                          </p:val>
                                        </p:tav>
                                        <p:tav tm="100000">
                                          <p:val>
                                            <p:strVal val="#ppt_w"/>
                                          </p:val>
                                        </p:tav>
                                      </p:tavLst>
                                    </p:anim>
                                    <p:anim calcmode="lin" valueType="num">
                                      <p:cBhvr>
                                        <p:cTn id="34" dur="2000" fill="hold"/>
                                        <p:tgtEl>
                                          <p:spTgt spid="136"/>
                                        </p:tgtEl>
                                        <p:attrNameLst>
                                          <p:attrName>ppt_h</p:attrName>
                                        </p:attrNameLst>
                                      </p:cBhvr>
                                      <p:tavLst>
                                        <p:tav tm="0">
                                          <p:val>
                                            <p:strVal val="#ppt_h"/>
                                          </p:val>
                                        </p:tav>
                                        <p:tav tm="100000">
                                          <p:val>
                                            <p:strVal val="#ppt_h"/>
                                          </p:val>
                                        </p:tav>
                                      </p:tavLst>
                                    </p:anim>
                                    <p:animEffect transition="in" filter="fade">
                                      <p:cBhvr>
                                        <p:cTn id="35" dur="2000"/>
                                        <p:tgtEl>
                                          <p:spTgt spid="136"/>
                                        </p:tgtEl>
                                      </p:cBhvr>
                                    </p:animEffect>
                                  </p:childTnLst>
                                </p:cTn>
                              </p:par>
                              <p:par>
                                <p:cTn id="36" presetID="55" presetClass="entr" presetSubtype="0" fill="hold" nodeType="withEffect">
                                  <p:stCondLst>
                                    <p:cond delay="1000"/>
                                  </p:stCondLst>
                                  <p:childTnLst>
                                    <p:set>
                                      <p:cBhvr>
                                        <p:cTn id="37" dur="1" fill="hold">
                                          <p:stCondLst>
                                            <p:cond delay="0"/>
                                          </p:stCondLst>
                                        </p:cTn>
                                        <p:tgtEl>
                                          <p:spTgt spid="139"/>
                                        </p:tgtEl>
                                        <p:attrNameLst>
                                          <p:attrName>style.visibility</p:attrName>
                                        </p:attrNameLst>
                                      </p:cBhvr>
                                      <p:to>
                                        <p:strVal val="visible"/>
                                      </p:to>
                                    </p:set>
                                    <p:anim calcmode="lin" valueType="num">
                                      <p:cBhvr>
                                        <p:cTn id="38" dur="2000" fill="hold"/>
                                        <p:tgtEl>
                                          <p:spTgt spid="139"/>
                                        </p:tgtEl>
                                        <p:attrNameLst>
                                          <p:attrName>ppt_w</p:attrName>
                                        </p:attrNameLst>
                                      </p:cBhvr>
                                      <p:tavLst>
                                        <p:tav tm="0">
                                          <p:val>
                                            <p:strVal val="#ppt_w*0.70"/>
                                          </p:val>
                                        </p:tav>
                                        <p:tav tm="100000">
                                          <p:val>
                                            <p:strVal val="#ppt_w"/>
                                          </p:val>
                                        </p:tav>
                                      </p:tavLst>
                                    </p:anim>
                                    <p:anim calcmode="lin" valueType="num">
                                      <p:cBhvr>
                                        <p:cTn id="39" dur="2000" fill="hold"/>
                                        <p:tgtEl>
                                          <p:spTgt spid="139"/>
                                        </p:tgtEl>
                                        <p:attrNameLst>
                                          <p:attrName>ppt_h</p:attrName>
                                        </p:attrNameLst>
                                      </p:cBhvr>
                                      <p:tavLst>
                                        <p:tav tm="0">
                                          <p:val>
                                            <p:strVal val="#ppt_h"/>
                                          </p:val>
                                        </p:tav>
                                        <p:tav tm="100000">
                                          <p:val>
                                            <p:strVal val="#ppt_h"/>
                                          </p:val>
                                        </p:tav>
                                      </p:tavLst>
                                    </p:anim>
                                    <p:animEffect transition="in" filter="fade">
                                      <p:cBhvr>
                                        <p:cTn id="40" dur="2000"/>
                                        <p:tgtEl>
                                          <p:spTgt spid="139"/>
                                        </p:tgtEl>
                                      </p:cBhvr>
                                    </p:animEffect>
                                  </p:childTnLst>
                                </p:cTn>
                              </p:par>
                              <p:par>
                                <p:cTn id="41" presetID="18" presetClass="entr" presetSubtype="3" repeatCount="400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strips(upRight)">
                                      <p:cBhvr>
                                        <p:cTn id="43" dur="2000"/>
                                        <p:tgtEl>
                                          <p:spTgt spid="4"/>
                                        </p:tgtEl>
                                      </p:cBhvr>
                                    </p:animEffect>
                                  </p:childTnLst>
                                </p:cTn>
                              </p:par>
                              <p:par>
                                <p:cTn id="44" presetID="12" presetClass="entr" presetSubtype="8" fill="hold" grpId="0" nodeType="withEffect">
                                  <p:stCondLst>
                                    <p:cond delay="1000"/>
                                  </p:stCondLst>
                                  <p:childTnLst>
                                    <p:set>
                                      <p:cBhvr>
                                        <p:cTn id="45" dur="1" fill="hold">
                                          <p:stCondLst>
                                            <p:cond delay="0"/>
                                          </p:stCondLst>
                                        </p:cTn>
                                        <p:tgtEl>
                                          <p:spTgt spid="38">
                                            <p:graphicEl>
                                              <a:dgm id="{869CFEFB-1B6F-A64F-8237-C884AA0080FC}"/>
                                            </p:graphicEl>
                                          </p:spTgt>
                                        </p:tgtEl>
                                        <p:attrNameLst>
                                          <p:attrName>style.visibility</p:attrName>
                                        </p:attrNameLst>
                                      </p:cBhvr>
                                      <p:to>
                                        <p:strVal val="visible"/>
                                      </p:to>
                                    </p:set>
                                    <p:anim calcmode="lin" valueType="num">
                                      <p:cBhvr additive="base">
                                        <p:cTn id="46" dur="2000"/>
                                        <p:tgtEl>
                                          <p:spTgt spid="38">
                                            <p:graphicEl>
                                              <a:dgm id="{869CFEFB-1B6F-A64F-8237-C884AA0080FC}"/>
                                            </p:graphicEl>
                                          </p:spTgt>
                                        </p:tgtEl>
                                        <p:attrNameLst>
                                          <p:attrName>ppt_x</p:attrName>
                                        </p:attrNameLst>
                                      </p:cBhvr>
                                      <p:tavLst>
                                        <p:tav tm="0">
                                          <p:val>
                                            <p:strVal val="#ppt_x-#ppt_w*1.125000"/>
                                          </p:val>
                                        </p:tav>
                                        <p:tav tm="100000">
                                          <p:val>
                                            <p:strVal val="#ppt_x"/>
                                          </p:val>
                                        </p:tav>
                                      </p:tavLst>
                                    </p:anim>
                                    <p:animEffect transition="in" filter="wipe(right)">
                                      <p:cBhvr>
                                        <p:cTn id="47" dur="2000"/>
                                        <p:tgtEl>
                                          <p:spTgt spid="38">
                                            <p:graphicEl>
                                              <a:dgm id="{869CFEFB-1B6F-A64F-8237-C884AA0080FC}"/>
                                            </p:graphicEl>
                                          </p:spTgt>
                                        </p:tgtEl>
                                      </p:cBhvr>
                                    </p:animEffect>
                                  </p:childTnLst>
                                </p:cTn>
                              </p:par>
                              <p:par>
                                <p:cTn id="48" presetID="18" presetClass="entr" presetSubtype="3" repeatCount="2000" fill="hold" grpId="0" nodeType="withEffect">
                                  <p:stCondLst>
                                    <p:cond delay="5000"/>
                                  </p:stCondLst>
                                  <p:childTnLst>
                                    <p:set>
                                      <p:cBhvr>
                                        <p:cTn id="49" dur="1" fill="hold">
                                          <p:stCondLst>
                                            <p:cond delay="0"/>
                                          </p:stCondLst>
                                        </p:cTn>
                                        <p:tgtEl>
                                          <p:spTgt spid="27"/>
                                        </p:tgtEl>
                                        <p:attrNameLst>
                                          <p:attrName>style.visibility</p:attrName>
                                        </p:attrNameLst>
                                      </p:cBhvr>
                                      <p:to>
                                        <p:strVal val="visible"/>
                                      </p:to>
                                    </p:set>
                                    <p:animEffect transition="in" filter="strips(upRight)">
                                      <p:cBhvr>
                                        <p:cTn id="50" dur="2000"/>
                                        <p:tgtEl>
                                          <p:spTgt spid="27"/>
                                        </p:tgtEl>
                                      </p:cBhvr>
                                    </p:animEffect>
                                  </p:childTnLst>
                                </p:cTn>
                              </p:par>
                            </p:childTnLst>
                          </p:cTn>
                        </p:par>
                        <p:par>
                          <p:cTn id="51" fill="hold">
                            <p:stCondLst>
                              <p:cond delay="14000"/>
                            </p:stCondLst>
                            <p:childTnLst>
                              <p:par>
                                <p:cTn id="52" presetID="12" presetClass="entr" presetSubtype="8" fill="hold" grpId="0" nodeType="afterEffect">
                                  <p:stCondLst>
                                    <p:cond delay="0"/>
                                  </p:stCondLst>
                                  <p:childTnLst>
                                    <p:set>
                                      <p:cBhvr>
                                        <p:cTn id="53" dur="1" fill="hold">
                                          <p:stCondLst>
                                            <p:cond delay="0"/>
                                          </p:stCondLst>
                                        </p:cTn>
                                        <p:tgtEl>
                                          <p:spTgt spid="39">
                                            <p:graphicEl>
                                              <a:dgm id="{57347D06-54CB-E24B-B20F-42EA213DF5AF}"/>
                                            </p:graphicEl>
                                          </p:spTgt>
                                        </p:tgtEl>
                                        <p:attrNameLst>
                                          <p:attrName>style.visibility</p:attrName>
                                        </p:attrNameLst>
                                      </p:cBhvr>
                                      <p:to>
                                        <p:strVal val="visible"/>
                                      </p:to>
                                    </p:set>
                                    <p:anim calcmode="lin" valueType="num">
                                      <p:cBhvr additive="base">
                                        <p:cTn id="54" dur="2000"/>
                                        <p:tgtEl>
                                          <p:spTgt spid="39">
                                            <p:graphicEl>
                                              <a:dgm id="{57347D06-54CB-E24B-B20F-42EA213DF5AF}"/>
                                            </p:graphicEl>
                                          </p:spTgt>
                                        </p:tgtEl>
                                        <p:attrNameLst>
                                          <p:attrName>ppt_x</p:attrName>
                                        </p:attrNameLst>
                                      </p:cBhvr>
                                      <p:tavLst>
                                        <p:tav tm="0">
                                          <p:val>
                                            <p:strVal val="#ppt_x-#ppt_w*1.125000"/>
                                          </p:val>
                                        </p:tav>
                                        <p:tav tm="100000">
                                          <p:val>
                                            <p:strVal val="#ppt_x"/>
                                          </p:val>
                                        </p:tav>
                                      </p:tavLst>
                                    </p:anim>
                                    <p:animEffect transition="in" filter="wipe(right)">
                                      <p:cBhvr>
                                        <p:cTn id="55" dur="2000"/>
                                        <p:tgtEl>
                                          <p:spTgt spid="39">
                                            <p:graphicEl>
                                              <a:dgm id="{57347D06-54CB-E24B-B20F-42EA213DF5AF}"/>
                                            </p:graphicEl>
                                          </p:spTgt>
                                        </p:tgtEl>
                                      </p:cBhvr>
                                    </p:animEffect>
                                  </p:childTnLst>
                                </p:cTn>
                              </p:par>
                            </p:childTnLst>
                          </p:cTn>
                        </p:par>
                        <p:par>
                          <p:cTn id="56" fill="hold">
                            <p:stCondLst>
                              <p:cond delay="16000"/>
                            </p:stCondLst>
                            <p:childTnLst>
                              <p:par>
                                <p:cTn id="57" presetID="55" presetClass="entr" presetSubtype="0" fill="hold" nodeType="after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1000" fill="hold"/>
                                        <p:tgtEl>
                                          <p:spTgt spid="28"/>
                                        </p:tgtEl>
                                        <p:attrNameLst>
                                          <p:attrName>ppt_w</p:attrName>
                                        </p:attrNameLst>
                                      </p:cBhvr>
                                      <p:tavLst>
                                        <p:tav tm="0">
                                          <p:val>
                                            <p:strVal val="#ppt_w*0.70"/>
                                          </p:val>
                                        </p:tav>
                                        <p:tav tm="100000">
                                          <p:val>
                                            <p:strVal val="#ppt_w"/>
                                          </p:val>
                                        </p:tav>
                                      </p:tavLst>
                                    </p:anim>
                                    <p:anim calcmode="lin" valueType="num">
                                      <p:cBhvr>
                                        <p:cTn id="60" dur="1000" fill="hold"/>
                                        <p:tgtEl>
                                          <p:spTgt spid="28"/>
                                        </p:tgtEl>
                                        <p:attrNameLst>
                                          <p:attrName>ppt_h</p:attrName>
                                        </p:attrNameLst>
                                      </p:cBhvr>
                                      <p:tavLst>
                                        <p:tav tm="0">
                                          <p:val>
                                            <p:strVal val="#ppt_h"/>
                                          </p:val>
                                        </p:tav>
                                        <p:tav tm="100000">
                                          <p:val>
                                            <p:strVal val="#ppt_h"/>
                                          </p:val>
                                        </p:tav>
                                      </p:tavLst>
                                    </p:anim>
                                    <p:animEffect transition="in" filter="fade">
                                      <p:cBhvr>
                                        <p:cTn id="61" dur="1000"/>
                                        <p:tgtEl>
                                          <p:spTgt spid="28"/>
                                        </p:tgtEl>
                                      </p:cBhvr>
                                    </p:animEffect>
                                  </p:childTnLst>
                                </p:cTn>
                              </p:par>
                              <p:par>
                                <p:cTn id="62" presetID="55"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1000" fill="hold"/>
                                        <p:tgtEl>
                                          <p:spTgt spid="34"/>
                                        </p:tgtEl>
                                        <p:attrNameLst>
                                          <p:attrName>ppt_w</p:attrName>
                                        </p:attrNameLst>
                                      </p:cBhvr>
                                      <p:tavLst>
                                        <p:tav tm="0">
                                          <p:val>
                                            <p:strVal val="#ppt_w*0.70"/>
                                          </p:val>
                                        </p:tav>
                                        <p:tav tm="100000">
                                          <p:val>
                                            <p:strVal val="#ppt_w"/>
                                          </p:val>
                                        </p:tav>
                                      </p:tavLst>
                                    </p:anim>
                                    <p:anim calcmode="lin" valueType="num">
                                      <p:cBhvr>
                                        <p:cTn id="65" dur="1000" fill="hold"/>
                                        <p:tgtEl>
                                          <p:spTgt spid="34"/>
                                        </p:tgtEl>
                                        <p:attrNameLst>
                                          <p:attrName>ppt_h</p:attrName>
                                        </p:attrNameLst>
                                      </p:cBhvr>
                                      <p:tavLst>
                                        <p:tav tm="0">
                                          <p:val>
                                            <p:strVal val="#ppt_h"/>
                                          </p:val>
                                        </p:tav>
                                        <p:tav tm="100000">
                                          <p:val>
                                            <p:strVal val="#ppt_h"/>
                                          </p:val>
                                        </p:tav>
                                      </p:tavLst>
                                    </p:anim>
                                    <p:animEffect transition="in" filter="fade">
                                      <p:cBhvr>
                                        <p:cTn id="66" dur="1000"/>
                                        <p:tgtEl>
                                          <p:spTgt spid="34"/>
                                        </p:tgtEl>
                                      </p:cBhvr>
                                    </p:animEffect>
                                  </p:childTnLst>
                                </p:cTn>
                              </p:par>
                            </p:childTnLst>
                          </p:cTn>
                        </p:par>
                        <p:par>
                          <p:cTn id="67" fill="hold">
                            <p:stCondLst>
                              <p:cond delay="17000"/>
                            </p:stCondLst>
                            <p:childTnLst>
                              <p:par>
                                <p:cTn id="68" presetID="0" presetClass="path" presetSubtype="0" accel="50000" decel="50000" fill="hold" nodeType="afterEffect">
                                  <p:stCondLst>
                                    <p:cond delay="0"/>
                                  </p:stCondLst>
                                  <p:childTnLst>
                                    <p:animMotion origin="layout" path="M 2.70833E-6 1.85185E-6 C 0.00846 -0.00278 0.01666 -0.00278 0.02343 -0.01042 C 0.02786 -0.01621 0.03294 -0.02269 0.03554 -0.02986 C 0.0375 -0.03611 0.03698 -0.04468 0.0414 -0.04908 C 0.04544 -0.05347 0.04961 -0.05764 0.05416 -0.06111 " pathEditMode="relative" rAng="0" ptsTypes="ffffA">
                                      <p:cBhvr>
                                        <p:cTn id="69" dur="2000" fill="hold"/>
                                        <p:tgtEl>
                                          <p:spTgt spid="34"/>
                                        </p:tgtEl>
                                        <p:attrNameLst>
                                          <p:attrName>ppt_x</p:attrName>
                                          <p:attrName>ppt_y</p:attrName>
                                        </p:attrNameLst>
                                      </p:cBhvr>
                                      <p:rCtr x="2708" y="-3056"/>
                                    </p:animMotion>
                                  </p:childTnLst>
                                </p:cTn>
                              </p:par>
                            </p:childTnLst>
                          </p:cTn>
                        </p:par>
                        <p:par>
                          <p:cTn id="70" fill="hold">
                            <p:stCondLst>
                              <p:cond delay="19000"/>
                            </p:stCondLst>
                            <p:childTnLst>
                              <p:par>
                                <p:cTn id="71" presetID="12" presetClass="entr" presetSubtype="8" fill="hold" grpId="0" nodeType="afterEffect">
                                  <p:stCondLst>
                                    <p:cond delay="0"/>
                                  </p:stCondLst>
                                  <p:childTnLst>
                                    <p:set>
                                      <p:cBhvr>
                                        <p:cTn id="72" dur="1" fill="hold">
                                          <p:stCondLst>
                                            <p:cond delay="0"/>
                                          </p:stCondLst>
                                        </p:cTn>
                                        <p:tgtEl>
                                          <p:spTgt spid="39">
                                            <p:graphicEl>
                                              <a:dgm id="{1312490F-87D9-334C-BDBC-A500BC92F537}"/>
                                            </p:graphicEl>
                                          </p:spTgt>
                                        </p:tgtEl>
                                        <p:attrNameLst>
                                          <p:attrName>style.visibility</p:attrName>
                                        </p:attrNameLst>
                                      </p:cBhvr>
                                      <p:to>
                                        <p:strVal val="visible"/>
                                      </p:to>
                                    </p:set>
                                    <p:anim calcmode="lin" valueType="num">
                                      <p:cBhvr additive="base">
                                        <p:cTn id="73" dur="2000"/>
                                        <p:tgtEl>
                                          <p:spTgt spid="39">
                                            <p:graphicEl>
                                              <a:dgm id="{1312490F-87D9-334C-BDBC-A500BC92F537}"/>
                                            </p:graphicEl>
                                          </p:spTgt>
                                        </p:tgtEl>
                                        <p:attrNameLst>
                                          <p:attrName>ppt_x</p:attrName>
                                        </p:attrNameLst>
                                      </p:cBhvr>
                                      <p:tavLst>
                                        <p:tav tm="0">
                                          <p:val>
                                            <p:strVal val="#ppt_x-#ppt_w*1.125000"/>
                                          </p:val>
                                        </p:tav>
                                        <p:tav tm="100000">
                                          <p:val>
                                            <p:strVal val="#ppt_x"/>
                                          </p:val>
                                        </p:tav>
                                      </p:tavLst>
                                    </p:anim>
                                    <p:animEffect transition="in" filter="wipe(right)">
                                      <p:cBhvr>
                                        <p:cTn id="74" dur="2000"/>
                                        <p:tgtEl>
                                          <p:spTgt spid="39">
                                            <p:graphicEl>
                                              <a:dgm id="{1312490F-87D9-334C-BDBC-A500BC92F537}"/>
                                            </p:graphicEl>
                                          </p:spTgt>
                                        </p:tgtEl>
                                      </p:cBhvr>
                                    </p:animEffect>
                                  </p:childTnLst>
                                </p:cTn>
                              </p:par>
                            </p:childTnLst>
                          </p:cTn>
                        </p:par>
                        <p:par>
                          <p:cTn id="75" fill="hold">
                            <p:stCondLst>
                              <p:cond delay="21000"/>
                            </p:stCondLst>
                            <p:childTnLst>
                              <p:par>
                                <p:cTn id="76" presetID="12" presetClass="entr" presetSubtype="1" fill="hold" grpId="0" nodeType="afterEffect">
                                  <p:stCondLst>
                                    <p:cond delay="0"/>
                                  </p:stCondLst>
                                  <p:childTnLst>
                                    <p:set>
                                      <p:cBhvr>
                                        <p:cTn id="77" dur="1" fill="hold">
                                          <p:stCondLst>
                                            <p:cond delay="0"/>
                                          </p:stCondLst>
                                        </p:cTn>
                                        <p:tgtEl>
                                          <p:spTgt spid="145"/>
                                        </p:tgtEl>
                                        <p:attrNameLst>
                                          <p:attrName>style.visibility</p:attrName>
                                        </p:attrNameLst>
                                      </p:cBhvr>
                                      <p:to>
                                        <p:strVal val="visible"/>
                                      </p:to>
                                    </p:set>
                                    <p:anim calcmode="lin" valueType="num">
                                      <p:cBhvr additive="base">
                                        <p:cTn id="78" dur="2000"/>
                                        <p:tgtEl>
                                          <p:spTgt spid="145"/>
                                        </p:tgtEl>
                                        <p:attrNameLst>
                                          <p:attrName>ppt_y</p:attrName>
                                        </p:attrNameLst>
                                      </p:cBhvr>
                                      <p:tavLst>
                                        <p:tav tm="0">
                                          <p:val>
                                            <p:strVal val="#ppt_y-#ppt_h*1.125000"/>
                                          </p:val>
                                        </p:tav>
                                        <p:tav tm="100000">
                                          <p:val>
                                            <p:strVal val="#ppt_y"/>
                                          </p:val>
                                        </p:tav>
                                      </p:tavLst>
                                    </p:anim>
                                    <p:animEffect transition="in" filter="wipe(down)">
                                      <p:cBhvr>
                                        <p:cTn id="79" dur="2000"/>
                                        <p:tgtEl>
                                          <p:spTgt spid="145"/>
                                        </p:tgtEl>
                                      </p:cBhvr>
                                    </p:animEffect>
                                  </p:childTnLst>
                                </p:cTn>
                              </p:par>
                            </p:childTnLst>
                          </p:cTn>
                        </p:par>
                        <p:par>
                          <p:cTn id="80" fill="hold">
                            <p:stCondLst>
                              <p:cond delay="23000"/>
                            </p:stCondLst>
                            <p:childTnLst>
                              <p:par>
                                <p:cTn id="81" presetID="20" presetClass="entr" presetSubtype="0" repeatCount="2000" fill="hold" nodeType="afterEffect">
                                  <p:stCondLst>
                                    <p:cond delay="1000"/>
                                  </p:stCondLst>
                                  <p:childTnLst>
                                    <p:set>
                                      <p:cBhvr>
                                        <p:cTn id="82" dur="1" fill="hold">
                                          <p:stCondLst>
                                            <p:cond delay="0"/>
                                          </p:stCondLst>
                                        </p:cTn>
                                        <p:tgtEl>
                                          <p:spTgt spid="71"/>
                                        </p:tgtEl>
                                        <p:attrNameLst>
                                          <p:attrName>style.visibility</p:attrName>
                                        </p:attrNameLst>
                                      </p:cBhvr>
                                      <p:to>
                                        <p:strVal val="visible"/>
                                      </p:to>
                                    </p:set>
                                    <p:animEffect transition="in" filter="wedge">
                                      <p:cBhvr>
                                        <p:cTn id="83" dur="2000"/>
                                        <p:tgtEl>
                                          <p:spTgt spid="71"/>
                                        </p:tgtEl>
                                      </p:cBhvr>
                                    </p:animEffect>
                                  </p:childTnLst>
                                </p:cTn>
                              </p:par>
                            </p:childTnLst>
                          </p:cTn>
                        </p:par>
                        <p:par>
                          <p:cTn id="84" fill="hold">
                            <p:stCondLst>
                              <p:cond delay="28000"/>
                            </p:stCondLst>
                            <p:childTnLst>
                              <p:par>
                                <p:cTn id="85" presetID="12" presetClass="entr" presetSubtype="8" fill="hold" grpId="0" nodeType="afterEffect">
                                  <p:stCondLst>
                                    <p:cond delay="0"/>
                                  </p:stCondLst>
                                  <p:childTnLst>
                                    <p:set>
                                      <p:cBhvr>
                                        <p:cTn id="86" dur="1" fill="hold">
                                          <p:stCondLst>
                                            <p:cond delay="0"/>
                                          </p:stCondLst>
                                        </p:cTn>
                                        <p:tgtEl>
                                          <p:spTgt spid="39">
                                            <p:graphicEl>
                                              <a:dgm id="{821896FB-45ED-A54E-965A-5484AC46EB81}"/>
                                            </p:graphicEl>
                                          </p:spTgt>
                                        </p:tgtEl>
                                        <p:attrNameLst>
                                          <p:attrName>style.visibility</p:attrName>
                                        </p:attrNameLst>
                                      </p:cBhvr>
                                      <p:to>
                                        <p:strVal val="visible"/>
                                      </p:to>
                                    </p:set>
                                    <p:anim calcmode="lin" valueType="num">
                                      <p:cBhvr additive="base">
                                        <p:cTn id="87" dur="2000"/>
                                        <p:tgtEl>
                                          <p:spTgt spid="39">
                                            <p:graphicEl>
                                              <a:dgm id="{821896FB-45ED-A54E-965A-5484AC46EB81}"/>
                                            </p:graphicEl>
                                          </p:spTgt>
                                        </p:tgtEl>
                                        <p:attrNameLst>
                                          <p:attrName>ppt_x</p:attrName>
                                        </p:attrNameLst>
                                      </p:cBhvr>
                                      <p:tavLst>
                                        <p:tav tm="0">
                                          <p:val>
                                            <p:strVal val="#ppt_x-#ppt_w*1.125000"/>
                                          </p:val>
                                        </p:tav>
                                        <p:tav tm="100000">
                                          <p:val>
                                            <p:strVal val="#ppt_x"/>
                                          </p:val>
                                        </p:tav>
                                      </p:tavLst>
                                    </p:anim>
                                    <p:animEffect transition="in" filter="wipe(right)">
                                      <p:cBhvr>
                                        <p:cTn id="88" dur="2000"/>
                                        <p:tgtEl>
                                          <p:spTgt spid="39">
                                            <p:graphicEl>
                                              <a:dgm id="{821896FB-45ED-A54E-965A-5484AC46EB81}"/>
                                            </p:graphicEl>
                                          </p:spTgt>
                                        </p:tgtEl>
                                      </p:cBhvr>
                                    </p:animEffect>
                                  </p:childTnLst>
                                </p:cTn>
                              </p:par>
                            </p:childTnLst>
                          </p:cTn>
                        </p:par>
                        <p:par>
                          <p:cTn id="89" fill="hold">
                            <p:stCondLst>
                              <p:cond delay="30000"/>
                            </p:stCondLst>
                            <p:childTnLst>
                              <p:par>
                                <p:cTn id="90" presetID="12" presetClass="entr" presetSubtype="1"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2000"/>
                                        <p:tgtEl>
                                          <p:spTgt spid="40"/>
                                        </p:tgtEl>
                                        <p:attrNameLst>
                                          <p:attrName>ppt_y</p:attrName>
                                        </p:attrNameLst>
                                      </p:cBhvr>
                                      <p:tavLst>
                                        <p:tav tm="0">
                                          <p:val>
                                            <p:strVal val="#ppt_y-#ppt_h*1.125000"/>
                                          </p:val>
                                        </p:tav>
                                        <p:tav tm="100000">
                                          <p:val>
                                            <p:strVal val="#ppt_y"/>
                                          </p:val>
                                        </p:tav>
                                      </p:tavLst>
                                    </p:anim>
                                    <p:animEffect transition="in" filter="wipe(down)">
                                      <p:cBhvr>
                                        <p:cTn id="93" dur="2000"/>
                                        <p:tgtEl>
                                          <p:spTgt spid="40"/>
                                        </p:tgtEl>
                                      </p:cBhvr>
                                    </p:animEffect>
                                  </p:childTnLst>
                                </p:cTn>
                              </p:par>
                            </p:childTnLst>
                          </p:cTn>
                        </p:par>
                        <p:par>
                          <p:cTn id="94" fill="hold">
                            <p:stCondLst>
                              <p:cond delay="32000"/>
                            </p:stCondLst>
                            <p:childTnLst>
                              <p:par>
                                <p:cTn id="95" presetID="37" presetClass="path" presetSubtype="0" accel="50000" decel="50000" fill="hold" nodeType="afterEffect">
                                  <p:stCondLst>
                                    <p:cond delay="3000"/>
                                  </p:stCondLst>
                                  <p:childTnLst>
                                    <p:animMotion origin="layout" path="M 4.16667E-6 0.06112 L 0.09843 -0.06342 C 0.11901 -0.09074 0.14974 -0.10578 0.18216 -0.10578 C 0.21888 -0.10578 0.2483 -0.09074 0.26888 -0.06342 L 0.3677 0.06112 " pathEditMode="relative" rAng="0" ptsTypes="FffFF">
                                      <p:cBhvr>
                                        <p:cTn id="96" dur="5000" fill="hold"/>
                                        <p:tgtEl>
                                          <p:spTgt spid="82"/>
                                        </p:tgtEl>
                                        <p:attrNameLst>
                                          <p:attrName>ppt_x</p:attrName>
                                          <p:attrName>ppt_y</p:attrName>
                                        </p:attrNameLst>
                                      </p:cBhvr>
                                      <p:rCtr x="18385" y="-8356"/>
                                    </p:animMotion>
                                  </p:childTnLst>
                                </p:cTn>
                              </p:par>
                            </p:childTnLst>
                          </p:cTn>
                        </p:par>
                        <p:par>
                          <p:cTn id="97" fill="hold">
                            <p:stCondLst>
                              <p:cond delay="40000"/>
                            </p:stCondLst>
                            <p:childTnLst>
                              <p:par>
                                <p:cTn id="98" presetID="37" presetClass="path" presetSubtype="0" accel="50000" decel="50000" fill="hold" nodeType="afterEffect">
                                  <p:stCondLst>
                                    <p:cond delay="0"/>
                                  </p:stCondLst>
                                  <p:childTnLst>
                                    <p:animMotion origin="layout" path="M 8.33333E-7 1.48148E-6 L 0.07917 -0.11713 C 0.0957 -0.14329 0.12044 -0.15764 0.14648 -0.15764 C 0.17617 -0.15764 0.19987 -0.14329 0.21641 -0.11713 L 0.29583 1.48148E-6 " pathEditMode="relative" rAng="0" ptsTypes="FffFF">
                                      <p:cBhvr>
                                        <p:cTn id="99" dur="5000" fill="hold"/>
                                        <p:tgtEl>
                                          <p:spTgt spid="188"/>
                                        </p:tgtEl>
                                        <p:attrNameLst>
                                          <p:attrName>ppt_x</p:attrName>
                                          <p:attrName>ppt_y</p:attrName>
                                        </p:attrNameLst>
                                      </p:cBhvr>
                                      <p:rCtr x="14792" y="-7894"/>
                                    </p:animMotion>
                                  </p:childTnLst>
                                </p:cTn>
                              </p:par>
                            </p:childTnLst>
                          </p:cTn>
                        </p:par>
                        <p:par>
                          <p:cTn id="100" fill="hold">
                            <p:stCondLst>
                              <p:cond delay="45000"/>
                            </p:stCondLst>
                            <p:childTnLst>
                              <p:par>
                                <p:cTn id="101" presetID="12" presetClass="entr" presetSubtype="8" fill="hold" grpId="0" nodeType="afterEffect">
                                  <p:stCondLst>
                                    <p:cond delay="0"/>
                                  </p:stCondLst>
                                  <p:childTnLst>
                                    <p:set>
                                      <p:cBhvr>
                                        <p:cTn id="102" dur="1" fill="hold">
                                          <p:stCondLst>
                                            <p:cond delay="0"/>
                                          </p:stCondLst>
                                        </p:cTn>
                                        <p:tgtEl>
                                          <p:spTgt spid="2"/>
                                        </p:tgtEl>
                                        <p:attrNameLst>
                                          <p:attrName>style.visibility</p:attrName>
                                        </p:attrNameLst>
                                      </p:cBhvr>
                                      <p:to>
                                        <p:strVal val="visible"/>
                                      </p:to>
                                    </p:set>
                                    <p:anim calcmode="lin" valueType="num">
                                      <p:cBhvr additive="base">
                                        <p:cTn id="103" dur="2000"/>
                                        <p:tgtEl>
                                          <p:spTgt spid="2"/>
                                        </p:tgtEl>
                                        <p:attrNameLst>
                                          <p:attrName>ppt_x</p:attrName>
                                        </p:attrNameLst>
                                      </p:cBhvr>
                                      <p:tavLst>
                                        <p:tav tm="0">
                                          <p:val>
                                            <p:strVal val="#ppt_x-#ppt_w*1.125000"/>
                                          </p:val>
                                        </p:tav>
                                        <p:tav tm="100000">
                                          <p:val>
                                            <p:strVal val="#ppt_x"/>
                                          </p:val>
                                        </p:tav>
                                      </p:tavLst>
                                    </p:anim>
                                    <p:animEffect transition="in" filter="wipe(right)">
                                      <p:cBhvr>
                                        <p:cTn id="104" dur="2000"/>
                                        <p:tgtEl>
                                          <p:spTgt spid="2"/>
                                        </p:tgtEl>
                                      </p:cBhvr>
                                    </p:animEffect>
                                  </p:childTnLst>
                                </p:cTn>
                              </p:par>
                            </p:childTnLst>
                          </p:cTn>
                        </p:par>
                        <p:par>
                          <p:cTn id="105" fill="hold">
                            <p:stCondLst>
                              <p:cond delay="47000"/>
                            </p:stCondLst>
                            <p:childTnLst>
                              <p:par>
                                <p:cTn id="106" presetID="18" presetClass="entr" presetSubtype="6" repeatCount="2000" fill="hold" grpId="0" nodeType="afterEffect">
                                  <p:stCondLst>
                                    <p:cond delay="1000"/>
                                  </p:stCondLst>
                                  <p:childTnLst>
                                    <p:set>
                                      <p:cBhvr>
                                        <p:cTn id="107" dur="1" fill="hold">
                                          <p:stCondLst>
                                            <p:cond delay="0"/>
                                          </p:stCondLst>
                                        </p:cTn>
                                        <p:tgtEl>
                                          <p:spTgt spid="61"/>
                                        </p:tgtEl>
                                        <p:attrNameLst>
                                          <p:attrName>style.visibility</p:attrName>
                                        </p:attrNameLst>
                                      </p:cBhvr>
                                      <p:to>
                                        <p:strVal val="visible"/>
                                      </p:to>
                                    </p:set>
                                    <p:animEffect transition="in" filter="strips(downRight)">
                                      <p:cBhvr>
                                        <p:cTn id="108" dur="2000"/>
                                        <p:tgtEl>
                                          <p:spTgt spid="61"/>
                                        </p:tgtEl>
                                      </p:cBhvr>
                                    </p:animEffect>
                                  </p:childTnLst>
                                </p:cTn>
                              </p:par>
                            </p:childTnLst>
                          </p:cTn>
                        </p:par>
                        <p:par>
                          <p:cTn id="109" fill="hold">
                            <p:stCondLst>
                              <p:cond delay="52000"/>
                            </p:stCondLst>
                            <p:childTnLst>
                              <p:par>
                                <p:cTn id="110" presetID="12" presetClass="entr" presetSubtype="8" fill="hold" grpId="0" nodeType="afterEffect">
                                  <p:stCondLst>
                                    <p:cond delay="0"/>
                                  </p:stCondLst>
                                  <p:childTnLst>
                                    <p:set>
                                      <p:cBhvr>
                                        <p:cTn id="111" dur="1" fill="hold">
                                          <p:stCondLst>
                                            <p:cond delay="0"/>
                                          </p:stCondLst>
                                        </p:cTn>
                                        <p:tgtEl>
                                          <p:spTgt spid="39">
                                            <p:graphicEl>
                                              <a:dgm id="{2333003F-28E9-F247-87F6-D7BB96E1D391}"/>
                                            </p:graphicEl>
                                          </p:spTgt>
                                        </p:tgtEl>
                                        <p:attrNameLst>
                                          <p:attrName>style.visibility</p:attrName>
                                        </p:attrNameLst>
                                      </p:cBhvr>
                                      <p:to>
                                        <p:strVal val="visible"/>
                                      </p:to>
                                    </p:set>
                                    <p:anim calcmode="lin" valueType="num">
                                      <p:cBhvr additive="base">
                                        <p:cTn id="112" dur="2000"/>
                                        <p:tgtEl>
                                          <p:spTgt spid="39">
                                            <p:graphicEl>
                                              <a:dgm id="{2333003F-28E9-F247-87F6-D7BB96E1D391}"/>
                                            </p:graphicEl>
                                          </p:spTgt>
                                        </p:tgtEl>
                                        <p:attrNameLst>
                                          <p:attrName>ppt_x</p:attrName>
                                        </p:attrNameLst>
                                      </p:cBhvr>
                                      <p:tavLst>
                                        <p:tav tm="0">
                                          <p:val>
                                            <p:strVal val="#ppt_x-#ppt_w*1.125000"/>
                                          </p:val>
                                        </p:tav>
                                        <p:tav tm="100000">
                                          <p:val>
                                            <p:strVal val="#ppt_x"/>
                                          </p:val>
                                        </p:tav>
                                      </p:tavLst>
                                    </p:anim>
                                    <p:animEffect transition="in" filter="wipe(right)">
                                      <p:cBhvr>
                                        <p:cTn id="113" dur="2000"/>
                                        <p:tgtEl>
                                          <p:spTgt spid="39">
                                            <p:graphicEl>
                                              <a:dgm id="{2333003F-28E9-F247-87F6-D7BB96E1D391}"/>
                                            </p:graphicEl>
                                          </p:spTgt>
                                        </p:tgtEl>
                                      </p:cBhvr>
                                    </p:animEffect>
                                  </p:childTnLst>
                                </p:cTn>
                              </p:par>
                            </p:childTnLst>
                          </p:cTn>
                        </p:par>
                        <p:par>
                          <p:cTn id="114" fill="hold">
                            <p:stCondLst>
                              <p:cond delay="54000"/>
                            </p:stCondLst>
                            <p:childTnLst>
                              <p:par>
                                <p:cTn id="115" presetID="55" presetClass="entr" presetSubtype="0" fill="hold" nodeType="after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p:cTn id="117" dur="1000" fill="hold"/>
                                        <p:tgtEl>
                                          <p:spTgt spid="49"/>
                                        </p:tgtEl>
                                        <p:attrNameLst>
                                          <p:attrName>ppt_w</p:attrName>
                                        </p:attrNameLst>
                                      </p:cBhvr>
                                      <p:tavLst>
                                        <p:tav tm="0">
                                          <p:val>
                                            <p:strVal val="#ppt_w*0.70"/>
                                          </p:val>
                                        </p:tav>
                                        <p:tav tm="100000">
                                          <p:val>
                                            <p:strVal val="#ppt_w"/>
                                          </p:val>
                                        </p:tav>
                                      </p:tavLst>
                                    </p:anim>
                                    <p:anim calcmode="lin" valueType="num">
                                      <p:cBhvr>
                                        <p:cTn id="118" dur="1000" fill="hold"/>
                                        <p:tgtEl>
                                          <p:spTgt spid="49"/>
                                        </p:tgtEl>
                                        <p:attrNameLst>
                                          <p:attrName>ppt_h</p:attrName>
                                        </p:attrNameLst>
                                      </p:cBhvr>
                                      <p:tavLst>
                                        <p:tav tm="0">
                                          <p:val>
                                            <p:strVal val="#ppt_h"/>
                                          </p:val>
                                        </p:tav>
                                        <p:tav tm="100000">
                                          <p:val>
                                            <p:strVal val="#ppt_h"/>
                                          </p:val>
                                        </p:tav>
                                      </p:tavLst>
                                    </p:anim>
                                    <p:animEffect transition="in" filter="fade">
                                      <p:cBhvr>
                                        <p:cTn id="119" dur="1000"/>
                                        <p:tgtEl>
                                          <p:spTgt spid="49"/>
                                        </p:tgtEl>
                                      </p:cBhvr>
                                    </p:animEffect>
                                  </p:childTnLst>
                                </p:cTn>
                              </p:par>
                            </p:childTnLst>
                          </p:cTn>
                        </p:par>
                        <p:par>
                          <p:cTn id="120" fill="hold">
                            <p:stCondLst>
                              <p:cond delay="55000"/>
                            </p:stCondLst>
                            <p:childTnLst>
                              <p:par>
                                <p:cTn id="121" presetID="1" presetClass="entr" presetSubtype="0" fill="hold" nodeType="afterEffect">
                                  <p:stCondLst>
                                    <p:cond delay="1000"/>
                                  </p:stCondLst>
                                  <p:childTnLst>
                                    <p:set>
                                      <p:cBhvr>
                                        <p:cTn id="122" dur="1" fill="hold">
                                          <p:stCondLst>
                                            <p:cond delay="0"/>
                                          </p:stCondLst>
                                        </p:cTn>
                                        <p:tgtEl>
                                          <p:spTgt spid="62"/>
                                        </p:tgtEl>
                                        <p:attrNameLst>
                                          <p:attrName>style.visibility</p:attrName>
                                        </p:attrNameLst>
                                      </p:cBhvr>
                                      <p:to>
                                        <p:strVal val="visible"/>
                                      </p:to>
                                    </p:set>
                                  </p:childTnLst>
                                </p:cTn>
                              </p:par>
                            </p:childTnLst>
                          </p:cTn>
                        </p:par>
                        <p:par>
                          <p:cTn id="123" fill="hold">
                            <p:stCondLst>
                              <p:cond delay="56000"/>
                            </p:stCondLst>
                            <p:childTnLst>
                              <p:par>
                                <p:cTn id="124" presetID="0" presetClass="path" presetSubtype="0" accel="50000" decel="50000" fill="hold" nodeType="afterEffect">
                                  <p:stCondLst>
                                    <p:cond delay="0"/>
                                  </p:stCondLst>
                                  <p:childTnLst>
                                    <p:animMotion origin="layout" path="M -2.5E-6 -5.18519E-6 C -0.00039 0.00671 0.00052 0.01412 -0.00104 0.02037 C -0.00378 0.03055 -0.01576 0.03333 -0.02083 0.03333 " pathEditMode="relative" ptsTypes="ffA">
                                      <p:cBhvr>
                                        <p:cTn id="125"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Sub>
          <a:bldDgm bld="one"/>
        </p:bldSub>
      </p:bldGraphic>
      <p:bldP spid="4" grpId="0" animBg="1"/>
      <p:bldGraphic spid="2" grpId="0">
        <p:bldAsOne/>
      </p:bldGraphic>
      <p:bldP spid="27" grpId="0" animBg="1"/>
      <p:bldP spid="61" grpId="0" animBg="1"/>
      <p:bldGraphic spid="39" grpId="0">
        <p:bldSub>
          <a:bldDgm bld="one"/>
        </p:bldSub>
      </p:bldGraphic>
      <p:bldGraphic spid="40" grpId="0">
        <p:bldAsOne/>
      </p:bldGraphic>
      <p:bldGraphic spid="14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4031906028"/>
              </p:ext>
            </p:extLst>
          </p:nvPr>
        </p:nvGraphicFramePr>
        <p:xfrm>
          <a:off x="368301" y="2959100"/>
          <a:ext cx="3759199" cy="2149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Up Arrow 3"/>
          <p:cNvSpPr/>
          <p:nvPr/>
        </p:nvSpPr>
        <p:spPr>
          <a:xfrm>
            <a:off x="901700" y="3403600"/>
            <a:ext cx="1155700" cy="11811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2" name="Diagram 1"/>
          <p:cNvGraphicFramePr/>
          <p:nvPr>
            <p:extLst>
              <p:ext uri="{D42A27DB-BD31-4B8C-83A1-F6EECF244321}">
                <p14:modId xmlns:p14="http://schemas.microsoft.com/office/powerpoint/2010/main" val="4040994801"/>
              </p:ext>
            </p:extLst>
          </p:nvPr>
        </p:nvGraphicFramePr>
        <p:xfrm>
          <a:off x="8699501" y="3403600"/>
          <a:ext cx="2146299" cy="111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a:xfrm>
            <a:off x="381001" y="707809"/>
            <a:ext cx="11375136" cy="506413"/>
          </a:xfrm>
        </p:spPr>
        <p:txBody>
          <a:bodyPr/>
          <a:lstStyle/>
          <a:p>
            <a:r>
              <a:rPr lang="en-US" dirty="0" smtClean="0">
                <a:solidFill>
                  <a:srgbClr val="002D86"/>
                </a:solidFill>
              </a:rPr>
              <a:t>Assure Application </a:t>
            </a:r>
            <a:r>
              <a:rPr lang="en-US" dirty="0" err="1" smtClean="0">
                <a:solidFill>
                  <a:srgbClr val="002D86"/>
                </a:solidFill>
              </a:rPr>
              <a:t>QoS</a:t>
            </a:r>
            <a:r>
              <a:rPr lang="en-US" dirty="0" smtClean="0">
                <a:solidFill>
                  <a:srgbClr val="002D86"/>
                </a:solidFill>
              </a:rPr>
              <a:t>: Upsizing VM</a:t>
            </a:r>
            <a:endParaRPr lang="en-US" dirty="0">
              <a:solidFill>
                <a:srgbClr val="002D86"/>
              </a:solidFill>
            </a:endParaRPr>
          </a:p>
        </p:txBody>
      </p:sp>
      <p:sp>
        <p:nvSpPr>
          <p:cNvPr id="27" name="Up Arrow 26"/>
          <p:cNvSpPr/>
          <p:nvPr/>
        </p:nvSpPr>
        <p:spPr>
          <a:xfrm>
            <a:off x="2641600" y="3467100"/>
            <a:ext cx="1143000" cy="10414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p>
        </p:txBody>
      </p:sp>
      <p:sp>
        <p:nvSpPr>
          <p:cNvPr id="61" name="Down Arrow 60"/>
          <p:cNvSpPr/>
          <p:nvPr/>
        </p:nvSpPr>
        <p:spPr>
          <a:xfrm>
            <a:off x="9258300" y="3505200"/>
            <a:ext cx="1054100" cy="1080008"/>
          </a:xfrm>
          <a:prstGeom prst="downArrow">
            <a:avLst/>
          </a:prstGeom>
          <a:solidFill>
            <a:srgbClr val="FF0000">
              <a:alpha val="50000"/>
            </a:srgbClr>
          </a:solidFill>
          <a:ln>
            <a:noFill/>
          </a:ln>
          <a:scene3d>
            <a:camera prst="orthographicFront">
              <a:rot lat="0" lon="0" rev="2700000"/>
            </a:camera>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39" name="Diagram 38"/>
          <p:cNvGraphicFramePr/>
          <p:nvPr>
            <p:extLst>
              <p:ext uri="{D42A27DB-BD31-4B8C-83A1-F6EECF244321}">
                <p14:modId xmlns:p14="http://schemas.microsoft.com/office/powerpoint/2010/main" val="3413069635"/>
              </p:ext>
            </p:extLst>
          </p:nvPr>
        </p:nvGraphicFramePr>
        <p:xfrm>
          <a:off x="2628899" y="1524000"/>
          <a:ext cx="9131301" cy="1346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28" name="Group 27"/>
          <p:cNvGrpSpPr/>
          <p:nvPr/>
        </p:nvGrpSpPr>
        <p:grpSpPr>
          <a:xfrm>
            <a:off x="3378200" y="1625600"/>
            <a:ext cx="1854200" cy="1117092"/>
            <a:chOff x="1663392" y="1311087"/>
            <a:chExt cx="1448108" cy="1281501"/>
          </a:xfrm>
        </p:grpSpPr>
        <p:sp>
          <p:nvSpPr>
            <p:cNvPr id="29" name="Freeform 28"/>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Freeform 29"/>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31" name="Group 53"/>
            <p:cNvGrpSpPr>
              <a:grpSpLocks/>
            </p:cNvGrpSpPr>
            <p:nvPr/>
          </p:nvGrpSpPr>
          <p:grpSpPr bwMode="auto">
            <a:xfrm>
              <a:off x="1667134" y="1311087"/>
              <a:ext cx="1444366" cy="1279944"/>
              <a:chOff x="5333206" y="2781492"/>
              <a:chExt cx="5761883" cy="3543902"/>
            </a:xfrm>
          </p:grpSpPr>
          <p:cxnSp>
            <p:nvCxnSpPr>
              <p:cNvPr id="32"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33"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34" name="Group 33"/>
          <p:cNvGrpSpPr/>
          <p:nvPr/>
        </p:nvGrpSpPr>
        <p:grpSpPr>
          <a:xfrm>
            <a:off x="3899208" y="2468332"/>
            <a:ext cx="567385" cy="216212"/>
            <a:chOff x="2314274" y="3510551"/>
            <a:chExt cx="310896" cy="164592"/>
          </a:xfrm>
        </p:grpSpPr>
        <p:sp>
          <p:nvSpPr>
            <p:cNvPr id="35" name="Rectangle 34"/>
            <p:cNvSpPr/>
            <p:nvPr/>
          </p:nvSpPr>
          <p:spPr bwMode="auto">
            <a:xfrm flipV="1">
              <a:off x="2314274" y="360643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6" name="Rectangle 35"/>
            <p:cNvSpPr/>
            <p:nvPr/>
          </p:nvSpPr>
          <p:spPr bwMode="auto">
            <a:xfrm flipV="1">
              <a:off x="2496262" y="3510551"/>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7" name="Rectangle 36"/>
            <p:cNvSpPr/>
            <p:nvPr/>
          </p:nvSpPr>
          <p:spPr bwMode="auto">
            <a:xfrm flipV="1">
              <a:off x="2405268" y="355849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49" name="Group 48"/>
          <p:cNvGrpSpPr/>
          <p:nvPr/>
        </p:nvGrpSpPr>
        <p:grpSpPr>
          <a:xfrm>
            <a:off x="9448800" y="1587500"/>
            <a:ext cx="1625600" cy="1129792"/>
            <a:chOff x="1663392" y="1311087"/>
            <a:chExt cx="1448108" cy="1281501"/>
          </a:xfrm>
        </p:grpSpPr>
        <p:sp>
          <p:nvSpPr>
            <p:cNvPr id="50" name="Freeform 49"/>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1" name="Freeform 50"/>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52" name="Group 53"/>
            <p:cNvGrpSpPr>
              <a:grpSpLocks/>
            </p:cNvGrpSpPr>
            <p:nvPr/>
          </p:nvGrpSpPr>
          <p:grpSpPr bwMode="auto">
            <a:xfrm>
              <a:off x="1667134" y="1311087"/>
              <a:ext cx="1444366" cy="1279944"/>
              <a:chOff x="5333206" y="2781492"/>
              <a:chExt cx="5761883" cy="3543902"/>
            </a:xfrm>
          </p:grpSpPr>
          <p:cxnSp>
            <p:nvCxnSpPr>
              <p:cNvPr id="53"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54"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62" name="Group 61"/>
          <p:cNvGrpSpPr/>
          <p:nvPr/>
        </p:nvGrpSpPr>
        <p:grpSpPr>
          <a:xfrm>
            <a:off x="10476767" y="2110274"/>
            <a:ext cx="446634" cy="256769"/>
            <a:chOff x="11327667" y="1703874"/>
            <a:chExt cx="446634" cy="256769"/>
          </a:xfrm>
        </p:grpSpPr>
        <p:sp>
          <p:nvSpPr>
            <p:cNvPr id="56" name="Rectangle 55"/>
            <p:cNvSpPr/>
            <p:nvPr/>
          </p:nvSpPr>
          <p:spPr bwMode="auto">
            <a:xfrm flipV="1">
              <a:off x="11327667" y="186935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7" name="Rectangle 56"/>
            <p:cNvSpPr/>
            <p:nvPr/>
          </p:nvSpPr>
          <p:spPr bwMode="auto">
            <a:xfrm flipV="1">
              <a:off x="11568048" y="170387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8" name="Rectangle 57"/>
            <p:cNvSpPr/>
            <p:nvPr/>
          </p:nvSpPr>
          <p:spPr bwMode="auto">
            <a:xfrm flipV="1">
              <a:off x="11447858" y="1780263"/>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sp>
        <p:nvSpPr>
          <p:cNvPr id="5" name="Cloud 4"/>
          <p:cNvSpPr/>
          <p:nvPr/>
        </p:nvSpPr>
        <p:spPr>
          <a:xfrm>
            <a:off x="101600" y="4787900"/>
            <a:ext cx="11493500" cy="1549400"/>
          </a:xfrm>
          <a:prstGeom prst="cloud">
            <a:avLst/>
          </a:prstGeom>
          <a:solidFill>
            <a:srgbClr val="00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42" name="Group 41"/>
          <p:cNvGrpSpPr/>
          <p:nvPr/>
        </p:nvGrpSpPr>
        <p:grpSpPr>
          <a:xfrm>
            <a:off x="914400" y="5597421"/>
            <a:ext cx="803435" cy="480041"/>
            <a:chOff x="990668" y="5254521"/>
            <a:chExt cx="523967" cy="480041"/>
          </a:xfrm>
        </p:grpSpPr>
        <p:sp>
          <p:nvSpPr>
            <p:cNvPr id="4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5"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60" name="Group 59"/>
          <p:cNvGrpSpPr/>
          <p:nvPr/>
        </p:nvGrpSpPr>
        <p:grpSpPr>
          <a:xfrm>
            <a:off x="3543300" y="5851421"/>
            <a:ext cx="803435" cy="480041"/>
            <a:chOff x="990668" y="5254521"/>
            <a:chExt cx="523967" cy="480041"/>
          </a:xfrm>
        </p:grpSpPr>
        <p:sp>
          <p:nvSpPr>
            <p:cNvPr id="6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9"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0"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85" name="Group 84"/>
          <p:cNvGrpSpPr/>
          <p:nvPr/>
        </p:nvGrpSpPr>
        <p:grpSpPr>
          <a:xfrm>
            <a:off x="965200" y="4953000"/>
            <a:ext cx="469900" cy="687446"/>
            <a:chOff x="454766" y="3749446"/>
            <a:chExt cx="596983" cy="1014700"/>
          </a:xfrm>
        </p:grpSpPr>
        <p:sp>
          <p:nvSpPr>
            <p:cNvPr id="86" name="Rounded Rectangle 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7" name="Rounded Rectangle 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8" name="Group 87"/>
          <p:cNvGrpSpPr/>
          <p:nvPr/>
        </p:nvGrpSpPr>
        <p:grpSpPr>
          <a:xfrm>
            <a:off x="3517900" y="5232400"/>
            <a:ext cx="469900" cy="687446"/>
            <a:chOff x="454766" y="3749446"/>
            <a:chExt cx="596983" cy="1014700"/>
          </a:xfrm>
        </p:grpSpPr>
        <p:sp>
          <p:nvSpPr>
            <p:cNvPr id="89" name="Rounded Rectangle 88"/>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0" name="Rounded Rectangle 89"/>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1" name="Group 90"/>
          <p:cNvGrpSpPr/>
          <p:nvPr/>
        </p:nvGrpSpPr>
        <p:grpSpPr>
          <a:xfrm>
            <a:off x="3784599" y="5308600"/>
            <a:ext cx="469901" cy="687446"/>
            <a:chOff x="357958" y="3749446"/>
            <a:chExt cx="596984" cy="1014700"/>
          </a:xfrm>
        </p:grpSpPr>
        <p:sp>
          <p:nvSpPr>
            <p:cNvPr id="92" name="Rounded Rectangle 91"/>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3" name="Rounded Rectangle 92"/>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00" name="Group 99"/>
          <p:cNvGrpSpPr/>
          <p:nvPr/>
        </p:nvGrpSpPr>
        <p:grpSpPr>
          <a:xfrm>
            <a:off x="1168400" y="5130800"/>
            <a:ext cx="469900" cy="687446"/>
            <a:chOff x="454766" y="3749446"/>
            <a:chExt cx="596983" cy="1014700"/>
          </a:xfrm>
        </p:grpSpPr>
        <p:sp>
          <p:nvSpPr>
            <p:cNvPr id="101" name="Rounded Rectangle 1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02" name="Rounded Rectangle 1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
        <p:nvSpPr>
          <p:cNvPr id="158" name="Freeform 60"/>
          <p:cNvSpPr>
            <a:spLocks noEditPoints="1"/>
          </p:cNvSpPr>
          <p:nvPr/>
        </p:nvSpPr>
        <p:spPr bwMode="auto">
          <a:xfrm>
            <a:off x="7514876" y="5100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9" name="Freeform 60"/>
          <p:cNvSpPr>
            <a:spLocks noEditPoints="1"/>
          </p:cNvSpPr>
          <p:nvPr/>
        </p:nvSpPr>
        <p:spPr bwMode="auto">
          <a:xfrm>
            <a:off x="8238776" y="48717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60"/>
          <p:cNvSpPr>
            <a:spLocks noEditPoints="1"/>
          </p:cNvSpPr>
          <p:nvPr/>
        </p:nvSpPr>
        <p:spPr bwMode="auto">
          <a:xfrm>
            <a:off x="6727476" y="5303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0" name="Freeform 60"/>
          <p:cNvSpPr>
            <a:spLocks noEditPoints="1"/>
          </p:cNvSpPr>
          <p:nvPr/>
        </p:nvSpPr>
        <p:spPr bwMode="auto">
          <a:xfrm>
            <a:off x="10308876" y="5049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5" name="Freeform 60"/>
          <p:cNvSpPr>
            <a:spLocks noEditPoints="1"/>
          </p:cNvSpPr>
          <p:nvPr/>
        </p:nvSpPr>
        <p:spPr bwMode="auto">
          <a:xfrm>
            <a:off x="8403876" y="52019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6" name="Freeform 60"/>
          <p:cNvSpPr>
            <a:spLocks noEditPoints="1"/>
          </p:cNvSpPr>
          <p:nvPr/>
        </p:nvSpPr>
        <p:spPr bwMode="auto">
          <a:xfrm>
            <a:off x="9229376" y="49098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0"/>
          <p:cNvSpPr>
            <a:spLocks noEditPoints="1"/>
          </p:cNvSpPr>
          <p:nvPr/>
        </p:nvSpPr>
        <p:spPr bwMode="auto">
          <a:xfrm>
            <a:off x="7705376" y="55702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1" name="Freeform 60"/>
          <p:cNvSpPr>
            <a:spLocks noEditPoints="1"/>
          </p:cNvSpPr>
          <p:nvPr/>
        </p:nvSpPr>
        <p:spPr bwMode="auto">
          <a:xfrm>
            <a:off x="9584976" y="52781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1" name="Freeform 60"/>
          <p:cNvSpPr>
            <a:spLocks noEditPoints="1"/>
          </p:cNvSpPr>
          <p:nvPr/>
        </p:nvSpPr>
        <p:spPr bwMode="auto">
          <a:xfrm>
            <a:off x="8797576" y="5481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61" name="Group 160"/>
          <p:cNvGrpSpPr/>
          <p:nvPr/>
        </p:nvGrpSpPr>
        <p:grpSpPr>
          <a:xfrm>
            <a:off x="2768600" y="5889521"/>
            <a:ext cx="803435" cy="480041"/>
            <a:chOff x="990668" y="5254521"/>
            <a:chExt cx="523967" cy="480041"/>
          </a:xfrm>
        </p:grpSpPr>
        <p:sp>
          <p:nvSpPr>
            <p:cNvPr id="16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70" name="Group 169"/>
          <p:cNvGrpSpPr/>
          <p:nvPr/>
        </p:nvGrpSpPr>
        <p:grpSpPr>
          <a:xfrm>
            <a:off x="2743200" y="5270500"/>
            <a:ext cx="469900" cy="687446"/>
            <a:chOff x="454766" y="3749446"/>
            <a:chExt cx="596983" cy="1014700"/>
          </a:xfrm>
        </p:grpSpPr>
        <p:sp>
          <p:nvSpPr>
            <p:cNvPr id="171" name="Rounded Rectangle 17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2" name="Rounded Rectangle 17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6" name="Group 175"/>
          <p:cNvGrpSpPr/>
          <p:nvPr/>
        </p:nvGrpSpPr>
        <p:grpSpPr>
          <a:xfrm>
            <a:off x="1905000" y="5775221"/>
            <a:ext cx="803435" cy="480041"/>
            <a:chOff x="990668" y="5254521"/>
            <a:chExt cx="523967" cy="480041"/>
          </a:xfrm>
        </p:grpSpPr>
        <p:sp>
          <p:nvSpPr>
            <p:cNvPr id="177"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8"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9"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0"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1"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2"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3"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4"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85" name="Group 184"/>
          <p:cNvGrpSpPr/>
          <p:nvPr/>
        </p:nvGrpSpPr>
        <p:grpSpPr>
          <a:xfrm>
            <a:off x="1879600" y="5156200"/>
            <a:ext cx="469900" cy="687446"/>
            <a:chOff x="454766" y="3749446"/>
            <a:chExt cx="596983" cy="1014700"/>
          </a:xfrm>
        </p:grpSpPr>
        <p:sp>
          <p:nvSpPr>
            <p:cNvPr id="186" name="Rounded Rectangle 1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87" name="Rounded Rectangle 1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91" name="Group 190"/>
          <p:cNvGrpSpPr/>
          <p:nvPr/>
        </p:nvGrpSpPr>
        <p:grpSpPr>
          <a:xfrm>
            <a:off x="4381500" y="5851421"/>
            <a:ext cx="803435" cy="480041"/>
            <a:chOff x="990668" y="5254521"/>
            <a:chExt cx="523967" cy="480041"/>
          </a:xfrm>
        </p:grpSpPr>
        <p:sp>
          <p:nvSpPr>
            <p:cNvPr id="19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200" name="Group 199"/>
          <p:cNvGrpSpPr/>
          <p:nvPr/>
        </p:nvGrpSpPr>
        <p:grpSpPr>
          <a:xfrm>
            <a:off x="4356100" y="5346700"/>
            <a:ext cx="469900" cy="687446"/>
            <a:chOff x="454766" y="3749446"/>
            <a:chExt cx="596983" cy="1014700"/>
          </a:xfrm>
        </p:grpSpPr>
        <p:sp>
          <p:nvSpPr>
            <p:cNvPr id="201" name="Rounded Rectangle 2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202" name="Rounded Rectangle 2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33" name="Group 132"/>
          <p:cNvGrpSpPr/>
          <p:nvPr/>
        </p:nvGrpSpPr>
        <p:grpSpPr>
          <a:xfrm>
            <a:off x="2159000" y="5283200"/>
            <a:ext cx="469900" cy="687446"/>
            <a:chOff x="454766" y="3749446"/>
            <a:chExt cx="596983" cy="1014700"/>
          </a:xfrm>
        </p:grpSpPr>
        <p:sp>
          <p:nvSpPr>
            <p:cNvPr id="134" name="Rounded Rectangle 133"/>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35" name="Rounded Rectangle 134"/>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39" name="Group 138"/>
          <p:cNvGrpSpPr/>
          <p:nvPr/>
        </p:nvGrpSpPr>
        <p:grpSpPr>
          <a:xfrm>
            <a:off x="2946400" y="5384800"/>
            <a:ext cx="469900" cy="687446"/>
            <a:chOff x="454766" y="3749446"/>
            <a:chExt cx="596983" cy="1014700"/>
          </a:xfrm>
        </p:grpSpPr>
        <p:sp>
          <p:nvSpPr>
            <p:cNvPr id="140" name="Rounded Rectangle 139"/>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41" name="Rounded Rectangle 140"/>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
        <p:nvSpPr>
          <p:cNvPr id="143" name="Rounded Rectangle 142"/>
          <p:cNvSpPr/>
          <p:nvPr/>
        </p:nvSpPr>
        <p:spPr>
          <a:xfrm>
            <a:off x="4660900" y="5397500"/>
            <a:ext cx="469900" cy="687446"/>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44" name="Rounded Rectangle 143"/>
          <p:cNvSpPr/>
          <p:nvPr/>
        </p:nvSpPr>
        <p:spPr>
          <a:xfrm>
            <a:off x="4703808" y="5462473"/>
            <a:ext cx="384084" cy="277928"/>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aphicFrame>
        <p:nvGraphicFramePr>
          <p:cNvPr id="145" name="Diagram 144"/>
          <p:cNvGraphicFramePr/>
          <p:nvPr>
            <p:extLst>
              <p:ext uri="{D42A27DB-BD31-4B8C-83A1-F6EECF244321}">
                <p14:modId xmlns:p14="http://schemas.microsoft.com/office/powerpoint/2010/main" val="1506693101"/>
              </p:ext>
            </p:extLst>
          </p:nvPr>
        </p:nvGraphicFramePr>
        <p:xfrm>
          <a:off x="6667500" y="2933700"/>
          <a:ext cx="2146300" cy="4699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7" name="Up Arrow 6"/>
          <p:cNvSpPr/>
          <p:nvPr/>
        </p:nvSpPr>
        <p:spPr>
          <a:xfrm>
            <a:off x="4102100" y="4165600"/>
            <a:ext cx="165100" cy="1448308"/>
          </a:xfrm>
          <a:prstGeom prst="upArrow">
            <a:avLst/>
          </a:prstGeom>
          <a:solidFill>
            <a:srgbClr val="FFFF00"/>
          </a:solidFill>
          <a:ln>
            <a:noFill/>
          </a:ln>
          <a:effectLst>
            <a:glow rad="101600">
              <a:srgbClr val="3366FF">
                <a:alpha val="75000"/>
              </a:srgbClr>
            </a:glow>
          </a:effectLst>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Up Arrow 8"/>
          <p:cNvSpPr/>
          <p:nvPr/>
        </p:nvSpPr>
        <p:spPr>
          <a:xfrm rot="14340000">
            <a:off x="6263032" y="3450557"/>
            <a:ext cx="139369" cy="2609059"/>
          </a:xfrm>
          <a:prstGeom prst="upArrow">
            <a:avLst/>
          </a:prstGeom>
          <a:solidFill>
            <a:srgbClr val="FFFF00"/>
          </a:solidFill>
          <a:ln>
            <a:noFill/>
          </a:ln>
          <a:effectLst>
            <a:glow rad="101600">
              <a:srgbClr val="3366FF">
                <a:alpha val="7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1" name="Up Arrow 150"/>
          <p:cNvSpPr/>
          <p:nvPr/>
        </p:nvSpPr>
        <p:spPr>
          <a:xfrm rot="4440000">
            <a:off x="6948297" y="3261695"/>
            <a:ext cx="186008" cy="3367734"/>
          </a:xfrm>
          <a:prstGeom prst="upArrow">
            <a:avLst/>
          </a:prstGeom>
          <a:solidFill>
            <a:srgbClr val="FFFF00"/>
          </a:solidFill>
          <a:ln>
            <a:noFill/>
          </a:ln>
          <a:effectLst>
            <a:glow rad="101600">
              <a:srgbClr val="3366FF">
                <a:alpha val="7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161271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8">
                                            <p:graphicEl>
                                              <a:dgm id="{43588BFA-0C43-0A45-B3DA-2B9CF302640F}"/>
                                            </p:graphicEl>
                                          </p:spTgt>
                                        </p:tgtEl>
                                        <p:attrNameLst>
                                          <p:attrName>style.visibility</p:attrName>
                                        </p:attrNameLst>
                                      </p:cBhvr>
                                      <p:to>
                                        <p:strVal val="visible"/>
                                      </p:to>
                                    </p:set>
                                    <p:anim calcmode="lin" valueType="num">
                                      <p:cBhvr additive="base">
                                        <p:cTn id="7" dur="2000"/>
                                        <p:tgtEl>
                                          <p:spTgt spid="38">
                                            <p:graphicEl>
                                              <a:dgm id="{43588BFA-0C43-0A45-B3DA-2B9CF302640F}"/>
                                            </p:graphicEl>
                                          </p:spTgt>
                                        </p:tgtEl>
                                        <p:attrNameLst>
                                          <p:attrName>ppt_x</p:attrName>
                                        </p:attrNameLst>
                                      </p:cBhvr>
                                      <p:tavLst>
                                        <p:tav tm="0">
                                          <p:val>
                                            <p:strVal val="#ppt_x-#ppt_w*1.125000"/>
                                          </p:val>
                                        </p:tav>
                                        <p:tav tm="100000">
                                          <p:val>
                                            <p:strVal val="#ppt_x"/>
                                          </p:val>
                                        </p:tav>
                                      </p:tavLst>
                                    </p:anim>
                                    <p:animEffect transition="in" filter="wipe(right)">
                                      <p:cBhvr>
                                        <p:cTn id="8" dur="2000"/>
                                        <p:tgtEl>
                                          <p:spTgt spid="38">
                                            <p:graphicEl>
                                              <a:dgm id="{43588BFA-0C43-0A45-B3DA-2B9CF302640F}"/>
                                            </p:graphicEl>
                                          </p:spTgt>
                                        </p:tgtEl>
                                      </p:cBhvr>
                                    </p:animEffect>
                                  </p:childTnLst>
                                </p:cTn>
                              </p:par>
                              <p:par>
                                <p:cTn id="9" presetID="18" presetClass="entr" presetSubtype="3" repeatCount="4000" fill="hold" grpId="0" nodeType="withEffect">
                                  <p:stCondLst>
                                    <p:cond delay="2000"/>
                                  </p:stCondLst>
                                  <p:childTnLst>
                                    <p:set>
                                      <p:cBhvr>
                                        <p:cTn id="10" dur="1" fill="hold">
                                          <p:stCondLst>
                                            <p:cond delay="0"/>
                                          </p:stCondLst>
                                        </p:cTn>
                                        <p:tgtEl>
                                          <p:spTgt spid="4"/>
                                        </p:tgtEl>
                                        <p:attrNameLst>
                                          <p:attrName>style.visibility</p:attrName>
                                        </p:attrNameLst>
                                      </p:cBhvr>
                                      <p:to>
                                        <p:strVal val="visible"/>
                                      </p:to>
                                    </p:set>
                                    <p:animEffect transition="in" filter="strips(upRight)">
                                      <p:cBhvr>
                                        <p:cTn id="11" dur="2000"/>
                                        <p:tgtEl>
                                          <p:spTgt spid="4"/>
                                        </p:tgtEl>
                                      </p:cBhvr>
                                    </p:animEffect>
                                  </p:childTnLst>
                                </p:cTn>
                              </p:par>
                              <p:par>
                                <p:cTn id="12" presetID="12" presetClass="entr" presetSubtype="8" fill="hold" grpId="0" nodeType="withEffect">
                                  <p:stCondLst>
                                    <p:cond delay="3000"/>
                                  </p:stCondLst>
                                  <p:childTnLst>
                                    <p:set>
                                      <p:cBhvr>
                                        <p:cTn id="13" dur="1" fill="hold">
                                          <p:stCondLst>
                                            <p:cond delay="0"/>
                                          </p:stCondLst>
                                        </p:cTn>
                                        <p:tgtEl>
                                          <p:spTgt spid="38">
                                            <p:graphicEl>
                                              <a:dgm id="{869CFEFB-1B6F-A64F-8237-C884AA0080FC}"/>
                                            </p:graphicEl>
                                          </p:spTgt>
                                        </p:tgtEl>
                                        <p:attrNameLst>
                                          <p:attrName>style.visibility</p:attrName>
                                        </p:attrNameLst>
                                      </p:cBhvr>
                                      <p:to>
                                        <p:strVal val="visible"/>
                                      </p:to>
                                    </p:set>
                                    <p:anim calcmode="lin" valueType="num">
                                      <p:cBhvr additive="base">
                                        <p:cTn id="14" dur="2000"/>
                                        <p:tgtEl>
                                          <p:spTgt spid="38">
                                            <p:graphicEl>
                                              <a:dgm id="{869CFEFB-1B6F-A64F-8237-C884AA0080FC}"/>
                                            </p:graphicEl>
                                          </p:spTgt>
                                        </p:tgtEl>
                                        <p:attrNameLst>
                                          <p:attrName>ppt_x</p:attrName>
                                        </p:attrNameLst>
                                      </p:cBhvr>
                                      <p:tavLst>
                                        <p:tav tm="0">
                                          <p:val>
                                            <p:strVal val="#ppt_x-#ppt_w*1.125000"/>
                                          </p:val>
                                        </p:tav>
                                        <p:tav tm="100000">
                                          <p:val>
                                            <p:strVal val="#ppt_x"/>
                                          </p:val>
                                        </p:tav>
                                      </p:tavLst>
                                    </p:anim>
                                    <p:animEffect transition="in" filter="wipe(right)">
                                      <p:cBhvr>
                                        <p:cTn id="15" dur="2000"/>
                                        <p:tgtEl>
                                          <p:spTgt spid="38">
                                            <p:graphicEl>
                                              <a:dgm id="{869CFEFB-1B6F-A64F-8237-C884AA0080FC}"/>
                                            </p:graphicEl>
                                          </p:spTgt>
                                        </p:tgtEl>
                                      </p:cBhvr>
                                    </p:animEffect>
                                  </p:childTnLst>
                                </p:cTn>
                              </p:par>
                              <p:par>
                                <p:cTn id="16" presetID="6" presetClass="emph" presetSubtype="0" fill="hold" grpId="0" nodeType="withEffect">
                                  <p:stCondLst>
                                    <p:cond delay="3000"/>
                                  </p:stCondLst>
                                  <p:childTnLst>
                                    <p:animScale>
                                      <p:cBhvr>
                                        <p:cTn id="17" dur="3000" fill="hold"/>
                                        <p:tgtEl>
                                          <p:spTgt spid="144"/>
                                        </p:tgtEl>
                                      </p:cBhvr>
                                      <p:by x="100000" y="150000"/>
                                    </p:animScale>
                                  </p:childTnLst>
                                </p:cTn>
                              </p:par>
                              <p:par>
                                <p:cTn id="18" presetID="18" presetClass="entr" presetSubtype="12" fill="hold" grpId="0" nodeType="withEffect">
                                  <p:stCondLst>
                                    <p:cond delay="3000"/>
                                  </p:stCondLst>
                                  <p:childTnLst>
                                    <p:set>
                                      <p:cBhvr>
                                        <p:cTn id="19" dur="1" fill="hold">
                                          <p:stCondLst>
                                            <p:cond delay="0"/>
                                          </p:stCondLst>
                                        </p:cTn>
                                        <p:tgtEl>
                                          <p:spTgt spid="7"/>
                                        </p:tgtEl>
                                        <p:attrNameLst>
                                          <p:attrName>style.visibility</p:attrName>
                                        </p:attrNameLst>
                                      </p:cBhvr>
                                      <p:to>
                                        <p:strVal val="visible"/>
                                      </p:to>
                                    </p:set>
                                    <p:animEffect transition="in" filter="strips(downLeft)">
                                      <p:cBhvr>
                                        <p:cTn id="20" dur="5000"/>
                                        <p:tgtEl>
                                          <p:spTgt spid="7"/>
                                        </p:tgtEl>
                                      </p:cBhvr>
                                    </p:animEffect>
                                  </p:childTnLst>
                                </p:cTn>
                              </p:par>
                              <p:par>
                                <p:cTn id="21" presetID="18" presetClass="entr" presetSubtype="3" repeatCount="2000" fill="hold" grpId="0" nodeType="withEffect">
                                  <p:stCondLst>
                                    <p:cond delay="5000"/>
                                  </p:stCondLst>
                                  <p:childTnLst>
                                    <p:set>
                                      <p:cBhvr>
                                        <p:cTn id="22" dur="1" fill="hold">
                                          <p:stCondLst>
                                            <p:cond delay="0"/>
                                          </p:stCondLst>
                                        </p:cTn>
                                        <p:tgtEl>
                                          <p:spTgt spid="27"/>
                                        </p:tgtEl>
                                        <p:attrNameLst>
                                          <p:attrName>style.visibility</p:attrName>
                                        </p:attrNameLst>
                                      </p:cBhvr>
                                      <p:to>
                                        <p:strVal val="visible"/>
                                      </p:to>
                                    </p:set>
                                    <p:animEffect transition="in" filter="strips(upRight)">
                                      <p:cBhvr>
                                        <p:cTn id="23" dur="2000"/>
                                        <p:tgtEl>
                                          <p:spTgt spid="27"/>
                                        </p:tgtEl>
                                      </p:cBhvr>
                                    </p:animEffect>
                                  </p:childTnLst>
                                </p:cTn>
                              </p:par>
                              <p:par>
                                <p:cTn id="24" presetID="35" presetClass="emph" presetSubtype="0" repeatCount="2000" fill="hold" grpId="1" nodeType="withEffect">
                                  <p:stCondLst>
                                    <p:cond delay="2000"/>
                                  </p:stCondLst>
                                  <p:childTnLst>
                                    <p:anim calcmode="discrete" valueType="str">
                                      <p:cBhvr>
                                        <p:cTn id="25" dur="2000" fill="hold"/>
                                        <p:tgtEl>
                                          <p:spTgt spid="144"/>
                                        </p:tgtEl>
                                        <p:attrNameLst>
                                          <p:attrName>style.visibility</p:attrName>
                                        </p:attrNameLst>
                                      </p:cBhvr>
                                      <p:tavLst>
                                        <p:tav tm="0">
                                          <p:val>
                                            <p:strVal val="hidden"/>
                                          </p:val>
                                        </p:tav>
                                        <p:tav tm="50000">
                                          <p:val>
                                            <p:strVal val="visible"/>
                                          </p:val>
                                        </p:tav>
                                      </p:tavLst>
                                    </p:anim>
                                  </p:childTnLst>
                                </p:cTn>
                              </p:par>
                            </p:childTnLst>
                          </p:cTn>
                        </p:par>
                        <p:par>
                          <p:cTn id="26" fill="hold">
                            <p:stCondLst>
                              <p:cond delay="10000"/>
                            </p:stCondLst>
                            <p:childTnLst>
                              <p:par>
                                <p:cTn id="27" presetID="12" presetClass="entr" presetSubtype="8" fill="hold" grpId="0" nodeType="afterEffect">
                                  <p:stCondLst>
                                    <p:cond delay="0"/>
                                  </p:stCondLst>
                                  <p:childTnLst>
                                    <p:set>
                                      <p:cBhvr>
                                        <p:cTn id="28" dur="1" fill="hold">
                                          <p:stCondLst>
                                            <p:cond delay="0"/>
                                          </p:stCondLst>
                                        </p:cTn>
                                        <p:tgtEl>
                                          <p:spTgt spid="39">
                                            <p:graphicEl>
                                              <a:dgm id="{57347D06-54CB-E24B-B20F-42EA213DF5AF}"/>
                                            </p:graphicEl>
                                          </p:spTgt>
                                        </p:tgtEl>
                                        <p:attrNameLst>
                                          <p:attrName>style.visibility</p:attrName>
                                        </p:attrNameLst>
                                      </p:cBhvr>
                                      <p:to>
                                        <p:strVal val="visible"/>
                                      </p:to>
                                    </p:set>
                                    <p:anim calcmode="lin" valueType="num">
                                      <p:cBhvr additive="base">
                                        <p:cTn id="29" dur="2000"/>
                                        <p:tgtEl>
                                          <p:spTgt spid="39">
                                            <p:graphicEl>
                                              <a:dgm id="{57347D06-54CB-E24B-B20F-42EA213DF5AF}"/>
                                            </p:graphicEl>
                                          </p:spTgt>
                                        </p:tgtEl>
                                        <p:attrNameLst>
                                          <p:attrName>ppt_x</p:attrName>
                                        </p:attrNameLst>
                                      </p:cBhvr>
                                      <p:tavLst>
                                        <p:tav tm="0">
                                          <p:val>
                                            <p:strVal val="#ppt_x-#ppt_w*1.125000"/>
                                          </p:val>
                                        </p:tav>
                                        <p:tav tm="100000">
                                          <p:val>
                                            <p:strVal val="#ppt_x"/>
                                          </p:val>
                                        </p:tav>
                                      </p:tavLst>
                                    </p:anim>
                                    <p:animEffect transition="in" filter="wipe(right)">
                                      <p:cBhvr>
                                        <p:cTn id="30" dur="2000"/>
                                        <p:tgtEl>
                                          <p:spTgt spid="39">
                                            <p:graphicEl>
                                              <a:dgm id="{57347D06-54CB-E24B-B20F-42EA213DF5AF}"/>
                                            </p:graphicEl>
                                          </p:spTgt>
                                        </p:tgtEl>
                                      </p:cBhvr>
                                    </p:animEffect>
                                  </p:childTnLst>
                                </p:cTn>
                              </p:par>
                            </p:childTnLst>
                          </p:cTn>
                        </p:par>
                        <p:par>
                          <p:cTn id="31" fill="hold">
                            <p:stCondLst>
                              <p:cond delay="12000"/>
                            </p:stCondLst>
                            <p:childTnLst>
                              <p:par>
                                <p:cTn id="32" presetID="55" presetClass="entr" presetSubtype="0"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1000" fill="hold"/>
                                        <p:tgtEl>
                                          <p:spTgt spid="28"/>
                                        </p:tgtEl>
                                        <p:attrNameLst>
                                          <p:attrName>ppt_w</p:attrName>
                                        </p:attrNameLst>
                                      </p:cBhvr>
                                      <p:tavLst>
                                        <p:tav tm="0">
                                          <p:val>
                                            <p:strVal val="#ppt_w*0.70"/>
                                          </p:val>
                                        </p:tav>
                                        <p:tav tm="100000">
                                          <p:val>
                                            <p:strVal val="#ppt_w"/>
                                          </p:val>
                                        </p:tav>
                                      </p:tavLst>
                                    </p:anim>
                                    <p:anim calcmode="lin" valueType="num">
                                      <p:cBhvr>
                                        <p:cTn id="35" dur="1000" fill="hold"/>
                                        <p:tgtEl>
                                          <p:spTgt spid="28"/>
                                        </p:tgtEl>
                                        <p:attrNameLst>
                                          <p:attrName>ppt_h</p:attrName>
                                        </p:attrNameLst>
                                      </p:cBhvr>
                                      <p:tavLst>
                                        <p:tav tm="0">
                                          <p:val>
                                            <p:strVal val="#ppt_h"/>
                                          </p:val>
                                        </p:tav>
                                        <p:tav tm="100000">
                                          <p:val>
                                            <p:strVal val="#ppt_h"/>
                                          </p:val>
                                        </p:tav>
                                      </p:tavLst>
                                    </p:anim>
                                    <p:animEffect transition="in" filter="fade">
                                      <p:cBhvr>
                                        <p:cTn id="36" dur="1000"/>
                                        <p:tgtEl>
                                          <p:spTgt spid="28"/>
                                        </p:tgtEl>
                                      </p:cBhvr>
                                    </p:animEffect>
                                  </p:childTnLst>
                                </p:cTn>
                              </p:par>
                              <p:par>
                                <p:cTn id="37" presetID="55"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p:cTn id="39" dur="1000" fill="hold"/>
                                        <p:tgtEl>
                                          <p:spTgt spid="34"/>
                                        </p:tgtEl>
                                        <p:attrNameLst>
                                          <p:attrName>ppt_w</p:attrName>
                                        </p:attrNameLst>
                                      </p:cBhvr>
                                      <p:tavLst>
                                        <p:tav tm="0">
                                          <p:val>
                                            <p:strVal val="#ppt_w*0.70"/>
                                          </p:val>
                                        </p:tav>
                                        <p:tav tm="100000">
                                          <p:val>
                                            <p:strVal val="#ppt_w"/>
                                          </p:val>
                                        </p:tav>
                                      </p:tavLst>
                                    </p:anim>
                                    <p:anim calcmode="lin" valueType="num">
                                      <p:cBhvr>
                                        <p:cTn id="40" dur="1000" fill="hold"/>
                                        <p:tgtEl>
                                          <p:spTgt spid="34"/>
                                        </p:tgtEl>
                                        <p:attrNameLst>
                                          <p:attrName>ppt_h</p:attrName>
                                        </p:attrNameLst>
                                      </p:cBhvr>
                                      <p:tavLst>
                                        <p:tav tm="0">
                                          <p:val>
                                            <p:strVal val="#ppt_h"/>
                                          </p:val>
                                        </p:tav>
                                        <p:tav tm="100000">
                                          <p:val>
                                            <p:strVal val="#ppt_h"/>
                                          </p:val>
                                        </p:tav>
                                      </p:tavLst>
                                    </p:anim>
                                    <p:animEffect transition="in" filter="fade">
                                      <p:cBhvr>
                                        <p:cTn id="41" dur="1000"/>
                                        <p:tgtEl>
                                          <p:spTgt spid="34"/>
                                        </p:tgtEl>
                                      </p:cBhvr>
                                    </p:animEffect>
                                  </p:childTnLst>
                                </p:cTn>
                              </p:par>
                            </p:childTnLst>
                          </p:cTn>
                        </p:par>
                        <p:par>
                          <p:cTn id="42" fill="hold">
                            <p:stCondLst>
                              <p:cond delay="13000"/>
                            </p:stCondLst>
                            <p:childTnLst>
                              <p:par>
                                <p:cTn id="43" presetID="0" presetClass="path" presetSubtype="0" accel="50000" decel="50000" fill="hold" nodeType="afterEffect">
                                  <p:stCondLst>
                                    <p:cond delay="0"/>
                                  </p:stCondLst>
                                  <p:childTnLst>
                                    <p:animMotion origin="layout" path="M 2.70833E-6 1.85185E-6 C 0.00846 -0.00278 0.01666 -0.00278 0.02343 -0.01042 C 0.02786 -0.01621 0.03294 -0.02269 0.03554 -0.02986 C 0.0375 -0.03611 0.03698 -0.04468 0.0414 -0.04908 C 0.04544 -0.05347 0.04961 -0.05764 0.05416 -0.06111 " pathEditMode="relative" rAng="0" ptsTypes="ffffA">
                                      <p:cBhvr>
                                        <p:cTn id="44" dur="2000" fill="hold"/>
                                        <p:tgtEl>
                                          <p:spTgt spid="34"/>
                                        </p:tgtEl>
                                        <p:attrNameLst>
                                          <p:attrName>ppt_x</p:attrName>
                                          <p:attrName>ppt_y</p:attrName>
                                        </p:attrNameLst>
                                      </p:cBhvr>
                                      <p:rCtr x="2708" y="-3056"/>
                                    </p:animMotion>
                                  </p:childTnLst>
                                </p:cTn>
                              </p:par>
                            </p:childTnLst>
                          </p:cTn>
                        </p:par>
                        <p:par>
                          <p:cTn id="45" fill="hold">
                            <p:stCondLst>
                              <p:cond delay="15000"/>
                            </p:stCondLst>
                            <p:childTnLst>
                              <p:par>
                                <p:cTn id="46" presetID="12" presetClass="entr" presetSubtype="8" fill="hold" grpId="0" nodeType="afterEffect">
                                  <p:stCondLst>
                                    <p:cond delay="0"/>
                                  </p:stCondLst>
                                  <p:childTnLst>
                                    <p:set>
                                      <p:cBhvr>
                                        <p:cTn id="47" dur="1" fill="hold">
                                          <p:stCondLst>
                                            <p:cond delay="0"/>
                                          </p:stCondLst>
                                        </p:cTn>
                                        <p:tgtEl>
                                          <p:spTgt spid="39">
                                            <p:graphicEl>
                                              <a:dgm id="{1312490F-87D9-334C-BDBC-A500BC92F537}"/>
                                            </p:graphicEl>
                                          </p:spTgt>
                                        </p:tgtEl>
                                        <p:attrNameLst>
                                          <p:attrName>style.visibility</p:attrName>
                                        </p:attrNameLst>
                                      </p:cBhvr>
                                      <p:to>
                                        <p:strVal val="visible"/>
                                      </p:to>
                                    </p:set>
                                    <p:anim calcmode="lin" valueType="num">
                                      <p:cBhvr additive="base">
                                        <p:cTn id="48" dur="2000"/>
                                        <p:tgtEl>
                                          <p:spTgt spid="39">
                                            <p:graphicEl>
                                              <a:dgm id="{1312490F-87D9-334C-BDBC-A500BC92F537}"/>
                                            </p:graphicEl>
                                          </p:spTgt>
                                        </p:tgtEl>
                                        <p:attrNameLst>
                                          <p:attrName>ppt_x</p:attrName>
                                        </p:attrNameLst>
                                      </p:cBhvr>
                                      <p:tavLst>
                                        <p:tav tm="0">
                                          <p:val>
                                            <p:strVal val="#ppt_x-#ppt_w*1.125000"/>
                                          </p:val>
                                        </p:tav>
                                        <p:tav tm="100000">
                                          <p:val>
                                            <p:strVal val="#ppt_x"/>
                                          </p:val>
                                        </p:tav>
                                      </p:tavLst>
                                    </p:anim>
                                    <p:animEffect transition="in" filter="wipe(right)">
                                      <p:cBhvr>
                                        <p:cTn id="49" dur="2000"/>
                                        <p:tgtEl>
                                          <p:spTgt spid="39">
                                            <p:graphicEl>
                                              <a:dgm id="{1312490F-87D9-334C-BDBC-A500BC92F537}"/>
                                            </p:graphicEl>
                                          </p:spTgt>
                                        </p:tgtEl>
                                      </p:cBhvr>
                                    </p:animEffect>
                                  </p:childTnLst>
                                </p:cTn>
                              </p:par>
                            </p:childTnLst>
                          </p:cTn>
                        </p:par>
                        <p:par>
                          <p:cTn id="50" fill="hold">
                            <p:stCondLst>
                              <p:cond delay="17000"/>
                            </p:stCondLst>
                            <p:childTnLst>
                              <p:par>
                                <p:cTn id="51" presetID="12" presetClass="entr" presetSubtype="1" fill="hold" grpId="0" nodeType="afterEffect">
                                  <p:stCondLst>
                                    <p:cond delay="0"/>
                                  </p:stCondLst>
                                  <p:childTnLst>
                                    <p:set>
                                      <p:cBhvr>
                                        <p:cTn id="52" dur="1" fill="hold">
                                          <p:stCondLst>
                                            <p:cond delay="0"/>
                                          </p:stCondLst>
                                        </p:cTn>
                                        <p:tgtEl>
                                          <p:spTgt spid="145"/>
                                        </p:tgtEl>
                                        <p:attrNameLst>
                                          <p:attrName>style.visibility</p:attrName>
                                        </p:attrNameLst>
                                      </p:cBhvr>
                                      <p:to>
                                        <p:strVal val="visible"/>
                                      </p:to>
                                    </p:set>
                                    <p:anim calcmode="lin" valueType="num">
                                      <p:cBhvr additive="base">
                                        <p:cTn id="53" dur="2000"/>
                                        <p:tgtEl>
                                          <p:spTgt spid="145"/>
                                        </p:tgtEl>
                                        <p:attrNameLst>
                                          <p:attrName>ppt_y</p:attrName>
                                        </p:attrNameLst>
                                      </p:cBhvr>
                                      <p:tavLst>
                                        <p:tav tm="0">
                                          <p:val>
                                            <p:strVal val="#ppt_y-#ppt_h*1.125000"/>
                                          </p:val>
                                        </p:tav>
                                        <p:tav tm="100000">
                                          <p:val>
                                            <p:strVal val="#ppt_y"/>
                                          </p:val>
                                        </p:tav>
                                      </p:tavLst>
                                    </p:anim>
                                    <p:animEffect transition="in" filter="wipe(down)">
                                      <p:cBhvr>
                                        <p:cTn id="54" dur="2000"/>
                                        <p:tgtEl>
                                          <p:spTgt spid="145"/>
                                        </p:tgtEl>
                                      </p:cBhvr>
                                    </p:animEffect>
                                  </p:childTnLst>
                                </p:cTn>
                              </p:par>
                              <p:par>
                                <p:cTn id="55" presetID="9" presetClass="exit" presetSubtype="0" fill="hold" grpId="1" nodeType="withEffect">
                                  <p:stCondLst>
                                    <p:cond delay="0"/>
                                  </p:stCondLst>
                                  <p:childTnLst>
                                    <p:animEffect transition="out" filter="dissolve">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childTnLst>
                          </p:cTn>
                        </p:par>
                        <p:par>
                          <p:cTn id="58" fill="hold">
                            <p:stCondLst>
                              <p:cond delay="19000"/>
                            </p:stCondLst>
                            <p:childTnLst>
                              <p:par>
                                <p:cTn id="59" presetID="6" presetClass="emph" presetSubtype="0" fill="hold" grpId="0" nodeType="afterEffect">
                                  <p:stCondLst>
                                    <p:cond delay="1000"/>
                                  </p:stCondLst>
                                  <p:childTnLst>
                                    <p:animScale>
                                      <p:cBhvr>
                                        <p:cTn id="60" dur="5000" fill="hold"/>
                                        <p:tgtEl>
                                          <p:spTgt spid="143"/>
                                        </p:tgtEl>
                                      </p:cBhvr>
                                      <p:by x="100000" y="150000"/>
                                    </p:animScale>
                                  </p:childTnLst>
                                </p:cTn>
                              </p:par>
                              <p:par>
                                <p:cTn id="61" presetID="18" presetClass="entr" presetSubtype="12"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strips(downLeft)">
                                      <p:cBhvr>
                                        <p:cTn id="63" dur="5000"/>
                                        <p:tgtEl>
                                          <p:spTgt spid="9"/>
                                        </p:tgtEl>
                                      </p:cBhvr>
                                    </p:animEffect>
                                  </p:childTnLst>
                                </p:cTn>
                              </p:par>
                              <p:par>
                                <p:cTn id="64" presetID="35" presetClass="emph" presetSubtype="0" repeatCount="2000" fill="hold" grpId="1" nodeType="withEffect">
                                  <p:stCondLst>
                                    <p:cond delay="5000"/>
                                  </p:stCondLst>
                                  <p:childTnLst>
                                    <p:anim calcmode="discrete" valueType="str">
                                      <p:cBhvr>
                                        <p:cTn id="65" dur="2000" fill="hold"/>
                                        <p:tgtEl>
                                          <p:spTgt spid="143"/>
                                        </p:tgtEl>
                                        <p:attrNameLst>
                                          <p:attrName>style.visibility</p:attrName>
                                        </p:attrNameLst>
                                      </p:cBhvr>
                                      <p:tavLst>
                                        <p:tav tm="0">
                                          <p:val>
                                            <p:strVal val="hidden"/>
                                          </p:val>
                                        </p:tav>
                                        <p:tav tm="50000">
                                          <p:val>
                                            <p:strVal val="visible"/>
                                          </p:val>
                                        </p:tav>
                                      </p:tavLst>
                                    </p:anim>
                                  </p:childTnLst>
                                </p:cTn>
                              </p:par>
                            </p:childTnLst>
                          </p:cTn>
                        </p:par>
                        <p:par>
                          <p:cTn id="66" fill="hold">
                            <p:stCondLst>
                              <p:cond delay="28000"/>
                            </p:stCondLst>
                            <p:childTnLst>
                              <p:par>
                                <p:cTn id="67" presetID="18" presetClass="entr" presetSubtype="3" fill="hold" grpId="0" nodeType="afterEffect">
                                  <p:stCondLst>
                                    <p:cond delay="0"/>
                                  </p:stCondLst>
                                  <p:childTnLst>
                                    <p:set>
                                      <p:cBhvr>
                                        <p:cTn id="68" dur="1" fill="hold">
                                          <p:stCondLst>
                                            <p:cond delay="0"/>
                                          </p:stCondLst>
                                        </p:cTn>
                                        <p:tgtEl>
                                          <p:spTgt spid="151"/>
                                        </p:tgtEl>
                                        <p:attrNameLst>
                                          <p:attrName>style.visibility</p:attrName>
                                        </p:attrNameLst>
                                      </p:cBhvr>
                                      <p:to>
                                        <p:strVal val="visible"/>
                                      </p:to>
                                    </p:set>
                                    <p:animEffect transition="in" filter="strips(upRight)">
                                      <p:cBhvr>
                                        <p:cTn id="69" dur="5000"/>
                                        <p:tgtEl>
                                          <p:spTgt spid="151"/>
                                        </p:tgtEl>
                                      </p:cBhvr>
                                    </p:animEffect>
                                  </p:childTnLst>
                                </p:cTn>
                              </p:par>
                            </p:childTnLst>
                          </p:cTn>
                        </p:par>
                        <p:par>
                          <p:cTn id="70" fill="hold">
                            <p:stCondLst>
                              <p:cond delay="33000"/>
                            </p:stCondLst>
                            <p:childTnLst>
                              <p:par>
                                <p:cTn id="71" presetID="12" presetClass="entr" presetSubtype="8" fill="hold" grpId="0" nodeType="after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2000"/>
                                        <p:tgtEl>
                                          <p:spTgt spid="2"/>
                                        </p:tgtEl>
                                        <p:attrNameLst>
                                          <p:attrName>ppt_x</p:attrName>
                                        </p:attrNameLst>
                                      </p:cBhvr>
                                      <p:tavLst>
                                        <p:tav tm="0">
                                          <p:val>
                                            <p:strVal val="#ppt_x-#ppt_w*1.125000"/>
                                          </p:val>
                                        </p:tav>
                                        <p:tav tm="100000">
                                          <p:val>
                                            <p:strVal val="#ppt_x"/>
                                          </p:val>
                                        </p:tav>
                                      </p:tavLst>
                                    </p:anim>
                                    <p:animEffect transition="in" filter="wipe(right)">
                                      <p:cBhvr>
                                        <p:cTn id="74" dur="2000"/>
                                        <p:tgtEl>
                                          <p:spTgt spid="2"/>
                                        </p:tgtEl>
                                      </p:cBhvr>
                                    </p:animEffect>
                                  </p:childTnLst>
                                </p:cTn>
                              </p:par>
                            </p:childTnLst>
                          </p:cTn>
                        </p:par>
                        <p:par>
                          <p:cTn id="75" fill="hold">
                            <p:stCondLst>
                              <p:cond delay="35000"/>
                            </p:stCondLst>
                            <p:childTnLst>
                              <p:par>
                                <p:cTn id="76" presetID="18" presetClass="entr" presetSubtype="6" repeatCount="2000" fill="hold" grpId="0" nodeType="afterEffect">
                                  <p:stCondLst>
                                    <p:cond delay="1000"/>
                                  </p:stCondLst>
                                  <p:childTnLst>
                                    <p:set>
                                      <p:cBhvr>
                                        <p:cTn id="77" dur="1" fill="hold">
                                          <p:stCondLst>
                                            <p:cond delay="0"/>
                                          </p:stCondLst>
                                        </p:cTn>
                                        <p:tgtEl>
                                          <p:spTgt spid="61"/>
                                        </p:tgtEl>
                                        <p:attrNameLst>
                                          <p:attrName>style.visibility</p:attrName>
                                        </p:attrNameLst>
                                      </p:cBhvr>
                                      <p:to>
                                        <p:strVal val="visible"/>
                                      </p:to>
                                    </p:set>
                                    <p:animEffect transition="in" filter="strips(downRight)">
                                      <p:cBhvr>
                                        <p:cTn id="78" dur="2000"/>
                                        <p:tgtEl>
                                          <p:spTgt spid="61"/>
                                        </p:tgtEl>
                                      </p:cBhvr>
                                    </p:animEffect>
                                  </p:childTnLst>
                                </p:cTn>
                              </p:par>
                            </p:childTnLst>
                          </p:cTn>
                        </p:par>
                        <p:par>
                          <p:cTn id="79" fill="hold">
                            <p:stCondLst>
                              <p:cond delay="40000"/>
                            </p:stCondLst>
                            <p:childTnLst>
                              <p:par>
                                <p:cTn id="80" presetID="12" presetClass="entr" presetSubtype="8" fill="hold" grpId="0" nodeType="afterEffect">
                                  <p:stCondLst>
                                    <p:cond delay="0"/>
                                  </p:stCondLst>
                                  <p:childTnLst>
                                    <p:set>
                                      <p:cBhvr>
                                        <p:cTn id="81" dur="1" fill="hold">
                                          <p:stCondLst>
                                            <p:cond delay="0"/>
                                          </p:stCondLst>
                                        </p:cTn>
                                        <p:tgtEl>
                                          <p:spTgt spid="39">
                                            <p:graphicEl>
                                              <a:dgm id="{2333003F-28E9-F247-87F6-D7BB96E1D391}"/>
                                            </p:graphicEl>
                                          </p:spTgt>
                                        </p:tgtEl>
                                        <p:attrNameLst>
                                          <p:attrName>style.visibility</p:attrName>
                                        </p:attrNameLst>
                                      </p:cBhvr>
                                      <p:to>
                                        <p:strVal val="visible"/>
                                      </p:to>
                                    </p:set>
                                    <p:anim calcmode="lin" valueType="num">
                                      <p:cBhvr additive="base">
                                        <p:cTn id="82" dur="2000"/>
                                        <p:tgtEl>
                                          <p:spTgt spid="39">
                                            <p:graphicEl>
                                              <a:dgm id="{2333003F-28E9-F247-87F6-D7BB96E1D391}"/>
                                            </p:graphicEl>
                                          </p:spTgt>
                                        </p:tgtEl>
                                        <p:attrNameLst>
                                          <p:attrName>ppt_x</p:attrName>
                                        </p:attrNameLst>
                                      </p:cBhvr>
                                      <p:tavLst>
                                        <p:tav tm="0">
                                          <p:val>
                                            <p:strVal val="#ppt_x-#ppt_w*1.125000"/>
                                          </p:val>
                                        </p:tav>
                                        <p:tav tm="100000">
                                          <p:val>
                                            <p:strVal val="#ppt_x"/>
                                          </p:val>
                                        </p:tav>
                                      </p:tavLst>
                                    </p:anim>
                                    <p:animEffect transition="in" filter="wipe(right)">
                                      <p:cBhvr>
                                        <p:cTn id="83" dur="2000"/>
                                        <p:tgtEl>
                                          <p:spTgt spid="39">
                                            <p:graphicEl>
                                              <a:dgm id="{2333003F-28E9-F247-87F6-D7BB96E1D391}"/>
                                            </p:graphicEl>
                                          </p:spTgt>
                                        </p:tgtEl>
                                      </p:cBhvr>
                                    </p:animEffect>
                                  </p:childTnLst>
                                </p:cTn>
                              </p:par>
                            </p:childTnLst>
                          </p:cTn>
                        </p:par>
                        <p:par>
                          <p:cTn id="84" fill="hold">
                            <p:stCondLst>
                              <p:cond delay="42000"/>
                            </p:stCondLst>
                            <p:childTnLst>
                              <p:par>
                                <p:cTn id="85" presetID="55" presetClass="entr" presetSubtype="0" fill="hold" nodeType="afterEffect">
                                  <p:stCondLst>
                                    <p:cond delay="0"/>
                                  </p:stCondLst>
                                  <p:childTnLst>
                                    <p:set>
                                      <p:cBhvr>
                                        <p:cTn id="86" dur="1" fill="hold">
                                          <p:stCondLst>
                                            <p:cond delay="0"/>
                                          </p:stCondLst>
                                        </p:cTn>
                                        <p:tgtEl>
                                          <p:spTgt spid="49"/>
                                        </p:tgtEl>
                                        <p:attrNameLst>
                                          <p:attrName>style.visibility</p:attrName>
                                        </p:attrNameLst>
                                      </p:cBhvr>
                                      <p:to>
                                        <p:strVal val="visible"/>
                                      </p:to>
                                    </p:set>
                                    <p:anim calcmode="lin" valueType="num">
                                      <p:cBhvr>
                                        <p:cTn id="87" dur="1000" fill="hold"/>
                                        <p:tgtEl>
                                          <p:spTgt spid="49"/>
                                        </p:tgtEl>
                                        <p:attrNameLst>
                                          <p:attrName>ppt_w</p:attrName>
                                        </p:attrNameLst>
                                      </p:cBhvr>
                                      <p:tavLst>
                                        <p:tav tm="0">
                                          <p:val>
                                            <p:strVal val="#ppt_w*0.70"/>
                                          </p:val>
                                        </p:tav>
                                        <p:tav tm="100000">
                                          <p:val>
                                            <p:strVal val="#ppt_w"/>
                                          </p:val>
                                        </p:tav>
                                      </p:tavLst>
                                    </p:anim>
                                    <p:anim calcmode="lin" valueType="num">
                                      <p:cBhvr>
                                        <p:cTn id="88" dur="1000" fill="hold"/>
                                        <p:tgtEl>
                                          <p:spTgt spid="49"/>
                                        </p:tgtEl>
                                        <p:attrNameLst>
                                          <p:attrName>ppt_h</p:attrName>
                                        </p:attrNameLst>
                                      </p:cBhvr>
                                      <p:tavLst>
                                        <p:tav tm="0">
                                          <p:val>
                                            <p:strVal val="#ppt_h"/>
                                          </p:val>
                                        </p:tav>
                                        <p:tav tm="100000">
                                          <p:val>
                                            <p:strVal val="#ppt_h"/>
                                          </p:val>
                                        </p:tav>
                                      </p:tavLst>
                                    </p:anim>
                                    <p:animEffect transition="in" filter="fade">
                                      <p:cBhvr>
                                        <p:cTn id="89" dur="1000"/>
                                        <p:tgtEl>
                                          <p:spTgt spid="49"/>
                                        </p:tgtEl>
                                      </p:cBhvr>
                                    </p:animEffect>
                                  </p:childTnLst>
                                </p:cTn>
                              </p:par>
                            </p:childTnLst>
                          </p:cTn>
                        </p:par>
                        <p:par>
                          <p:cTn id="90" fill="hold">
                            <p:stCondLst>
                              <p:cond delay="43000"/>
                            </p:stCondLst>
                            <p:childTnLst>
                              <p:par>
                                <p:cTn id="91" presetID="1" presetClass="entr" presetSubtype="0" fill="hold" nodeType="afterEffect">
                                  <p:stCondLst>
                                    <p:cond delay="1000"/>
                                  </p:stCondLst>
                                  <p:childTnLst>
                                    <p:set>
                                      <p:cBhvr>
                                        <p:cTn id="92" dur="1" fill="hold">
                                          <p:stCondLst>
                                            <p:cond delay="0"/>
                                          </p:stCondLst>
                                        </p:cTn>
                                        <p:tgtEl>
                                          <p:spTgt spid="62"/>
                                        </p:tgtEl>
                                        <p:attrNameLst>
                                          <p:attrName>style.visibility</p:attrName>
                                        </p:attrNameLst>
                                      </p:cBhvr>
                                      <p:to>
                                        <p:strVal val="visible"/>
                                      </p:to>
                                    </p:set>
                                  </p:childTnLst>
                                </p:cTn>
                              </p:par>
                            </p:childTnLst>
                          </p:cTn>
                        </p:par>
                        <p:par>
                          <p:cTn id="93" fill="hold">
                            <p:stCondLst>
                              <p:cond delay="44000"/>
                            </p:stCondLst>
                            <p:childTnLst>
                              <p:par>
                                <p:cTn id="94" presetID="0" presetClass="path" presetSubtype="0" accel="50000" decel="50000" fill="hold" nodeType="afterEffect">
                                  <p:stCondLst>
                                    <p:cond delay="0"/>
                                  </p:stCondLst>
                                  <p:childTnLst>
                                    <p:animMotion origin="layout" path="M -2.5E-6 -5.18519E-6 C -0.00039 0.00671 0.00052 0.01412 -0.00104 0.02037 C -0.00378 0.03055 -0.01576 0.03333 -0.02083 0.03333 " pathEditMode="relative" ptsTypes="ffA">
                                      <p:cBhvr>
                                        <p:cTn id="95"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Sub>
          <a:bldDgm bld="one"/>
        </p:bldSub>
      </p:bldGraphic>
      <p:bldP spid="4" grpId="0" animBg="1"/>
      <p:bldGraphic spid="2" grpId="0">
        <p:bldAsOne/>
      </p:bldGraphic>
      <p:bldP spid="27" grpId="0" animBg="1"/>
      <p:bldP spid="61" grpId="0" animBg="1"/>
      <p:bldGraphic spid="39" grpId="0" uiExpand="1">
        <p:bldSub>
          <a:bldDgm bld="one"/>
        </p:bldSub>
      </p:bldGraphic>
      <p:bldP spid="143" grpId="0" animBg="1"/>
      <p:bldP spid="143" grpId="1" animBg="1"/>
      <p:bldP spid="144" grpId="0" animBg="1"/>
      <p:bldP spid="144" grpId="1" animBg="1"/>
      <p:bldGraphic spid="145" grpId="0">
        <p:bldAsOne/>
      </p:bldGraphic>
      <p:bldP spid="7" grpId="0" animBg="1"/>
      <p:bldP spid="7" grpId="1" animBg="1"/>
      <p:bldP spid="9" grpId="0" animBg="1"/>
      <p:bldP spid="15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951257298"/>
              </p:ext>
            </p:extLst>
          </p:nvPr>
        </p:nvGraphicFramePr>
        <p:xfrm>
          <a:off x="368301" y="2959100"/>
          <a:ext cx="3759199" cy="2149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Up Arrow 3"/>
          <p:cNvSpPr/>
          <p:nvPr/>
        </p:nvSpPr>
        <p:spPr>
          <a:xfrm>
            <a:off x="768350" y="3390247"/>
            <a:ext cx="1155700" cy="11811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2" name="Diagram 1"/>
          <p:cNvGraphicFramePr/>
          <p:nvPr>
            <p:extLst>
              <p:ext uri="{D42A27DB-BD31-4B8C-83A1-F6EECF244321}">
                <p14:modId xmlns:p14="http://schemas.microsoft.com/office/powerpoint/2010/main" val="3015038464"/>
              </p:ext>
            </p:extLst>
          </p:nvPr>
        </p:nvGraphicFramePr>
        <p:xfrm>
          <a:off x="8178801" y="3403600"/>
          <a:ext cx="2146299" cy="111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a:xfrm>
            <a:off x="381001" y="707809"/>
            <a:ext cx="11375136" cy="506413"/>
          </a:xfrm>
        </p:spPr>
        <p:txBody>
          <a:bodyPr/>
          <a:lstStyle/>
          <a:p>
            <a:r>
              <a:rPr lang="en-US" dirty="0" smtClean="0">
                <a:solidFill>
                  <a:srgbClr val="002D86"/>
                </a:solidFill>
              </a:rPr>
              <a:t>Assure Application </a:t>
            </a:r>
            <a:r>
              <a:rPr lang="en-US" dirty="0" err="1" smtClean="0">
                <a:solidFill>
                  <a:srgbClr val="002D86"/>
                </a:solidFill>
              </a:rPr>
              <a:t>QoS</a:t>
            </a:r>
            <a:r>
              <a:rPr lang="en-US" dirty="0" smtClean="0">
                <a:solidFill>
                  <a:srgbClr val="002D86"/>
                </a:solidFill>
              </a:rPr>
              <a:t>: Prevent IO Bottlenecks</a:t>
            </a:r>
            <a:endParaRPr lang="en-US" dirty="0">
              <a:solidFill>
                <a:srgbClr val="002D86"/>
              </a:solidFill>
            </a:endParaRPr>
          </a:p>
        </p:txBody>
      </p:sp>
      <p:sp>
        <p:nvSpPr>
          <p:cNvPr id="27" name="Up Arrow 26"/>
          <p:cNvSpPr/>
          <p:nvPr/>
        </p:nvSpPr>
        <p:spPr>
          <a:xfrm>
            <a:off x="2626302" y="3505200"/>
            <a:ext cx="1143000" cy="10414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p>
        </p:txBody>
      </p:sp>
      <p:sp>
        <p:nvSpPr>
          <p:cNvPr id="61" name="Down Arrow 60"/>
          <p:cNvSpPr/>
          <p:nvPr/>
        </p:nvSpPr>
        <p:spPr>
          <a:xfrm>
            <a:off x="8790093" y="3491339"/>
            <a:ext cx="1054100" cy="1080008"/>
          </a:xfrm>
          <a:prstGeom prst="downArrow">
            <a:avLst/>
          </a:prstGeom>
          <a:solidFill>
            <a:srgbClr val="FF0000">
              <a:alpha val="50000"/>
            </a:srgbClr>
          </a:solidFill>
          <a:ln>
            <a:noFill/>
          </a:ln>
          <a:scene3d>
            <a:camera prst="orthographicFront">
              <a:rot lat="0" lon="0" rev="2700000"/>
            </a:camera>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39" name="Diagram 38"/>
          <p:cNvGraphicFramePr/>
          <p:nvPr>
            <p:extLst>
              <p:ext uri="{D42A27DB-BD31-4B8C-83A1-F6EECF244321}">
                <p14:modId xmlns:p14="http://schemas.microsoft.com/office/powerpoint/2010/main" val="3126903621"/>
              </p:ext>
            </p:extLst>
          </p:nvPr>
        </p:nvGraphicFramePr>
        <p:xfrm>
          <a:off x="2628899" y="1524000"/>
          <a:ext cx="9131301" cy="1346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40" name="Diagram 39"/>
          <p:cNvGraphicFramePr/>
          <p:nvPr>
            <p:extLst>
              <p:ext uri="{D42A27DB-BD31-4B8C-83A1-F6EECF244321}">
                <p14:modId xmlns:p14="http://schemas.microsoft.com/office/powerpoint/2010/main" val="177891990"/>
              </p:ext>
            </p:extLst>
          </p:nvPr>
        </p:nvGraphicFramePr>
        <p:xfrm>
          <a:off x="6997700" y="2743200"/>
          <a:ext cx="2146300" cy="4699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28" name="Group 27"/>
          <p:cNvGrpSpPr/>
          <p:nvPr/>
        </p:nvGrpSpPr>
        <p:grpSpPr>
          <a:xfrm>
            <a:off x="3517900" y="1651000"/>
            <a:ext cx="1854200" cy="1117092"/>
            <a:chOff x="1663392" y="1311087"/>
            <a:chExt cx="1448108" cy="1281501"/>
          </a:xfrm>
        </p:grpSpPr>
        <p:sp>
          <p:nvSpPr>
            <p:cNvPr id="29" name="Freeform 28"/>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Freeform 29"/>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31" name="Group 53"/>
            <p:cNvGrpSpPr>
              <a:grpSpLocks/>
            </p:cNvGrpSpPr>
            <p:nvPr/>
          </p:nvGrpSpPr>
          <p:grpSpPr bwMode="auto">
            <a:xfrm>
              <a:off x="1667134" y="1311087"/>
              <a:ext cx="1444366" cy="1279944"/>
              <a:chOff x="5333206" y="2781492"/>
              <a:chExt cx="5761883" cy="3543902"/>
            </a:xfrm>
          </p:grpSpPr>
          <p:cxnSp>
            <p:nvCxnSpPr>
              <p:cNvPr id="32"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33"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34" name="Group 33"/>
          <p:cNvGrpSpPr/>
          <p:nvPr/>
        </p:nvGrpSpPr>
        <p:grpSpPr>
          <a:xfrm>
            <a:off x="4038908" y="2493732"/>
            <a:ext cx="567385" cy="216212"/>
            <a:chOff x="2314274" y="3510551"/>
            <a:chExt cx="310896" cy="164592"/>
          </a:xfrm>
        </p:grpSpPr>
        <p:sp>
          <p:nvSpPr>
            <p:cNvPr id="35" name="Rectangle 34"/>
            <p:cNvSpPr/>
            <p:nvPr/>
          </p:nvSpPr>
          <p:spPr bwMode="auto">
            <a:xfrm flipV="1">
              <a:off x="2314274" y="360643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6" name="Rectangle 35"/>
            <p:cNvSpPr/>
            <p:nvPr/>
          </p:nvSpPr>
          <p:spPr bwMode="auto">
            <a:xfrm flipV="1">
              <a:off x="2496262" y="3510551"/>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7" name="Rectangle 36"/>
            <p:cNvSpPr/>
            <p:nvPr/>
          </p:nvSpPr>
          <p:spPr bwMode="auto">
            <a:xfrm flipV="1">
              <a:off x="2405268" y="355849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49" name="Group 48"/>
          <p:cNvGrpSpPr/>
          <p:nvPr/>
        </p:nvGrpSpPr>
        <p:grpSpPr>
          <a:xfrm>
            <a:off x="9385300" y="1689100"/>
            <a:ext cx="1625600" cy="1129792"/>
            <a:chOff x="1663392" y="1311087"/>
            <a:chExt cx="1448108" cy="1281501"/>
          </a:xfrm>
        </p:grpSpPr>
        <p:sp>
          <p:nvSpPr>
            <p:cNvPr id="50" name="Freeform 49"/>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1" name="Freeform 50"/>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52" name="Group 53"/>
            <p:cNvGrpSpPr>
              <a:grpSpLocks/>
            </p:cNvGrpSpPr>
            <p:nvPr/>
          </p:nvGrpSpPr>
          <p:grpSpPr bwMode="auto">
            <a:xfrm>
              <a:off x="1667134" y="1311087"/>
              <a:ext cx="1444366" cy="1279944"/>
              <a:chOff x="5333206" y="2781492"/>
              <a:chExt cx="5761883" cy="3543902"/>
            </a:xfrm>
          </p:grpSpPr>
          <p:cxnSp>
            <p:nvCxnSpPr>
              <p:cNvPr id="53"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54"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62" name="Group 61"/>
          <p:cNvGrpSpPr/>
          <p:nvPr/>
        </p:nvGrpSpPr>
        <p:grpSpPr>
          <a:xfrm>
            <a:off x="10413267" y="2211874"/>
            <a:ext cx="446634" cy="256769"/>
            <a:chOff x="11327667" y="1703874"/>
            <a:chExt cx="446634" cy="256769"/>
          </a:xfrm>
        </p:grpSpPr>
        <p:sp>
          <p:nvSpPr>
            <p:cNvPr id="56" name="Rectangle 55"/>
            <p:cNvSpPr/>
            <p:nvPr/>
          </p:nvSpPr>
          <p:spPr bwMode="auto">
            <a:xfrm flipV="1">
              <a:off x="11327667" y="186935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7" name="Rectangle 56"/>
            <p:cNvSpPr/>
            <p:nvPr/>
          </p:nvSpPr>
          <p:spPr bwMode="auto">
            <a:xfrm flipV="1">
              <a:off x="11568048" y="170387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8" name="Rectangle 57"/>
            <p:cNvSpPr/>
            <p:nvPr/>
          </p:nvSpPr>
          <p:spPr bwMode="auto">
            <a:xfrm flipV="1">
              <a:off x="11447858" y="1780263"/>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sp>
        <p:nvSpPr>
          <p:cNvPr id="5" name="Cloud 4"/>
          <p:cNvSpPr/>
          <p:nvPr/>
        </p:nvSpPr>
        <p:spPr>
          <a:xfrm>
            <a:off x="101600" y="4787900"/>
            <a:ext cx="11493500" cy="1549400"/>
          </a:xfrm>
          <a:prstGeom prst="cloud">
            <a:avLst/>
          </a:prstGeom>
          <a:solidFill>
            <a:srgbClr val="00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42" name="Group 41"/>
          <p:cNvGrpSpPr/>
          <p:nvPr/>
        </p:nvGrpSpPr>
        <p:grpSpPr>
          <a:xfrm>
            <a:off x="914400" y="5597421"/>
            <a:ext cx="803435" cy="480041"/>
            <a:chOff x="990668" y="5254521"/>
            <a:chExt cx="523967" cy="480041"/>
          </a:xfrm>
        </p:grpSpPr>
        <p:sp>
          <p:nvSpPr>
            <p:cNvPr id="4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5"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60" name="Group 59"/>
          <p:cNvGrpSpPr/>
          <p:nvPr/>
        </p:nvGrpSpPr>
        <p:grpSpPr>
          <a:xfrm>
            <a:off x="3543300" y="5851421"/>
            <a:ext cx="803435" cy="480041"/>
            <a:chOff x="990668" y="5254521"/>
            <a:chExt cx="523967" cy="480041"/>
          </a:xfrm>
        </p:grpSpPr>
        <p:sp>
          <p:nvSpPr>
            <p:cNvPr id="6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9"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0"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71" name="Group 70"/>
          <p:cNvGrpSpPr/>
          <p:nvPr/>
        </p:nvGrpSpPr>
        <p:grpSpPr>
          <a:xfrm>
            <a:off x="5245100" y="5826021"/>
            <a:ext cx="803435" cy="480041"/>
            <a:chOff x="990668" y="5254521"/>
            <a:chExt cx="523967" cy="480041"/>
          </a:xfrm>
        </p:grpSpPr>
        <p:sp>
          <p:nvSpPr>
            <p:cNvPr id="7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82" name="Group 81"/>
          <p:cNvGrpSpPr/>
          <p:nvPr/>
        </p:nvGrpSpPr>
        <p:grpSpPr>
          <a:xfrm>
            <a:off x="876300" y="4902200"/>
            <a:ext cx="469900" cy="687446"/>
            <a:chOff x="454766" y="3749446"/>
            <a:chExt cx="596983" cy="1014700"/>
          </a:xfrm>
        </p:grpSpPr>
        <p:sp>
          <p:nvSpPr>
            <p:cNvPr id="83" name="Rounded Rectangle 82"/>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4" name="Rounded Rectangle 83"/>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5" name="Group 84"/>
          <p:cNvGrpSpPr/>
          <p:nvPr/>
        </p:nvGrpSpPr>
        <p:grpSpPr>
          <a:xfrm>
            <a:off x="965200" y="4953000"/>
            <a:ext cx="469900" cy="687446"/>
            <a:chOff x="454766" y="3749446"/>
            <a:chExt cx="596983" cy="1014700"/>
          </a:xfrm>
        </p:grpSpPr>
        <p:sp>
          <p:nvSpPr>
            <p:cNvPr id="86" name="Rounded Rectangle 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7" name="Rounded Rectangle 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8" name="Group 87"/>
          <p:cNvGrpSpPr/>
          <p:nvPr/>
        </p:nvGrpSpPr>
        <p:grpSpPr>
          <a:xfrm>
            <a:off x="3517900" y="5232400"/>
            <a:ext cx="469900" cy="687446"/>
            <a:chOff x="454766" y="3749446"/>
            <a:chExt cx="596983" cy="1014700"/>
          </a:xfrm>
        </p:grpSpPr>
        <p:sp>
          <p:nvSpPr>
            <p:cNvPr id="89" name="Rounded Rectangle 88"/>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0" name="Rounded Rectangle 89"/>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1" name="Group 90"/>
          <p:cNvGrpSpPr/>
          <p:nvPr/>
        </p:nvGrpSpPr>
        <p:grpSpPr>
          <a:xfrm>
            <a:off x="3606799" y="5308600"/>
            <a:ext cx="469901" cy="687446"/>
            <a:chOff x="357958" y="3749446"/>
            <a:chExt cx="596984" cy="1014700"/>
          </a:xfrm>
        </p:grpSpPr>
        <p:sp>
          <p:nvSpPr>
            <p:cNvPr id="92" name="Rounded Rectangle 91"/>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3" name="Rounded Rectangle 92"/>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4" name="Group 93"/>
          <p:cNvGrpSpPr/>
          <p:nvPr/>
        </p:nvGrpSpPr>
        <p:grpSpPr>
          <a:xfrm>
            <a:off x="5219700" y="5321300"/>
            <a:ext cx="469900" cy="687446"/>
            <a:chOff x="454766" y="3749446"/>
            <a:chExt cx="596983" cy="1014700"/>
          </a:xfrm>
        </p:grpSpPr>
        <p:sp>
          <p:nvSpPr>
            <p:cNvPr id="95" name="Rounded Rectangle 94"/>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6" name="Rounded Rectangle 95"/>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7" name="Group 96"/>
          <p:cNvGrpSpPr/>
          <p:nvPr/>
        </p:nvGrpSpPr>
        <p:grpSpPr>
          <a:xfrm>
            <a:off x="1066800" y="5029200"/>
            <a:ext cx="469900" cy="687446"/>
            <a:chOff x="454766" y="3749446"/>
            <a:chExt cx="596983" cy="1014700"/>
          </a:xfrm>
        </p:grpSpPr>
        <p:sp>
          <p:nvSpPr>
            <p:cNvPr id="98" name="Rounded Rectangle 97"/>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9" name="Rounded Rectangle 98"/>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00" name="Group 99"/>
          <p:cNvGrpSpPr/>
          <p:nvPr/>
        </p:nvGrpSpPr>
        <p:grpSpPr>
          <a:xfrm>
            <a:off x="1168400" y="5130800"/>
            <a:ext cx="469900" cy="687446"/>
            <a:chOff x="454766" y="3749446"/>
            <a:chExt cx="596983" cy="1014700"/>
          </a:xfrm>
        </p:grpSpPr>
        <p:sp>
          <p:nvSpPr>
            <p:cNvPr id="101" name="Rounded Rectangle 1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02" name="Rounded Rectangle 1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
        <p:nvSpPr>
          <p:cNvPr id="158" name="Freeform 60"/>
          <p:cNvSpPr>
            <a:spLocks noEditPoints="1"/>
          </p:cNvSpPr>
          <p:nvPr/>
        </p:nvSpPr>
        <p:spPr bwMode="auto">
          <a:xfrm>
            <a:off x="7514876" y="5100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9" name="Freeform 60"/>
          <p:cNvSpPr>
            <a:spLocks noEditPoints="1"/>
          </p:cNvSpPr>
          <p:nvPr/>
        </p:nvSpPr>
        <p:spPr bwMode="auto">
          <a:xfrm>
            <a:off x="8238776" y="48717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60"/>
          <p:cNvSpPr>
            <a:spLocks noEditPoints="1"/>
          </p:cNvSpPr>
          <p:nvPr/>
        </p:nvSpPr>
        <p:spPr bwMode="auto">
          <a:xfrm>
            <a:off x="6727476" y="5303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0" name="Freeform 60"/>
          <p:cNvSpPr>
            <a:spLocks noEditPoints="1"/>
          </p:cNvSpPr>
          <p:nvPr/>
        </p:nvSpPr>
        <p:spPr bwMode="auto">
          <a:xfrm>
            <a:off x="10308876" y="5049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5" name="Freeform 60"/>
          <p:cNvSpPr>
            <a:spLocks noEditPoints="1"/>
          </p:cNvSpPr>
          <p:nvPr/>
        </p:nvSpPr>
        <p:spPr bwMode="auto">
          <a:xfrm>
            <a:off x="8403876" y="52019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6" name="Freeform 60"/>
          <p:cNvSpPr>
            <a:spLocks noEditPoints="1"/>
          </p:cNvSpPr>
          <p:nvPr/>
        </p:nvSpPr>
        <p:spPr bwMode="auto">
          <a:xfrm>
            <a:off x="9229376" y="49098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0"/>
          <p:cNvSpPr>
            <a:spLocks noEditPoints="1"/>
          </p:cNvSpPr>
          <p:nvPr/>
        </p:nvSpPr>
        <p:spPr bwMode="auto">
          <a:xfrm>
            <a:off x="7705376" y="55702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1" name="Freeform 60"/>
          <p:cNvSpPr>
            <a:spLocks noEditPoints="1"/>
          </p:cNvSpPr>
          <p:nvPr/>
        </p:nvSpPr>
        <p:spPr bwMode="auto">
          <a:xfrm>
            <a:off x="9584976" y="52781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1" name="Freeform 60"/>
          <p:cNvSpPr>
            <a:spLocks noEditPoints="1"/>
          </p:cNvSpPr>
          <p:nvPr/>
        </p:nvSpPr>
        <p:spPr bwMode="auto">
          <a:xfrm>
            <a:off x="8797576" y="5481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61" name="Group 160"/>
          <p:cNvGrpSpPr/>
          <p:nvPr/>
        </p:nvGrpSpPr>
        <p:grpSpPr>
          <a:xfrm>
            <a:off x="2768600" y="5889521"/>
            <a:ext cx="803435" cy="480041"/>
            <a:chOff x="990668" y="5254521"/>
            <a:chExt cx="523967" cy="480041"/>
          </a:xfrm>
        </p:grpSpPr>
        <p:sp>
          <p:nvSpPr>
            <p:cNvPr id="16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70" name="Group 169"/>
          <p:cNvGrpSpPr/>
          <p:nvPr/>
        </p:nvGrpSpPr>
        <p:grpSpPr>
          <a:xfrm>
            <a:off x="2743200" y="5270500"/>
            <a:ext cx="469900" cy="687446"/>
            <a:chOff x="454766" y="3749446"/>
            <a:chExt cx="596983" cy="1014700"/>
          </a:xfrm>
        </p:grpSpPr>
        <p:sp>
          <p:nvSpPr>
            <p:cNvPr id="171" name="Rounded Rectangle 17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2" name="Rounded Rectangle 17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3" name="Group 172"/>
          <p:cNvGrpSpPr/>
          <p:nvPr/>
        </p:nvGrpSpPr>
        <p:grpSpPr>
          <a:xfrm>
            <a:off x="2832099" y="5346700"/>
            <a:ext cx="469901" cy="687446"/>
            <a:chOff x="357958" y="3749446"/>
            <a:chExt cx="596984" cy="1014700"/>
          </a:xfrm>
        </p:grpSpPr>
        <p:sp>
          <p:nvSpPr>
            <p:cNvPr id="174" name="Rounded Rectangle 173"/>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5" name="Rounded Rectangle 174"/>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6" name="Group 175"/>
          <p:cNvGrpSpPr/>
          <p:nvPr/>
        </p:nvGrpSpPr>
        <p:grpSpPr>
          <a:xfrm>
            <a:off x="1905000" y="5775221"/>
            <a:ext cx="803435" cy="480041"/>
            <a:chOff x="990668" y="5254521"/>
            <a:chExt cx="523967" cy="480041"/>
          </a:xfrm>
        </p:grpSpPr>
        <p:sp>
          <p:nvSpPr>
            <p:cNvPr id="177"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8"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9"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0"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1"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2"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3"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4"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85" name="Group 184"/>
          <p:cNvGrpSpPr/>
          <p:nvPr/>
        </p:nvGrpSpPr>
        <p:grpSpPr>
          <a:xfrm>
            <a:off x="1879600" y="5156200"/>
            <a:ext cx="469900" cy="687446"/>
            <a:chOff x="454766" y="3749446"/>
            <a:chExt cx="596983" cy="1014700"/>
          </a:xfrm>
        </p:grpSpPr>
        <p:sp>
          <p:nvSpPr>
            <p:cNvPr id="186" name="Rounded Rectangle 1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87" name="Rounded Rectangle 1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88" name="Group 187"/>
          <p:cNvGrpSpPr/>
          <p:nvPr/>
        </p:nvGrpSpPr>
        <p:grpSpPr>
          <a:xfrm>
            <a:off x="1968499" y="5232400"/>
            <a:ext cx="469901" cy="687446"/>
            <a:chOff x="357958" y="3749446"/>
            <a:chExt cx="596984" cy="1014700"/>
          </a:xfrm>
        </p:grpSpPr>
        <p:sp>
          <p:nvSpPr>
            <p:cNvPr id="189" name="Rounded Rectangle 188"/>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90" name="Rounded Rectangle 189"/>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91" name="Group 190"/>
          <p:cNvGrpSpPr/>
          <p:nvPr/>
        </p:nvGrpSpPr>
        <p:grpSpPr>
          <a:xfrm>
            <a:off x="4381500" y="5851421"/>
            <a:ext cx="803435" cy="480041"/>
            <a:chOff x="990668" y="5254521"/>
            <a:chExt cx="523967" cy="480041"/>
          </a:xfrm>
        </p:grpSpPr>
        <p:sp>
          <p:nvSpPr>
            <p:cNvPr id="19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200" name="Group 199"/>
          <p:cNvGrpSpPr/>
          <p:nvPr/>
        </p:nvGrpSpPr>
        <p:grpSpPr>
          <a:xfrm>
            <a:off x="4356100" y="5346700"/>
            <a:ext cx="469900" cy="687446"/>
            <a:chOff x="454766" y="3749446"/>
            <a:chExt cx="596983" cy="1014700"/>
          </a:xfrm>
        </p:grpSpPr>
        <p:sp>
          <p:nvSpPr>
            <p:cNvPr id="201" name="Rounded Rectangle 2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202" name="Rounded Rectangle 2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612524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8">
                                            <p:graphicEl>
                                              <a:dgm id="{43588BFA-0C43-0A45-B3DA-2B9CF302640F}"/>
                                            </p:graphicEl>
                                          </p:spTgt>
                                        </p:tgtEl>
                                        <p:attrNameLst>
                                          <p:attrName>style.visibility</p:attrName>
                                        </p:attrNameLst>
                                      </p:cBhvr>
                                      <p:to>
                                        <p:strVal val="visible"/>
                                      </p:to>
                                    </p:set>
                                    <p:anim calcmode="lin" valueType="num">
                                      <p:cBhvr additive="base">
                                        <p:cTn id="7" dur="2000"/>
                                        <p:tgtEl>
                                          <p:spTgt spid="38">
                                            <p:graphicEl>
                                              <a:dgm id="{43588BFA-0C43-0A45-B3DA-2B9CF302640F}"/>
                                            </p:graphicEl>
                                          </p:spTgt>
                                        </p:tgtEl>
                                        <p:attrNameLst>
                                          <p:attrName>ppt_x</p:attrName>
                                        </p:attrNameLst>
                                      </p:cBhvr>
                                      <p:tavLst>
                                        <p:tav tm="0">
                                          <p:val>
                                            <p:strVal val="#ppt_x-#ppt_w*1.125000"/>
                                          </p:val>
                                        </p:tav>
                                        <p:tav tm="100000">
                                          <p:val>
                                            <p:strVal val="#ppt_x"/>
                                          </p:val>
                                        </p:tav>
                                      </p:tavLst>
                                    </p:anim>
                                    <p:animEffect transition="in" filter="wipe(right)">
                                      <p:cBhvr>
                                        <p:cTn id="8" dur="2000"/>
                                        <p:tgtEl>
                                          <p:spTgt spid="38">
                                            <p:graphicEl>
                                              <a:dgm id="{43588BFA-0C43-0A45-B3DA-2B9CF302640F}"/>
                                            </p:graphicEl>
                                          </p:spTgt>
                                        </p:tgtEl>
                                      </p:cBhvr>
                                    </p:animEffect>
                                  </p:childTnLst>
                                </p:cTn>
                              </p:par>
                            </p:childTnLst>
                          </p:cTn>
                        </p:par>
                        <p:par>
                          <p:cTn id="9" fill="hold">
                            <p:stCondLst>
                              <p:cond delay="2000"/>
                            </p:stCondLst>
                            <p:childTnLst>
                              <p:par>
                                <p:cTn id="10" presetID="55" presetClass="entr" presetSubtype="0" fill="hold" nodeType="afterEffect">
                                  <p:stCondLst>
                                    <p:cond delay="0"/>
                                  </p:stCondLst>
                                  <p:childTnLst>
                                    <p:set>
                                      <p:cBhvr>
                                        <p:cTn id="11" dur="1" fill="hold">
                                          <p:stCondLst>
                                            <p:cond delay="0"/>
                                          </p:stCondLst>
                                        </p:cTn>
                                        <p:tgtEl>
                                          <p:spTgt spid="97"/>
                                        </p:tgtEl>
                                        <p:attrNameLst>
                                          <p:attrName>style.visibility</p:attrName>
                                        </p:attrNameLst>
                                      </p:cBhvr>
                                      <p:to>
                                        <p:strVal val="visible"/>
                                      </p:to>
                                    </p:set>
                                    <p:anim calcmode="lin" valueType="num">
                                      <p:cBhvr>
                                        <p:cTn id="12" dur="1000" fill="hold"/>
                                        <p:tgtEl>
                                          <p:spTgt spid="97"/>
                                        </p:tgtEl>
                                        <p:attrNameLst>
                                          <p:attrName>ppt_w</p:attrName>
                                        </p:attrNameLst>
                                      </p:cBhvr>
                                      <p:tavLst>
                                        <p:tav tm="0">
                                          <p:val>
                                            <p:strVal val="#ppt_w*0.70"/>
                                          </p:val>
                                        </p:tav>
                                        <p:tav tm="100000">
                                          <p:val>
                                            <p:strVal val="#ppt_w"/>
                                          </p:val>
                                        </p:tav>
                                      </p:tavLst>
                                    </p:anim>
                                    <p:anim calcmode="lin" valueType="num">
                                      <p:cBhvr>
                                        <p:cTn id="13" dur="1000" fill="hold"/>
                                        <p:tgtEl>
                                          <p:spTgt spid="97"/>
                                        </p:tgtEl>
                                        <p:attrNameLst>
                                          <p:attrName>ppt_h</p:attrName>
                                        </p:attrNameLst>
                                      </p:cBhvr>
                                      <p:tavLst>
                                        <p:tav tm="0">
                                          <p:val>
                                            <p:strVal val="#ppt_h"/>
                                          </p:val>
                                        </p:tav>
                                        <p:tav tm="100000">
                                          <p:val>
                                            <p:strVal val="#ppt_h"/>
                                          </p:val>
                                        </p:tav>
                                      </p:tavLst>
                                    </p:anim>
                                    <p:animEffect transition="in" filter="fade">
                                      <p:cBhvr>
                                        <p:cTn id="14" dur="1000"/>
                                        <p:tgtEl>
                                          <p:spTgt spid="97"/>
                                        </p:tgtEl>
                                      </p:cBhvr>
                                    </p:animEffect>
                                  </p:childTnLst>
                                </p:cTn>
                              </p:par>
                            </p:childTnLst>
                          </p:cTn>
                        </p:par>
                        <p:par>
                          <p:cTn id="15" fill="hold">
                            <p:stCondLst>
                              <p:cond delay="3000"/>
                            </p:stCondLst>
                            <p:childTnLst>
                              <p:par>
                                <p:cTn id="16" presetID="55" presetClass="entr" presetSubtype="0" fill="hold" nodeType="afterEffect">
                                  <p:stCondLst>
                                    <p:cond delay="0"/>
                                  </p:stCondLst>
                                  <p:childTnLst>
                                    <p:set>
                                      <p:cBhvr>
                                        <p:cTn id="17" dur="1" fill="hold">
                                          <p:stCondLst>
                                            <p:cond delay="0"/>
                                          </p:stCondLst>
                                        </p:cTn>
                                        <p:tgtEl>
                                          <p:spTgt spid="100"/>
                                        </p:tgtEl>
                                        <p:attrNameLst>
                                          <p:attrName>style.visibility</p:attrName>
                                        </p:attrNameLst>
                                      </p:cBhvr>
                                      <p:to>
                                        <p:strVal val="visible"/>
                                      </p:to>
                                    </p:set>
                                    <p:anim calcmode="lin" valueType="num">
                                      <p:cBhvr>
                                        <p:cTn id="18" dur="1000" fill="hold"/>
                                        <p:tgtEl>
                                          <p:spTgt spid="100"/>
                                        </p:tgtEl>
                                        <p:attrNameLst>
                                          <p:attrName>ppt_w</p:attrName>
                                        </p:attrNameLst>
                                      </p:cBhvr>
                                      <p:tavLst>
                                        <p:tav tm="0">
                                          <p:val>
                                            <p:strVal val="#ppt_w*0.70"/>
                                          </p:val>
                                        </p:tav>
                                        <p:tav tm="100000">
                                          <p:val>
                                            <p:strVal val="#ppt_w"/>
                                          </p:val>
                                        </p:tav>
                                      </p:tavLst>
                                    </p:anim>
                                    <p:anim calcmode="lin" valueType="num">
                                      <p:cBhvr>
                                        <p:cTn id="19" dur="1000" fill="hold"/>
                                        <p:tgtEl>
                                          <p:spTgt spid="100"/>
                                        </p:tgtEl>
                                        <p:attrNameLst>
                                          <p:attrName>ppt_h</p:attrName>
                                        </p:attrNameLst>
                                      </p:cBhvr>
                                      <p:tavLst>
                                        <p:tav tm="0">
                                          <p:val>
                                            <p:strVal val="#ppt_h"/>
                                          </p:val>
                                        </p:tav>
                                        <p:tav tm="100000">
                                          <p:val>
                                            <p:strVal val="#ppt_h"/>
                                          </p:val>
                                        </p:tav>
                                      </p:tavLst>
                                    </p:anim>
                                    <p:animEffect transition="in" filter="fade">
                                      <p:cBhvr>
                                        <p:cTn id="20" dur="1000"/>
                                        <p:tgtEl>
                                          <p:spTgt spid="100"/>
                                        </p:tgtEl>
                                      </p:cBhvr>
                                    </p:animEffect>
                                  </p:childTnLst>
                                </p:cTn>
                              </p:par>
                            </p:childTnLst>
                          </p:cTn>
                        </p:par>
                        <p:par>
                          <p:cTn id="21" fill="hold">
                            <p:stCondLst>
                              <p:cond delay="4000"/>
                            </p:stCondLst>
                            <p:childTnLst>
                              <p:par>
                                <p:cTn id="22" presetID="18" presetClass="entr" presetSubtype="3" repeatCount="400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trips(upRight)">
                                      <p:cBhvr>
                                        <p:cTn id="24" dur="2000"/>
                                        <p:tgtEl>
                                          <p:spTgt spid="4"/>
                                        </p:tgtEl>
                                      </p:cBhvr>
                                    </p:animEffect>
                                  </p:childTnLst>
                                </p:cTn>
                              </p:par>
                              <p:par>
                                <p:cTn id="25" presetID="12" presetClass="entr" presetSubtype="8" fill="hold" grpId="0" nodeType="withEffect">
                                  <p:stCondLst>
                                    <p:cond delay="1000"/>
                                  </p:stCondLst>
                                  <p:childTnLst>
                                    <p:set>
                                      <p:cBhvr>
                                        <p:cTn id="26" dur="1" fill="hold">
                                          <p:stCondLst>
                                            <p:cond delay="0"/>
                                          </p:stCondLst>
                                        </p:cTn>
                                        <p:tgtEl>
                                          <p:spTgt spid="38">
                                            <p:graphicEl>
                                              <a:dgm id="{869CFEFB-1B6F-A64F-8237-C884AA0080FC}"/>
                                            </p:graphicEl>
                                          </p:spTgt>
                                        </p:tgtEl>
                                        <p:attrNameLst>
                                          <p:attrName>style.visibility</p:attrName>
                                        </p:attrNameLst>
                                      </p:cBhvr>
                                      <p:to>
                                        <p:strVal val="visible"/>
                                      </p:to>
                                    </p:set>
                                    <p:anim calcmode="lin" valueType="num">
                                      <p:cBhvr additive="base">
                                        <p:cTn id="27" dur="2000"/>
                                        <p:tgtEl>
                                          <p:spTgt spid="38">
                                            <p:graphicEl>
                                              <a:dgm id="{869CFEFB-1B6F-A64F-8237-C884AA0080FC}"/>
                                            </p:graphicEl>
                                          </p:spTgt>
                                        </p:tgtEl>
                                        <p:attrNameLst>
                                          <p:attrName>ppt_x</p:attrName>
                                        </p:attrNameLst>
                                      </p:cBhvr>
                                      <p:tavLst>
                                        <p:tav tm="0">
                                          <p:val>
                                            <p:strVal val="#ppt_x-#ppt_w*1.125000"/>
                                          </p:val>
                                        </p:tav>
                                        <p:tav tm="100000">
                                          <p:val>
                                            <p:strVal val="#ppt_x"/>
                                          </p:val>
                                        </p:tav>
                                      </p:tavLst>
                                    </p:anim>
                                    <p:animEffect transition="in" filter="wipe(right)">
                                      <p:cBhvr>
                                        <p:cTn id="28" dur="2000"/>
                                        <p:tgtEl>
                                          <p:spTgt spid="38">
                                            <p:graphicEl>
                                              <a:dgm id="{869CFEFB-1B6F-A64F-8237-C884AA0080FC}"/>
                                            </p:graphicEl>
                                          </p:spTgt>
                                        </p:tgtEl>
                                      </p:cBhvr>
                                    </p:animEffect>
                                  </p:childTnLst>
                                </p:cTn>
                              </p:par>
                              <p:par>
                                <p:cTn id="29" presetID="18" presetClass="entr" presetSubtype="3" repeatCount="2000" fill="hold" grpId="0" nodeType="withEffect">
                                  <p:stCondLst>
                                    <p:cond delay="3000"/>
                                  </p:stCondLst>
                                  <p:childTnLst>
                                    <p:set>
                                      <p:cBhvr>
                                        <p:cTn id="30" dur="1" fill="hold">
                                          <p:stCondLst>
                                            <p:cond delay="0"/>
                                          </p:stCondLst>
                                        </p:cTn>
                                        <p:tgtEl>
                                          <p:spTgt spid="27"/>
                                        </p:tgtEl>
                                        <p:attrNameLst>
                                          <p:attrName>style.visibility</p:attrName>
                                        </p:attrNameLst>
                                      </p:cBhvr>
                                      <p:to>
                                        <p:strVal val="visible"/>
                                      </p:to>
                                    </p:set>
                                    <p:animEffect transition="in" filter="strips(upRight)">
                                      <p:cBhvr>
                                        <p:cTn id="31" dur="2000"/>
                                        <p:tgtEl>
                                          <p:spTgt spid="27"/>
                                        </p:tgtEl>
                                      </p:cBhvr>
                                    </p:animEffect>
                                  </p:childTnLst>
                                </p:cTn>
                              </p:par>
                            </p:childTnLst>
                          </p:cTn>
                        </p:par>
                        <p:par>
                          <p:cTn id="32" fill="hold">
                            <p:stCondLst>
                              <p:cond delay="12000"/>
                            </p:stCondLst>
                            <p:childTnLst>
                              <p:par>
                                <p:cTn id="33" presetID="12" presetClass="entr" presetSubtype="8" fill="hold" grpId="0" nodeType="afterEffect">
                                  <p:stCondLst>
                                    <p:cond delay="0"/>
                                  </p:stCondLst>
                                  <p:childTnLst>
                                    <p:set>
                                      <p:cBhvr>
                                        <p:cTn id="34" dur="1" fill="hold">
                                          <p:stCondLst>
                                            <p:cond delay="0"/>
                                          </p:stCondLst>
                                        </p:cTn>
                                        <p:tgtEl>
                                          <p:spTgt spid="39">
                                            <p:graphicEl>
                                              <a:dgm id="{57347D06-54CB-E24B-B20F-42EA213DF5AF}"/>
                                            </p:graphicEl>
                                          </p:spTgt>
                                        </p:tgtEl>
                                        <p:attrNameLst>
                                          <p:attrName>style.visibility</p:attrName>
                                        </p:attrNameLst>
                                      </p:cBhvr>
                                      <p:to>
                                        <p:strVal val="visible"/>
                                      </p:to>
                                    </p:set>
                                    <p:anim calcmode="lin" valueType="num">
                                      <p:cBhvr additive="base">
                                        <p:cTn id="35" dur="2000"/>
                                        <p:tgtEl>
                                          <p:spTgt spid="39">
                                            <p:graphicEl>
                                              <a:dgm id="{57347D06-54CB-E24B-B20F-42EA213DF5AF}"/>
                                            </p:graphicEl>
                                          </p:spTgt>
                                        </p:tgtEl>
                                        <p:attrNameLst>
                                          <p:attrName>ppt_x</p:attrName>
                                        </p:attrNameLst>
                                      </p:cBhvr>
                                      <p:tavLst>
                                        <p:tav tm="0">
                                          <p:val>
                                            <p:strVal val="#ppt_x-#ppt_w*1.125000"/>
                                          </p:val>
                                        </p:tav>
                                        <p:tav tm="100000">
                                          <p:val>
                                            <p:strVal val="#ppt_x"/>
                                          </p:val>
                                        </p:tav>
                                      </p:tavLst>
                                    </p:anim>
                                    <p:animEffect transition="in" filter="wipe(right)">
                                      <p:cBhvr>
                                        <p:cTn id="36" dur="2000"/>
                                        <p:tgtEl>
                                          <p:spTgt spid="39">
                                            <p:graphicEl>
                                              <a:dgm id="{57347D06-54CB-E24B-B20F-42EA213DF5AF}"/>
                                            </p:graphicEl>
                                          </p:spTgt>
                                        </p:tgtEl>
                                      </p:cBhvr>
                                    </p:animEffect>
                                  </p:childTnLst>
                                </p:cTn>
                              </p:par>
                            </p:childTnLst>
                          </p:cTn>
                        </p:par>
                        <p:par>
                          <p:cTn id="37" fill="hold">
                            <p:stCondLst>
                              <p:cond delay="14000"/>
                            </p:stCondLst>
                            <p:childTnLst>
                              <p:par>
                                <p:cTn id="38" presetID="55"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1000" fill="hold"/>
                                        <p:tgtEl>
                                          <p:spTgt spid="28"/>
                                        </p:tgtEl>
                                        <p:attrNameLst>
                                          <p:attrName>ppt_w</p:attrName>
                                        </p:attrNameLst>
                                      </p:cBhvr>
                                      <p:tavLst>
                                        <p:tav tm="0">
                                          <p:val>
                                            <p:strVal val="#ppt_w*0.70"/>
                                          </p:val>
                                        </p:tav>
                                        <p:tav tm="100000">
                                          <p:val>
                                            <p:strVal val="#ppt_w"/>
                                          </p:val>
                                        </p:tav>
                                      </p:tavLst>
                                    </p:anim>
                                    <p:anim calcmode="lin" valueType="num">
                                      <p:cBhvr>
                                        <p:cTn id="41" dur="1000" fill="hold"/>
                                        <p:tgtEl>
                                          <p:spTgt spid="28"/>
                                        </p:tgtEl>
                                        <p:attrNameLst>
                                          <p:attrName>ppt_h</p:attrName>
                                        </p:attrNameLst>
                                      </p:cBhvr>
                                      <p:tavLst>
                                        <p:tav tm="0">
                                          <p:val>
                                            <p:strVal val="#ppt_h"/>
                                          </p:val>
                                        </p:tav>
                                        <p:tav tm="100000">
                                          <p:val>
                                            <p:strVal val="#ppt_h"/>
                                          </p:val>
                                        </p:tav>
                                      </p:tavLst>
                                    </p:anim>
                                    <p:animEffect transition="in" filter="fade">
                                      <p:cBhvr>
                                        <p:cTn id="42" dur="1000"/>
                                        <p:tgtEl>
                                          <p:spTgt spid="28"/>
                                        </p:tgtEl>
                                      </p:cBhvr>
                                    </p:animEffect>
                                  </p:childTnLst>
                                </p:cTn>
                              </p:par>
                              <p:par>
                                <p:cTn id="43" presetID="55"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1000" fill="hold"/>
                                        <p:tgtEl>
                                          <p:spTgt spid="34"/>
                                        </p:tgtEl>
                                        <p:attrNameLst>
                                          <p:attrName>ppt_w</p:attrName>
                                        </p:attrNameLst>
                                      </p:cBhvr>
                                      <p:tavLst>
                                        <p:tav tm="0">
                                          <p:val>
                                            <p:strVal val="#ppt_w*0.70"/>
                                          </p:val>
                                        </p:tav>
                                        <p:tav tm="100000">
                                          <p:val>
                                            <p:strVal val="#ppt_w"/>
                                          </p:val>
                                        </p:tav>
                                      </p:tavLst>
                                    </p:anim>
                                    <p:anim calcmode="lin" valueType="num">
                                      <p:cBhvr>
                                        <p:cTn id="46" dur="1000" fill="hold"/>
                                        <p:tgtEl>
                                          <p:spTgt spid="34"/>
                                        </p:tgtEl>
                                        <p:attrNameLst>
                                          <p:attrName>ppt_h</p:attrName>
                                        </p:attrNameLst>
                                      </p:cBhvr>
                                      <p:tavLst>
                                        <p:tav tm="0">
                                          <p:val>
                                            <p:strVal val="#ppt_h"/>
                                          </p:val>
                                        </p:tav>
                                        <p:tav tm="100000">
                                          <p:val>
                                            <p:strVal val="#ppt_h"/>
                                          </p:val>
                                        </p:tav>
                                      </p:tavLst>
                                    </p:anim>
                                    <p:animEffect transition="in" filter="fade">
                                      <p:cBhvr>
                                        <p:cTn id="47" dur="1000"/>
                                        <p:tgtEl>
                                          <p:spTgt spid="34"/>
                                        </p:tgtEl>
                                      </p:cBhvr>
                                    </p:animEffect>
                                  </p:childTnLst>
                                </p:cTn>
                              </p:par>
                            </p:childTnLst>
                          </p:cTn>
                        </p:par>
                        <p:par>
                          <p:cTn id="48" fill="hold">
                            <p:stCondLst>
                              <p:cond delay="15000"/>
                            </p:stCondLst>
                            <p:childTnLst>
                              <p:par>
                                <p:cTn id="49" presetID="0" presetClass="path" presetSubtype="0" accel="50000" decel="50000" fill="hold" nodeType="afterEffect">
                                  <p:stCondLst>
                                    <p:cond delay="0"/>
                                  </p:stCondLst>
                                  <p:childTnLst>
                                    <p:animMotion origin="layout" path="M 2.70833E-6 1.85185E-6 C 0.0069 -0.00139 0.01354 -0.00139 0.01901 -0.00533 C 0.02252 -0.00834 0.02669 -0.01158 0.02877 -0.01528 C 0.03034 -0.01852 0.02995 -0.02292 0.03346 -0.02523 C 0.03672 -0.02755 0.0401 -0.02963 0.04375 -0.03148 " pathEditMode="relative" rAng="0" ptsTypes="ffffA">
                                      <p:cBhvr>
                                        <p:cTn id="50" dur="2000" fill="hold"/>
                                        <p:tgtEl>
                                          <p:spTgt spid="34"/>
                                        </p:tgtEl>
                                        <p:attrNameLst>
                                          <p:attrName>ppt_x</p:attrName>
                                          <p:attrName>ppt_y</p:attrName>
                                        </p:attrNameLst>
                                      </p:cBhvr>
                                      <p:rCtr x="2187" y="-1574"/>
                                    </p:animMotion>
                                  </p:childTnLst>
                                </p:cTn>
                              </p:par>
                            </p:childTnLst>
                          </p:cTn>
                        </p:par>
                        <p:par>
                          <p:cTn id="51" fill="hold">
                            <p:stCondLst>
                              <p:cond delay="17000"/>
                            </p:stCondLst>
                            <p:childTnLst>
                              <p:par>
                                <p:cTn id="52" presetID="12" presetClass="entr" presetSubtype="8" fill="hold" grpId="0" nodeType="afterEffect">
                                  <p:stCondLst>
                                    <p:cond delay="0"/>
                                  </p:stCondLst>
                                  <p:childTnLst>
                                    <p:set>
                                      <p:cBhvr>
                                        <p:cTn id="53" dur="1" fill="hold">
                                          <p:stCondLst>
                                            <p:cond delay="0"/>
                                          </p:stCondLst>
                                        </p:cTn>
                                        <p:tgtEl>
                                          <p:spTgt spid="39">
                                            <p:graphicEl>
                                              <a:dgm id="{821896FB-45ED-A54E-965A-5484AC46EB81}"/>
                                            </p:graphicEl>
                                          </p:spTgt>
                                        </p:tgtEl>
                                        <p:attrNameLst>
                                          <p:attrName>style.visibility</p:attrName>
                                        </p:attrNameLst>
                                      </p:cBhvr>
                                      <p:to>
                                        <p:strVal val="visible"/>
                                      </p:to>
                                    </p:set>
                                    <p:anim calcmode="lin" valueType="num">
                                      <p:cBhvr additive="base">
                                        <p:cTn id="54" dur="2000"/>
                                        <p:tgtEl>
                                          <p:spTgt spid="39">
                                            <p:graphicEl>
                                              <a:dgm id="{821896FB-45ED-A54E-965A-5484AC46EB81}"/>
                                            </p:graphicEl>
                                          </p:spTgt>
                                        </p:tgtEl>
                                        <p:attrNameLst>
                                          <p:attrName>ppt_x</p:attrName>
                                        </p:attrNameLst>
                                      </p:cBhvr>
                                      <p:tavLst>
                                        <p:tav tm="0">
                                          <p:val>
                                            <p:strVal val="#ppt_x-#ppt_w*1.125000"/>
                                          </p:val>
                                        </p:tav>
                                        <p:tav tm="100000">
                                          <p:val>
                                            <p:strVal val="#ppt_x"/>
                                          </p:val>
                                        </p:tav>
                                      </p:tavLst>
                                    </p:anim>
                                    <p:animEffect transition="in" filter="wipe(right)">
                                      <p:cBhvr>
                                        <p:cTn id="55" dur="2000"/>
                                        <p:tgtEl>
                                          <p:spTgt spid="39">
                                            <p:graphicEl>
                                              <a:dgm id="{821896FB-45ED-A54E-965A-5484AC46EB81}"/>
                                            </p:graphicEl>
                                          </p:spTgt>
                                        </p:tgtEl>
                                      </p:cBhvr>
                                    </p:animEffect>
                                  </p:childTnLst>
                                </p:cTn>
                              </p:par>
                            </p:childTnLst>
                          </p:cTn>
                        </p:par>
                        <p:par>
                          <p:cTn id="56" fill="hold">
                            <p:stCondLst>
                              <p:cond delay="19000"/>
                            </p:stCondLst>
                            <p:childTnLst>
                              <p:par>
                                <p:cTn id="57" presetID="12" presetClass="entr" presetSubtype="1"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2000"/>
                                        <p:tgtEl>
                                          <p:spTgt spid="40"/>
                                        </p:tgtEl>
                                        <p:attrNameLst>
                                          <p:attrName>ppt_y</p:attrName>
                                        </p:attrNameLst>
                                      </p:cBhvr>
                                      <p:tavLst>
                                        <p:tav tm="0">
                                          <p:val>
                                            <p:strVal val="#ppt_y-#ppt_h*1.125000"/>
                                          </p:val>
                                        </p:tav>
                                        <p:tav tm="100000">
                                          <p:val>
                                            <p:strVal val="#ppt_y"/>
                                          </p:val>
                                        </p:tav>
                                      </p:tavLst>
                                    </p:anim>
                                    <p:animEffect transition="in" filter="wipe(down)">
                                      <p:cBhvr>
                                        <p:cTn id="60" dur="2000"/>
                                        <p:tgtEl>
                                          <p:spTgt spid="40"/>
                                        </p:tgtEl>
                                      </p:cBhvr>
                                    </p:animEffect>
                                  </p:childTnLst>
                                </p:cTn>
                              </p:par>
                            </p:childTnLst>
                          </p:cTn>
                        </p:par>
                        <p:par>
                          <p:cTn id="61" fill="hold">
                            <p:stCondLst>
                              <p:cond delay="21000"/>
                            </p:stCondLst>
                            <p:childTnLst>
                              <p:par>
                                <p:cTn id="62" presetID="37" presetClass="path" presetSubtype="0" accel="50000" decel="50000" fill="hold" nodeType="afterEffect">
                                  <p:stCondLst>
                                    <p:cond delay="3000"/>
                                  </p:stCondLst>
                                  <p:childTnLst>
                                    <p:animMotion origin="layout" path="M -4.16667E-6 0 L 0.06901 -0.09514 C 0.08334 -0.11667 0.10482 -0.12801 0.12748 -0.12801 C 0.15326 -0.12801 0.17383 -0.11667 0.18816 -0.09514 L 0.2573 0 " pathEditMode="relative" rAng="0" ptsTypes="FffFF">
                                      <p:cBhvr>
                                        <p:cTn id="63" dur="5000" fill="hold"/>
                                        <p:tgtEl>
                                          <p:spTgt spid="100"/>
                                        </p:tgtEl>
                                        <p:attrNameLst>
                                          <p:attrName>ppt_x</p:attrName>
                                          <p:attrName>ppt_y</p:attrName>
                                        </p:attrNameLst>
                                      </p:cBhvr>
                                      <p:rCtr x="12865" y="-6412"/>
                                    </p:animMotion>
                                  </p:childTnLst>
                                </p:cTn>
                              </p:par>
                            </p:childTnLst>
                          </p:cTn>
                        </p:par>
                        <p:par>
                          <p:cTn id="64" fill="hold">
                            <p:stCondLst>
                              <p:cond delay="29000"/>
                            </p:stCondLst>
                            <p:childTnLst>
                              <p:par>
                                <p:cTn id="65" presetID="37" presetClass="path" presetSubtype="0" accel="50000" decel="50000" fill="hold" nodeType="afterEffect">
                                  <p:stCondLst>
                                    <p:cond delay="3000"/>
                                  </p:stCondLst>
                                  <p:childTnLst>
                                    <p:animMotion origin="layout" path="M 4.16667E-6 0.01667 L 0.09323 -0.07453 C 0.11263 -0.09467 0.14179 -0.10578 0.17239 -0.10578 C 0.20716 -0.10578 0.23502 -0.09467 0.25442 -0.07453 L 0.34791 0.01667 " pathEditMode="relative" rAng="0" ptsTypes="FffFF">
                                      <p:cBhvr>
                                        <p:cTn id="66" dur="5000" fill="hold"/>
                                        <p:tgtEl>
                                          <p:spTgt spid="82"/>
                                        </p:tgtEl>
                                        <p:attrNameLst>
                                          <p:attrName>ppt_x</p:attrName>
                                          <p:attrName>ppt_y</p:attrName>
                                        </p:attrNameLst>
                                      </p:cBhvr>
                                      <p:rCtr x="17396" y="-6134"/>
                                    </p:animMotion>
                                  </p:childTnLst>
                                </p:cTn>
                              </p:par>
                            </p:childTnLst>
                          </p:cTn>
                        </p:par>
                        <p:par>
                          <p:cTn id="67" fill="hold">
                            <p:stCondLst>
                              <p:cond delay="37000"/>
                            </p:stCondLst>
                            <p:childTnLst>
                              <p:par>
                                <p:cTn id="68" presetID="12" presetClass="entr" presetSubtype="8" fill="hold" grpId="0" nodeType="after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2000"/>
                                        <p:tgtEl>
                                          <p:spTgt spid="2"/>
                                        </p:tgtEl>
                                        <p:attrNameLst>
                                          <p:attrName>ppt_x</p:attrName>
                                        </p:attrNameLst>
                                      </p:cBhvr>
                                      <p:tavLst>
                                        <p:tav tm="0">
                                          <p:val>
                                            <p:strVal val="#ppt_x-#ppt_w*1.125000"/>
                                          </p:val>
                                        </p:tav>
                                        <p:tav tm="100000">
                                          <p:val>
                                            <p:strVal val="#ppt_x"/>
                                          </p:val>
                                        </p:tav>
                                      </p:tavLst>
                                    </p:anim>
                                    <p:animEffect transition="in" filter="wipe(right)">
                                      <p:cBhvr>
                                        <p:cTn id="71" dur="2000"/>
                                        <p:tgtEl>
                                          <p:spTgt spid="2"/>
                                        </p:tgtEl>
                                      </p:cBhvr>
                                    </p:animEffect>
                                  </p:childTnLst>
                                </p:cTn>
                              </p:par>
                            </p:childTnLst>
                          </p:cTn>
                        </p:par>
                        <p:par>
                          <p:cTn id="72" fill="hold">
                            <p:stCondLst>
                              <p:cond delay="39000"/>
                            </p:stCondLst>
                            <p:childTnLst>
                              <p:par>
                                <p:cTn id="73" presetID="18" presetClass="entr" presetSubtype="6" repeatCount="2000" fill="hold" grpId="0" nodeType="afterEffect">
                                  <p:stCondLst>
                                    <p:cond delay="2000"/>
                                  </p:stCondLst>
                                  <p:childTnLst>
                                    <p:set>
                                      <p:cBhvr>
                                        <p:cTn id="74" dur="1" fill="hold">
                                          <p:stCondLst>
                                            <p:cond delay="0"/>
                                          </p:stCondLst>
                                        </p:cTn>
                                        <p:tgtEl>
                                          <p:spTgt spid="61"/>
                                        </p:tgtEl>
                                        <p:attrNameLst>
                                          <p:attrName>style.visibility</p:attrName>
                                        </p:attrNameLst>
                                      </p:cBhvr>
                                      <p:to>
                                        <p:strVal val="visible"/>
                                      </p:to>
                                    </p:set>
                                    <p:animEffect transition="in" filter="strips(downRight)">
                                      <p:cBhvr>
                                        <p:cTn id="75" dur="2000"/>
                                        <p:tgtEl>
                                          <p:spTgt spid="61"/>
                                        </p:tgtEl>
                                      </p:cBhvr>
                                    </p:animEffect>
                                  </p:childTnLst>
                                </p:cTn>
                              </p:par>
                            </p:childTnLst>
                          </p:cTn>
                        </p:par>
                        <p:par>
                          <p:cTn id="76" fill="hold">
                            <p:stCondLst>
                              <p:cond delay="45000"/>
                            </p:stCondLst>
                            <p:childTnLst>
                              <p:par>
                                <p:cTn id="77" presetID="12" presetClass="entr" presetSubtype="8" fill="hold" grpId="0" nodeType="afterEffect">
                                  <p:stCondLst>
                                    <p:cond delay="0"/>
                                  </p:stCondLst>
                                  <p:childTnLst>
                                    <p:set>
                                      <p:cBhvr>
                                        <p:cTn id="78" dur="1" fill="hold">
                                          <p:stCondLst>
                                            <p:cond delay="0"/>
                                          </p:stCondLst>
                                        </p:cTn>
                                        <p:tgtEl>
                                          <p:spTgt spid="39">
                                            <p:graphicEl>
                                              <a:dgm id="{2333003F-28E9-F247-87F6-D7BB96E1D391}"/>
                                            </p:graphicEl>
                                          </p:spTgt>
                                        </p:tgtEl>
                                        <p:attrNameLst>
                                          <p:attrName>style.visibility</p:attrName>
                                        </p:attrNameLst>
                                      </p:cBhvr>
                                      <p:to>
                                        <p:strVal val="visible"/>
                                      </p:to>
                                    </p:set>
                                    <p:anim calcmode="lin" valueType="num">
                                      <p:cBhvr additive="base">
                                        <p:cTn id="79" dur="2000"/>
                                        <p:tgtEl>
                                          <p:spTgt spid="39">
                                            <p:graphicEl>
                                              <a:dgm id="{2333003F-28E9-F247-87F6-D7BB96E1D391}"/>
                                            </p:graphicEl>
                                          </p:spTgt>
                                        </p:tgtEl>
                                        <p:attrNameLst>
                                          <p:attrName>ppt_x</p:attrName>
                                        </p:attrNameLst>
                                      </p:cBhvr>
                                      <p:tavLst>
                                        <p:tav tm="0">
                                          <p:val>
                                            <p:strVal val="#ppt_x-#ppt_w*1.125000"/>
                                          </p:val>
                                        </p:tav>
                                        <p:tav tm="100000">
                                          <p:val>
                                            <p:strVal val="#ppt_x"/>
                                          </p:val>
                                        </p:tav>
                                      </p:tavLst>
                                    </p:anim>
                                    <p:animEffect transition="in" filter="wipe(right)">
                                      <p:cBhvr>
                                        <p:cTn id="80" dur="2000"/>
                                        <p:tgtEl>
                                          <p:spTgt spid="39">
                                            <p:graphicEl>
                                              <a:dgm id="{2333003F-28E9-F247-87F6-D7BB96E1D391}"/>
                                            </p:graphicEl>
                                          </p:spTgt>
                                        </p:tgtEl>
                                      </p:cBhvr>
                                    </p:animEffect>
                                  </p:childTnLst>
                                </p:cTn>
                              </p:par>
                            </p:childTnLst>
                          </p:cTn>
                        </p:par>
                        <p:par>
                          <p:cTn id="81" fill="hold">
                            <p:stCondLst>
                              <p:cond delay="47000"/>
                            </p:stCondLst>
                            <p:childTnLst>
                              <p:par>
                                <p:cTn id="82" presetID="55" presetClass="entr" presetSubtype="0" fill="hold" nodeType="afterEffect">
                                  <p:stCondLst>
                                    <p:cond delay="0"/>
                                  </p:stCondLst>
                                  <p:childTnLst>
                                    <p:set>
                                      <p:cBhvr>
                                        <p:cTn id="83" dur="1" fill="hold">
                                          <p:stCondLst>
                                            <p:cond delay="0"/>
                                          </p:stCondLst>
                                        </p:cTn>
                                        <p:tgtEl>
                                          <p:spTgt spid="49"/>
                                        </p:tgtEl>
                                        <p:attrNameLst>
                                          <p:attrName>style.visibility</p:attrName>
                                        </p:attrNameLst>
                                      </p:cBhvr>
                                      <p:to>
                                        <p:strVal val="visible"/>
                                      </p:to>
                                    </p:set>
                                    <p:anim calcmode="lin" valueType="num">
                                      <p:cBhvr>
                                        <p:cTn id="84" dur="1000" fill="hold"/>
                                        <p:tgtEl>
                                          <p:spTgt spid="49"/>
                                        </p:tgtEl>
                                        <p:attrNameLst>
                                          <p:attrName>ppt_w</p:attrName>
                                        </p:attrNameLst>
                                      </p:cBhvr>
                                      <p:tavLst>
                                        <p:tav tm="0">
                                          <p:val>
                                            <p:strVal val="#ppt_w*0.70"/>
                                          </p:val>
                                        </p:tav>
                                        <p:tav tm="100000">
                                          <p:val>
                                            <p:strVal val="#ppt_w"/>
                                          </p:val>
                                        </p:tav>
                                      </p:tavLst>
                                    </p:anim>
                                    <p:anim calcmode="lin" valueType="num">
                                      <p:cBhvr>
                                        <p:cTn id="85" dur="1000" fill="hold"/>
                                        <p:tgtEl>
                                          <p:spTgt spid="49"/>
                                        </p:tgtEl>
                                        <p:attrNameLst>
                                          <p:attrName>ppt_h</p:attrName>
                                        </p:attrNameLst>
                                      </p:cBhvr>
                                      <p:tavLst>
                                        <p:tav tm="0">
                                          <p:val>
                                            <p:strVal val="#ppt_h"/>
                                          </p:val>
                                        </p:tav>
                                        <p:tav tm="100000">
                                          <p:val>
                                            <p:strVal val="#ppt_h"/>
                                          </p:val>
                                        </p:tav>
                                      </p:tavLst>
                                    </p:anim>
                                    <p:animEffect transition="in" filter="fade">
                                      <p:cBhvr>
                                        <p:cTn id="86" dur="1000"/>
                                        <p:tgtEl>
                                          <p:spTgt spid="49"/>
                                        </p:tgtEl>
                                      </p:cBhvr>
                                    </p:animEffect>
                                  </p:childTnLst>
                                </p:cTn>
                              </p:par>
                            </p:childTnLst>
                          </p:cTn>
                        </p:par>
                        <p:par>
                          <p:cTn id="87" fill="hold">
                            <p:stCondLst>
                              <p:cond delay="48000"/>
                            </p:stCondLst>
                            <p:childTnLst>
                              <p:par>
                                <p:cTn id="88" presetID="1" presetClass="entr" presetSubtype="0" fill="hold" nodeType="afterEffect">
                                  <p:stCondLst>
                                    <p:cond delay="1000"/>
                                  </p:stCondLst>
                                  <p:childTnLst>
                                    <p:set>
                                      <p:cBhvr>
                                        <p:cTn id="89" dur="1" fill="hold">
                                          <p:stCondLst>
                                            <p:cond delay="0"/>
                                          </p:stCondLst>
                                        </p:cTn>
                                        <p:tgtEl>
                                          <p:spTgt spid="62"/>
                                        </p:tgtEl>
                                        <p:attrNameLst>
                                          <p:attrName>style.visibility</p:attrName>
                                        </p:attrNameLst>
                                      </p:cBhvr>
                                      <p:to>
                                        <p:strVal val="visible"/>
                                      </p:to>
                                    </p:set>
                                  </p:childTnLst>
                                </p:cTn>
                              </p:par>
                            </p:childTnLst>
                          </p:cTn>
                        </p:par>
                        <p:par>
                          <p:cTn id="90" fill="hold">
                            <p:stCondLst>
                              <p:cond delay="49000"/>
                            </p:stCondLst>
                            <p:childTnLst>
                              <p:par>
                                <p:cTn id="91" presetID="0" presetClass="path" presetSubtype="0" accel="50000" decel="50000" fill="hold" nodeType="afterEffect">
                                  <p:stCondLst>
                                    <p:cond delay="0"/>
                                  </p:stCondLst>
                                  <p:childTnLst>
                                    <p:animMotion origin="layout" path="M -2.5E-6 -5.18519E-6 C -0.00039 0.00671 0.00052 0.01412 -0.00104 0.02037 C -0.00378 0.03055 -0.01576 0.03333 -0.02083 0.03333 " pathEditMode="relative" ptsTypes="ffA">
                                      <p:cBhvr>
                                        <p:cTn id="92"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Sub>
          <a:bldDgm bld="one"/>
        </p:bldSub>
      </p:bldGraphic>
      <p:bldP spid="4" grpId="0" animBg="1"/>
      <p:bldGraphic spid="2" grpId="0">
        <p:bldAsOne/>
      </p:bldGraphic>
      <p:bldP spid="27" grpId="0" animBg="1"/>
      <p:bldP spid="61" grpId="0" animBg="1"/>
      <p:bldGraphic spid="39" grpId="0">
        <p:bldSub>
          <a:bldDgm bld="one"/>
        </p:bldSub>
      </p:bldGraphic>
      <p:bldGraphic spid="40"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1171393723"/>
              </p:ext>
            </p:extLst>
          </p:nvPr>
        </p:nvGraphicFramePr>
        <p:xfrm>
          <a:off x="368301" y="2959100"/>
          <a:ext cx="3759199" cy="2149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Up Arrow 3"/>
          <p:cNvSpPr/>
          <p:nvPr/>
        </p:nvSpPr>
        <p:spPr>
          <a:xfrm>
            <a:off x="901700" y="3403600"/>
            <a:ext cx="1155700" cy="11811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2" name="Diagram 1"/>
          <p:cNvGraphicFramePr/>
          <p:nvPr>
            <p:extLst>
              <p:ext uri="{D42A27DB-BD31-4B8C-83A1-F6EECF244321}">
                <p14:modId xmlns:p14="http://schemas.microsoft.com/office/powerpoint/2010/main" val="1524052608"/>
              </p:ext>
            </p:extLst>
          </p:nvPr>
        </p:nvGraphicFramePr>
        <p:xfrm>
          <a:off x="8178801" y="3403600"/>
          <a:ext cx="2146299" cy="111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a:xfrm>
            <a:off x="381001" y="707809"/>
            <a:ext cx="11375136" cy="506413"/>
          </a:xfrm>
        </p:spPr>
        <p:txBody>
          <a:bodyPr/>
          <a:lstStyle/>
          <a:p>
            <a:r>
              <a:rPr lang="en-US" dirty="0" smtClean="0">
                <a:solidFill>
                  <a:srgbClr val="002D86"/>
                </a:solidFill>
              </a:rPr>
              <a:t>Assure Application </a:t>
            </a:r>
            <a:r>
              <a:rPr lang="en-US" dirty="0" err="1" smtClean="0">
                <a:solidFill>
                  <a:srgbClr val="002D86"/>
                </a:solidFill>
              </a:rPr>
              <a:t>QoS</a:t>
            </a:r>
            <a:r>
              <a:rPr lang="en-US" dirty="0" smtClean="0">
                <a:solidFill>
                  <a:srgbClr val="002D86"/>
                </a:solidFill>
              </a:rPr>
              <a:t>: Prevent Storage Latency Bottlenecks</a:t>
            </a:r>
            <a:endParaRPr lang="en-US" dirty="0">
              <a:solidFill>
                <a:srgbClr val="002D86"/>
              </a:solidFill>
            </a:endParaRPr>
          </a:p>
        </p:txBody>
      </p:sp>
      <p:sp>
        <p:nvSpPr>
          <p:cNvPr id="27" name="Up Arrow 26"/>
          <p:cNvSpPr/>
          <p:nvPr/>
        </p:nvSpPr>
        <p:spPr>
          <a:xfrm>
            <a:off x="2641600" y="3467100"/>
            <a:ext cx="1143000" cy="10414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p>
        </p:txBody>
      </p:sp>
      <p:sp>
        <p:nvSpPr>
          <p:cNvPr id="61" name="Down Arrow 60"/>
          <p:cNvSpPr/>
          <p:nvPr/>
        </p:nvSpPr>
        <p:spPr>
          <a:xfrm>
            <a:off x="8775700" y="3505200"/>
            <a:ext cx="1054100" cy="1080008"/>
          </a:xfrm>
          <a:prstGeom prst="downArrow">
            <a:avLst/>
          </a:prstGeom>
          <a:solidFill>
            <a:srgbClr val="FF0000">
              <a:alpha val="50000"/>
            </a:srgbClr>
          </a:solidFill>
          <a:ln>
            <a:noFill/>
          </a:ln>
          <a:scene3d>
            <a:camera prst="orthographicFront">
              <a:rot lat="0" lon="0" rev="2700000"/>
            </a:camera>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39" name="Diagram 38"/>
          <p:cNvGraphicFramePr/>
          <p:nvPr>
            <p:extLst>
              <p:ext uri="{D42A27DB-BD31-4B8C-83A1-F6EECF244321}">
                <p14:modId xmlns:p14="http://schemas.microsoft.com/office/powerpoint/2010/main" val="3011360082"/>
              </p:ext>
            </p:extLst>
          </p:nvPr>
        </p:nvGraphicFramePr>
        <p:xfrm>
          <a:off x="2628899" y="1524000"/>
          <a:ext cx="9131301" cy="1346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40" name="Diagram 39"/>
          <p:cNvGraphicFramePr/>
          <p:nvPr>
            <p:extLst>
              <p:ext uri="{D42A27DB-BD31-4B8C-83A1-F6EECF244321}">
                <p14:modId xmlns:p14="http://schemas.microsoft.com/office/powerpoint/2010/main" val="2014141440"/>
              </p:ext>
            </p:extLst>
          </p:nvPr>
        </p:nvGraphicFramePr>
        <p:xfrm>
          <a:off x="6331728" y="3051442"/>
          <a:ext cx="2449801" cy="65732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28" name="Group 27"/>
          <p:cNvGrpSpPr/>
          <p:nvPr/>
        </p:nvGrpSpPr>
        <p:grpSpPr>
          <a:xfrm>
            <a:off x="3517900" y="1651000"/>
            <a:ext cx="1854200" cy="1117092"/>
            <a:chOff x="1663392" y="1311087"/>
            <a:chExt cx="1448108" cy="1281501"/>
          </a:xfrm>
        </p:grpSpPr>
        <p:sp>
          <p:nvSpPr>
            <p:cNvPr id="29" name="Freeform 28"/>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Freeform 29"/>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31" name="Group 53"/>
            <p:cNvGrpSpPr>
              <a:grpSpLocks/>
            </p:cNvGrpSpPr>
            <p:nvPr/>
          </p:nvGrpSpPr>
          <p:grpSpPr bwMode="auto">
            <a:xfrm>
              <a:off x="1667134" y="1311087"/>
              <a:ext cx="1444366" cy="1279944"/>
              <a:chOff x="5333206" y="2781492"/>
              <a:chExt cx="5761883" cy="3543902"/>
            </a:xfrm>
          </p:grpSpPr>
          <p:cxnSp>
            <p:nvCxnSpPr>
              <p:cNvPr id="32"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33"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34" name="Group 33"/>
          <p:cNvGrpSpPr/>
          <p:nvPr/>
        </p:nvGrpSpPr>
        <p:grpSpPr>
          <a:xfrm>
            <a:off x="4038908" y="2493732"/>
            <a:ext cx="567385" cy="216212"/>
            <a:chOff x="2314274" y="3510551"/>
            <a:chExt cx="310896" cy="164592"/>
          </a:xfrm>
        </p:grpSpPr>
        <p:sp>
          <p:nvSpPr>
            <p:cNvPr id="35" name="Rectangle 34"/>
            <p:cNvSpPr/>
            <p:nvPr/>
          </p:nvSpPr>
          <p:spPr bwMode="auto">
            <a:xfrm flipV="1">
              <a:off x="2314274" y="360643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6" name="Rectangle 35"/>
            <p:cNvSpPr/>
            <p:nvPr/>
          </p:nvSpPr>
          <p:spPr bwMode="auto">
            <a:xfrm flipV="1">
              <a:off x="2496262" y="3510551"/>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7" name="Rectangle 36"/>
            <p:cNvSpPr/>
            <p:nvPr/>
          </p:nvSpPr>
          <p:spPr bwMode="auto">
            <a:xfrm flipV="1">
              <a:off x="2405268" y="355849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49" name="Group 48"/>
          <p:cNvGrpSpPr/>
          <p:nvPr/>
        </p:nvGrpSpPr>
        <p:grpSpPr>
          <a:xfrm>
            <a:off x="9385300" y="1689100"/>
            <a:ext cx="1625600" cy="1129792"/>
            <a:chOff x="1663392" y="1311087"/>
            <a:chExt cx="1448108" cy="1281501"/>
          </a:xfrm>
        </p:grpSpPr>
        <p:sp>
          <p:nvSpPr>
            <p:cNvPr id="50" name="Freeform 49"/>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1" name="Freeform 50"/>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52" name="Group 53"/>
            <p:cNvGrpSpPr>
              <a:grpSpLocks/>
            </p:cNvGrpSpPr>
            <p:nvPr/>
          </p:nvGrpSpPr>
          <p:grpSpPr bwMode="auto">
            <a:xfrm>
              <a:off x="1667134" y="1311087"/>
              <a:ext cx="1444366" cy="1279944"/>
              <a:chOff x="5333206" y="2781492"/>
              <a:chExt cx="5761883" cy="3543902"/>
            </a:xfrm>
          </p:grpSpPr>
          <p:cxnSp>
            <p:nvCxnSpPr>
              <p:cNvPr id="53"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54"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62" name="Group 61"/>
          <p:cNvGrpSpPr/>
          <p:nvPr/>
        </p:nvGrpSpPr>
        <p:grpSpPr>
          <a:xfrm>
            <a:off x="10413267" y="2211874"/>
            <a:ext cx="446634" cy="256769"/>
            <a:chOff x="11327667" y="1703874"/>
            <a:chExt cx="446634" cy="256769"/>
          </a:xfrm>
        </p:grpSpPr>
        <p:sp>
          <p:nvSpPr>
            <p:cNvPr id="56" name="Rectangle 55"/>
            <p:cNvSpPr/>
            <p:nvPr/>
          </p:nvSpPr>
          <p:spPr bwMode="auto">
            <a:xfrm flipV="1">
              <a:off x="11327667" y="186935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7" name="Rectangle 56"/>
            <p:cNvSpPr/>
            <p:nvPr/>
          </p:nvSpPr>
          <p:spPr bwMode="auto">
            <a:xfrm flipV="1">
              <a:off x="11568048" y="170387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8" name="Rectangle 57"/>
            <p:cNvSpPr/>
            <p:nvPr/>
          </p:nvSpPr>
          <p:spPr bwMode="auto">
            <a:xfrm flipV="1">
              <a:off x="11447858" y="1780263"/>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sp>
        <p:nvSpPr>
          <p:cNvPr id="5" name="Cloud 4"/>
          <p:cNvSpPr/>
          <p:nvPr/>
        </p:nvSpPr>
        <p:spPr>
          <a:xfrm>
            <a:off x="101600" y="4787900"/>
            <a:ext cx="11493500" cy="1549400"/>
          </a:xfrm>
          <a:prstGeom prst="cloud">
            <a:avLst/>
          </a:prstGeom>
          <a:solidFill>
            <a:srgbClr val="00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42" name="Group 41"/>
          <p:cNvGrpSpPr/>
          <p:nvPr/>
        </p:nvGrpSpPr>
        <p:grpSpPr>
          <a:xfrm>
            <a:off x="914400" y="5597421"/>
            <a:ext cx="803435" cy="480041"/>
            <a:chOff x="990668" y="5254521"/>
            <a:chExt cx="523967" cy="480041"/>
          </a:xfrm>
        </p:grpSpPr>
        <p:sp>
          <p:nvSpPr>
            <p:cNvPr id="4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5"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60" name="Group 59"/>
          <p:cNvGrpSpPr/>
          <p:nvPr/>
        </p:nvGrpSpPr>
        <p:grpSpPr>
          <a:xfrm>
            <a:off x="3543300" y="5851421"/>
            <a:ext cx="803435" cy="480041"/>
            <a:chOff x="990668" y="5254521"/>
            <a:chExt cx="523967" cy="480041"/>
          </a:xfrm>
        </p:grpSpPr>
        <p:sp>
          <p:nvSpPr>
            <p:cNvPr id="6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9"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0"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71" name="Group 70"/>
          <p:cNvGrpSpPr/>
          <p:nvPr/>
        </p:nvGrpSpPr>
        <p:grpSpPr>
          <a:xfrm>
            <a:off x="5245100" y="5826021"/>
            <a:ext cx="803435" cy="480041"/>
            <a:chOff x="990668" y="5254521"/>
            <a:chExt cx="523967" cy="480041"/>
          </a:xfrm>
        </p:grpSpPr>
        <p:sp>
          <p:nvSpPr>
            <p:cNvPr id="7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58" name="Freeform 60"/>
          <p:cNvSpPr>
            <a:spLocks noEditPoints="1"/>
          </p:cNvSpPr>
          <p:nvPr/>
        </p:nvSpPr>
        <p:spPr bwMode="auto">
          <a:xfrm>
            <a:off x="7514876" y="5100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9" name="Freeform 60"/>
          <p:cNvSpPr>
            <a:spLocks noEditPoints="1"/>
          </p:cNvSpPr>
          <p:nvPr/>
        </p:nvSpPr>
        <p:spPr bwMode="auto">
          <a:xfrm>
            <a:off x="8238776" y="48717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60"/>
          <p:cNvSpPr>
            <a:spLocks noEditPoints="1"/>
          </p:cNvSpPr>
          <p:nvPr/>
        </p:nvSpPr>
        <p:spPr bwMode="auto">
          <a:xfrm>
            <a:off x="6727476" y="5303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0" name="Freeform 60"/>
          <p:cNvSpPr>
            <a:spLocks noEditPoints="1"/>
          </p:cNvSpPr>
          <p:nvPr/>
        </p:nvSpPr>
        <p:spPr bwMode="auto">
          <a:xfrm>
            <a:off x="10308876" y="5049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5" name="Freeform 60"/>
          <p:cNvSpPr>
            <a:spLocks noEditPoints="1"/>
          </p:cNvSpPr>
          <p:nvPr/>
        </p:nvSpPr>
        <p:spPr bwMode="auto">
          <a:xfrm>
            <a:off x="8403876" y="52019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6" name="Freeform 60"/>
          <p:cNvSpPr>
            <a:spLocks noEditPoints="1"/>
          </p:cNvSpPr>
          <p:nvPr/>
        </p:nvSpPr>
        <p:spPr bwMode="auto">
          <a:xfrm>
            <a:off x="9229376" y="49098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0"/>
          <p:cNvSpPr>
            <a:spLocks noEditPoints="1"/>
          </p:cNvSpPr>
          <p:nvPr/>
        </p:nvSpPr>
        <p:spPr bwMode="auto">
          <a:xfrm>
            <a:off x="7705376" y="55702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1" name="Freeform 60"/>
          <p:cNvSpPr>
            <a:spLocks noEditPoints="1"/>
          </p:cNvSpPr>
          <p:nvPr/>
        </p:nvSpPr>
        <p:spPr bwMode="auto">
          <a:xfrm>
            <a:off x="9584976" y="52781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1" name="Freeform 60"/>
          <p:cNvSpPr>
            <a:spLocks noEditPoints="1"/>
          </p:cNvSpPr>
          <p:nvPr/>
        </p:nvSpPr>
        <p:spPr bwMode="auto">
          <a:xfrm>
            <a:off x="8797576" y="5481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61" name="Group 160"/>
          <p:cNvGrpSpPr/>
          <p:nvPr/>
        </p:nvGrpSpPr>
        <p:grpSpPr>
          <a:xfrm>
            <a:off x="2768600" y="5889521"/>
            <a:ext cx="803435" cy="480041"/>
            <a:chOff x="990668" y="5254521"/>
            <a:chExt cx="523967" cy="480041"/>
          </a:xfrm>
        </p:grpSpPr>
        <p:sp>
          <p:nvSpPr>
            <p:cNvPr id="16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70" name="Group 169"/>
          <p:cNvGrpSpPr/>
          <p:nvPr/>
        </p:nvGrpSpPr>
        <p:grpSpPr>
          <a:xfrm>
            <a:off x="9207500" y="4635500"/>
            <a:ext cx="469900" cy="687446"/>
            <a:chOff x="454766" y="3749446"/>
            <a:chExt cx="596983" cy="1014700"/>
          </a:xfrm>
        </p:grpSpPr>
        <p:sp>
          <p:nvSpPr>
            <p:cNvPr id="171" name="Rounded Rectangle 17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2" name="Rounded Rectangle 17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3" name="Group 172"/>
          <p:cNvGrpSpPr/>
          <p:nvPr/>
        </p:nvGrpSpPr>
        <p:grpSpPr>
          <a:xfrm>
            <a:off x="7569199" y="4927600"/>
            <a:ext cx="469901" cy="687446"/>
            <a:chOff x="357958" y="3749446"/>
            <a:chExt cx="596984" cy="1014700"/>
          </a:xfrm>
        </p:grpSpPr>
        <p:sp>
          <p:nvSpPr>
            <p:cNvPr id="174" name="Rounded Rectangle 173"/>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5" name="Rounded Rectangle 174"/>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6" name="Group 175"/>
          <p:cNvGrpSpPr/>
          <p:nvPr/>
        </p:nvGrpSpPr>
        <p:grpSpPr>
          <a:xfrm>
            <a:off x="1905000" y="5775221"/>
            <a:ext cx="803435" cy="480041"/>
            <a:chOff x="990668" y="5254521"/>
            <a:chExt cx="523967" cy="480041"/>
          </a:xfrm>
        </p:grpSpPr>
        <p:sp>
          <p:nvSpPr>
            <p:cNvPr id="177"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8"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9"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0"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1"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2"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3"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4"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85" name="Group 184"/>
          <p:cNvGrpSpPr/>
          <p:nvPr/>
        </p:nvGrpSpPr>
        <p:grpSpPr>
          <a:xfrm>
            <a:off x="8572500" y="4889500"/>
            <a:ext cx="469900" cy="687446"/>
            <a:chOff x="454766" y="3749446"/>
            <a:chExt cx="596983" cy="1014700"/>
          </a:xfrm>
        </p:grpSpPr>
        <p:sp>
          <p:nvSpPr>
            <p:cNvPr id="186" name="Rounded Rectangle 1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87" name="Rounded Rectangle 1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88" name="Group 187"/>
          <p:cNvGrpSpPr/>
          <p:nvPr/>
        </p:nvGrpSpPr>
        <p:grpSpPr>
          <a:xfrm>
            <a:off x="8102599" y="4635500"/>
            <a:ext cx="469901" cy="687446"/>
            <a:chOff x="357958" y="3749446"/>
            <a:chExt cx="596984" cy="1014700"/>
          </a:xfrm>
        </p:grpSpPr>
        <p:sp>
          <p:nvSpPr>
            <p:cNvPr id="189" name="Rounded Rectangle 188"/>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90" name="Rounded Rectangle 189"/>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91" name="Group 190"/>
          <p:cNvGrpSpPr/>
          <p:nvPr/>
        </p:nvGrpSpPr>
        <p:grpSpPr>
          <a:xfrm>
            <a:off x="4381500" y="5851421"/>
            <a:ext cx="803435" cy="480041"/>
            <a:chOff x="990668" y="5254521"/>
            <a:chExt cx="523967" cy="480041"/>
          </a:xfrm>
        </p:grpSpPr>
        <p:sp>
          <p:nvSpPr>
            <p:cNvPr id="19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200" name="Group 199"/>
          <p:cNvGrpSpPr/>
          <p:nvPr/>
        </p:nvGrpSpPr>
        <p:grpSpPr>
          <a:xfrm>
            <a:off x="9690100" y="4876800"/>
            <a:ext cx="469900" cy="687446"/>
            <a:chOff x="454766" y="3749446"/>
            <a:chExt cx="596983" cy="1014700"/>
          </a:xfrm>
        </p:grpSpPr>
        <p:sp>
          <p:nvSpPr>
            <p:cNvPr id="201" name="Rounded Rectangle 2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202" name="Rounded Rectangle 2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7" name="Group 96"/>
          <p:cNvGrpSpPr/>
          <p:nvPr/>
        </p:nvGrpSpPr>
        <p:grpSpPr>
          <a:xfrm>
            <a:off x="6642100" y="4826000"/>
            <a:ext cx="469900" cy="687446"/>
            <a:chOff x="454766" y="3749446"/>
            <a:chExt cx="596983" cy="1014700"/>
          </a:xfrm>
        </p:grpSpPr>
        <p:sp>
          <p:nvSpPr>
            <p:cNvPr id="98" name="Rounded Rectangle 97"/>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9" name="Rounded Rectangle 98"/>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5" name="Group 84"/>
          <p:cNvGrpSpPr/>
          <p:nvPr/>
        </p:nvGrpSpPr>
        <p:grpSpPr>
          <a:xfrm>
            <a:off x="6781800" y="4775200"/>
            <a:ext cx="469900" cy="687446"/>
            <a:chOff x="454766" y="3749446"/>
            <a:chExt cx="596983" cy="1014700"/>
          </a:xfrm>
        </p:grpSpPr>
        <p:sp>
          <p:nvSpPr>
            <p:cNvPr id="86" name="Rounded Rectangle 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7" name="Rounded Rectangle 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2" name="Group 81"/>
          <p:cNvGrpSpPr/>
          <p:nvPr/>
        </p:nvGrpSpPr>
        <p:grpSpPr>
          <a:xfrm>
            <a:off x="6985000" y="4800600"/>
            <a:ext cx="469900" cy="687446"/>
            <a:chOff x="454766" y="3749446"/>
            <a:chExt cx="596983" cy="1014700"/>
          </a:xfrm>
        </p:grpSpPr>
        <p:sp>
          <p:nvSpPr>
            <p:cNvPr id="83" name="Rounded Rectangle 82"/>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4" name="Rounded Rectangle 83"/>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1" name="Group 90"/>
          <p:cNvGrpSpPr/>
          <p:nvPr/>
        </p:nvGrpSpPr>
        <p:grpSpPr>
          <a:xfrm>
            <a:off x="7962899" y="5156200"/>
            <a:ext cx="469901" cy="687446"/>
            <a:chOff x="357958" y="3749446"/>
            <a:chExt cx="596984" cy="1014700"/>
          </a:xfrm>
        </p:grpSpPr>
        <p:sp>
          <p:nvSpPr>
            <p:cNvPr id="92" name="Rounded Rectangle 91"/>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3" name="Rounded Rectangle 92"/>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8" name="Group 87"/>
          <p:cNvGrpSpPr/>
          <p:nvPr/>
        </p:nvGrpSpPr>
        <p:grpSpPr>
          <a:xfrm>
            <a:off x="10248900" y="4572000"/>
            <a:ext cx="469900" cy="687446"/>
            <a:chOff x="454766" y="3749446"/>
            <a:chExt cx="596983" cy="1014700"/>
          </a:xfrm>
        </p:grpSpPr>
        <p:sp>
          <p:nvSpPr>
            <p:cNvPr id="89" name="Rounded Rectangle 88"/>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0" name="Rounded Rectangle 89"/>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4" name="Group 93"/>
          <p:cNvGrpSpPr/>
          <p:nvPr/>
        </p:nvGrpSpPr>
        <p:grpSpPr>
          <a:xfrm>
            <a:off x="8902700" y="5016500"/>
            <a:ext cx="469900" cy="687446"/>
            <a:chOff x="454766" y="3749446"/>
            <a:chExt cx="596983" cy="1014700"/>
          </a:xfrm>
        </p:grpSpPr>
        <p:sp>
          <p:nvSpPr>
            <p:cNvPr id="95" name="Rounded Rectangle 94"/>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6" name="Rounded Rectangle 95"/>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00" name="Group 99"/>
          <p:cNvGrpSpPr/>
          <p:nvPr/>
        </p:nvGrpSpPr>
        <p:grpSpPr>
          <a:xfrm>
            <a:off x="6477000" y="4965700"/>
            <a:ext cx="469900" cy="687446"/>
            <a:chOff x="454766" y="3749446"/>
            <a:chExt cx="596983" cy="1014700"/>
          </a:xfrm>
        </p:grpSpPr>
        <p:sp>
          <p:nvSpPr>
            <p:cNvPr id="101" name="Rounded Rectangle 1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02" name="Rounded Rectangle 1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509867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8">
                                            <p:graphicEl>
                                              <a:dgm id="{43588BFA-0C43-0A45-B3DA-2B9CF302640F}"/>
                                            </p:graphicEl>
                                          </p:spTgt>
                                        </p:tgtEl>
                                        <p:attrNameLst>
                                          <p:attrName>style.visibility</p:attrName>
                                        </p:attrNameLst>
                                      </p:cBhvr>
                                      <p:to>
                                        <p:strVal val="visible"/>
                                      </p:to>
                                    </p:set>
                                    <p:anim calcmode="lin" valueType="num">
                                      <p:cBhvr additive="base">
                                        <p:cTn id="7" dur="2000"/>
                                        <p:tgtEl>
                                          <p:spTgt spid="38">
                                            <p:graphicEl>
                                              <a:dgm id="{43588BFA-0C43-0A45-B3DA-2B9CF302640F}"/>
                                            </p:graphicEl>
                                          </p:spTgt>
                                        </p:tgtEl>
                                        <p:attrNameLst>
                                          <p:attrName>ppt_x</p:attrName>
                                        </p:attrNameLst>
                                      </p:cBhvr>
                                      <p:tavLst>
                                        <p:tav tm="0">
                                          <p:val>
                                            <p:strVal val="#ppt_x-#ppt_w*1.125000"/>
                                          </p:val>
                                        </p:tav>
                                        <p:tav tm="100000">
                                          <p:val>
                                            <p:strVal val="#ppt_x"/>
                                          </p:val>
                                        </p:tav>
                                      </p:tavLst>
                                    </p:anim>
                                    <p:animEffect transition="in" filter="wipe(right)">
                                      <p:cBhvr>
                                        <p:cTn id="8" dur="2000"/>
                                        <p:tgtEl>
                                          <p:spTgt spid="38">
                                            <p:graphicEl>
                                              <a:dgm id="{43588BFA-0C43-0A45-B3DA-2B9CF302640F}"/>
                                            </p:graphicEl>
                                          </p:spTgt>
                                        </p:tgtEl>
                                      </p:cBhvr>
                                    </p:animEffect>
                                  </p:childTnLst>
                                </p:cTn>
                              </p:par>
                            </p:childTnLst>
                          </p:cTn>
                        </p:par>
                        <p:par>
                          <p:cTn id="9" fill="hold">
                            <p:stCondLst>
                              <p:cond delay="2000"/>
                            </p:stCondLst>
                            <p:childTnLst>
                              <p:par>
                                <p:cTn id="10" presetID="55" presetClass="entr" presetSubtype="0" fill="hold" nodeType="afterEffect">
                                  <p:stCondLst>
                                    <p:cond delay="0"/>
                                  </p:stCondLst>
                                  <p:childTnLst>
                                    <p:set>
                                      <p:cBhvr>
                                        <p:cTn id="11" dur="1" fill="hold">
                                          <p:stCondLst>
                                            <p:cond delay="0"/>
                                          </p:stCondLst>
                                        </p:cTn>
                                        <p:tgtEl>
                                          <p:spTgt spid="97"/>
                                        </p:tgtEl>
                                        <p:attrNameLst>
                                          <p:attrName>style.visibility</p:attrName>
                                        </p:attrNameLst>
                                      </p:cBhvr>
                                      <p:to>
                                        <p:strVal val="visible"/>
                                      </p:to>
                                    </p:set>
                                    <p:anim calcmode="lin" valueType="num">
                                      <p:cBhvr>
                                        <p:cTn id="12" dur="1000" fill="hold"/>
                                        <p:tgtEl>
                                          <p:spTgt spid="97"/>
                                        </p:tgtEl>
                                        <p:attrNameLst>
                                          <p:attrName>ppt_w</p:attrName>
                                        </p:attrNameLst>
                                      </p:cBhvr>
                                      <p:tavLst>
                                        <p:tav tm="0">
                                          <p:val>
                                            <p:strVal val="#ppt_w*0.70"/>
                                          </p:val>
                                        </p:tav>
                                        <p:tav tm="100000">
                                          <p:val>
                                            <p:strVal val="#ppt_w"/>
                                          </p:val>
                                        </p:tav>
                                      </p:tavLst>
                                    </p:anim>
                                    <p:anim calcmode="lin" valueType="num">
                                      <p:cBhvr>
                                        <p:cTn id="13" dur="1000" fill="hold"/>
                                        <p:tgtEl>
                                          <p:spTgt spid="97"/>
                                        </p:tgtEl>
                                        <p:attrNameLst>
                                          <p:attrName>ppt_h</p:attrName>
                                        </p:attrNameLst>
                                      </p:cBhvr>
                                      <p:tavLst>
                                        <p:tav tm="0">
                                          <p:val>
                                            <p:strVal val="#ppt_h"/>
                                          </p:val>
                                        </p:tav>
                                        <p:tav tm="100000">
                                          <p:val>
                                            <p:strVal val="#ppt_h"/>
                                          </p:val>
                                        </p:tav>
                                      </p:tavLst>
                                    </p:anim>
                                    <p:animEffect transition="in" filter="fade">
                                      <p:cBhvr>
                                        <p:cTn id="14" dur="1000"/>
                                        <p:tgtEl>
                                          <p:spTgt spid="97"/>
                                        </p:tgtEl>
                                      </p:cBhvr>
                                    </p:animEffect>
                                  </p:childTnLst>
                                </p:cTn>
                              </p:par>
                            </p:childTnLst>
                          </p:cTn>
                        </p:par>
                        <p:par>
                          <p:cTn id="15" fill="hold">
                            <p:stCondLst>
                              <p:cond delay="3000"/>
                            </p:stCondLst>
                            <p:childTnLst>
                              <p:par>
                                <p:cTn id="16" presetID="55" presetClass="entr" presetSubtype="0" fill="hold" nodeType="afterEffect">
                                  <p:stCondLst>
                                    <p:cond delay="0"/>
                                  </p:stCondLst>
                                  <p:childTnLst>
                                    <p:set>
                                      <p:cBhvr>
                                        <p:cTn id="17" dur="1" fill="hold">
                                          <p:stCondLst>
                                            <p:cond delay="0"/>
                                          </p:stCondLst>
                                        </p:cTn>
                                        <p:tgtEl>
                                          <p:spTgt spid="100"/>
                                        </p:tgtEl>
                                        <p:attrNameLst>
                                          <p:attrName>style.visibility</p:attrName>
                                        </p:attrNameLst>
                                      </p:cBhvr>
                                      <p:to>
                                        <p:strVal val="visible"/>
                                      </p:to>
                                    </p:set>
                                    <p:anim calcmode="lin" valueType="num">
                                      <p:cBhvr>
                                        <p:cTn id="18" dur="1000" fill="hold"/>
                                        <p:tgtEl>
                                          <p:spTgt spid="100"/>
                                        </p:tgtEl>
                                        <p:attrNameLst>
                                          <p:attrName>ppt_w</p:attrName>
                                        </p:attrNameLst>
                                      </p:cBhvr>
                                      <p:tavLst>
                                        <p:tav tm="0">
                                          <p:val>
                                            <p:strVal val="#ppt_w*0.70"/>
                                          </p:val>
                                        </p:tav>
                                        <p:tav tm="100000">
                                          <p:val>
                                            <p:strVal val="#ppt_w"/>
                                          </p:val>
                                        </p:tav>
                                      </p:tavLst>
                                    </p:anim>
                                    <p:anim calcmode="lin" valueType="num">
                                      <p:cBhvr>
                                        <p:cTn id="19" dur="1000" fill="hold"/>
                                        <p:tgtEl>
                                          <p:spTgt spid="100"/>
                                        </p:tgtEl>
                                        <p:attrNameLst>
                                          <p:attrName>ppt_h</p:attrName>
                                        </p:attrNameLst>
                                      </p:cBhvr>
                                      <p:tavLst>
                                        <p:tav tm="0">
                                          <p:val>
                                            <p:strVal val="#ppt_h"/>
                                          </p:val>
                                        </p:tav>
                                        <p:tav tm="100000">
                                          <p:val>
                                            <p:strVal val="#ppt_h"/>
                                          </p:val>
                                        </p:tav>
                                      </p:tavLst>
                                    </p:anim>
                                    <p:animEffect transition="in" filter="fade">
                                      <p:cBhvr>
                                        <p:cTn id="20" dur="1000"/>
                                        <p:tgtEl>
                                          <p:spTgt spid="100"/>
                                        </p:tgtEl>
                                      </p:cBhvr>
                                    </p:animEffect>
                                  </p:childTnLst>
                                </p:cTn>
                              </p:par>
                            </p:childTnLst>
                          </p:cTn>
                        </p:par>
                        <p:par>
                          <p:cTn id="21" fill="hold">
                            <p:stCondLst>
                              <p:cond delay="4000"/>
                            </p:stCondLst>
                            <p:childTnLst>
                              <p:par>
                                <p:cTn id="22" presetID="18" presetClass="entr" presetSubtype="3" repeatCount="400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trips(upRight)">
                                      <p:cBhvr>
                                        <p:cTn id="24" dur="2000"/>
                                        <p:tgtEl>
                                          <p:spTgt spid="4"/>
                                        </p:tgtEl>
                                      </p:cBhvr>
                                    </p:animEffect>
                                  </p:childTnLst>
                                </p:cTn>
                              </p:par>
                              <p:par>
                                <p:cTn id="25" presetID="12" presetClass="entr" presetSubtype="8" fill="hold" grpId="0" nodeType="withEffect">
                                  <p:stCondLst>
                                    <p:cond delay="1000"/>
                                  </p:stCondLst>
                                  <p:childTnLst>
                                    <p:set>
                                      <p:cBhvr>
                                        <p:cTn id="26" dur="1" fill="hold">
                                          <p:stCondLst>
                                            <p:cond delay="0"/>
                                          </p:stCondLst>
                                        </p:cTn>
                                        <p:tgtEl>
                                          <p:spTgt spid="38">
                                            <p:graphicEl>
                                              <a:dgm id="{869CFEFB-1B6F-A64F-8237-C884AA0080FC}"/>
                                            </p:graphicEl>
                                          </p:spTgt>
                                        </p:tgtEl>
                                        <p:attrNameLst>
                                          <p:attrName>style.visibility</p:attrName>
                                        </p:attrNameLst>
                                      </p:cBhvr>
                                      <p:to>
                                        <p:strVal val="visible"/>
                                      </p:to>
                                    </p:set>
                                    <p:anim calcmode="lin" valueType="num">
                                      <p:cBhvr additive="base">
                                        <p:cTn id="27" dur="2000"/>
                                        <p:tgtEl>
                                          <p:spTgt spid="38">
                                            <p:graphicEl>
                                              <a:dgm id="{869CFEFB-1B6F-A64F-8237-C884AA0080FC}"/>
                                            </p:graphicEl>
                                          </p:spTgt>
                                        </p:tgtEl>
                                        <p:attrNameLst>
                                          <p:attrName>ppt_x</p:attrName>
                                        </p:attrNameLst>
                                      </p:cBhvr>
                                      <p:tavLst>
                                        <p:tav tm="0">
                                          <p:val>
                                            <p:strVal val="#ppt_x-#ppt_w*1.125000"/>
                                          </p:val>
                                        </p:tav>
                                        <p:tav tm="100000">
                                          <p:val>
                                            <p:strVal val="#ppt_x"/>
                                          </p:val>
                                        </p:tav>
                                      </p:tavLst>
                                    </p:anim>
                                    <p:animEffect transition="in" filter="wipe(right)">
                                      <p:cBhvr>
                                        <p:cTn id="28" dur="2000"/>
                                        <p:tgtEl>
                                          <p:spTgt spid="38">
                                            <p:graphicEl>
                                              <a:dgm id="{869CFEFB-1B6F-A64F-8237-C884AA0080FC}"/>
                                            </p:graphicEl>
                                          </p:spTgt>
                                        </p:tgtEl>
                                      </p:cBhvr>
                                    </p:animEffect>
                                  </p:childTnLst>
                                </p:cTn>
                              </p:par>
                              <p:par>
                                <p:cTn id="29" presetID="18" presetClass="entr" presetSubtype="3" repeatCount="2000" fill="hold" grpId="0" nodeType="withEffect">
                                  <p:stCondLst>
                                    <p:cond delay="3000"/>
                                  </p:stCondLst>
                                  <p:childTnLst>
                                    <p:set>
                                      <p:cBhvr>
                                        <p:cTn id="30" dur="1" fill="hold">
                                          <p:stCondLst>
                                            <p:cond delay="0"/>
                                          </p:stCondLst>
                                        </p:cTn>
                                        <p:tgtEl>
                                          <p:spTgt spid="27"/>
                                        </p:tgtEl>
                                        <p:attrNameLst>
                                          <p:attrName>style.visibility</p:attrName>
                                        </p:attrNameLst>
                                      </p:cBhvr>
                                      <p:to>
                                        <p:strVal val="visible"/>
                                      </p:to>
                                    </p:set>
                                    <p:animEffect transition="in" filter="strips(upRight)">
                                      <p:cBhvr>
                                        <p:cTn id="31" dur="2000"/>
                                        <p:tgtEl>
                                          <p:spTgt spid="27"/>
                                        </p:tgtEl>
                                      </p:cBhvr>
                                    </p:animEffect>
                                  </p:childTnLst>
                                </p:cTn>
                              </p:par>
                            </p:childTnLst>
                          </p:cTn>
                        </p:par>
                        <p:par>
                          <p:cTn id="32" fill="hold">
                            <p:stCondLst>
                              <p:cond delay="12000"/>
                            </p:stCondLst>
                            <p:childTnLst>
                              <p:par>
                                <p:cTn id="33" presetID="12" presetClass="entr" presetSubtype="8" fill="hold" grpId="0" nodeType="afterEffect">
                                  <p:stCondLst>
                                    <p:cond delay="0"/>
                                  </p:stCondLst>
                                  <p:childTnLst>
                                    <p:set>
                                      <p:cBhvr>
                                        <p:cTn id="34" dur="1" fill="hold">
                                          <p:stCondLst>
                                            <p:cond delay="0"/>
                                          </p:stCondLst>
                                        </p:cTn>
                                        <p:tgtEl>
                                          <p:spTgt spid="39">
                                            <p:graphicEl>
                                              <a:dgm id="{57347D06-54CB-E24B-B20F-42EA213DF5AF}"/>
                                            </p:graphicEl>
                                          </p:spTgt>
                                        </p:tgtEl>
                                        <p:attrNameLst>
                                          <p:attrName>style.visibility</p:attrName>
                                        </p:attrNameLst>
                                      </p:cBhvr>
                                      <p:to>
                                        <p:strVal val="visible"/>
                                      </p:to>
                                    </p:set>
                                    <p:anim calcmode="lin" valueType="num">
                                      <p:cBhvr additive="base">
                                        <p:cTn id="35" dur="2000"/>
                                        <p:tgtEl>
                                          <p:spTgt spid="39">
                                            <p:graphicEl>
                                              <a:dgm id="{57347D06-54CB-E24B-B20F-42EA213DF5AF}"/>
                                            </p:graphicEl>
                                          </p:spTgt>
                                        </p:tgtEl>
                                        <p:attrNameLst>
                                          <p:attrName>ppt_x</p:attrName>
                                        </p:attrNameLst>
                                      </p:cBhvr>
                                      <p:tavLst>
                                        <p:tav tm="0">
                                          <p:val>
                                            <p:strVal val="#ppt_x-#ppt_w*1.125000"/>
                                          </p:val>
                                        </p:tav>
                                        <p:tav tm="100000">
                                          <p:val>
                                            <p:strVal val="#ppt_x"/>
                                          </p:val>
                                        </p:tav>
                                      </p:tavLst>
                                    </p:anim>
                                    <p:animEffect transition="in" filter="wipe(right)">
                                      <p:cBhvr>
                                        <p:cTn id="36" dur="2000"/>
                                        <p:tgtEl>
                                          <p:spTgt spid="39">
                                            <p:graphicEl>
                                              <a:dgm id="{57347D06-54CB-E24B-B20F-42EA213DF5AF}"/>
                                            </p:graphicEl>
                                          </p:spTgt>
                                        </p:tgtEl>
                                      </p:cBhvr>
                                    </p:animEffect>
                                  </p:childTnLst>
                                </p:cTn>
                              </p:par>
                            </p:childTnLst>
                          </p:cTn>
                        </p:par>
                        <p:par>
                          <p:cTn id="37" fill="hold">
                            <p:stCondLst>
                              <p:cond delay="14000"/>
                            </p:stCondLst>
                            <p:childTnLst>
                              <p:par>
                                <p:cTn id="38" presetID="55" presetClass="entr" presetSubtype="0"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1000" fill="hold"/>
                                        <p:tgtEl>
                                          <p:spTgt spid="28"/>
                                        </p:tgtEl>
                                        <p:attrNameLst>
                                          <p:attrName>ppt_w</p:attrName>
                                        </p:attrNameLst>
                                      </p:cBhvr>
                                      <p:tavLst>
                                        <p:tav tm="0">
                                          <p:val>
                                            <p:strVal val="#ppt_w*0.70"/>
                                          </p:val>
                                        </p:tav>
                                        <p:tav tm="100000">
                                          <p:val>
                                            <p:strVal val="#ppt_w"/>
                                          </p:val>
                                        </p:tav>
                                      </p:tavLst>
                                    </p:anim>
                                    <p:anim calcmode="lin" valueType="num">
                                      <p:cBhvr>
                                        <p:cTn id="41" dur="1000" fill="hold"/>
                                        <p:tgtEl>
                                          <p:spTgt spid="28"/>
                                        </p:tgtEl>
                                        <p:attrNameLst>
                                          <p:attrName>ppt_h</p:attrName>
                                        </p:attrNameLst>
                                      </p:cBhvr>
                                      <p:tavLst>
                                        <p:tav tm="0">
                                          <p:val>
                                            <p:strVal val="#ppt_h"/>
                                          </p:val>
                                        </p:tav>
                                        <p:tav tm="100000">
                                          <p:val>
                                            <p:strVal val="#ppt_h"/>
                                          </p:val>
                                        </p:tav>
                                      </p:tavLst>
                                    </p:anim>
                                    <p:animEffect transition="in" filter="fade">
                                      <p:cBhvr>
                                        <p:cTn id="42" dur="1000"/>
                                        <p:tgtEl>
                                          <p:spTgt spid="28"/>
                                        </p:tgtEl>
                                      </p:cBhvr>
                                    </p:animEffect>
                                  </p:childTnLst>
                                </p:cTn>
                              </p:par>
                              <p:par>
                                <p:cTn id="43" presetID="55"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1000" fill="hold"/>
                                        <p:tgtEl>
                                          <p:spTgt spid="34"/>
                                        </p:tgtEl>
                                        <p:attrNameLst>
                                          <p:attrName>ppt_w</p:attrName>
                                        </p:attrNameLst>
                                      </p:cBhvr>
                                      <p:tavLst>
                                        <p:tav tm="0">
                                          <p:val>
                                            <p:strVal val="#ppt_w*0.70"/>
                                          </p:val>
                                        </p:tav>
                                        <p:tav tm="100000">
                                          <p:val>
                                            <p:strVal val="#ppt_w"/>
                                          </p:val>
                                        </p:tav>
                                      </p:tavLst>
                                    </p:anim>
                                    <p:anim calcmode="lin" valueType="num">
                                      <p:cBhvr>
                                        <p:cTn id="46" dur="1000" fill="hold"/>
                                        <p:tgtEl>
                                          <p:spTgt spid="34"/>
                                        </p:tgtEl>
                                        <p:attrNameLst>
                                          <p:attrName>ppt_h</p:attrName>
                                        </p:attrNameLst>
                                      </p:cBhvr>
                                      <p:tavLst>
                                        <p:tav tm="0">
                                          <p:val>
                                            <p:strVal val="#ppt_h"/>
                                          </p:val>
                                        </p:tav>
                                        <p:tav tm="100000">
                                          <p:val>
                                            <p:strVal val="#ppt_h"/>
                                          </p:val>
                                        </p:tav>
                                      </p:tavLst>
                                    </p:anim>
                                    <p:animEffect transition="in" filter="fade">
                                      <p:cBhvr>
                                        <p:cTn id="47" dur="1000"/>
                                        <p:tgtEl>
                                          <p:spTgt spid="34"/>
                                        </p:tgtEl>
                                      </p:cBhvr>
                                    </p:animEffect>
                                  </p:childTnLst>
                                </p:cTn>
                              </p:par>
                            </p:childTnLst>
                          </p:cTn>
                        </p:par>
                        <p:par>
                          <p:cTn id="48" fill="hold">
                            <p:stCondLst>
                              <p:cond delay="15000"/>
                            </p:stCondLst>
                            <p:childTnLst>
                              <p:par>
                                <p:cTn id="49" presetID="0" presetClass="path" presetSubtype="0" accel="50000" decel="50000" fill="hold" nodeType="afterEffect">
                                  <p:stCondLst>
                                    <p:cond delay="0"/>
                                  </p:stCondLst>
                                  <p:childTnLst>
                                    <p:animMotion origin="layout" path="M 2.70833E-6 1.85185E-6 C 0.0069 -0.00139 0.01354 -0.00139 0.01901 -0.00533 C 0.02252 -0.00834 0.02669 -0.01158 0.02877 -0.01528 C 0.03034 -0.01852 0.02995 -0.02292 0.03346 -0.02523 C 0.03672 -0.02755 0.0401 -0.02963 0.04375 -0.03148 " pathEditMode="relative" rAng="0" ptsTypes="ffffA">
                                      <p:cBhvr>
                                        <p:cTn id="50" dur="2000" fill="hold"/>
                                        <p:tgtEl>
                                          <p:spTgt spid="34"/>
                                        </p:tgtEl>
                                        <p:attrNameLst>
                                          <p:attrName>ppt_x</p:attrName>
                                          <p:attrName>ppt_y</p:attrName>
                                        </p:attrNameLst>
                                      </p:cBhvr>
                                      <p:rCtr x="2187" y="-1574"/>
                                    </p:animMotion>
                                  </p:childTnLst>
                                </p:cTn>
                              </p:par>
                            </p:childTnLst>
                          </p:cTn>
                        </p:par>
                        <p:par>
                          <p:cTn id="51" fill="hold">
                            <p:stCondLst>
                              <p:cond delay="17000"/>
                            </p:stCondLst>
                            <p:childTnLst>
                              <p:par>
                                <p:cTn id="52" presetID="12" presetClass="entr" presetSubtype="8" fill="hold" grpId="0" nodeType="afterEffect">
                                  <p:stCondLst>
                                    <p:cond delay="0"/>
                                  </p:stCondLst>
                                  <p:childTnLst>
                                    <p:set>
                                      <p:cBhvr>
                                        <p:cTn id="53" dur="1" fill="hold">
                                          <p:stCondLst>
                                            <p:cond delay="0"/>
                                          </p:stCondLst>
                                        </p:cTn>
                                        <p:tgtEl>
                                          <p:spTgt spid="39">
                                            <p:graphicEl>
                                              <a:dgm id="{821896FB-45ED-A54E-965A-5484AC46EB81}"/>
                                            </p:graphicEl>
                                          </p:spTgt>
                                        </p:tgtEl>
                                        <p:attrNameLst>
                                          <p:attrName>style.visibility</p:attrName>
                                        </p:attrNameLst>
                                      </p:cBhvr>
                                      <p:to>
                                        <p:strVal val="visible"/>
                                      </p:to>
                                    </p:set>
                                    <p:anim calcmode="lin" valueType="num">
                                      <p:cBhvr additive="base">
                                        <p:cTn id="54" dur="2000"/>
                                        <p:tgtEl>
                                          <p:spTgt spid="39">
                                            <p:graphicEl>
                                              <a:dgm id="{821896FB-45ED-A54E-965A-5484AC46EB81}"/>
                                            </p:graphicEl>
                                          </p:spTgt>
                                        </p:tgtEl>
                                        <p:attrNameLst>
                                          <p:attrName>ppt_x</p:attrName>
                                        </p:attrNameLst>
                                      </p:cBhvr>
                                      <p:tavLst>
                                        <p:tav tm="0">
                                          <p:val>
                                            <p:strVal val="#ppt_x-#ppt_w*1.125000"/>
                                          </p:val>
                                        </p:tav>
                                        <p:tav tm="100000">
                                          <p:val>
                                            <p:strVal val="#ppt_x"/>
                                          </p:val>
                                        </p:tav>
                                      </p:tavLst>
                                    </p:anim>
                                    <p:animEffect transition="in" filter="wipe(right)">
                                      <p:cBhvr>
                                        <p:cTn id="55" dur="2000"/>
                                        <p:tgtEl>
                                          <p:spTgt spid="39">
                                            <p:graphicEl>
                                              <a:dgm id="{821896FB-45ED-A54E-965A-5484AC46EB81}"/>
                                            </p:graphicEl>
                                          </p:spTgt>
                                        </p:tgtEl>
                                      </p:cBhvr>
                                    </p:animEffect>
                                  </p:childTnLst>
                                </p:cTn>
                              </p:par>
                            </p:childTnLst>
                          </p:cTn>
                        </p:par>
                        <p:par>
                          <p:cTn id="56" fill="hold">
                            <p:stCondLst>
                              <p:cond delay="19000"/>
                            </p:stCondLst>
                            <p:childTnLst>
                              <p:par>
                                <p:cTn id="57" presetID="12" presetClass="entr" presetSubtype="1"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2000"/>
                                        <p:tgtEl>
                                          <p:spTgt spid="40"/>
                                        </p:tgtEl>
                                        <p:attrNameLst>
                                          <p:attrName>ppt_y</p:attrName>
                                        </p:attrNameLst>
                                      </p:cBhvr>
                                      <p:tavLst>
                                        <p:tav tm="0">
                                          <p:val>
                                            <p:strVal val="#ppt_y-#ppt_h*1.125000"/>
                                          </p:val>
                                        </p:tav>
                                        <p:tav tm="100000">
                                          <p:val>
                                            <p:strVal val="#ppt_y"/>
                                          </p:val>
                                        </p:tav>
                                      </p:tavLst>
                                    </p:anim>
                                    <p:animEffect transition="in" filter="wipe(down)">
                                      <p:cBhvr>
                                        <p:cTn id="60" dur="2000"/>
                                        <p:tgtEl>
                                          <p:spTgt spid="40"/>
                                        </p:tgtEl>
                                      </p:cBhvr>
                                    </p:animEffect>
                                  </p:childTnLst>
                                </p:cTn>
                              </p:par>
                            </p:childTnLst>
                          </p:cTn>
                        </p:par>
                        <p:par>
                          <p:cTn id="61" fill="hold">
                            <p:stCondLst>
                              <p:cond delay="21000"/>
                            </p:stCondLst>
                            <p:childTnLst>
                              <p:par>
                                <p:cTn id="62" presetID="37" presetClass="path" presetSubtype="0" accel="50000" decel="50000" fill="hold" nodeType="afterEffect">
                                  <p:stCondLst>
                                    <p:cond delay="3000"/>
                                  </p:stCondLst>
                                  <p:childTnLst>
                                    <p:animMotion origin="layout" path="M -4.16667E-6 0 L 0.06901 -0.09514 C 0.08334 -0.11667 0.10482 -0.12801 0.12748 -0.12801 C 0.15326 -0.12801 0.17383 -0.11667 0.18816 -0.09514 L 0.2573 0 " pathEditMode="relative" rAng="0" ptsTypes="FffFF">
                                      <p:cBhvr>
                                        <p:cTn id="63" dur="5000" fill="hold"/>
                                        <p:tgtEl>
                                          <p:spTgt spid="100"/>
                                        </p:tgtEl>
                                        <p:attrNameLst>
                                          <p:attrName>ppt_x</p:attrName>
                                          <p:attrName>ppt_y</p:attrName>
                                        </p:attrNameLst>
                                      </p:cBhvr>
                                      <p:rCtr x="12865" y="-6412"/>
                                    </p:animMotion>
                                  </p:childTnLst>
                                </p:cTn>
                              </p:par>
                            </p:childTnLst>
                          </p:cTn>
                        </p:par>
                        <p:par>
                          <p:cTn id="64" fill="hold">
                            <p:stCondLst>
                              <p:cond delay="29000"/>
                            </p:stCondLst>
                            <p:childTnLst>
                              <p:par>
                                <p:cTn id="65" presetID="37" presetClass="path" presetSubtype="0" accel="50000" decel="50000" fill="hold" nodeType="afterEffect">
                                  <p:stCondLst>
                                    <p:cond delay="3000"/>
                                  </p:stCondLst>
                                  <p:childTnLst>
                                    <p:animMotion origin="layout" path="M 2.5E-6 1.48148E-6 L 0.07422 -0.09259 C 0.08958 -0.1132 0.11289 -0.12431 0.13724 -0.12431 C 0.16497 -0.12431 0.18711 -0.1132 0.2026 -0.09259 L 0.27708 1.48148E-6 " pathEditMode="relative" rAng="0" ptsTypes="FffFF">
                                      <p:cBhvr>
                                        <p:cTn id="66" dur="5000" fill="hold"/>
                                        <p:tgtEl>
                                          <p:spTgt spid="82"/>
                                        </p:tgtEl>
                                        <p:attrNameLst>
                                          <p:attrName>ppt_x</p:attrName>
                                          <p:attrName>ppt_y</p:attrName>
                                        </p:attrNameLst>
                                      </p:cBhvr>
                                      <p:rCtr x="13854" y="-6227"/>
                                    </p:animMotion>
                                  </p:childTnLst>
                                </p:cTn>
                              </p:par>
                            </p:childTnLst>
                          </p:cTn>
                        </p:par>
                        <p:par>
                          <p:cTn id="67" fill="hold">
                            <p:stCondLst>
                              <p:cond delay="37000"/>
                            </p:stCondLst>
                            <p:childTnLst>
                              <p:par>
                                <p:cTn id="68" presetID="12" presetClass="entr" presetSubtype="8" fill="hold" grpId="0" nodeType="after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2000"/>
                                        <p:tgtEl>
                                          <p:spTgt spid="2"/>
                                        </p:tgtEl>
                                        <p:attrNameLst>
                                          <p:attrName>ppt_x</p:attrName>
                                        </p:attrNameLst>
                                      </p:cBhvr>
                                      <p:tavLst>
                                        <p:tav tm="0">
                                          <p:val>
                                            <p:strVal val="#ppt_x-#ppt_w*1.125000"/>
                                          </p:val>
                                        </p:tav>
                                        <p:tav tm="100000">
                                          <p:val>
                                            <p:strVal val="#ppt_x"/>
                                          </p:val>
                                        </p:tav>
                                      </p:tavLst>
                                    </p:anim>
                                    <p:animEffect transition="in" filter="wipe(right)">
                                      <p:cBhvr>
                                        <p:cTn id="71" dur="2000"/>
                                        <p:tgtEl>
                                          <p:spTgt spid="2"/>
                                        </p:tgtEl>
                                      </p:cBhvr>
                                    </p:animEffect>
                                  </p:childTnLst>
                                </p:cTn>
                              </p:par>
                            </p:childTnLst>
                          </p:cTn>
                        </p:par>
                        <p:par>
                          <p:cTn id="72" fill="hold">
                            <p:stCondLst>
                              <p:cond delay="39000"/>
                            </p:stCondLst>
                            <p:childTnLst>
                              <p:par>
                                <p:cTn id="73" presetID="18" presetClass="entr" presetSubtype="6" repeatCount="2000" fill="hold" grpId="0" nodeType="afterEffect">
                                  <p:stCondLst>
                                    <p:cond delay="2000"/>
                                  </p:stCondLst>
                                  <p:childTnLst>
                                    <p:set>
                                      <p:cBhvr>
                                        <p:cTn id="74" dur="1" fill="hold">
                                          <p:stCondLst>
                                            <p:cond delay="0"/>
                                          </p:stCondLst>
                                        </p:cTn>
                                        <p:tgtEl>
                                          <p:spTgt spid="61"/>
                                        </p:tgtEl>
                                        <p:attrNameLst>
                                          <p:attrName>style.visibility</p:attrName>
                                        </p:attrNameLst>
                                      </p:cBhvr>
                                      <p:to>
                                        <p:strVal val="visible"/>
                                      </p:to>
                                    </p:set>
                                    <p:animEffect transition="in" filter="strips(downRight)">
                                      <p:cBhvr>
                                        <p:cTn id="75" dur="2000"/>
                                        <p:tgtEl>
                                          <p:spTgt spid="61"/>
                                        </p:tgtEl>
                                      </p:cBhvr>
                                    </p:animEffect>
                                  </p:childTnLst>
                                </p:cTn>
                              </p:par>
                            </p:childTnLst>
                          </p:cTn>
                        </p:par>
                        <p:par>
                          <p:cTn id="76" fill="hold">
                            <p:stCondLst>
                              <p:cond delay="45000"/>
                            </p:stCondLst>
                            <p:childTnLst>
                              <p:par>
                                <p:cTn id="77" presetID="12" presetClass="entr" presetSubtype="8" fill="hold" grpId="0" nodeType="afterEffect">
                                  <p:stCondLst>
                                    <p:cond delay="0"/>
                                  </p:stCondLst>
                                  <p:childTnLst>
                                    <p:set>
                                      <p:cBhvr>
                                        <p:cTn id="78" dur="1" fill="hold">
                                          <p:stCondLst>
                                            <p:cond delay="0"/>
                                          </p:stCondLst>
                                        </p:cTn>
                                        <p:tgtEl>
                                          <p:spTgt spid="39">
                                            <p:graphicEl>
                                              <a:dgm id="{2333003F-28E9-F247-87F6-D7BB96E1D391}"/>
                                            </p:graphicEl>
                                          </p:spTgt>
                                        </p:tgtEl>
                                        <p:attrNameLst>
                                          <p:attrName>style.visibility</p:attrName>
                                        </p:attrNameLst>
                                      </p:cBhvr>
                                      <p:to>
                                        <p:strVal val="visible"/>
                                      </p:to>
                                    </p:set>
                                    <p:anim calcmode="lin" valueType="num">
                                      <p:cBhvr additive="base">
                                        <p:cTn id="79" dur="2000"/>
                                        <p:tgtEl>
                                          <p:spTgt spid="39">
                                            <p:graphicEl>
                                              <a:dgm id="{2333003F-28E9-F247-87F6-D7BB96E1D391}"/>
                                            </p:graphicEl>
                                          </p:spTgt>
                                        </p:tgtEl>
                                        <p:attrNameLst>
                                          <p:attrName>ppt_x</p:attrName>
                                        </p:attrNameLst>
                                      </p:cBhvr>
                                      <p:tavLst>
                                        <p:tav tm="0">
                                          <p:val>
                                            <p:strVal val="#ppt_x-#ppt_w*1.125000"/>
                                          </p:val>
                                        </p:tav>
                                        <p:tav tm="100000">
                                          <p:val>
                                            <p:strVal val="#ppt_x"/>
                                          </p:val>
                                        </p:tav>
                                      </p:tavLst>
                                    </p:anim>
                                    <p:animEffect transition="in" filter="wipe(right)">
                                      <p:cBhvr>
                                        <p:cTn id="80" dur="2000"/>
                                        <p:tgtEl>
                                          <p:spTgt spid="39">
                                            <p:graphicEl>
                                              <a:dgm id="{2333003F-28E9-F247-87F6-D7BB96E1D391}"/>
                                            </p:graphicEl>
                                          </p:spTgt>
                                        </p:tgtEl>
                                      </p:cBhvr>
                                    </p:animEffect>
                                  </p:childTnLst>
                                </p:cTn>
                              </p:par>
                            </p:childTnLst>
                          </p:cTn>
                        </p:par>
                        <p:par>
                          <p:cTn id="81" fill="hold">
                            <p:stCondLst>
                              <p:cond delay="47000"/>
                            </p:stCondLst>
                            <p:childTnLst>
                              <p:par>
                                <p:cTn id="82" presetID="55" presetClass="entr" presetSubtype="0" fill="hold" nodeType="afterEffect">
                                  <p:stCondLst>
                                    <p:cond delay="0"/>
                                  </p:stCondLst>
                                  <p:childTnLst>
                                    <p:set>
                                      <p:cBhvr>
                                        <p:cTn id="83" dur="1" fill="hold">
                                          <p:stCondLst>
                                            <p:cond delay="0"/>
                                          </p:stCondLst>
                                        </p:cTn>
                                        <p:tgtEl>
                                          <p:spTgt spid="49"/>
                                        </p:tgtEl>
                                        <p:attrNameLst>
                                          <p:attrName>style.visibility</p:attrName>
                                        </p:attrNameLst>
                                      </p:cBhvr>
                                      <p:to>
                                        <p:strVal val="visible"/>
                                      </p:to>
                                    </p:set>
                                    <p:anim calcmode="lin" valueType="num">
                                      <p:cBhvr>
                                        <p:cTn id="84" dur="1000" fill="hold"/>
                                        <p:tgtEl>
                                          <p:spTgt spid="49"/>
                                        </p:tgtEl>
                                        <p:attrNameLst>
                                          <p:attrName>ppt_w</p:attrName>
                                        </p:attrNameLst>
                                      </p:cBhvr>
                                      <p:tavLst>
                                        <p:tav tm="0">
                                          <p:val>
                                            <p:strVal val="#ppt_w*0.70"/>
                                          </p:val>
                                        </p:tav>
                                        <p:tav tm="100000">
                                          <p:val>
                                            <p:strVal val="#ppt_w"/>
                                          </p:val>
                                        </p:tav>
                                      </p:tavLst>
                                    </p:anim>
                                    <p:anim calcmode="lin" valueType="num">
                                      <p:cBhvr>
                                        <p:cTn id="85" dur="1000" fill="hold"/>
                                        <p:tgtEl>
                                          <p:spTgt spid="49"/>
                                        </p:tgtEl>
                                        <p:attrNameLst>
                                          <p:attrName>ppt_h</p:attrName>
                                        </p:attrNameLst>
                                      </p:cBhvr>
                                      <p:tavLst>
                                        <p:tav tm="0">
                                          <p:val>
                                            <p:strVal val="#ppt_h"/>
                                          </p:val>
                                        </p:tav>
                                        <p:tav tm="100000">
                                          <p:val>
                                            <p:strVal val="#ppt_h"/>
                                          </p:val>
                                        </p:tav>
                                      </p:tavLst>
                                    </p:anim>
                                    <p:animEffect transition="in" filter="fade">
                                      <p:cBhvr>
                                        <p:cTn id="86" dur="1000"/>
                                        <p:tgtEl>
                                          <p:spTgt spid="49"/>
                                        </p:tgtEl>
                                      </p:cBhvr>
                                    </p:animEffect>
                                  </p:childTnLst>
                                </p:cTn>
                              </p:par>
                            </p:childTnLst>
                          </p:cTn>
                        </p:par>
                        <p:par>
                          <p:cTn id="87" fill="hold">
                            <p:stCondLst>
                              <p:cond delay="48000"/>
                            </p:stCondLst>
                            <p:childTnLst>
                              <p:par>
                                <p:cTn id="88" presetID="1" presetClass="entr" presetSubtype="0" fill="hold" nodeType="afterEffect">
                                  <p:stCondLst>
                                    <p:cond delay="1000"/>
                                  </p:stCondLst>
                                  <p:childTnLst>
                                    <p:set>
                                      <p:cBhvr>
                                        <p:cTn id="89" dur="1" fill="hold">
                                          <p:stCondLst>
                                            <p:cond delay="0"/>
                                          </p:stCondLst>
                                        </p:cTn>
                                        <p:tgtEl>
                                          <p:spTgt spid="62"/>
                                        </p:tgtEl>
                                        <p:attrNameLst>
                                          <p:attrName>style.visibility</p:attrName>
                                        </p:attrNameLst>
                                      </p:cBhvr>
                                      <p:to>
                                        <p:strVal val="visible"/>
                                      </p:to>
                                    </p:set>
                                  </p:childTnLst>
                                </p:cTn>
                              </p:par>
                            </p:childTnLst>
                          </p:cTn>
                        </p:par>
                        <p:par>
                          <p:cTn id="90" fill="hold">
                            <p:stCondLst>
                              <p:cond delay="49000"/>
                            </p:stCondLst>
                            <p:childTnLst>
                              <p:par>
                                <p:cTn id="91" presetID="0" presetClass="path" presetSubtype="0" accel="50000" decel="50000" fill="hold" nodeType="afterEffect">
                                  <p:stCondLst>
                                    <p:cond delay="0"/>
                                  </p:stCondLst>
                                  <p:childTnLst>
                                    <p:animMotion origin="layout" path="M -2.5E-6 -5.18519E-6 C -0.00039 0.00671 0.00052 0.01412 -0.00104 0.02037 C -0.00378 0.03055 -0.01576 0.03333 -0.02083 0.03333 " pathEditMode="relative" ptsTypes="ffA">
                                      <p:cBhvr>
                                        <p:cTn id="92"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Sub>
          <a:bldDgm bld="one"/>
        </p:bldSub>
      </p:bldGraphic>
      <p:bldP spid="4" grpId="0" animBg="1"/>
      <p:bldGraphic spid="2" grpId="0">
        <p:bldAsOne/>
      </p:bldGraphic>
      <p:bldP spid="27" grpId="0" animBg="1"/>
      <p:bldP spid="61" grpId="0" animBg="1"/>
      <p:bldGraphic spid="39" grpId="0" uiExpand="1">
        <p:bldSub>
          <a:bldDgm bld="one"/>
        </p:bldSub>
      </p:bldGraphic>
      <p:bldGraphic spid="40"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629007467"/>
              </p:ext>
            </p:extLst>
          </p:nvPr>
        </p:nvGraphicFramePr>
        <p:xfrm>
          <a:off x="368301" y="2959100"/>
          <a:ext cx="3759199" cy="2149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Up Arrow 3"/>
          <p:cNvSpPr/>
          <p:nvPr/>
        </p:nvSpPr>
        <p:spPr>
          <a:xfrm rot="5400000">
            <a:off x="901700" y="3403600"/>
            <a:ext cx="1155700" cy="11811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2" name="Diagram 1"/>
          <p:cNvGraphicFramePr/>
          <p:nvPr>
            <p:extLst>
              <p:ext uri="{D42A27DB-BD31-4B8C-83A1-F6EECF244321}">
                <p14:modId xmlns:p14="http://schemas.microsoft.com/office/powerpoint/2010/main" val="598298742"/>
              </p:ext>
            </p:extLst>
          </p:nvPr>
        </p:nvGraphicFramePr>
        <p:xfrm>
          <a:off x="8699501" y="3403600"/>
          <a:ext cx="2146299" cy="111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a:xfrm>
            <a:off x="257099" y="599382"/>
            <a:ext cx="11375136" cy="506413"/>
          </a:xfrm>
        </p:spPr>
        <p:txBody>
          <a:bodyPr/>
          <a:lstStyle/>
          <a:p>
            <a:r>
              <a:rPr lang="en-US" dirty="0" smtClean="0">
                <a:solidFill>
                  <a:srgbClr val="002D86"/>
                </a:solidFill>
              </a:rPr>
              <a:t>Efficient Infrastructure: Downsizing VM</a:t>
            </a:r>
            <a:endParaRPr lang="en-US" dirty="0">
              <a:solidFill>
                <a:srgbClr val="002D86"/>
              </a:solidFill>
            </a:endParaRPr>
          </a:p>
        </p:txBody>
      </p:sp>
      <p:sp>
        <p:nvSpPr>
          <p:cNvPr id="27" name="Up Arrow 26"/>
          <p:cNvSpPr/>
          <p:nvPr/>
        </p:nvSpPr>
        <p:spPr>
          <a:xfrm rot="5400000">
            <a:off x="2641600" y="3517900"/>
            <a:ext cx="1143000" cy="1041400"/>
          </a:xfrm>
          <a:prstGeom prst="upArrow">
            <a:avLst/>
          </a:prstGeom>
          <a:solidFill>
            <a:srgbClr val="FF0000">
              <a:alpha val="50000"/>
            </a:srgbClr>
          </a:solidFill>
          <a:ln>
            <a:noFill/>
          </a:ln>
          <a:scene3d>
            <a:camera prst="orthographicFront">
              <a:rot lat="0" lon="0" rev="189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p>
        </p:txBody>
      </p:sp>
      <p:sp>
        <p:nvSpPr>
          <p:cNvPr id="61" name="Down Arrow 60"/>
          <p:cNvSpPr/>
          <p:nvPr/>
        </p:nvSpPr>
        <p:spPr>
          <a:xfrm rot="16200000">
            <a:off x="9258300" y="3340100"/>
            <a:ext cx="1054100" cy="1080008"/>
          </a:xfrm>
          <a:prstGeom prst="downArrow">
            <a:avLst/>
          </a:prstGeom>
          <a:solidFill>
            <a:srgbClr val="FF0000">
              <a:alpha val="50000"/>
            </a:srgbClr>
          </a:solidFill>
          <a:ln>
            <a:noFill/>
          </a:ln>
          <a:scene3d>
            <a:camera prst="orthographicFront">
              <a:rot lat="0" lon="0" rev="2700000"/>
            </a:camera>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39" name="Diagram 38"/>
          <p:cNvGraphicFramePr/>
          <p:nvPr>
            <p:extLst>
              <p:ext uri="{D42A27DB-BD31-4B8C-83A1-F6EECF244321}">
                <p14:modId xmlns:p14="http://schemas.microsoft.com/office/powerpoint/2010/main" val="1717503839"/>
              </p:ext>
            </p:extLst>
          </p:nvPr>
        </p:nvGraphicFramePr>
        <p:xfrm>
          <a:off x="2628899" y="1524000"/>
          <a:ext cx="9131301" cy="1346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28" name="Group 27"/>
          <p:cNvGrpSpPr/>
          <p:nvPr/>
        </p:nvGrpSpPr>
        <p:grpSpPr>
          <a:xfrm>
            <a:off x="3416300" y="1625600"/>
            <a:ext cx="1854200" cy="1117092"/>
            <a:chOff x="1663392" y="1311087"/>
            <a:chExt cx="1448108" cy="1281501"/>
          </a:xfrm>
        </p:grpSpPr>
        <p:sp>
          <p:nvSpPr>
            <p:cNvPr id="29" name="Freeform 28"/>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Freeform 29"/>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31" name="Group 53"/>
            <p:cNvGrpSpPr>
              <a:grpSpLocks/>
            </p:cNvGrpSpPr>
            <p:nvPr/>
          </p:nvGrpSpPr>
          <p:grpSpPr bwMode="auto">
            <a:xfrm>
              <a:off x="1667134" y="1311087"/>
              <a:ext cx="1444366" cy="1279944"/>
              <a:chOff x="5333206" y="2781492"/>
              <a:chExt cx="5761883" cy="3543902"/>
            </a:xfrm>
          </p:grpSpPr>
          <p:cxnSp>
            <p:nvCxnSpPr>
              <p:cNvPr id="32"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33"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34" name="Group 33"/>
          <p:cNvGrpSpPr/>
          <p:nvPr/>
        </p:nvGrpSpPr>
        <p:grpSpPr>
          <a:xfrm>
            <a:off x="4356408" y="2328632"/>
            <a:ext cx="567385" cy="216212"/>
            <a:chOff x="2314274" y="3510551"/>
            <a:chExt cx="310896" cy="164592"/>
          </a:xfrm>
        </p:grpSpPr>
        <p:sp>
          <p:nvSpPr>
            <p:cNvPr id="35" name="Rectangle 34"/>
            <p:cNvSpPr/>
            <p:nvPr/>
          </p:nvSpPr>
          <p:spPr bwMode="auto">
            <a:xfrm flipV="1">
              <a:off x="2314274" y="360643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6" name="Rectangle 35"/>
            <p:cNvSpPr/>
            <p:nvPr/>
          </p:nvSpPr>
          <p:spPr bwMode="auto">
            <a:xfrm flipV="1">
              <a:off x="2496262" y="3510551"/>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7" name="Rectangle 36"/>
            <p:cNvSpPr/>
            <p:nvPr/>
          </p:nvSpPr>
          <p:spPr bwMode="auto">
            <a:xfrm flipV="1">
              <a:off x="2405268" y="355849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49" name="Group 48"/>
          <p:cNvGrpSpPr/>
          <p:nvPr/>
        </p:nvGrpSpPr>
        <p:grpSpPr>
          <a:xfrm>
            <a:off x="9372600" y="1638300"/>
            <a:ext cx="1625600" cy="1129792"/>
            <a:chOff x="1663392" y="1311087"/>
            <a:chExt cx="1448108" cy="1281501"/>
          </a:xfrm>
        </p:grpSpPr>
        <p:sp>
          <p:nvSpPr>
            <p:cNvPr id="50" name="Freeform 49"/>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1" name="Freeform 50"/>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52" name="Group 53"/>
            <p:cNvGrpSpPr>
              <a:grpSpLocks/>
            </p:cNvGrpSpPr>
            <p:nvPr/>
          </p:nvGrpSpPr>
          <p:grpSpPr bwMode="auto">
            <a:xfrm>
              <a:off x="1667134" y="1311087"/>
              <a:ext cx="1444366" cy="1279944"/>
              <a:chOff x="5333206" y="2781492"/>
              <a:chExt cx="5761883" cy="3543902"/>
            </a:xfrm>
          </p:grpSpPr>
          <p:cxnSp>
            <p:nvCxnSpPr>
              <p:cNvPr id="53"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54"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62" name="Group 61"/>
          <p:cNvGrpSpPr/>
          <p:nvPr/>
        </p:nvGrpSpPr>
        <p:grpSpPr>
          <a:xfrm>
            <a:off x="9663967" y="2465874"/>
            <a:ext cx="446634" cy="256769"/>
            <a:chOff x="11327667" y="1703874"/>
            <a:chExt cx="446634" cy="256769"/>
          </a:xfrm>
        </p:grpSpPr>
        <p:sp>
          <p:nvSpPr>
            <p:cNvPr id="56" name="Rectangle 55"/>
            <p:cNvSpPr/>
            <p:nvPr/>
          </p:nvSpPr>
          <p:spPr bwMode="auto">
            <a:xfrm flipV="1">
              <a:off x="11327667" y="186935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7" name="Rectangle 56"/>
            <p:cNvSpPr/>
            <p:nvPr/>
          </p:nvSpPr>
          <p:spPr bwMode="auto">
            <a:xfrm flipV="1">
              <a:off x="11568048" y="170387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8" name="Rectangle 57"/>
            <p:cNvSpPr/>
            <p:nvPr/>
          </p:nvSpPr>
          <p:spPr bwMode="auto">
            <a:xfrm flipV="1">
              <a:off x="11447858" y="1780263"/>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sp>
        <p:nvSpPr>
          <p:cNvPr id="5" name="Cloud 4"/>
          <p:cNvSpPr/>
          <p:nvPr/>
        </p:nvSpPr>
        <p:spPr>
          <a:xfrm>
            <a:off x="101600" y="4787900"/>
            <a:ext cx="11493500" cy="1549400"/>
          </a:xfrm>
          <a:prstGeom prst="cloud">
            <a:avLst/>
          </a:prstGeom>
          <a:solidFill>
            <a:srgbClr val="00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42" name="Group 41"/>
          <p:cNvGrpSpPr/>
          <p:nvPr/>
        </p:nvGrpSpPr>
        <p:grpSpPr>
          <a:xfrm>
            <a:off x="914400" y="5597421"/>
            <a:ext cx="803435" cy="480041"/>
            <a:chOff x="990668" y="5254521"/>
            <a:chExt cx="523967" cy="480041"/>
          </a:xfrm>
        </p:grpSpPr>
        <p:sp>
          <p:nvSpPr>
            <p:cNvPr id="4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5"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60" name="Group 59"/>
          <p:cNvGrpSpPr/>
          <p:nvPr/>
        </p:nvGrpSpPr>
        <p:grpSpPr>
          <a:xfrm>
            <a:off x="3543300" y="5851421"/>
            <a:ext cx="803435" cy="480041"/>
            <a:chOff x="990668" y="5254521"/>
            <a:chExt cx="523967" cy="480041"/>
          </a:xfrm>
        </p:grpSpPr>
        <p:sp>
          <p:nvSpPr>
            <p:cNvPr id="6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9"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0"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85" name="Group 84"/>
          <p:cNvGrpSpPr/>
          <p:nvPr/>
        </p:nvGrpSpPr>
        <p:grpSpPr>
          <a:xfrm>
            <a:off x="965200" y="4953000"/>
            <a:ext cx="469900" cy="687446"/>
            <a:chOff x="454766" y="3749446"/>
            <a:chExt cx="596983" cy="1014700"/>
          </a:xfrm>
        </p:grpSpPr>
        <p:sp>
          <p:nvSpPr>
            <p:cNvPr id="86" name="Rounded Rectangle 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7" name="Rounded Rectangle 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8" name="Group 87"/>
          <p:cNvGrpSpPr/>
          <p:nvPr/>
        </p:nvGrpSpPr>
        <p:grpSpPr>
          <a:xfrm>
            <a:off x="3517900" y="5232400"/>
            <a:ext cx="469900" cy="687446"/>
            <a:chOff x="454766" y="3749446"/>
            <a:chExt cx="596983" cy="1014700"/>
          </a:xfrm>
        </p:grpSpPr>
        <p:sp>
          <p:nvSpPr>
            <p:cNvPr id="89" name="Rounded Rectangle 88"/>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0" name="Rounded Rectangle 89"/>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1" name="Group 90"/>
          <p:cNvGrpSpPr/>
          <p:nvPr/>
        </p:nvGrpSpPr>
        <p:grpSpPr>
          <a:xfrm>
            <a:off x="3784599" y="5308600"/>
            <a:ext cx="469901" cy="687446"/>
            <a:chOff x="357958" y="3749446"/>
            <a:chExt cx="596984" cy="1014700"/>
          </a:xfrm>
        </p:grpSpPr>
        <p:sp>
          <p:nvSpPr>
            <p:cNvPr id="92" name="Rounded Rectangle 91"/>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3" name="Rounded Rectangle 92"/>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00" name="Group 99"/>
          <p:cNvGrpSpPr/>
          <p:nvPr/>
        </p:nvGrpSpPr>
        <p:grpSpPr>
          <a:xfrm>
            <a:off x="1168400" y="5130800"/>
            <a:ext cx="469900" cy="687446"/>
            <a:chOff x="454766" y="3749446"/>
            <a:chExt cx="596983" cy="1014700"/>
          </a:xfrm>
        </p:grpSpPr>
        <p:sp>
          <p:nvSpPr>
            <p:cNvPr id="101" name="Rounded Rectangle 1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02" name="Rounded Rectangle 1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
        <p:nvSpPr>
          <p:cNvPr id="158" name="Freeform 60"/>
          <p:cNvSpPr>
            <a:spLocks noEditPoints="1"/>
          </p:cNvSpPr>
          <p:nvPr/>
        </p:nvSpPr>
        <p:spPr bwMode="auto">
          <a:xfrm>
            <a:off x="7514876" y="5100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9" name="Freeform 60"/>
          <p:cNvSpPr>
            <a:spLocks noEditPoints="1"/>
          </p:cNvSpPr>
          <p:nvPr/>
        </p:nvSpPr>
        <p:spPr bwMode="auto">
          <a:xfrm>
            <a:off x="8238776" y="48717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60"/>
          <p:cNvSpPr>
            <a:spLocks noEditPoints="1"/>
          </p:cNvSpPr>
          <p:nvPr/>
        </p:nvSpPr>
        <p:spPr bwMode="auto">
          <a:xfrm>
            <a:off x="6727476" y="5303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0" name="Freeform 60"/>
          <p:cNvSpPr>
            <a:spLocks noEditPoints="1"/>
          </p:cNvSpPr>
          <p:nvPr/>
        </p:nvSpPr>
        <p:spPr bwMode="auto">
          <a:xfrm>
            <a:off x="10308876" y="5049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5" name="Freeform 60"/>
          <p:cNvSpPr>
            <a:spLocks noEditPoints="1"/>
          </p:cNvSpPr>
          <p:nvPr/>
        </p:nvSpPr>
        <p:spPr bwMode="auto">
          <a:xfrm>
            <a:off x="8403876" y="52019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6" name="Freeform 60"/>
          <p:cNvSpPr>
            <a:spLocks noEditPoints="1"/>
          </p:cNvSpPr>
          <p:nvPr/>
        </p:nvSpPr>
        <p:spPr bwMode="auto">
          <a:xfrm>
            <a:off x="9229376" y="49098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0"/>
          <p:cNvSpPr>
            <a:spLocks noEditPoints="1"/>
          </p:cNvSpPr>
          <p:nvPr/>
        </p:nvSpPr>
        <p:spPr bwMode="auto">
          <a:xfrm>
            <a:off x="7705376" y="55702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1" name="Freeform 60"/>
          <p:cNvSpPr>
            <a:spLocks noEditPoints="1"/>
          </p:cNvSpPr>
          <p:nvPr/>
        </p:nvSpPr>
        <p:spPr bwMode="auto">
          <a:xfrm>
            <a:off x="9584976" y="52781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1" name="Freeform 60"/>
          <p:cNvSpPr>
            <a:spLocks noEditPoints="1"/>
          </p:cNvSpPr>
          <p:nvPr/>
        </p:nvSpPr>
        <p:spPr bwMode="auto">
          <a:xfrm>
            <a:off x="8797576" y="5481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61" name="Group 160"/>
          <p:cNvGrpSpPr/>
          <p:nvPr/>
        </p:nvGrpSpPr>
        <p:grpSpPr>
          <a:xfrm>
            <a:off x="2768600" y="5889521"/>
            <a:ext cx="803435" cy="480041"/>
            <a:chOff x="990668" y="5254521"/>
            <a:chExt cx="523967" cy="480041"/>
          </a:xfrm>
        </p:grpSpPr>
        <p:sp>
          <p:nvSpPr>
            <p:cNvPr id="16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70" name="Group 169"/>
          <p:cNvGrpSpPr/>
          <p:nvPr/>
        </p:nvGrpSpPr>
        <p:grpSpPr>
          <a:xfrm>
            <a:off x="2743200" y="5270500"/>
            <a:ext cx="469900" cy="687446"/>
            <a:chOff x="454766" y="3749446"/>
            <a:chExt cx="596983" cy="1014700"/>
          </a:xfrm>
        </p:grpSpPr>
        <p:sp>
          <p:nvSpPr>
            <p:cNvPr id="171" name="Rounded Rectangle 17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2" name="Rounded Rectangle 17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6" name="Group 175"/>
          <p:cNvGrpSpPr/>
          <p:nvPr/>
        </p:nvGrpSpPr>
        <p:grpSpPr>
          <a:xfrm>
            <a:off x="1905000" y="5775221"/>
            <a:ext cx="803435" cy="480041"/>
            <a:chOff x="990668" y="5254521"/>
            <a:chExt cx="523967" cy="480041"/>
          </a:xfrm>
        </p:grpSpPr>
        <p:sp>
          <p:nvSpPr>
            <p:cNvPr id="177"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8"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9"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0"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1"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2"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3"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4"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85" name="Group 184"/>
          <p:cNvGrpSpPr/>
          <p:nvPr/>
        </p:nvGrpSpPr>
        <p:grpSpPr>
          <a:xfrm>
            <a:off x="1879600" y="5156200"/>
            <a:ext cx="469900" cy="687446"/>
            <a:chOff x="454766" y="3749446"/>
            <a:chExt cx="596983" cy="1014700"/>
          </a:xfrm>
        </p:grpSpPr>
        <p:sp>
          <p:nvSpPr>
            <p:cNvPr id="186" name="Rounded Rectangle 1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87" name="Rounded Rectangle 1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91" name="Group 190"/>
          <p:cNvGrpSpPr/>
          <p:nvPr/>
        </p:nvGrpSpPr>
        <p:grpSpPr>
          <a:xfrm>
            <a:off x="4381500" y="5851421"/>
            <a:ext cx="803435" cy="480041"/>
            <a:chOff x="990668" y="5254521"/>
            <a:chExt cx="523967" cy="480041"/>
          </a:xfrm>
        </p:grpSpPr>
        <p:sp>
          <p:nvSpPr>
            <p:cNvPr id="19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200" name="Group 199"/>
          <p:cNvGrpSpPr/>
          <p:nvPr/>
        </p:nvGrpSpPr>
        <p:grpSpPr>
          <a:xfrm>
            <a:off x="4356100" y="5346700"/>
            <a:ext cx="469900" cy="687446"/>
            <a:chOff x="454766" y="3749446"/>
            <a:chExt cx="596983" cy="1014700"/>
          </a:xfrm>
        </p:grpSpPr>
        <p:sp>
          <p:nvSpPr>
            <p:cNvPr id="201" name="Rounded Rectangle 2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202" name="Rounded Rectangle 2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33" name="Group 132"/>
          <p:cNvGrpSpPr/>
          <p:nvPr/>
        </p:nvGrpSpPr>
        <p:grpSpPr>
          <a:xfrm>
            <a:off x="2159000" y="5283200"/>
            <a:ext cx="469900" cy="687446"/>
            <a:chOff x="454766" y="3749446"/>
            <a:chExt cx="596983" cy="1014700"/>
          </a:xfrm>
        </p:grpSpPr>
        <p:sp>
          <p:nvSpPr>
            <p:cNvPr id="134" name="Rounded Rectangle 133"/>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35" name="Rounded Rectangle 134"/>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39" name="Group 138"/>
          <p:cNvGrpSpPr/>
          <p:nvPr/>
        </p:nvGrpSpPr>
        <p:grpSpPr>
          <a:xfrm>
            <a:off x="2946400" y="5384800"/>
            <a:ext cx="469900" cy="687446"/>
            <a:chOff x="454766" y="3749446"/>
            <a:chExt cx="596983" cy="1014700"/>
          </a:xfrm>
        </p:grpSpPr>
        <p:sp>
          <p:nvSpPr>
            <p:cNvPr id="140" name="Rounded Rectangle 139"/>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41" name="Rounded Rectangle 140"/>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
        <p:nvSpPr>
          <p:cNvPr id="143" name="Rounded Rectangle 142"/>
          <p:cNvSpPr/>
          <p:nvPr/>
        </p:nvSpPr>
        <p:spPr>
          <a:xfrm>
            <a:off x="4660900" y="4940300"/>
            <a:ext cx="469900" cy="1144646"/>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44" name="Rounded Rectangle 143"/>
          <p:cNvSpPr/>
          <p:nvPr/>
        </p:nvSpPr>
        <p:spPr>
          <a:xfrm>
            <a:off x="4703808" y="5092700"/>
            <a:ext cx="384084" cy="64770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aphicFrame>
        <p:nvGraphicFramePr>
          <p:cNvPr id="145" name="Diagram 144"/>
          <p:cNvGraphicFramePr/>
          <p:nvPr>
            <p:extLst>
              <p:ext uri="{D42A27DB-BD31-4B8C-83A1-F6EECF244321}">
                <p14:modId xmlns:p14="http://schemas.microsoft.com/office/powerpoint/2010/main" val="409866135"/>
              </p:ext>
            </p:extLst>
          </p:nvPr>
        </p:nvGraphicFramePr>
        <p:xfrm>
          <a:off x="6667500" y="2933700"/>
          <a:ext cx="2146300" cy="4699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7" name="Up Arrow 6"/>
          <p:cNvSpPr/>
          <p:nvPr/>
        </p:nvSpPr>
        <p:spPr>
          <a:xfrm>
            <a:off x="4102100" y="4165600"/>
            <a:ext cx="165100" cy="1448308"/>
          </a:xfrm>
          <a:prstGeom prst="upArrow">
            <a:avLst/>
          </a:prstGeom>
          <a:solidFill>
            <a:srgbClr val="FFFF00"/>
          </a:solidFill>
          <a:ln>
            <a:noFill/>
          </a:ln>
          <a:effectLst>
            <a:glow rad="101600">
              <a:srgbClr val="3366FF">
                <a:alpha val="75000"/>
              </a:srgbClr>
            </a:glow>
          </a:effectLst>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Up Arrow 8"/>
          <p:cNvSpPr/>
          <p:nvPr/>
        </p:nvSpPr>
        <p:spPr>
          <a:xfrm rot="14340000">
            <a:off x="6263032" y="3450557"/>
            <a:ext cx="139369" cy="2609059"/>
          </a:xfrm>
          <a:prstGeom prst="upArrow">
            <a:avLst/>
          </a:prstGeom>
          <a:solidFill>
            <a:srgbClr val="FFFF00"/>
          </a:solidFill>
          <a:ln>
            <a:noFill/>
          </a:ln>
          <a:effectLst>
            <a:glow rad="101600">
              <a:srgbClr val="3366FF">
                <a:alpha val="7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1" name="Up Arrow 150"/>
          <p:cNvSpPr/>
          <p:nvPr/>
        </p:nvSpPr>
        <p:spPr>
          <a:xfrm rot="4440000">
            <a:off x="6948297" y="3261695"/>
            <a:ext cx="186008" cy="3367734"/>
          </a:xfrm>
          <a:prstGeom prst="upArrow">
            <a:avLst/>
          </a:prstGeom>
          <a:solidFill>
            <a:srgbClr val="FFFF00"/>
          </a:solidFill>
          <a:ln>
            <a:noFill/>
          </a:ln>
          <a:effectLst>
            <a:glow rad="101600">
              <a:srgbClr val="3366FF">
                <a:alpha val="7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2096557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8">
                                            <p:graphicEl>
                                              <a:dgm id="{43588BFA-0C43-0A45-B3DA-2B9CF302640F}"/>
                                            </p:graphicEl>
                                          </p:spTgt>
                                        </p:tgtEl>
                                        <p:attrNameLst>
                                          <p:attrName>style.visibility</p:attrName>
                                        </p:attrNameLst>
                                      </p:cBhvr>
                                      <p:to>
                                        <p:strVal val="visible"/>
                                      </p:to>
                                    </p:set>
                                    <p:anim calcmode="lin" valueType="num">
                                      <p:cBhvr additive="base">
                                        <p:cTn id="7" dur="2000"/>
                                        <p:tgtEl>
                                          <p:spTgt spid="38">
                                            <p:graphicEl>
                                              <a:dgm id="{43588BFA-0C43-0A45-B3DA-2B9CF302640F}"/>
                                            </p:graphicEl>
                                          </p:spTgt>
                                        </p:tgtEl>
                                        <p:attrNameLst>
                                          <p:attrName>ppt_x</p:attrName>
                                        </p:attrNameLst>
                                      </p:cBhvr>
                                      <p:tavLst>
                                        <p:tav tm="0">
                                          <p:val>
                                            <p:strVal val="#ppt_x-#ppt_w*1.125000"/>
                                          </p:val>
                                        </p:tav>
                                        <p:tav tm="100000">
                                          <p:val>
                                            <p:strVal val="#ppt_x"/>
                                          </p:val>
                                        </p:tav>
                                      </p:tavLst>
                                    </p:anim>
                                    <p:animEffect transition="in" filter="wipe(right)">
                                      <p:cBhvr>
                                        <p:cTn id="8" dur="2000"/>
                                        <p:tgtEl>
                                          <p:spTgt spid="38">
                                            <p:graphicEl>
                                              <a:dgm id="{43588BFA-0C43-0A45-B3DA-2B9CF302640F}"/>
                                            </p:graphicEl>
                                          </p:spTgt>
                                        </p:tgtEl>
                                      </p:cBhvr>
                                    </p:animEffect>
                                  </p:childTnLst>
                                </p:cTn>
                              </p:par>
                              <p:par>
                                <p:cTn id="9" presetID="18" presetClass="entr" presetSubtype="6" repeatCount="4000" fill="hold" grpId="0" nodeType="withEffect">
                                  <p:stCondLst>
                                    <p:cond delay="200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2000"/>
                                        <p:tgtEl>
                                          <p:spTgt spid="4"/>
                                        </p:tgtEl>
                                      </p:cBhvr>
                                    </p:animEffect>
                                  </p:childTnLst>
                                </p:cTn>
                              </p:par>
                              <p:par>
                                <p:cTn id="12" presetID="12" presetClass="entr" presetSubtype="8" fill="hold" grpId="0" nodeType="withEffect">
                                  <p:stCondLst>
                                    <p:cond delay="3000"/>
                                  </p:stCondLst>
                                  <p:childTnLst>
                                    <p:set>
                                      <p:cBhvr>
                                        <p:cTn id="13" dur="1" fill="hold">
                                          <p:stCondLst>
                                            <p:cond delay="0"/>
                                          </p:stCondLst>
                                        </p:cTn>
                                        <p:tgtEl>
                                          <p:spTgt spid="38">
                                            <p:graphicEl>
                                              <a:dgm id="{869CFEFB-1B6F-A64F-8237-C884AA0080FC}"/>
                                            </p:graphicEl>
                                          </p:spTgt>
                                        </p:tgtEl>
                                        <p:attrNameLst>
                                          <p:attrName>style.visibility</p:attrName>
                                        </p:attrNameLst>
                                      </p:cBhvr>
                                      <p:to>
                                        <p:strVal val="visible"/>
                                      </p:to>
                                    </p:set>
                                    <p:anim calcmode="lin" valueType="num">
                                      <p:cBhvr additive="base">
                                        <p:cTn id="14" dur="2000"/>
                                        <p:tgtEl>
                                          <p:spTgt spid="38">
                                            <p:graphicEl>
                                              <a:dgm id="{869CFEFB-1B6F-A64F-8237-C884AA0080FC}"/>
                                            </p:graphicEl>
                                          </p:spTgt>
                                        </p:tgtEl>
                                        <p:attrNameLst>
                                          <p:attrName>ppt_x</p:attrName>
                                        </p:attrNameLst>
                                      </p:cBhvr>
                                      <p:tavLst>
                                        <p:tav tm="0">
                                          <p:val>
                                            <p:strVal val="#ppt_x-#ppt_w*1.125000"/>
                                          </p:val>
                                        </p:tav>
                                        <p:tav tm="100000">
                                          <p:val>
                                            <p:strVal val="#ppt_x"/>
                                          </p:val>
                                        </p:tav>
                                      </p:tavLst>
                                    </p:anim>
                                    <p:animEffect transition="in" filter="wipe(right)">
                                      <p:cBhvr>
                                        <p:cTn id="15" dur="2000"/>
                                        <p:tgtEl>
                                          <p:spTgt spid="38">
                                            <p:graphicEl>
                                              <a:dgm id="{869CFEFB-1B6F-A64F-8237-C884AA0080FC}"/>
                                            </p:graphicEl>
                                          </p:spTgt>
                                        </p:tgtEl>
                                      </p:cBhvr>
                                    </p:animEffect>
                                  </p:childTnLst>
                                </p:cTn>
                              </p:par>
                              <p:par>
                                <p:cTn id="16" presetID="6" presetClass="emph" presetSubtype="0" fill="hold" grpId="0" nodeType="withEffect">
                                  <p:stCondLst>
                                    <p:cond delay="3000"/>
                                  </p:stCondLst>
                                  <p:childTnLst>
                                    <p:animScale>
                                      <p:cBhvr>
                                        <p:cTn id="17" dur="3000" fill="hold"/>
                                        <p:tgtEl>
                                          <p:spTgt spid="144"/>
                                        </p:tgtEl>
                                      </p:cBhvr>
                                      <p:by x="100000" y="50000"/>
                                    </p:animScale>
                                  </p:childTnLst>
                                </p:cTn>
                              </p:par>
                              <p:par>
                                <p:cTn id="18" presetID="18" presetClass="entr" presetSubtype="12" fill="hold" grpId="0" nodeType="withEffect">
                                  <p:stCondLst>
                                    <p:cond delay="3000"/>
                                  </p:stCondLst>
                                  <p:childTnLst>
                                    <p:set>
                                      <p:cBhvr>
                                        <p:cTn id="19" dur="1" fill="hold">
                                          <p:stCondLst>
                                            <p:cond delay="0"/>
                                          </p:stCondLst>
                                        </p:cTn>
                                        <p:tgtEl>
                                          <p:spTgt spid="7"/>
                                        </p:tgtEl>
                                        <p:attrNameLst>
                                          <p:attrName>style.visibility</p:attrName>
                                        </p:attrNameLst>
                                      </p:cBhvr>
                                      <p:to>
                                        <p:strVal val="visible"/>
                                      </p:to>
                                    </p:set>
                                    <p:animEffect transition="in" filter="strips(downLeft)">
                                      <p:cBhvr>
                                        <p:cTn id="20" dur="5000"/>
                                        <p:tgtEl>
                                          <p:spTgt spid="7"/>
                                        </p:tgtEl>
                                      </p:cBhvr>
                                    </p:animEffect>
                                  </p:childTnLst>
                                </p:cTn>
                              </p:par>
                              <p:par>
                                <p:cTn id="21" presetID="18" presetClass="entr" presetSubtype="6" repeatCount="2000" fill="hold" grpId="0" nodeType="withEffect">
                                  <p:stCondLst>
                                    <p:cond delay="5000"/>
                                  </p:stCondLst>
                                  <p:childTnLst>
                                    <p:set>
                                      <p:cBhvr>
                                        <p:cTn id="22" dur="1" fill="hold">
                                          <p:stCondLst>
                                            <p:cond delay="0"/>
                                          </p:stCondLst>
                                        </p:cTn>
                                        <p:tgtEl>
                                          <p:spTgt spid="27"/>
                                        </p:tgtEl>
                                        <p:attrNameLst>
                                          <p:attrName>style.visibility</p:attrName>
                                        </p:attrNameLst>
                                      </p:cBhvr>
                                      <p:to>
                                        <p:strVal val="visible"/>
                                      </p:to>
                                    </p:set>
                                    <p:animEffect transition="in" filter="strips(downRight)">
                                      <p:cBhvr>
                                        <p:cTn id="23" dur="2000"/>
                                        <p:tgtEl>
                                          <p:spTgt spid="27"/>
                                        </p:tgtEl>
                                      </p:cBhvr>
                                    </p:animEffect>
                                  </p:childTnLst>
                                </p:cTn>
                              </p:par>
                              <p:par>
                                <p:cTn id="24" presetID="35" presetClass="emph" presetSubtype="0" repeatCount="2000" fill="hold" grpId="1" nodeType="withEffect">
                                  <p:stCondLst>
                                    <p:cond delay="2000"/>
                                  </p:stCondLst>
                                  <p:childTnLst>
                                    <p:anim calcmode="discrete" valueType="str">
                                      <p:cBhvr>
                                        <p:cTn id="25" dur="2000" fill="hold"/>
                                        <p:tgtEl>
                                          <p:spTgt spid="144"/>
                                        </p:tgtEl>
                                        <p:attrNameLst>
                                          <p:attrName>style.visibility</p:attrName>
                                        </p:attrNameLst>
                                      </p:cBhvr>
                                      <p:tavLst>
                                        <p:tav tm="0">
                                          <p:val>
                                            <p:strVal val="hidden"/>
                                          </p:val>
                                        </p:tav>
                                        <p:tav tm="50000">
                                          <p:val>
                                            <p:strVal val="visible"/>
                                          </p:val>
                                        </p:tav>
                                      </p:tavLst>
                                    </p:anim>
                                  </p:childTnLst>
                                </p:cTn>
                              </p:par>
                            </p:childTnLst>
                          </p:cTn>
                        </p:par>
                        <p:par>
                          <p:cTn id="26" fill="hold">
                            <p:stCondLst>
                              <p:cond delay="10000"/>
                            </p:stCondLst>
                            <p:childTnLst>
                              <p:par>
                                <p:cTn id="27" presetID="12" presetClass="entr" presetSubtype="8" fill="hold" grpId="0" nodeType="afterEffect">
                                  <p:stCondLst>
                                    <p:cond delay="0"/>
                                  </p:stCondLst>
                                  <p:childTnLst>
                                    <p:set>
                                      <p:cBhvr>
                                        <p:cTn id="28" dur="1" fill="hold">
                                          <p:stCondLst>
                                            <p:cond delay="0"/>
                                          </p:stCondLst>
                                        </p:cTn>
                                        <p:tgtEl>
                                          <p:spTgt spid="39">
                                            <p:graphicEl>
                                              <a:dgm id="{57347D06-54CB-E24B-B20F-42EA213DF5AF}"/>
                                            </p:graphicEl>
                                          </p:spTgt>
                                        </p:tgtEl>
                                        <p:attrNameLst>
                                          <p:attrName>style.visibility</p:attrName>
                                        </p:attrNameLst>
                                      </p:cBhvr>
                                      <p:to>
                                        <p:strVal val="visible"/>
                                      </p:to>
                                    </p:set>
                                    <p:anim calcmode="lin" valueType="num">
                                      <p:cBhvr additive="base">
                                        <p:cTn id="29" dur="2000"/>
                                        <p:tgtEl>
                                          <p:spTgt spid="39">
                                            <p:graphicEl>
                                              <a:dgm id="{57347D06-54CB-E24B-B20F-42EA213DF5AF}"/>
                                            </p:graphicEl>
                                          </p:spTgt>
                                        </p:tgtEl>
                                        <p:attrNameLst>
                                          <p:attrName>ppt_x</p:attrName>
                                        </p:attrNameLst>
                                      </p:cBhvr>
                                      <p:tavLst>
                                        <p:tav tm="0">
                                          <p:val>
                                            <p:strVal val="#ppt_x-#ppt_w*1.125000"/>
                                          </p:val>
                                        </p:tav>
                                        <p:tav tm="100000">
                                          <p:val>
                                            <p:strVal val="#ppt_x"/>
                                          </p:val>
                                        </p:tav>
                                      </p:tavLst>
                                    </p:anim>
                                    <p:animEffect transition="in" filter="wipe(right)">
                                      <p:cBhvr>
                                        <p:cTn id="30" dur="2000"/>
                                        <p:tgtEl>
                                          <p:spTgt spid="39">
                                            <p:graphicEl>
                                              <a:dgm id="{57347D06-54CB-E24B-B20F-42EA213DF5AF}"/>
                                            </p:graphicEl>
                                          </p:spTgt>
                                        </p:tgtEl>
                                      </p:cBhvr>
                                    </p:animEffect>
                                  </p:childTnLst>
                                </p:cTn>
                              </p:par>
                            </p:childTnLst>
                          </p:cTn>
                        </p:par>
                        <p:par>
                          <p:cTn id="31" fill="hold">
                            <p:stCondLst>
                              <p:cond delay="12000"/>
                            </p:stCondLst>
                            <p:childTnLst>
                              <p:par>
                                <p:cTn id="32" presetID="55" presetClass="entr" presetSubtype="0"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p:cTn id="34" dur="1000" fill="hold"/>
                                        <p:tgtEl>
                                          <p:spTgt spid="28"/>
                                        </p:tgtEl>
                                        <p:attrNameLst>
                                          <p:attrName>ppt_w</p:attrName>
                                        </p:attrNameLst>
                                      </p:cBhvr>
                                      <p:tavLst>
                                        <p:tav tm="0">
                                          <p:val>
                                            <p:strVal val="#ppt_w*0.70"/>
                                          </p:val>
                                        </p:tav>
                                        <p:tav tm="100000">
                                          <p:val>
                                            <p:strVal val="#ppt_w"/>
                                          </p:val>
                                        </p:tav>
                                      </p:tavLst>
                                    </p:anim>
                                    <p:anim calcmode="lin" valueType="num">
                                      <p:cBhvr>
                                        <p:cTn id="35" dur="1000" fill="hold"/>
                                        <p:tgtEl>
                                          <p:spTgt spid="28"/>
                                        </p:tgtEl>
                                        <p:attrNameLst>
                                          <p:attrName>ppt_h</p:attrName>
                                        </p:attrNameLst>
                                      </p:cBhvr>
                                      <p:tavLst>
                                        <p:tav tm="0">
                                          <p:val>
                                            <p:strVal val="#ppt_h"/>
                                          </p:val>
                                        </p:tav>
                                        <p:tav tm="100000">
                                          <p:val>
                                            <p:strVal val="#ppt_h"/>
                                          </p:val>
                                        </p:tav>
                                      </p:tavLst>
                                    </p:anim>
                                    <p:animEffect transition="in" filter="fade">
                                      <p:cBhvr>
                                        <p:cTn id="36" dur="1000"/>
                                        <p:tgtEl>
                                          <p:spTgt spid="28"/>
                                        </p:tgtEl>
                                      </p:cBhvr>
                                    </p:animEffect>
                                  </p:childTnLst>
                                </p:cTn>
                              </p:par>
                              <p:par>
                                <p:cTn id="37" presetID="55"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p:cTn id="39" dur="1000" fill="hold"/>
                                        <p:tgtEl>
                                          <p:spTgt spid="34"/>
                                        </p:tgtEl>
                                        <p:attrNameLst>
                                          <p:attrName>ppt_w</p:attrName>
                                        </p:attrNameLst>
                                      </p:cBhvr>
                                      <p:tavLst>
                                        <p:tav tm="0">
                                          <p:val>
                                            <p:strVal val="#ppt_w*0.70"/>
                                          </p:val>
                                        </p:tav>
                                        <p:tav tm="100000">
                                          <p:val>
                                            <p:strVal val="#ppt_w"/>
                                          </p:val>
                                        </p:tav>
                                      </p:tavLst>
                                    </p:anim>
                                    <p:anim calcmode="lin" valueType="num">
                                      <p:cBhvr>
                                        <p:cTn id="40" dur="1000" fill="hold"/>
                                        <p:tgtEl>
                                          <p:spTgt spid="34"/>
                                        </p:tgtEl>
                                        <p:attrNameLst>
                                          <p:attrName>ppt_h</p:attrName>
                                        </p:attrNameLst>
                                      </p:cBhvr>
                                      <p:tavLst>
                                        <p:tav tm="0">
                                          <p:val>
                                            <p:strVal val="#ppt_h"/>
                                          </p:val>
                                        </p:tav>
                                        <p:tav tm="100000">
                                          <p:val>
                                            <p:strVal val="#ppt_h"/>
                                          </p:val>
                                        </p:tav>
                                      </p:tavLst>
                                    </p:anim>
                                    <p:animEffect transition="in" filter="fade">
                                      <p:cBhvr>
                                        <p:cTn id="41" dur="1000"/>
                                        <p:tgtEl>
                                          <p:spTgt spid="34"/>
                                        </p:tgtEl>
                                      </p:cBhvr>
                                    </p:animEffect>
                                  </p:childTnLst>
                                </p:cTn>
                              </p:par>
                            </p:childTnLst>
                          </p:cTn>
                        </p:par>
                        <p:par>
                          <p:cTn id="42" fill="hold">
                            <p:stCondLst>
                              <p:cond delay="13000"/>
                            </p:stCondLst>
                            <p:childTnLst>
                              <p:par>
                                <p:cTn id="43" presetID="0" presetClass="path" presetSubtype="0" accel="50000" decel="50000" fill="hold" nodeType="afterEffect">
                                  <p:stCondLst>
                                    <p:cond delay="0"/>
                                  </p:stCondLst>
                                  <p:childTnLst>
                                    <p:animMotion origin="layout" path="M 1.04167E-6 -4.07407E-6 C -0.00833 0.0007 -0.01771 0.01112 -0.02435 0.0132 C -0.02865 0.01459 -0.03242 0.00602 -0.0349 0.00787 C -0.03685 0.00973 -0.03646 0.01204 -0.04076 0.0132 C -0.04466 0.01459 -0.0487 0.01551 -0.05313 0.01667 " pathEditMode="relative" rAng="0" ptsTypes="fffff">
                                      <p:cBhvr>
                                        <p:cTn id="44" dur="2000" fill="hold"/>
                                        <p:tgtEl>
                                          <p:spTgt spid="34"/>
                                        </p:tgtEl>
                                        <p:attrNameLst>
                                          <p:attrName>ppt_x</p:attrName>
                                          <p:attrName>ppt_y</p:attrName>
                                        </p:attrNameLst>
                                      </p:cBhvr>
                                      <p:rCtr x="-2656" y="833"/>
                                    </p:animMotion>
                                  </p:childTnLst>
                                </p:cTn>
                              </p:par>
                            </p:childTnLst>
                          </p:cTn>
                        </p:par>
                        <p:par>
                          <p:cTn id="45" fill="hold">
                            <p:stCondLst>
                              <p:cond delay="15000"/>
                            </p:stCondLst>
                            <p:childTnLst>
                              <p:par>
                                <p:cTn id="46" presetID="12" presetClass="entr" presetSubtype="8" fill="hold" grpId="0" nodeType="afterEffect">
                                  <p:stCondLst>
                                    <p:cond delay="0"/>
                                  </p:stCondLst>
                                  <p:childTnLst>
                                    <p:set>
                                      <p:cBhvr>
                                        <p:cTn id="47" dur="1" fill="hold">
                                          <p:stCondLst>
                                            <p:cond delay="0"/>
                                          </p:stCondLst>
                                        </p:cTn>
                                        <p:tgtEl>
                                          <p:spTgt spid="39">
                                            <p:graphicEl>
                                              <a:dgm id="{1312490F-87D9-334C-BDBC-A500BC92F537}"/>
                                            </p:graphicEl>
                                          </p:spTgt>
                                        </p:tgtEl>
                                        <p:attrNameLst>
                                          <p:attrName>style.visibility</p:attrName>
                                        </p:attrNameLst>
                                      </p:cBhvr>
                                      <p:to>
                                        <p:strVal val="visible"/>
                                      </p:to>
                                    </p:set>
                                    <p:anim calcmode="lin" valueType="num">
                                      <p:cBhvr additive="base">
                                        <p:cTn id="48" dur="2000"/>
                                        <p:tgtEl>
                                          <p:spTgt spid="39">
                                            <p:graphicEl>
                                              <a:dgm id="{1312490F-87D9-334C-BDBC-A500BC92F537}"/>
                                            </p:graphicEl>
                                          </p:spTgt>
                                        </p:tgtEl>
                                        <p:attrNameLst>
                                          <p:attrName>ppt_x</p:attrName>
                                        </p:attrNameLst>
                                      </p:cBhvr>
                                      <p:tavLst>
                                        <p:tav tm="0">
                                          <p:val>
                                            <p:strVal val="#ppt_x-#ppt_w*1.125000"/>
                                          </p:val>
                                        </p:tav>
                                        <p:tav tm="100000">
                                          <p:val>
                                            <p:strVal val="#ppt_x"/>
                                          </p:val>
                                        </p:tav>
                                      </p:tavLst>
                                    </p:anim>
                                    <p:animEffect transition="in" filter="wipe(right)">
                                      <p:cBhvr>
                                        <p:cTn id="49" dur="2000"/>
                                        <p:tgtEl>
                                          <p:spTgt spid="39">
                                            <p:graphicEl>
                                              <a:dgm id="{1312490F-87D9-334C-BDBC-A500BC92F537}"/>
                                            </p:graphicEl>
                                          </p:spTgt>
                                        </p:tgtEl>
                                      </p:cBhvr>
                                    </p:animEffect>
                                  </p:childTnLst>
                                </p:cTn>
                              </p:par>
                            </p:childTnLst>
                          </p:cTn>
                        </p:par>
                        <p:par>
                          <p:cTn id="50" fill="hold">
                            <p:stCondLst>
                              <p:cond delay="17000"/>
                            </p:stCondLst>
                            <p:childTnLst>
                              <p:par>
                                <p:cTn id="51" presetID="12" presetClass="entr" presetSubtype="1" fill="hold" grpId="0" nodeType="afterEffect">
                                  <p:stCondLst>
                                    <p:cond delay="0"/>
                                  </p:stCondLst>
                                  <p:childTnLst>
                                    <p:set>
                                      <p:cBhvr>
                                        <p:cTn id="52" dur="1" fill="hold">
                                          <p:stCondLst>
                                            <p:cond delay="0"/>
                                          </p:stCondLst>
                                        </p:cTn>
                                        <p:tgtEl>
                                          <p:spTgt spid="145"/>
                                        </p:tgtEl>
                                        <p:attrNameLst>
                                          <p:attrName>style.visibility</p:attrName>
                                        </p:attrNameLst>
                                      </p:cBhvr>
                                      <p:to>
                                        <p:strVal val="visible"/>
                                      </p:to>
                                    </p:set>
                                    <p:anim calcmode="lin" valueType="num">
                                      <p:cBhvr additive="base">
                                        <p:cTn id="53" dur="2000"/>
                                        <p:tgtEl>
                                          <p:spTgt spid="145"/>
                                        </p:tgtEl>
                                        <p:attrNameLst>
                                          <p:attrName>ppt_y</p:attrName>
                                        </p:attrNameLst>
                                      </p:cBhvr>
                                      <p:tavLst>
                                        <p:tav tm="0">
                                          <p:val>
                                            <p:strVal val="#ppt_y-#ppt_h*1.125000"/>
                                          </p:val>
                                        </p:tav>
                                        <p:tav tm="100000">
                                          <p:val>
                                            <p:strVal val="#ppt_y"/>
                                          </p:val>
                                        </p:tav>
                                      </p:tavLst>
                                    </p:anim>
                                    <p:animEffect transition="in" filter="wipe(down)">
                                      <p:cBhvr>
                                        <p:cTn id="54" dur="2000"/>
                                        <p:tgtEl>
                                          <p:spTgt spid="145"/>
                                        </p:tgtEl>
                                      </p:cBhvr>
                                    </p:animEffect>
                                  </p:childTnLst>
                                </p:cTn>
                              </p:par>
                              <p:par>
                                <p:cTn id="55" presetID="9" presetClass="exit" presetSubtype="0" fill="hold" grpId="1" nodeType="withEffect">
                                  <p:stCondLst>
                                    <p:cond delay="0"/>
                                  </p:stCondLst>
                                  <p:childTnLst>
                                    <p:animEffect transition="out" filter="dissolve">
                                      <p:cBhvr>
                                        <p:cTn id="56" dur="2000"/>
                                        <p:tgtEl>
                                          <p:spTgt spid="7"/>
                                        </p:tgtEl>
                                      </p:cBhvr>
                                    </p:animEffect>
                                    <p:set>
                                      <p:cBhvr>
                                        <p:cTn id="57" dur="1" fill="hold">
                                          <p:stCondLst>
                                            <p:cond delay="1999"/>
                                          </p:stCondLst>
                                        </p:cTn>
                                        <p:tgtEl>
                                          <p:spTgt spid="7"/>
                                        </p:tgtEl>
                                        <p:attrNameLst>
                                          <p:attrName>style.visibility</p:attrName>
                                        </p:attrNameLst>
                                      </p:cBhvr>
                                      <p:to>
                                        <p:strVal val="hidden"/>
                                      </p:to>
                                    </p:set>
                                  </p:childTnLst>
                                </p:cTn>
                              </p:par>
                            </p:childTnLst>
                          </p:cTn>
                        </p:par>
                        <p:par>
                          <p:cTn id="58" fill="hold">
                            <p:stCondLst>
                              <p:cond delay="19000"/>
                            </p:stCondLst>
                            <p:childTnLst>
                              <p:par>
                                <p:cTn id="59" presetID="6" presetClass="emph" presetSubtype="0" fill="hold" grpId="0" nodeType="afterEffect">
                                  <p:stCondLst>
                                    <p:cond delay="1000"/>
                                  </p:stCondLst>
                                  <p:childTnLst>
                                    <p:animScale>
                                      <p:cBhvr>
                                        <p:cTn id="60" dur="2000" fill="hold"/>
                                        <p:tgtEl>
                                          <p:spTgt spid="143"/>
                                        </p:tgtEl>
                                      </p:cBhvr>
                                      <p:by x="100000" y="50000"/>
                                    </p:animScale>
                                  </p:childTnLst>
                                </p:cTn>
                              </p:par>
                              <p:par>
                                <p:cTn id="61" presetID="18" presetClass="entr" presetSubtype="12"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strips(downLeft)">
                                      <p:cBhvr>
                                        <p:cTn id="63" dur="2000"/>
                                        <p:tgtEl>
                                          <p:spTgt spid="9"/>
                                        </p:tgtEl>
                                      </p:cBhvr>
                                    </p:animEffect>
                                  </p:childTnLst>
                                </p:cTn>
                              </p:par>
                              <p:par>
                                <p:cTn id="64" presetID="35" presetClass="emph" presetSubtype="0" repeatCount="2000" fill="hold" grpId="1" nodeType="withEffect">
                                  <p:stCondLst>
                                    <p:cond delay="5000"/>
                                  </p:stCondLst>
                                  <p:childTnLst>
                                    <p:anim calcmode="discrete" valueType="str">
                                      <p:cBhvr>
                                        <p:cTn id="65" dur="2000" fill="hold"/>
                                        <p:tgtEl>
                                          <p:spTgt spid="143"/>
                                        </p:tgtEl>
                                        <p:attrNameLst>
                                          <p:attrName>style.visibility</p:attrName>
                                        </p:attrNameLst>
                                      </p:cBhvr>
                                      <p:tavLst>
                                        <p:tav tm="0">
                                          <p:val>
                                            <p:strVal val="hidden"/>
                                          </p:val>
                                        </p:tav>
                                        <p:tav tm="50000">
                                          <p:val>
                                            <p:strVal val="visible"/>
                                          </p:val>
                                        </p:tav>
                                      </p:tavLst>
                                    </p:anim>
                                  </p:childTnLst>
                                </p:cTn>
                              </p:par>
                            </p:childTnLst>
                          </p:cTn>
                        </p:par>
                        <p:par>
                          <p:cTn id="66" fill="hold">
                            <p:stCondLst>
                              <p:cond delay="28000"/>
                            </p:stCondLst>
                            <p:childTnLst>
                              <p:par>
                                <p:cTn id="67" presetID="18" presetClass="entr" presetSubtype="3" fill="hold" grpId="0" nodeType="afterEffect">
                                  <p:stCondLst>
                                    <p:cond delay="0"/>
                                  </p:stCondLst>
                                  <p:childTnLst>
                                    <p:set>
                                      <p:cBhvr>
                                        <p:cTn id="68" dur="1" fill="hold">
                                          <p:stCondLst>
                                            <p:cond delay="0"/>
                                          </p:stCondLst>
                                        </p:cTn>
                                        <p:tgtEl>
                                          <p:spTgt spid="151"/>
                                        </p:tgtEl>
                                        <p:attrNameLst>
                                          <p:attrName>style.visibility</p:attrName>
                                        </p:attrNameLst>
                                      </p:cBhvr>
                                      <p:to>
                                        <p:strVal val="visible"/>
                                      </p:to>
                                    </p:set>
                                    <p:animEffect transition="in" filter="strips(upRight)">
                                      <p:cBhvr>
                                        <p:cTn id="69" dur="2000"/>
                                        <p:tgtEl>
                                          <p:spTgt spid="151"/>
                                        </p:tgtEl>
                                      </p:cBhvr>
                                    </p:animEffect>
                                  </p:childTnLst>
                                </p:cTn>
                              </p:par>
                            </p:childTnLst>
                          </p:cTn>
                        </p:par>
                        <p:par>
                          <p:cTn id="70" fill="hold">
                            <p:stCondLst>
                              <p:cond delay="30000"/>
                            </p:stCondLst>
                            <p:childTnLst>
                              <p:par>
                                <p:cTn id="71" presetID="12" presetClass="entr" presetSubtype="8" fill="hold" grpId="0" nodeType="after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2000"/>
                                        <p:tgtEl>
                                          <p:spTgt spid="2"/>
                                        </p:tgtEl>
                                        <p:attrNameLst>
                                          <p:attrName>ppt_x</p:attrName>
                                        </p:attrNameLst>
                                      </p:cBhvr>
                                      <p:tavLst>
                                        <p:tav tm="0">
                                          <p:val>
                                            <p:strVal val="#ppt_x-#ppt_w*1.125000"/>
                                          </p:val>
                                        </p:tav>
                                        <p:tav tm="100000">
                                          <p:val>
                                            <p:strVal val="#ppt_x"/>
                                          </p:val>
                                        </p:tav>
                                      </p:tavLst>
                                    </p:anim>
                                    <p:animEffect transition="in" filter="wipe(right)">
                                      <p:cBhvr>
                                        <p:cTn id="74" dur="2000"/>
                                        <p:tgtEl>
                                          <p:spTgt spid="2"/>
                                        </p:tgtEl>
                                      </p:cBhvr>
                                    </p:animEffect>
                                  </p:childTnLst>
                                </p:cTn>
                              </p:par>
                            </p:childTnLst>
                          </p:cTn>
                        </p:par>
                        <p:par>
                          <p:cTn id="75" fill="hold">
                            <p:stCondLst>
                              <p:cond delay="32000"/>
                            </p:stCondLst>
                            <p:childTnLst>
                              <p:par>
                                <p:cTn id="76" presetID="18" presetClass="entr" presetSubtype="3" repeatCount="5000" fill="hold" grpId="0" nodeType="afterEffect">
                                  <p:stCondLst>
                                    <p:cond delay="1000"/>
                                  </p:stCondLst>
                                  <p:childTnLst>
                                    <p:set>
                                      <p:cBhvr>
                                        <p:cTn id="77" dur="1" fill="hold">
                                          <p:stCondLst>
                                            <p:cond delay="0"/>
                                          </p:stCondLst>
                                        </p:cTn>
                                        <p:tgtEl>
                                          <p:spTgt spid="61"/>
                                        </p:tgtEl>
                                        <p:attrNameLst>
                                          <p:attrName>style.visibility</p:attrName>
                                        </p:attrNameLst>
                                      </p:cBhvr>
                                      <p:to>
                                        <p:strVal val="visible"/>
                                      </p:to>
                                    </p:set>
                                    <p:animEffect transition="in" filter="strips(upRight)">
                                      <p:cBhvr>
                                        <p:cTn id="78" dur="2000"/>
                                        <p:tgtEl>
                                          <p:spTgt spid="61"/>
                                        </p:tgtEl>
                                      </p:cBhvr>
                                    </p:animEffect>
                                  </p:childTnLst>
                                </p:cTn>
                              </p:par>
                            </p:childTnLst>
                          </p:cTn>
                        </p:par>
                        <p:par>
                          <p:cTn id="79" fill="hold">
                            <p:stCondLst>
                              <p:cond delay="43000"/>
                            </p:stCondLst>
                            <p:childTnLst>
                              <p:par>
                                <p:cTn id="80" presetID="12" presetClass="entr" presetSubtype="8" fill="hold" grpId="0" nodeType="afterEffect">
                                  <p:stCondLst>
                                    <p:cond delay="0"/>
                                  </p:stCondLst>
                                  <p:childTnLst>
                                    <p:set>
                                      <p:cBhvr>
                                        <p:cTn id="81" dur="1" fill="hold">
                                          <p:stCondLst>
                                            <p:cond delay="0"/>
                                          </p:stCondLst>
                                        </p:cTn>
                                        <p:tgtEl>
                                          <p:spTgt spid="39">
                                            <p:graphicEl>
                                              <a:dgm id="{2333003F-28E9-F247-87F6-D7BB96E1D391}"/>
                                            </p:graphicEl>
                                          </p:spTgt>
                                        </p:tgtEl>
                                        <p:attrNameLst>
                                          <p:attrName>style.visibility</p:attrName>
                                        </p:attrNameLst>
                                      </p:cBhvr>
                                      <p:to>
                                        <p:strVal val="visible"/>
                                      </p:to>
                                    </p:set>
                                    <p:anim calcmode="lin" valueType="num">
                                      <p:cBhvr additive="base">
                                        <p:cTn id="82" dur="2000"/>
                                        <p:tgtEl>
                                          <p:spTgt spid="39">
                                            <p:graphicEl>
                                              <a:dgm id="{2333003F-28E9-F247-87F6-D7BB96E1D391}"/>
                                            </p:graphicEl>
                                          </p:spTgt>
                                        </p:tgtEl>
                                        <p:attrNameLst>
                                          <p:attrName>ppt_x</p:attrName>
                                        </p:attrNameLst>
                                      </p:cBhvr>
                                      <p:tavLst>
                                        <p:tav tm="0">
                                          <p:val>
                                            <p:strVal val="#ppt_x-#ppt_w*1.125000"/>
                                          </p:val>
                                        </p:tav>
                                        <p:tav tm="100000">
                                          <p:val>
                                            <p:strVal val="#ppt_x"/>
                                          </p:val>
                                        </p:tav>
                                      </p:tavLst>
                                    </p:anim>
                                    <p:animEffect transition="in" filter="wipe(right)">
                                      <p:cBhvr>
                                        <p:cTn id="83" dur="2000"/>
                                        <p:tgtEl>
                                          <p:spTgt spid="39">
                                            <p:graphicEl>
                                              <a:dgm id="{2333003F-28E9-F247-87F6-D7BB96E1D391}"/>
                                            </p:graphicEl>
                                          </p:spTgt>
                                        </p:tgtEl>
                                      </p:cBhvr>
                                    </p:animEffect>
                                  </p:childTnLst>
                                </p:cTn>
                              </p:par>
                            </p:childTnLst>
                          </p:cTn>
                        </p:par>
                        <p:par>
                          <p:cTn id="84" fill="hold">
                            <p:stCondLst>
                              <p:cond delay="45000"/>
                            </p:stCondLst>
                            <p:childTnLst>
                              <p:par>
                                <p:cTn id="85" presetID="55" presetClass="entr" presetSubtype="0" fill="hold" nodeType="afterEffect">
                                  <p:stCondLst>
                                    <p:cond delay="0"/>
                                  </p:stCondLst>
                                  <p:childTnLst>
                                    <p:set>
                                      <p:cBhvr>
                                        <p:cTn id="86" dur="1" fill="hold">
                                          <p:stCondLst>
                                            <p:cond delay="0"/>
                                          </p:stCondLst>
                                        </p:cTn>
                                        <p:tgtEl>
                                          <p:spTgt spid="49"/>
                                        </p:tgtEl>
                                        <p:attrNameLst>
                                          <p:attrName>style.visibility</p:attrName>
                                        </p:attrNameLst>
                                      </p:cBhvr>
                                      <p:to>
                                        <p:strVal val="visible"/>
                                      </p:to>
                                    </p:set>
                                    <p:anim calcmode="lin" valueType="num">
                                      <p:cBhvr>
                                        <p:cTn id="87" dur="2000" fill="hold"/>
                                        <p:tgtEl>
                                          <p:spTgt spid="49"/>
                                        </p:tgtEl>
                                        <p:attrNameLst>
                                          <p:attrName>ppt_w</p:attrName>
                                        </p:attrNameLst>
                                      </p:cBhvr>
                                      <p:tavLst>
                                        <p:tav tm="0">
                                          <p:val>
                                            <p:strVal val="#ppt_w*0.70"/>
                                          </p:val>
                                        </p:tav>
                                        <p:tav tm="100000">
                                          <p:val>
                                            <p:strVal val="#ppt_w"/>
                                          </p:val>
                                        </p:tav>
                                      </p:tavLst>
                                    </p:anim>
                                    <p:anim calcmode="lin" valueType="num">
                                      <p:cBhvr>
                                        <p:cTn id="88" dur="2000" fill="hold"/>
                                        <p:tgtEl>
                                          <p:spTgt spid="49"/>
                                        </p:tgtEl>
                                        <p:attrNameLst>
                                          <p:attrName>ppt_h</p:attrName>
                                        </p:attrNameLst>
                                      </p:cBhvr>
                                      <p:tavLst>
                                        <p:tav tm="0">
                                          <p:val>
                                            <p:strVal val="#ppt_h"/>
                                          </p:val>
                                        </p:tav>
                                        <p:tav tm="100000">
                                          <p:val>
                                            <p:strVal val="#ppt_h"/>
                                          </p:val>
                                        </p:tav>
                                      </p:tavLst>
                                    </p:anim>
                                    <p:animEffect transition="in" filter="fade">
                                      <p:cBhvr>
                                        <p:cTn id="89" dur="2000"/>
                                        <p:tgtEl>
                                          <p:spTgt spid="49"/>
                                        </p:tgtEl>
                                      </p:cBhvr>
                                    </p:animEffect>
                                  </p:childTnLst>
                                </p:cTn>
                              </p:par>
                            </p:childTnLst>
                          </p:cTn>
                        </p:par>
                        <p:par>
                          <p:cTn id="90" fill="hold">
                            <p:stCondLst>
                              <p:cond delay="47000"/>
                            </p:stCondLst>
                            <p:childTnLst>
                              <p:par>
                                <p:cTn id="91" presetID="1" presetClass="entr" presetSubtype="0" fill="hold" nodeType="afterEffect">
                                  <p:stCondLst>
                                    <p:cond delay="1000"/>
                                  </p:stCondLst>
                                  <p:childTnLst>
                                    <p:set>
                                      <p:cBhvr>
                                        <p:cTn id="92" dur="1" fill="hold">
                                          <p:stCondLst>
                                            <p:cond delay="0"/>
                                          </p:stCondLst>
                                        </p:cTn>
                                        <p:tgtEl>
                                          <p:spTgt spid="62"/>
                                        </p:tgtEl>
                                        <p:attrNameLst>
                                          <p:attrName>style.visibility</p:attrName>
                                        </p:attrNameLst>
                                      </p:cBhvr>
                                      <p:to>
                                        <p:strVal val="visible"/>
                                      </p:to>
                                    </p:set>
                                  </p:childTnLst>
                                </p:cTn>
                              </p:par>
                            </p:childTnLst>
                          </p:cTn>
                        </p:par>
                        <p:par>
                          <p:cTn id="93" fill="hold">
                            <p:stCondLst>
                              <p:cond delay="48000"/>
                            </p:stCondLst>
                            <p:childTnLst>
                              <p:par>
                                <p:cTn id="94" presetID="0" presetClass="path" presetSubtype="0" accel="50000" decel="50000" fill="hold" nodeType="afterEffect">
                                  <p:stCondLst>
                                    <p:cond delay="0"/>
                                  </p:stCondLst>
                                  <p:childTnLst>
                                    <p:animMotion origin="layout" path="M -4.16667E-6 -7.40741E-7 C 0.00066 -0.0037 -0.00104 -0.00671 0.00222 -0.00926 C 0.00821 -0.01319 0.03503 -0.01366 0.04636 -0.01366 " pathEditMode="relative" rAng="0" ptsTypes="ffA">
                                      <p:cBhvr>
                                        <p:cTn id="95" dur="2000" fill="hold"/>
                                        <p:tgtEl>
                                          <p:spTgt spid="62"/>
                                        </p:tgtEl>
                                        <p:attrNameLst>
                                          <p:attrName>ppt_x</p:attrName>
                                          <p:attrName>ppt_y</p:attrName>
                                        </p:attrNameLst>
                                      </p:cBhvr>
                                      <p:rCtr x="2266" y="-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p:bldSub>
          <a:bldDgm bld="one"/>
        </p:bldSub>
      </p:bldGraphic>
      <p:bldP spid="4" grpId="0" animBg="1"/>
      <p:bldGraphic spid="2" grpId="0">
        <p:bldAsOne/>
      </p:bldGraphic>
      <p:bldP spid="27" grpId="0" animBg="1"/>
      <p:bldP spid="61" grpId="0" animBg="1"/>
      <p:bldGraphic spid="39" grpId="0">
        <p:bldSub>
          <a:bldDgm bld="one"/>
        </p:bldSub>
      </p:bldGraphic>
      <p:bldP spid="143" grpId="0" animBg="1"/>
      <p:bldP spid="143" grpId="1" animBg="1"/>
      <p:bldP spid="144" grpId="0" animBg="1"/>
      <p:bldP spid="144" grpId="1" animBg="1"/>
      <p:bldGraphic spid="145" grpId="0">
        <p:bldAsOne/>
      </p:bldGraphic>
      <p:bldP spid="7" grpId="0" animBg="1"/>
      <p:bldP spid="7" grpId="1" animBg="1"/>
      <p:bldP spid="9" grpId="0" animBg="1"/>
      <p:bldP spid="1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2255932089"/>
              </p:ext>
            </p:extLst>
          </p:nvPr>
        </p:nvGraphicFramePr>
        <p:xfrm>
          <a:off x="368301" y="2959100"/>
          <a:ext cx="3759199" cy="2149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Up Arrow 3"/>
          <p:cNvSpPr/>
          <p:nvPr/>
        </p:nvSpPr>
        <p:spPr>
          <a:xfrm>
            <a:off x="901700" y="3403600"/>
            <a:ext cx="1155700" cy="1181100"/>
          </a:xfrm>
          <a:prstGeom prst="upArrow">
            <a:avLst/>
          </a:prstGeom>
          <a:solidFill>
            <a:srgbClr val="FF0000">
              <a:alpha val="50000"/>
            </a:srgbClr>
          </a:solidFill>
          <a:ln>
            <a:noFill/>
          </a:ln>
          <a:scene3d>
            <a:camera prst="orthographicFront">
              <a:rot lat="0" lon="0" rev="135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2" name="Diagram 1"/>
          <p:cNvGraphicFramePr/>
          <p:nvPr>
            <p:extLst>
              <p:ext uri="{D42A27DB-BD31-4B8C-83A1-F6EECF244321}">
                <p14:modId xmlns:p14="http://schemas.microsoft.com/office/powerpoint/2010/main" val="2489576612"/>
              </p:ext>
            </p:extLst>
          </p:nvPr>
        </p:nvGraphicFramePr>
        <p:xfrm>
          <a:off x="9385301" y="3403600"/>
          <a:ext cx="2146299" cy="1117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Title 2"/>
          <p:cNvSpPr>
            <a:spLocks noGrp="1"/>
          </p:cNvSpPr>
          <p:nvPr>
            <p:ph type="title"/>
          </p:nvPr>
        </p:nvSpPr>
        <p:spPr>
          <a:xfrm>
            <a:off x="381001" y="707809"/>
            <a:ext cx="11375136" cy="506413"/>
          </a:xfrm>
        </p:spPr>
        <p:txBody>
          <a:bodyPr/>
          <a:lstStyle/>
          <a:p>
            <a:r>
              <a:rPr lang="en-US" dirty="0" smtClean="0">
                <a:solidFill>
                  <a:srgbClr val="002D86"/>
                </a:solidFill>
              </a:rPr>
              <a:t>Efficient Infrastructure: Consolidate Workload</a:t>
            </a:r>
            <a:endParaRPr lang="en-US" dirty="0">
              <a:solidFill>
                <a:srgbClr val="002D86"/>
              </a:solidFill>
            </a:endParaRPr>
          </a:p>
        </p:txBody>
      </p:sp>
      <p:sp>
        <p:nvSpPr>
          <p:cNvPr id="27" name="Up Arrow 26"/>
          <p:cNvSpPr/>
          <p:nvPr/>
        </p:nvSpPr>
        <p:spPr>
          <a:xfrm>
            <a:off x="2620316" y="3493008"/>
            <a:ext cx="1143000" cy="1041400"/>
          </a:xfrm>
          <a:prstGeom prst="upArrow">
            <a:avLst/>
          </a:prstGeom>
          <a:solidFill>
            <a:srgbClr val="FF0000">
              <a:alpha val="50000"/>
            </a:srgbClr>
          </a:solidFill>
          <a:ln>
            <a:noFill/>
          </a:ln>
          <a:scene3d>
            <a:camera prst="orthographicFront">
              <a:rot lat="0" lon="0" rev="13500000"/>
            </a:camera>
            <a:lightRig rig="threePt" dir="t"/>
          </a:scene3d>
          <a:sp3d extrusionH="50800">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p>
        </p:txBody>
      </p:sp>
      <p:sp>
        <p:nvSpPr>
          <p:cNvPr id="61" name="Down Arrow 60"/>
          <p:cNvSpPr/>
          <p:nvPr/>
        </p:nvSpPr>
        <p:spPr>
          <a:xfrm>
            <a:off x="9926451" y="3403600"/>
            <a:ext cx="1054100" cy="1080008"/>
          </a:xfrm>
          <a:prstGeom prst="downArrow">
            <a:avLst/>
          </a:prstGeom>
          <a:solidFill>
            <a:srgbClr val="FF0000">
              <a:alpha val="50000"/>
            </a:srgbClr>
          </a:solidFill>
          <a:ln>
            <a:noFill/>
          </a:ln>
          <a:scene3d>
            <a:camera prst="orthographicFront">
              <a:rot lat="0" lon="0" rev="8100000"/>
            </a:camera>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aphicFrame>
        <p:nvGraphicFramePr>
          <p:cNvPr id="39" name="Diagram 38"/>
          <p:cNvGraphicFramePr/>
          <p:nvPr>
            <p:extLst>
              <p:ext uri="{D42A27DB-BD31-4B8C-83A1-F6EECF244321}">
                <p14:modId xmlns:p14="http://schemas.microsoft.com/office/powerpoint/2010/main" val="2028100712"/>
              </p:ext>
            </p:extLst>
          </p:nvPr>
        </p:nvGraphicFramePr>
        <p:xfrm>
          <a:off x="2158999" y="1524000"/>
          <a:ext cx="9131301" cy="13462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40" name="Diagram 39"/>
          <p:cNvGraphicFramePr/>
          <p:nvPr>
            <p:extLst>
              <p:ext uri="{D42A27DB-BD31-4B8C-83A1-F6EECF244321}">
                <p14:modId xmlns:p14="http://schemas.microsoft.com/office/powerpoint/2010/main" val="2860523804"/>
              </p:ext>
            </p:extLst>
          </p:nvPr>
        </p:nvGraphicFramePr>
        <p:xfrm>
          <a:off x="7823200" y="3314700"/>
          <a:ext cx="2146300" cy="4699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28" name="Group 27"/>
          <p:cNvGrpSpPr/>
          <p:nvPr/>
        </p:nvGrpSpPr>
        <p:grpSpPr>
          <a:xfrm>
            <a:off x="2184400" y="1625600"/>
            <a:ext cx="1854200" cy="1117092"/>
            <a:chOff x="1663392" y="1311087"/>
            <a:chExt cx="1448108" cy="1281501"/>
          </a:xfrm>
        </p:grpSpPr>
        <p:sp>
          <p:nvSpPr>
            <p:cNvPr id="29" name="Freeform 28"/>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Freeform 29"/>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31" name="Group 53"/>
            <p:cNvGrpSpPr>
              <a:grpSpLocks/>
            </p:cNvGrpSpPr>
            <p:nvPr/>
          </p:nvGrpSpPr>
          <p:grpSpPr bwMode="auto">
            <a:xfrm>
              <a:off x="1667134" y="1311087"/>
              <a:ext cx="1444366" cy="1279944"/>
              <a:chOff x="5333206" y="2781492"/>
              <a:chExt cx="5761883" cy="3543902"/>
            </a:xfrm>
          </p:grpSpPr>
          <p:cxnSp>
            <p:nvCxnSpPr>
              <p:cNvPr id="32"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33"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34" name="Group 33"/>
          <p:cNvGrpSpPr/>
          <p:nvPr/>
        </p:nvGrpSpPr>
        <p:grpSpPr>
          <a:xfrm>
            <a:off x="3226108" y="2227032"/>
            <a:ext cx="567385" cy="216212"/>
            <a:chOff x="2314274" y="3510551"/>
            <a:chExt cx="310896" cy="164592"/>
          </a:xfrm>
        </p:grpSpPr>
        <p:sp>
          <p:nvSpPr>
            <p:cNvPr id="35" name="Rectangle 34"/>
            <p:cNvSpPr/>
            <p:nvPr/>
          </p:nvSpPr>
          <p:spPr bwMode="auto">
            <a:xfrm flipV="1">
              <a:off x="2314274" y="360643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6" name="Rectangle 35"/>
            <p:cNvSpPr/>
            <p:nvPr/>
          </p:nvSpPr>
          <p:spPr bwMode="auto">
            <a:xfrm flipV="1">
              <a:off x="2496262" y="3510551"/>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37" name="Rectangle 36"/>
            <p:cNvSpPr/>
            <p:nvPr/>
          </p:nvSpPr>
          <p:spPr bwMode="auto">
            <a:xfrm flipV="1">
              <a:off x="2405268" y="3558490"/>
              <a:ext cx="128908" cy="6871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49" name="Group 48"/>
          <p:cNvGrpSpPr/>
          <p:nvPr/>
        </p:nvGrpSpPr>
        <p:grpSpPr>
          <a:xfrm>
            <a:off x="9677400" y="1587500"/>
            <a:ext cx="1625600" cy="1129792"/>
            <a:chOff x="1663392" y="1311087"/>
            <a:chExt cx="1448108" cy="1281501"/>
          </a:xfrm>
        </p:grpSpPr>
        <p:sp>
          <p:nvSpPr>
            <p:cNvPr id="50" name="Freeform 49"/>
            <p:cNvSpPr/>
            <p:nvPr/>
          </p:nvSpPr>
          <p:spPr>
            <a:xfrm>
              <a:off x="1667213" y="1351697"/>
              <a:ext cx="1318549" cy="1240891"/>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51" name="Freeform 50"/>
            <p:cNvSpPr/>
            <p:nvPr/>
          </p:nvSpPr>
          <p:spPr>
            <a:xfrm>
              <a:off x="1663392" y="1315598"/>
              <a:ext cx="1322683" cy="1177590"/>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grpSp>
          <p:nvGrpSpPr>
            <p:cNvPr id="52" name="Group 53"/>
            <p:cNvGrpSpPr>
              <a:grpSpLocks/>
            </p:cNvGrpSpPr>
            <p:nvPr/>
          </p:nvGrpSpPr>
          <p:grpSpPr bwMode="auto">
            <a:xfrm>
              <a:off x="1667134" y="1311087"/>
              <a:ext cx="1444366" cy="1279944"/>
              <a:chOff x="5333206" y="2781492"/>
              <a:chExt cx="5761883" cy="3543902"/>
            </a:xfrm>
          </p:grpSpPr>
          <p:cxnSp>
            <p:nvCxnSpPr>
              <p:cNvPr id="53" name="Straight Connector 48"/>
              <p:cNvCxnSpPr>
                <a:cxnSpLocks noChangeShapeType="1"/>
              </p:cNvCxnSpPr>
              <p:nvPr/>
            </p:nvCxnSpPr>
            <p:spPr bwMode="auto">
              <a:xfrm flipV="1">
                <a:off x="5334000" y="6318907"/>
                <a:ext cx="5761089" cy="5693"/>
              </a:xfrm>
              <a:prstGeom prst="line">
                <a:avLst/>
              </a:prstGeom>
              <a:noFill/>
              <a:ln w="28575">
                <a:solidFill>
                  <a:srgbClr val="000000"/>
                </a:solidFill>
                <a:round/>
                <a:headEnd/>
                <a:tailEnd/>
              </a:ln>
            </p:spPr>
          </p:cxnSp>
          <p:cxnSp>
            <p:nvCxnSpPr>
              <p:cNvPr id="54" name="Straight Connector 50"/>
              <p:cNvCxnSpPr>
                <a:cxnSpLocks noChangeShapeType="1"/>
              </p:cNvCxnSpPr>
              <p:nvPr/>
            </p:nvCxnSpPr>
            <p:spPr bwMode="auto">
              <a:xfrm flipH="1">
                <a:off x="5333206" y="2781492"/>
                <a:ext cx="15559" cy="3543902"/>
              </a:xfrm>
              <a:prstGeom prst="line">
                <a:avLst/>
              </a:prstGeom>
              <a:noFill/>
              <a:ln w="28575">
                <a:solidFill>
                  <a:srgbClr val="000000"/>
                </a:solidFill>
                <a:round/>
                <a:headEnd/>
                <a:tailEnd/>
              </a:ln>
            </p:spPr>
          </p:cxnSp>
        </p:grpSp>
      </p:grpSp>
      <p:grpSp>
        <p:nvGrpSpPr>
          <p:cNvPr id="62" name="Group 61"/>
          <p:cNvGrpSpPr/>
          <p:nvPr/>
        </p:nvGrpSpPr>
        <p:grpSpPr>
          <a:xfrm>
            <a:off x="10006867" y="2415074"/>
            <a:ext cx="446634" cy="256769"/>
            <a:chOff x="11327667" y="1703874"/>
            <a:chExt cx="446634" cy="256769"/>
          </a:xfrm>
        </p:grpSpPr>
        <p:sp>
          <p:nvSpPr>
            <p:cNvPr id="56" name="Rectangle 55"/>
            <p:cNvSpPr/>
            <p:nvPr/>
          </p:nvSpPr>
          <p:spPr bwMode="auto">
            <a:xfrm flipV="1">
              <a:off x="11327667" y="186935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7" name="Rectangle 56"/>
            <p:cNvSpPr/>
            <p:nvPr/>
          </p:nvSpPr>
          <p:spPr bwMode="auto">
            <a:xfrm flipV="1">
              <a:off x="11568048" y="1703874"/>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8" name="Rectangle 57"/>
            <p:cNvSpPr/>
            <p:nvPr/>
          </p:nvSpPr>
          <p:spPr bwMode="auto">
            <a:xfrm flipV="1">
              <a:off x="11447858" y="1780263"/>
              <a:ext cx="206253" cy="91289"/>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sp>
        <p:nvSpPr>
          <p:cNvPr id="5" name="Cloud 4"/>
          <p:cNvSpPr/>
          <p:nvPr/>
        </p:nvSpPr>
        <p:spPr>
          <a:xfrm>
            <a:off x="101600" y="4787900"/>
            <a:ext cx="11493500" cy="1549400"/>
          </a:xfrm>
          <a:prstGeom prst="cloud">
            <a:avLst/>
          </a:prstGeom>
          <a:solidFill>
            <a:srgbClr val="008B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nvGrpSpPr>
          <p:cNvPr id="42" name="Group 41"/>
          <p:cNvGrpSpPr/>
          <p:nvPr/>
        </p:nvGrpSpPr>
        <p:grpSpPr>
          <a:xfrm>
            <a:off x="914400" y="5597421"/>
            <a:ext cx="803435" cy="480041"/>
            <a:chOff x="990668" y="5254521"/>
            <a:chExt cx="523967" cy="480041"/>
          </a:xfrm>
        </p:grpSpPr>
        <p:sp>
          <p:nvSpPr>
            <p:cNvPr id="4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5"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60" name="Group 59"/>
          <p:cNvGrpSpPr/>
          <p:nvPr/>
        </p:nvGrpSpPr>
        <p:grpSpPr>
          <a:xfrm>
            <a:off x="3543300" y="5851421"/>
            <a:ext cx="803435" cy="480041"/>
            <a:chOff x="990668" y="5254521"/>
            <a:chExt cx="523967" cy="480041"/>
          </a:xfrm>
        </p:grpSpPr>
        <p:sp>
          <p:nvSpPr>
            <p:cNvPr id="63"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4"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5"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6"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7"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8"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69"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0"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71" name="Group 70"/>
          <p:cNvGrpSpPr/>
          <p:nvPr/>
        </p:nvGrpSpPr>
        <p:grpSpPr>
          <a:xfrm>
            <a:off x="5245100" y="5826021"/>
            <a:ext cx="803435" cy="480041"/>
            <a:chOff x="990668" y="5254521"/>
            <a:chExt cx="523967" cy="480041"/>
          </a:xfrm>
        </p:grpSpPr>
        <p:sp>
          <p:nvSpPr>
            <p:cNvPr id="7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7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88" name="Group 87"/>
          <p:cNvGrpSpPr/>
          <p:nvPr/>
        </p:nvGrpSpPr>
        <p:grpSpPr>
          <a:xfrm>
            <a:off x="3517900" y="5232400"/>
            <a:ext cx="469900" cy="687446"/>
            <a:chOff x="454766" y="3749446"/>
            <a:chExt cx="596983" cy="1014700"/>
          </a:xfrm>
        </p:grpSpPr>
        <p:sp>
          <p:nvSpPr>
            <p:cNvPr id="89" name="Rounded Rectangle 88"/>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0" name="Rounded Rectangle 89"/>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1" name="Group 90"/>
          <p:cNvGrpSpPr/>
          <p:nvPr/>
        </p:nvGrpSpPr>
        <p:grpSpPr>
          <a:xfrm>
            <a:off x="3606799" y="5308600"/>
            <a:ext cx="469901" cy="687446"/>
            <a:chOff x="357958" y="3749446"/>
            <a:chExt cx="596984" cy="1014700"/>
          </a:xfrm>
        </p:grpSpPr>
        <p:sp>
          <p:nvSpPr>
            <p:cNvPr id="92" name="Rounded Rectangle 91"/>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3" name="Rounded Rectangle 92"/>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97" name="Group 96"/>
          <p:cNvGrpSpPr/>
          <p:nvPr/>
        </p:nvGrpSpPr>
        <p:grpSpPr>
          <a:xfrm>
            <a:off x="1066800" y="5029200"/>
            <a:ext cx="469900" cy="687446"/>
            <a:chOff x="454766" y="3749446"/>
            <a:chExt cx="596983" cy="1014700"/>
          </a:xfrm>
        </p:grpSpPr>
        <p:sp>
          <p:nvSpPr>
            <p:cNvPr id="98" name="Rounded Rectangle 97"/>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99" name="Rounded Rectangle 98"/>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00" name="Group 99"/>
          <p:cNvGrpSpPr/>
          <p:nvPr/>
        </p:nvGrpSpPr>
        <p:grpSpPr>
          <a:xfrm>
            <a:off x="1168400" y="5130800"/>
            <a:ext cx="469900" cy="687446"/>
            <a:chOff x="454766" y="3749446"/>
            <a:chExt cx="596983" cy="1014700"/>
          </a:xfrm>
        </p:grpSpPr>
        <p:sp>
          <p:nvSpPr>
            <p:cNvPr id="101" name="Rounded Rectangle 1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02" name="Rounded Rectangle 1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
        <p:nvSpPr>
          <p:cNvPr id="158" name="Freeform 60"/>
          <p:cNvSpPr>
            <a:spLocks noEditPoints="1"/>
          </p:cNvSpPr>
          <p:nvPr/>
        </p:nvSpPr>
        <p:spPr bwMode="auto">
          <a:xfrm>
            <a:off x="7514876" y="5100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9" name="Freeform 60"/>
          <p:cNvSpPr>
            <a:spLocks noEditPoints="1"/>
          </p:cNvSpPr>
          <p:nvPr/>
        </p:nvSpPr>
        <p:spPr bwMode="auto">
          <a:xfrm>
            <a:off x="8238776" y="48717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60"/>
          <p:cNvSpPr>
            <a:spLocks noEditPoints="1"/>
          </p:cNvSpPr>
          <p:nvPr/>
        </p:nvSpPr>
        <p:spPr bwMode="auto">
          <a:xfrm>
            <a:off x="6727476" y="5303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0" name="Freeform 60"/>
          <p:cNvSpPr>
            <a:spLocks noEditPoints="1"/>
          </p:cNvSpPr>
          <p:nvPr/>
        </p:nvSpPr>
        <p:spPr bwMode="auto">
          <a:xfrm>
            <a:off x="10308876" y="50495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5" name="Freeform 60"/>
          <p:cNvSpPr>
            <a:spLocks noEditPoints="1"/>
          </p:cNvSpPr>
          <p:nvPr/>
        </p:nvSpPr>
        <p:spPr bwMode="auto">
          <a:xfrm>
            <a:off x="8403876" y="52019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6" name="Freeform 60"/>
          <p:cNvSpPr>
            <a:spLocks noEditPoints="1"/>
          </p:cNvSpPr>
          <p:nvPr/>
        </p:nvSpPr>
        <p:spPr bwMode="auto">
          <a:xfrm>
            <a:off x="9229376" y="49098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0"/>
          <p:cNvSpPr>
            <a:spLocks noEditPoints="1"/>
          </p:cNvSpPr>
          <p:nvPr/>
        </p:nvSpPr>
        <p:spPr bwMode="auto">
          <a:xfrm>
            <a:off x="7705376" y="55702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1" name="Freeform 60"/>
          <p:cNvSpPr>
            <a:spLocks noEditPoints="1"/>
          </p:cNvSpPr>
          <p:nvPr/>
        </p:nvSpPr>
        <p:spPr bwMode="auto">
          <a:xfrm>
            <a:off x="9584976" y="52781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81" name="Freeform 60"/>
          <p:cNvSpPr>
            <a:spLocks noEditPoints="1"/>
          </p:cNvSpPr>
          <p:nvPr/>
        </p:nvSpPr>
        <p:spPr bwMode="auto">
          <a:xfrm>
            <a:off x="8797576" y="5481384"/>
            <a:ext cx="618506" cy="53989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61" name="Group 160"/>
          <p:cNvGrpSpPr/>
          <p:nvPr/>
        </p:nvGrpSpPr>
        <p:grpSpPr>
          <a:xfrm>
            <a:off x="2768600" y="5889521"/>
            <a:ext cx="803435" cy="480041"/>
            <a:chOff x="990668" y="5254521"/>
            <a:chExt cx="523967" cy="480041"/>
          </a:xfrm>
        </p:grpSpPr>
        <p:sp>
          <p:nvSpPr>
            <p:cNvPr id="16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70" name="Group 169"/>
          <p:cNvGrpSpPr/>
          <p:nvPr/>
        </p:nvGrpSpPr>
        <p:grpSpPr>
          <a:xfrm>
            <a:off x="2743200" y="5270500"/>
            <a:ext cx="469900" cy="687446"/>
            <a:chOff x="454766" y="3749446"/>
            <a:chExt cx="596983" cy="1014700"/>
          </a:xfrm>
        </p:grpSpPr>
        <p:sp>
          <p:nvSpPr>
            <p:cNvPr id="171" name="Rounded Rectangle 17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2" name="Rounded Rectangle 17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3" name="Group 172"/>
          <p:cNvGrpSpPr/>
          <p:nvPr/>
        </p:nvGrpSpPr>
        <p:grpSpPr>
          <a:xfrm>
            <a:off x="2832099" y="5346700"/>
            <a:ext cx="469901" cy="687446"/>
            <a:chOff x="357958" y="3749446"/>
            <a:chExt cx="596984" cy="1014700"/>
          </a:xfrm>
        </p:grpSpPr>
        <p:sp>
          <p:nvSpPr>
            <p:cNvPr id="174" name="Rounded Rectangle 173"/>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75" name="Rounded Rectangle 174"/>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76" name="Group 175"/>
          <p:cNvGrpSpPr/>
          <p:nvPr/>
        </p:nvGrpSpPr>
        <p:grpSpPr>
          <a:xfrm>
            <a:off x="1905000" y="5775221"/>
            <a:ext cx="803435" cy="480041"/>
            <a:chOff x="990668" y="5254521"/>
            <a:chExt cx="523967" cy="480041"/>
          </a:xfrm>
        </p:grpSpPr>
        <p:sp>
          <p:nvSpPr>
            <p:cNvPr id="177"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8"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79"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0"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1"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2"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3"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84"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85" name="Group 184"/>
          <p:cNvGrpSpPr/>
          <p:nvPr/>
        </p:nvGrpSpPr>
        <p:grpSpPr>
          <a:xfrm>
            <a:off x="1854200" y="5143500"/>
            <a:ext cx="469900" cy="687446"/>
            <a:chOff x="454766" y="3749446"/>
            <a:chExt cx="596983" cy="1014700"/>
          </a:xfrm>
        </p:grpSpPr>
        <p:sp>
          <p:nvSpPr>
            <p:cNvPr id="186" name="Rounded Rectangle 1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87" name="Rounded Rectangle 1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88" name="Group 187"/>
          <p:cNvGrpSpPr/>
          <p:nvPr/>
        </p:nvGrpSpPr>
        <p:grpSpPr>
          <a:xfrm>
            <a:off x="1968499" y="5232400"/>
            <a:ext cx="469901" cy="687446"/>
            <a:chOff x="357958" y="3749446"/>
            <a:chExt cx="596984" cy="1014700"/>
          </a:xfrm>
        </p:grpSpPr>
        <p:sp>
          <p:nvSpPr>
            <p:cNvPr id="189" name="Rounded Rectangle 188"/>
            <p:cNvSpPr/>
            <p:nvPr/>
          </p:nvSpPr>
          <p:spPr>
            <a:xfrm>
              <a:off x="357958" y="3749446"/>
              <a:ext cx="596984"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90" name="Rounded Rectangle 189"/>
            <p:cNvSpPr/>
            <p:nvPr/>
          </p:nvSpPr>
          <p:spPr>
            <a:xfrm>
              <a:off x="396336" y="3845347"/>
              <a:ext cx="487957" cy="630231"/>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91" name="Group 190"/>
          <p:cNvGrpSpPr/>
          <p:nvPr/>
        </p:nvGrpSpPr>
        <p:grpSpPr>
          <a:xfrm>
            <a:off x="4381500" y="5851421"/>
            <a:ext cx="803435" cy="480041"/>
            <a:chOff x="990668" y="5254521"/>
            <a:chExt cx="523967" cy="480041"/>
          </a:xfrm>
        </p:grpSpPr>
        <p:sp>
          <p:nvSpPr>
            <p:cNvPr id="192" name="Freeform 6"/>
            <p:cNvSpPr>
              <a:spLocks/>
            </p:cNvSpPr>
            <p:nvPr/>
          </p:nvSpPr>
          <p:spPr bwMode="auto">
            <a:xfrm>
              <a:off x="1060387" y="5254521"/>
              <a:ext cx="450325" cy="184289"/>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3" name="Freeform 7"/>
            <p:cNvSpPr>
              <a:spLocks/>
            </p:cNvSpPr>
            <p:nvPr/>
          </p:nvSpPr>
          <p:spPr bwMode="auto">
            <a:xfrm>
              <a:off x="1147078" y="5364872"/>
              <a:ext cx="24713" cy="294362"/>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4" name="Freeform 8"/>
            <p:cNvSpPr>
              <a:spLocks noEditPoints="1"/>
            </p:cNvSpPr>
            <p:nvPr/>
          </p:nvSpPr>
          <p:spPr bwMode="auto">
            <a:xfrm>
              <a:off x="1056465" y="5342357"/>
              <a:ext cx="81592" cy="319379"/>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5" name="Freeform 9"/>
            <p:cNvSpPr>
              <a:spLocks/>
            </p:cNvSpPr>
            <p:nvPr/>
          </p:nvSpPr>
          <p:spPr bwMode="auto">
            <a:xfrm>
              <a:off x="1219257" y="5518029"/>
              <a:ext cx="19221" cy="15010"/>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6" name="Freeform 10"/>
            <p:cNvSpPr>
              <a:spLocks/>
            </p:cNvSpPr>
            <p:nvPr/>
          </p:nvSpPr>
          <p:spPr bwMode="auto">
            <a:xfrm>
              <a:off x="1254168" y="5532205"/>
              <a:ext cx="19221" cy="14732"/>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7" name="Freeform 11"/>
            <p:cNvSpPr>
              <a:spLocks noEditPoints="1"/>
            </p:cNvSpPr>
            <p:nvPr/>
          </p:nvSpPr>
          <p:spPr bwMode="auto">
            <a:xfrm>
              <a:off x="1181599" y="5390167"/>
              <a:ext cx="132587" cy="342172"/>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8" name="Freeform 5"/>
            <p:cNvSpPr>
              <a:spLocks/>
            </p:cNvSpPr>
            <p:nvPr/>
          </p:nvSpPr>
          <p:spPr bwMode="auto">
            <a:xfrm>
              <a:off x="1327523" y="5368486"/>
              <a:ext cx="187112" cy="366076"/>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99" name="Freeform 17"/>
            <p:cNvSpPr>
              <a:spLocks/>
            </p:cNvSpPr>
            <p:nvPr/>
          </p:nvSpPr>
          <p:spPr bwMode="auto">
            <a:xfrm>
              <a:off x="990668" y="5494656"/>
              <a:ext cx="43483" cy="218045"/>
            </a:xfrm>
            <a:custGeom>
              <a:avLst/>
              <a:gdLst/>
              <a:ahLst/>
              <a:cxnLst>
                <a:cxn ang="0">
                  <a:pos x="0" y="508"/>
                </a:cxn>
                <a:cxn ang="0">
                  <a:pos x="789" y="0"/>
                </a:cxn>
                <a:cxn ang="0">
                  <a:pos x="789" y="6153"/>
                </a:cxn>
                <a:cxn ang="0">
                  <a:pos x="1145" y="6509"/>
                </a:cxn>
                <a:cxn ang="0">
                  <a:pos x="1145" y="6865"/>
                </a:cxn>
                <a:cxn ang="0">
                  <a:pos x="0" y="7627"/>
                </a:cxn>
                <a:cxn ang="0">
                  <a:pos x="0" y="508"/>
                </a:cxn>
              </a:cxnLst>
              <a:rect l="0" t="0" r="r" b="b"/>
              <a:pathLst>
                <a:path w="1145" h="7627">
                  <a:moveTo>
                    <a:pt x="0" y="508"/>
                  </a:moveTo>
                  <a:lnTo>
                    <a:pt x="789" y="0"/>
                  </a:lnTo>
                  <a:lnTo>
                    <a:pt x="789" y="6153"/>
                  </a:lnTo>
                  <a:lnTo>
                    <a:pt x="1145" y="6509"/>
                  </a:lnTo>
                  <a:lnTo>
                    <a:pt x="1145" y="6865"/>
                  </a:lnTo>
                  <a:lnTo>
                    <a:pt x="0" y="7627"/>
                  </a:lnTo>
                  <a:lnTo>
                    <a:pt x="0" y="50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200" name="Group 199"/>
          <p:cNvGrpSpPr/>
          <p:nvPr/>
        </p:nvGrpSpPr>
        <p:grpSpPr>
          <a:xfrm>
            <a:off x="4356100" y="5346700"/>
            <a:ext cx="469900" cy="687446"/>
            <a:chOff x="454766" y="3749446"/>
            <a:chExt cx="596983" cy="1014700"/>
          </a:xfrm>
        </p:grpSpPr>
        <p:sp>
          <p:nvSpPr>
            <p:cNvPr id="201" name="Rounded Rectangle 200"/>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202" name="Rounded Rectangle 201"/>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136" name="Group 135"/>
          <p:cNvGrpSpPr/>
          <p:nvPr/>
        </p:nvGrpSpPr>
        <p:grpSpPr>
          <a:xfrm>
            <a:off x="4495800" y="5359400"/>
            <a:ext cx="469900" cy="687446"/>
            <a:chOff x="454766" y="3749446"/>
            <a:chExt cx="596983" cy="1014700"/>
          </a:xfrm>
        </p:grpSpPr>
        <p:sp>
          <p:nvSpPr>
            <p:cNvPr id="137" name="Rounded Rectangle 136"/>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138" name="Rounded Rectangle 137"/>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aphicFrame>
        <p:nvGraphicFramePr>
          <p:cNvPr id="145" name="Diagram 144"/>
          <p:cNvGraphicFramePr/>
          <p:nvPr>
            <p:extLst>
              <p:ext uri="{D42A27DB-BD31-4B8C-83A1-F6EECF244321}">
                <p14:modId xmlns:p14="http://schemas.microsoft.com/office/powerpoint/2010/main" val="834943099"/>
              </p:ext>
            </p:extLst>
          </p:nvPr>
        </p:nvGraphicFramePr>
        <p:xfrm>
          <a:off x="7251700" y="3289300"/>
          <a:ext cx="2146300" cy="4699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nvGrpSpPr>
          <p:cNvPr id="82" name="Group 81"/>
          <p:cNvGrpSpPr/>
          <p:nvPr/>
        </p:nvGrpSpPr>
        <p:grpSpPr>
          <a:xfrm>
            <a:off x="5384800" y="5270500"/>
            <a:ext cx="469900" cy="687446"/>
            <a:chOff x="454766" y="3749446"/>
            <a:chExt cx="596983" cy="1014700"/>
          </a:xfrm>
        </p:grpSpPr>
        <p:sp>
          <p:nvSpPr>
            <p:cNvPr id="83" name="Rounded Rectangle 82"/>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4" name="Rounded Rectangle 83"/>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grpSp>
        <p:nvGrpSpPr>
          <p:cNvPr id="85" name="Group 84"/>
          <p:cNvGrpSpPr/>
          <p:nvPr/>
        </p:nvGrpSpPr>
        <p:grpSpPr>
          <a:xfrm>
            <a:off x="5588000" y="5359400"/>
            <a:ext cx="469900" cy="687446"/>
            <a:chOff x="454766" y="3749446"/>
            <a:chExt cx="596983" cy="1014700"/>
          </a:xfrm>
        </p:grpSpPr>
        <p:sp>
          <p:nvSpPr>
            <p:cNvPr id="86" name="Rounded Rectangle 85"/>
            <p:cNvSpPr/>
            <p:nvPr/>
          </p:nvSpPr>
          <p:spPr>
            <a:xfrm>
              <a:off x="454766" y="3749446"/>
              <a:ext cx="596983" cy="1014700"/>
            </a:xfrm>
            <a:prstGeom prst="roundRect">
              <a:avLst>
                <a:gd name="adj" fmla="val 10870"/>
              </a:avLst>
            </a:prstGeom>
            <a:gradFill>
              <a:gsLst>
                <a:gs pos="0">
                  <a:schemeClr val="bg1">
                    <a:lumMod val="75000"/>
                  </a:schemeClr>
                </a:gs>
                <a:gs pos="100000">
                  <a:schemeClr val="bg1"/>
                </a:gs>
              </a:gsLst>
              <a:lin ang="5400000" scaled="0"/>
            </a:gradFill>
            <a:ln w="12700">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400" b="1" dirty="0" smtClean="0">
                  <a:solidFill>
                    <a:schemeClr val="tx2"/>
                  </a:solidFill>
                </a:rPr>
                <a:t>VM</a:t>
              </a:r>
              <a:endParaRPr lang="en-US" sz="1400" b="1" dirty="0">
                <a:solidFill>
                  <a:schemeClr val="tx2"/>
                </a:solidFill>
              </a:endParaRPr>
            </a:p>
          </p:txBody>
        </p:sp>
        <p:sp>
          <p:nvSpPr>
            <p:cNvPr id="87" name="Rounded Rectangle 86"/>
            <p:cNvSpPr/>
            <p:nvPr/>
          </p:nvSpPr>
          <p:spPr>
            <a:xfrm>
              <a:off x="509278" y="3845348"/>
              <a:ext cx="487958" cy="630230"/>
            </a:xfrm>
            <a:prstGeom prst="roundRect">
              <a:avLst>
                <a:gd name="adj" fmla="val 10870"/>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w="12700">
              <a:noFill/>
            </a:ln>
            <a:scene3d>
              <a:camera prst="orthographicFront"/>
              <a:lightRig rig="threePt" dir="t"/>
            </a:scene3d>
            <a:sp3d>
              <a:bevelT w="381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smtClean="0">
                  <a:effectLst>
                    <a:outerShdw blurRad="38100" dist="38100" dir="2700000" algn="tl">
                      <a:srgbClr val="000000">
                        <a:alpha val="43137"/>
                      </a:srgbClr>
                    </a:outerShdw>
                  </a:effectLst>
                </a:rPr>
                <a:t>APP</a:t>
              </a:r>
              <a:endParaRPr lang="en-US" sz="1400" b="1"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019790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8">
                                            <p:graphicEl>
                                              <a:dgm id="{43588BFA-0C43-0A45-B3DA-2B9CF302640F}"/>
                                            </p:graphicEl>
                                          </p:spTgt>
                                        </p:tgtEl>
                                        <p:attrNameLst>
                                          <p:attrName>style.visibility</p:attrName>
                                        </p:attrNameLst>
                                      </p:cBhvr>
                                      <p:to>
                                        <p:strVal val="visible"/>
                                      </p:to>
                                    </p:set>
                                    <p:anim calcmode="lin" valueType="num">
                                      <p:cBhvr additive="base">
                                        <p:cTn id="7" dur="2000"/>
                                        <p:tgtEl>
                                          <p:spTgt spid="38">
                                            <p:graphicEl>
                                              <a:dgm id="{43588BFA-0C43-0A45-B3DA-2B9CF302640F}"/>
                                            </p:graphicEl>
                                          </p:spTgt>
                                        </p:tgtEl>
                                        <p:attrNameLst>
                                          <p:attrName>ppt_x</p:attrName>
                                        </p:attrNameLst>
                                      </p:cBhvr>
                                      <p:tavLst>
                                        <p:tav tm="0">
                                          <p:val>
                                            <p:strVal val="#ppt_x-#ppt_w*1.125000"/>
                                          </p:val>
                                        </p:tav>
                                        <p:tav tm="100000">
                                          <p:val>
                                            <p:strVal val="#ppt_x"/>
                                          </p:val>
                                        </p:tav>
                                      </p:tavLst>
                                    </p:anim>
                                    <p:animEffect transition="in" filter="wipe(right)">
                                      <p:cBhvr>
                                        <p:cTn id="8" dur="2000"/>
                                        <p:tgtEl>
                                          <p:spTgt spid="38">
                                            <p:graphicEl>
                                              <a:dgm id="{43588BFA-0C43-0A45-B3DA-2B9CF302640F}"/>
                                            </p:graphicEl>
                                          </p:spTgt>
                                        </p:tgtEl>
                                      </p:cBhvr>
                                    </p:animEffect>
                                  </p:childTnLst>
                                </p:cTn>
                              </p:par>
                            </p:childTnLst>
                          </p:cTn>
                        </p:par>
                        <p:par>
                          <p:cTn id="9" fill="hold">
                            <p:stCondLst>
                              <p:cond delay="2000"/>
                            </p:stCondLst>
                            <p:childTnLst>
                              <p:par>
                                <p:cTn id="10" presetID="18" presetClass="entr" presetSubtype="6" repeatCount="2000" fill="hold" grpId="0" nodeType="afterEffect">
                                  <p:stCondLst>
                                    <p:cond delay="100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3000"/>
                                        <p:tgtEl>
                                          <p:spTgt spid="4"/>
                                        </p:tgtEl>
                                      </p:cBhvr>
                                    </p:animEffect>
                                  </p:childTnLst>
                                </p:cTn>
                              </p:par>
                            </p:childTnLst>
                          </p:cTn>
                        </p:par>
                        <p:par>
                          <p:cTn id="13" fill="hold">
                            <p:stCondLst>
                              <p:cond delay="9000"/>
                            </p:stCondLst>
                            <p:childTnLst>
                              <p:par>
                                <p:cTn id="14" presetID="9" presetClass="exit" presetSubtype="0" fill="hold" nodeType="afterEffect">
                                  <p:stCondLst>
                                    <p:cond delay="0"/>
                                  </p:stCondLst>
                                  <p:childTnLst>
                                    <p:animEffect transition="out" filter="dissolve">
                                      <p:cBhvr>
                                        <p:cTn id="15" dur="2000"/>
                                        <p:tgtEl>
                                          <p:spTgt spid="100"/>
                                        </p:tgtEl>
                                      </p:cBhvr>
                                    </p:animEffect>
                                    <p:set>
                                      <p:cBhvr>
                                        <p:cTn id="16" dur="1" fill="hold">
                                          <p:stCondLst>
                                            <p:cond delay="1999"/>
                                          </p:stCondLst>
                                        </p:cTn>
                                        <p:tgtEl>
                                          <p:spTgt spid="100"/>
                                        </p:tgtEl>
                                        <p:attrNameLst>
                                          <p:attrName>style.visibility</p:attrName>
                                        </p:attrNameLst>
                                      </p:cBhvr>
                                      <p:to>
                                        <p:strVal val="hidden"/>
                                      </p:to>
                                    </p:set>
                                  </p:childTnLst>
                                </p:cTn>
                              </p:par>
                            </p:childTnLst>
                          </p:cTn>
                        </p:par>
                        <p:par>
                          <p:cTn id="17" fill="hold">
                            <p:stCondLst>
                              <p:cond delay="11000"/>
                            </p:stCondLst>
                            <p:childTnLst>
                              <p:par>
                                <p:cTn id="18" presetID="9" presetClass="exit" presetSubtype="0" fill="hold" nodeType="afterEffect">
                                  <p:stCondLst>
                                    <p:cond delay="0"/>
                                  </p:stCondLst>
                                  <p:childTnLst>
                                    <p:animEffect transition="out" filter="dissolve">
                                      <p:cBhvr>
                                        <p:cTn id="19" dur="2000"/>
                                        <p:tgtEl>
                                          <p:spTgt spid="185"/>
                                        </p:tgtEl>
                                      </p:cBhvr>
                                    </p:animEffect>
                                    <p:set>
                                      <p:cBhvr>
                                        <p:cTn id="20" dur="1" fill="hold">
                                          <p:stCondLst>
                                            <p:cond delay="1999"/>
                                          </p:stCondLst>
                                        </p:cTn>
                                        <p:tgtEl>
                                          <p:spTgt spid="185"/>
                                        </p:tgtEl>
                                        <p:attrNameLst>
                                          <p:attrName>style.visibility</p:attrName>
                                        </p:attrNameLst>
                                      </p:cBhvr>
                                      <p:to>
                                        <p:strVal val="hidden"/>
                                      </p:to>
                                    </p:set>
                                  </p:childTnLst>
                                </p:cTn>
                              </p:par>
                            </p:childTnLst>
                          </p:cTn>
                        </p:par>
                        <p:par>
                          <p:cTn id="21" fill="hold">
                            <p:stCondLst>
                              <p:cond delay="13000"/>
                            </p:stCondLst>
                            <p:childTnLst>
                              <p:par>
                                <p:cTn id="22" presetID="9" presetClass="exit" presetSubtype="0" fill="hold" nodeType="afterEffect">
                                  <p:stCondLst>
                                    <p:cond delay="0"/>
                                  </p:stCondLst>
                                  <p:childTnLst>
                                    <p:animEffect transition="out" filter="dissolve">
                                      <p:cBhvr>
                                        <p:cTn id="23" dur="2000"/>
                                        <p:tgtEl>
                                          <p:spTgt spid="170"/>
                                        </p:tgtEl>
                                      </p:cBhvr>
                                    </p:animEffect>
                                    <p:set>
                                      <p:cBhvr>
                                        <p:cTn id="24" dur="1" fill="hold">
                                          <p:stCondLst>
                                            <p:cond delay="1999"/>
                                          </p:stCondLst>
                                        </p:cTn>
                                        <p:tgtEl>
                                          <p:spTgt spid="170"/>
                                        </p:tgtEl>
                                        <p:attrNameLst>
                                          <p:attrName>style.visibility</p:attrName>
                                        </p:attrNameLst>
                                      </p:cBhvr>
                                      <p:to>
                                        <p:strVal val="hidden"/>
                                      </p:to>
                                    </p:set>
                                  </p:childTnLst>
                                </p:cTn>
                              </p:par>
                            </p:childTnLst>
                          </p:cTn>
                        </p:par>
                        <p:par>
                          <p:cTn id="25" fill="hold">
                            <p:stCondLst>
                              <p:cond delay="15000"/>
                            </p:stCondLst>
                            <p:childTnLst>
                              <p:par>
                                <p:cTn id="26" presetID="9" presetClass="exit" presetSubtype="0" fill="hold" nodeType="afterEffect">
                                  <p:stCondLst>
                                    <p:cond delay="0"/>
                                  </p:stCondLst>
                                  <p:childTnLst>
                                    <p:animEffect transition="out" filter="dissolve">
                                      <p:cBhvr>
                                        <p:cTn id="27" dur="2000"/>
                                        <p:tgtEl>
                                          <p:spTgt spid="88"/>
                                        </p:tgtEl>
                                      </p:cBhvr>
                                    </p:animEffect>
                                    <p:set>
                                      <p:cBhvr>
                                        <p:cTn id="28" dur="1" fill="hold">
                                          <p:stCondLst>
                                            <p:cond delay="1999"/>
                                          </p:stCondLst>
                                        </p:cTn>
                                        <p:tgtEl>
                                          <p:spTgt spid="88"/>
                                        </p:tgtEl>
                                        <p:attrNameLst>
                                          <p:attrName>style.visibility</p:attrName>
                                        </p:attrNameLst>
                                      </p:cBhvr>
                                      <p:to>
                                        <p:strVal val="hidden"/>
                                      </p:to>
                                    </p:set>
                                  </p:childTnLst>
                                </p:cTn>
                              </p:par>
                            </p:childTnLst>
                          </p:cTn>
                        </p:par>
                        <p:par>
                          <p:cTn id="29" fill="hold">
                            <p:stCondLst>
                              <p:cond delay="17000"/>
                            </p:stCondLst>
                            <p:childTnLst>
                              <p:par>
                                <p:cTn id="30" presetID="9" presetClass="exit" presetSubtype="0" fill="hold" nodeType="afterEffect">
                                  <p:stCondLst>
                                    <p:cond delay="0"/>
                                  </p:stCondLst>
                                  <p:childTnLst>
                                    <p:animEffect transition="out" filter="dissolve">
                                      <p:cBhvr>
                                        <p:cTn id="31" dur="2000"/>
                                        <p:tgtEl>
                                          <p:spTgt spid="200"/>
                                        </p:tgtEl>
                                      </p:cBhvr>
                                    </p:animEffect>
                                    <p:set>
                                      <p:cBhvr>
                                        <p:cTn id="32" dur="1" fill="hold">
                                          <p:stCondLst>
                                            <p:cond delay="1999"/>
                                          </p:stCondLst>
                                        </p:cTn>
                                        <p:tgtEl>
                                          <p:spTgt spid="200"/>
                                        </p:tgtEl>
                                        <p:attrNameLst>
                                          <p:attrName>style.visibility</p:attrName>
                                        </p:attrNameLst>
                                      </p:cBhvr>
                                      <p:to>
                                        <p:strVal val="hidden"/>
                                      </p:to>
                                    </p:set>
                                  </p:childTnLst>
                                </p:cTn>
                              </p:par>
                            </p:childTnLst>
                          </p:cTn>
                        </p:par>
                        <p:par>
                          <p:cTn id="33" fill="hold">
                            <p:stCondLst>
                              <p:cond delay="19000"/>
                            </p:stCondLst>
                            <p:childTnLst>
                              <p:par>
                                <p:cTn id="34" presetID="6" presetClass="emph" presetSubtype="0" fill="hold" nodeType="afterEffect">
                                  <p:stCondLst>
                                    <p:cond delay="0"/>
                                  </p:stCondLst>
                                  <p:childTnLst>
                                    <p:animScale>
                                      <p:cBhvr>
                                        <p:cTn id="35" dur="2000" fill="hold"/>
                                        <p:tgtEl>
                                          <p:spTgt spid="85"/>
                                        </p:tgtEl>
                                      </p:cBhvr>
                                      <p:by x="50000" y="50000"/>
                                    </p:animScale>
                                  </p:childTnLst>
                                </p:cTn>
                              </p:par>
                            </p:childTnLst>
                          </p:cTn>
                        </p:par>
                        <p:par>
                          <p:cTn id="36" fill="hold">
                            <p:stCondLst>
                              <p:cond delay="21000"/>
                            </p:stCondLst>
                            <p:childTnLst>
                              <p:par>
                                <p:cTn id="37" presetID="6" presetClass="emph" presetSubtype="0" fill="hold" nodeType="afterEffect">
                                  <p:stCondLst>
                                    <p:cond delay="0"/>
                                  </p:stCondLst>
                                  <p:childTnLst>
                                    <p:animScale>
                                      <p:cBhvr>
                                        <p:cTn id="38" dur="2000" fill="hold"/>
                                        <p:tgtEl>
                                          <p:spTgt spid="82"/>
                                        </p:tgtEl>
                                      </p:cBhvr>
                                      <p:by x="50000" y="50000"/>
                                    </p:animScale>
                                  </p:childTnLst>
                                </p:cTn>
                              </p:par>
                            </p:childTnLst>
                          </p:cTn>
                        </p:par>
                        <p:par>
                          <p:cTn id="39" fill="hold">
                            <p:stCondLst>
                              <p:cond delay="23000"/>
                            </p:stCondLst>
                            <p:childTnLst>
                              <p:par>
                                <p:cTn id="40" presetID="1" presetClass="exit" presetSubtype="0" fill="hold" grpId="1" nodeType="afterEffect">
                                  <p:stCondLst>
                                    <p:cond delay="0"/>
                                  </p:stCondLst>
                                  <p:childTnLst>
                                    <p:set>
                                      <p:cBhvr>
                                        <p:cTn id="41" dur="1" fill="hold">
                                          <p:stCondLst>
                                            <p:cond delay="0"/>
                                          </p:stCondLst>
                                        </p:cTn>
                                        <p:tgtEl>
                                          <p:spTgt spid="4"/>
                                        </p:tgtEl>
                                        <p:attrNameLst>
                                          <p:attrName>style.visibility</p:attrName>
                                        </p:attrNameLst>
                                      </p:cBhvr>
                                      <p:to>
                                        <p:strVal val="hidden"/>
                                      </p:to>
                                    </p:set>
                                  </p:childTnLst>
                                </p:cTn>
                              </p:par>
                            </p:childTnLst>
                          </p:cTn>
                        </p:par>
                        <p:par>
                          <p:cTn id="42" fill="hold">
                            <p:stCondLst>
                              <p:cond delay="23000"/>
                            </p:stCondLst>
                            <p:childTnLst>
                              <p:par>
                                <p:cTn id="43" presetID="18" presetClass="entr" presetSubtype="6" repeatCount="2000" fill="hold" grpId="2"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strips(downRight)">
                                      <p:cBhvr>
                                        <p:cTn id="45" dur="2000"/>
                                        <p:tgtEl>
                                          <p:spTgt spid="4"/>
                                        </p:tgtEl>
                                      </p:cBhvr>
                                    </p:animEffect>
                                  </p:childTnLst>
                                </p:cTn>
                              </p:par>
                              <p:par>
                                <p:cTn id="46" presetID="12" presetClass="entr" presetSubtype="8" fill="hold" grpId="0" nodeType="withEffect">
                                  <p:stCondLst>
                                    <p:cond delay="1000"/>
                                  </p:stCondLst>
                                  <p:childTnLst>
                                    <p:set>
                                      <p:cBhvr>
                                        <p:cTn id="47" dur="1" fill="hold">
                                          <p:stCondLst>
                                            <p:cond delay="0"/>
                                          </p:stCondLst>
                                        </p:cTn>
                                        <p:tgtEl>
                                          <p:spTgt spid="38">
                                            <p:graphicEl>
                                              <a:dgm id="{869CFEFB-1B6F-A64F-8237-C884AA0080FC}"/>
                                            </p:graphicEl>
                                          </p:spTgt>
                                        </p:tgtEl>
                                        <p:attrNameLst>
                                          <p:attrName>style.visibility</p:attrName>
                                        </p:attrNameLst>
                                      </p:cBhvr>
                                      <p:to>
                                        <p:strVal val="visible"/>
                                      </p:to>
                                    </p:set>
                                    <p:anim calcmode="lin" valueType="num">
                                      <p:cBhvr additive="base">
                                        <p:cTn id="48" dur="2000"/>
                                        <p:tgtEl>
                                          <p:spTgt spid="38">
                                            <p:graphicEl>
                                              <a:dgm id="{869CFEFB-1B6F-A64F-8237-C884AA0080FC}"/>
                                            </p:graphicEl>
                                          </p:spTgt>
                                        </p:tgtEl>
                                        <p:attrNameLst>
                                          <p:attrName>ppt_x</p:attrName>
                                        </p:attrNameLst>
                                      </p:cBhvr>
                                      <p:tavLst>
                                        <p:tav tm="0">
                                          <p:val>
                                            <p:strVal val="#ppt_x-#ppt_w*1.125000"/>
                                          </p:val>
                                        </p:tav>
                                        <p:tav tm="100000">
                                          <p:val>
                                            <p:strVal val="#ppt_x"/>
                                          </p:val>
                                        </p:tav>
                                      </p:tavLst>
                                    </p:anim>
                                    <p:animEffect transition="in" filter="wipe(right)">
                                      <p:cBhvr>
                                        <p:cTn id="49" dur="2000"/>
                                        <p:tgtEl>
                                          <p:spTgt spid="38">
                                            <p:graphicEl>
                                              <a:dgm id="{869CFEFB-1B6F-A64F-8237-C884AA0080FC}"/>
                                            </p:graphicEl>
                                          </p:spTgt>
                                        </p:tgtEl>
                                      </p:cBhvr>
                                    </p:animEffect>
                                  </p:childTnLst>
                                </p:cTn>
                              </p:par>
                              <p:par>
                                <p:cTn id="50" presetID="18" presetClass="entr" presetSubtype="6" fill="hold" grpId="0" nodeType="withEffect">
                                  <p:stCondLst>
                                    <p:cond delay="5000"/>
                                  </p:stCondLst>
                                  <p:childTnLst>
                                    <p:set>
                                      <p:cBhvr>
                                        <p:cTn id="51" dur="1" fill="hold">
                                          <p:stCondLst>
                                            <p:cond delay="0"/>
                                          </p:stCondLst>
                                        </p:cTn>
                                        <p:tgtEl>
                                          <p:spTgt spid="27"/>
                                        </p:tgtEl>
                                        <p:attrNameLst>
                                          <p:attrName>style.visibility</p:attrName>
                                        </p:attrNameLst>
                                      </p:cBhvr>
                                      <p:to>
                                        <p:strVal val="visible"/>
                                      </p:to>
                                    </p:set>
                                    <p:animEffect transition="in" filter="strips(downRight)">
                                      <p:cBhvr>
                                        <p:cTn id="52" dur="2000"/>
                                        <p:tgtEl>
                                          <p:spTgt spid="27"/>
                                        </p:tgtEl>
                                      </p:cBhvr>
                                    </p:animEffect>
                                  </p:childTnLst>
                                </p:cTn>
                              </p:par>
                            </p:childTnLst>
                          </p:cTn>
                        </p:par>
                        <p:par>
                          <p:cTn id="53" fill="hold">
                            <p:stCondLst>
                              <p:cond delay="30000"/>
                            </p:stCondLst>
                            <p:childTnLst>
                              <p:par>
                                <p:cTn id="54" presetID="12" presetClass="entr" presetSubtype="8" fill="hold" grpId="0" nodeType="afterEffect">
                                  <p:stCondLst>
                                    <p:cond delay="500"/>
                                  </p:stCondLst>
                                  <p:childTnLst>
                                    <p:set>
                                      <p:cBhvr>
                                        <p:cTn id="55" dur="1" fill="hold">
                                          <p:stCondLst>
                                            <p:cond delay="0"/>
                                          </p:stCondLst>
                                        </p:cTn>
                                        <p:tgtEl>
                                          <p:spTgt spid="39">
                                            <p:graphicEl>
                                              <a:dgm id="{57347D06-54CB-E24B-B20F-42EA213DF5AF}"/>
                                            </p:graphicEl>
                                          </p:spTgt>
                                        </p:tgtEl>
                                        <p:attrNameLst>
                                          <p:attrName>style.visibility</p:attrName>
                                        </p:attrNameLst>
                                      </p:cBhvr>
                                      <p:to>
                                        <p:strVal val="visible"/>
                                      </p:to>
                                    </p:set>
                                    <p:anim calcmode="lin" valueType="num">
                                      <p:cBhvr additive="base">
                                        <p:cTn id="56" dur="2000"/>
                                        <p:tgtEl>
                                          <p:spTgt spid="39">
                                            <p:graphicEl>
                                              <a:dgm id="{57347D06-54CB-E24B-B20F-42EA213DF5AF}"/>
                                            </p:graphicEl>
                                          </p:spTgt>
                                        </p:tgtEl>
                                        <p:attrNameLst>
                                          <p:attrName>ppt_x</p:attrName>
                                        </p:attrNameLst>
                                      </p:cBhvr>
                                      <p:tavLst>
                                        <p:tav tm="0">
                                          <p:val>
                                            <p:strVal val="#ppt_x-#ppt_w*1.125000"/>
                                          </p:val>
                                        </p:tav>
                                        <p:tav tm="100000">
                                          <p:val>
                                            <p:strVal val="#ppt_x"/>
                                          </p:val>
                                        </p:tav>
                                      </p:tavLst>
                                    </p:anim>
                                    <p:animEffect transition="in" filter="wipe(right)">
                                      <p:cBhvr>
                                        <p:cTn id="57" dur="2000"/>
                                        <p:tgtEl>
                                          <p:spTgt spid="39">
                                            <p:graphicEl>
                                              <a:dgm id="{57347D06-54CB-E24B-B20F-42EA213DF5AF}"/>
                                            </p:graphicEl>
                                          </p:spTgt>
                                        </p:tgtEl>
                                      </p:cBhvr>
                                    </p:animEffect>
                                  </p:childTnLst>
                                </p:cTn>
                              </p:par>
                            </p:childTnLst>
                          </p:cTn>
                        </p:par>
                        <p:par>
                          <p:cTn id="58" fill="hold">
                            <p:stCondLst>
                              <p:cond delay="32500"/>
                            </p:stCondLst>
                            <p:childTnLst>
                              <p:par>
                                <p:cTn id="59" presetID="55" presetClass="entr" presetSubtype="0" fill="hold" nodeType="afterEffect">
                                  <p:stCondLst>
                                    <p:cond delay="500"/>
                                  </p:stCondLst>
                                  <p:childTnLst>
                                    <p:set>
                                      <p:cBhvr>
                                        <p:cTn id="60" dur="1" fill="hold">
                                          <p:stCondLst>
                                            <p:cond delay="0"/>
                                          </p:stCondLst>
                                        </p:cTn>
                                        <p:tgtEl>
                                          <p:spTgt spid="28"/>
                                        </p:tgtEl>
                                        <p:attrNameLst>
                                          <p:attrName>style.visibility</p:attrName>
                                        </p:attrNameLst>
                                      </p:cBhvr>
                                      <p:to>
                                        <p:strVal val="visible"/>
                                      </p:to>
                                    </p:set>
                                    <p:anim calcmode="lin" valueType="num">
                                      <p:cBhvr>
                                        <p:cTn id="61" dur="2000" fill="hold"/>
                                        <p:tgtEl>
                                          <p:spTgt spid="28"/>
                                        </p:tgtEl>
                                        <p:attrNameLst>
                                          <p:attrName>ppt_w</p:attrName>
                                        </p:attrNameLst>
                                      </p:cBhvr>
                                      <p:tavLst>
                                        <p:tav tm="0">
                                          <p:val>
                                            <p:strVal val="#ppt_w*0.70"/>
                                          </p:val>
                                        </p:tav>
                                        <p:tav tm="100000">
                                          <p:val>
                                            <p:strVal val="#ppt_w"/>
                                          </p:val>
                                        </p:tav>
                                      </p:tavLst>
                                    </p:anim>
                                    <p:anim calcmode="lin" valueType="num">
                                      <p:cBhvr>
                                        <p:cTn id="62" dur="2000" fill="hold"/>
                                        <p:tgtEl>
                                          <p:spTgt spid="28"/>
                                        </p:tgtEl>
                                        <p:attrNameLst>
                                          <p:attrName>ppt_h</p:attrName>
                                        </p:attrNameLst>
                                      </p:cBhvr>
                                      <p:tavLst>
                                        <p:tav tm="0">
                                          <p:val>
                                            <p:strVal val="#ppt_h"/>
                                          </p:val>
                                        </p:tav>
                                        <p:tav tm="100000">
                                          <p:val>
                                            <p:strVal val="#ppt_h"/>
                                          </p:val>
                                        </p:tav>
                                      </p:tavLst>
                                    </p:anim>
                                    <p:animEffect transition="in" filter="fade">
                                      <p:cBhvr>
                                        <p:cTn id="63" dur="2000"/>
                                        <p:tgtEl>
                                          <p:spTgt spid="28"/>
                                        </p:tgtEl>
                                      </p:cBhvr>
                                    </p:animEffect>
                                  </p:childTnLst>
                                </p:cTn>
                              </p:par>
                            </p:childTnLst>
                          </p:cTn>
                        </p:par>
                        <p:par>
                          <p:cTn id="64" fill="hold">
                            <p:stCondLst>
                              <p:cond delay="35000"/>
                            </p:stCondLst>
                            <p:childTnLst>
                              <p:par>
                                <p:cTn id="65" presetID="55" presetClass="entr" presetSubtype="0" fill="hold" nodeType="afterEffect">
                                  <p:stCondLst>
                                    <p:cond delay="500"/>
                                  </p:stCondLst>
                                  <p:childTnLst>
                                    <p:set>
                                      <p:cBhvr>
                                        <p:cTn id="66" dur="1" fill="hold">
                                          <p:stCondLst>
                                            <p:cond delay="0"/>
                                          </p:stCondLst>
                                        </p:cTn>
                                        <p:tgtEl>
                                          <p:spTgt spid="34"/>
                                        </p:tgtEl>
                                        <p:attrNameLst>
                                          <p:attrName>style.visibility</p:attrName>
                                        </p:attrNameLst>
                                      </p:cBhvr>
                                      <p:to>
                                        <p:strVal val="visible"/>
                                      </p:to>
                                    </p:set>
                                    <p:anim calcmode="lin" valueType="num">
                                      <p:cBhvr>
                                        <p:cTn id="67" dur="2000" fill="hold"/>
                                        <p:tgtEl>
                                          <p:spTgt spid="34"/>
                                        </p:tgtEl>
                                        <p:attrNameLst>
                                          <p:attrName>ppt_w</p:attrName>
                                        </p:attrNameLst>
                                      </p:cBhvr>
                                      <p:tavLst>
                                        <p:tav tm="0">
                                          <p:val>
                                            <p:strVal val="#ppt_w*0.70"/>
                                          </p:val>
                                        </p:tav>
                                        <p:tav tm="100000">
                                          <p:val>
                                            <p:strVal val="#ppt_w"/>
                                          </p:val>
                                        </p:tav>
                                      </p:tavLst>
                                    </p:anim>
                                    <p:anim calcmode="lin" valueType="num">
                                      <p:cBhvr>
                                        <p:cTn id="68" dur="2000" fill="hold"/>
                                        <p:tgtEl>
                                          <p:spTgt spid="34"/>
                                        </p:tgtEl>
                                        <p:attrNameLst>
                                          <p:attrName>ppt_h</p:attrName>
                                        </p:attrNameLst>
                                      </p:cBhvr>
                                      <p:tavLst>
                                        <p:tav tm="0">
                                          <p:val>
                                            <p:strVal val="#ppt_h"/>
                                          </p:val>
                                        </p:tav>
                                        <p:tav tm="100000">
                                          <p:val>
                                            <p:strVal val="#ppt_h"/>
                                          </p:val>
                                        </p:tav>
                                      </p:tavLst>
                                    </p:anim>
                                    <p:animEffect transition="in" filter="fade">
                                      <p:cBhvr>
                                        <p:cTn id="69" dur="2000"/>
                                        <p:tgtEl>
                                          <p:spTgt spid="34"/>
                                        </p:tgtEl>
                                      </p:cBhvr>
                                    </p:animEffect>
                                  </p:childTnLst>
                                </p:cTn>
                              </p:par>
                            </p:childTnLst>
                          </p:cTn>
                        </p:par>
                        <p:par>
                          <p:cTn id="70" fill="hold">
                            <p:stCondLst>
                              <p:cond delay="37500"/>
                            </p:stCondLst>
                            <p:childTnLst>
                              <p:par>
                                <p:cTn id="71" presetID="0" presetClass="path" presetSubtype="0" accel="50000" decel="50000" fill="hold" nodeType="afterEffect">
                                  <p:stCondLst>
                                    <p:cond delay="500"/>
                                  </p:stCondLst>
                                  <p:childTnLst>
                                    <p:animMotion origin="layout" path="M -6.25E-7 7.40741E-7 C -0.00937 0.00185 -0.01797 0.02292 -0.02539 0.02801 C -0.03021 0.03171 -0.0362 0.01505 -0.03906 0.01991 C -0.04115 0.02407 -0.04062 0.02963 -0.04544 0.03264 C -0.04987 0.03565 -0.05443 0.03843 -0.05937 0.04074 " pathEditMode="relative" rAng="0" ptsTypes="fffff">
                                      <p:cBhvr>
                                        <p:cTn id="72" dur="2000" fill="hold"/>
                                        <p:tgtEl>
                                          <p:spTgt spid="34"/>
                                        </p:tgtEl>
                                        <p:attrNameLst>
                                          <p:attrName>ppt_x</p:attrName>
                                          <p:attrName>ppt_y</p:attrName>
                                        </p:attrNameLst>
                                      </p:cBhvr>
                                      <p:rCtr x="-2969" y="2037"/>
                                    </p:animMotion>
                                  </p:childTnLst>
                                </p:cTn>
                              </p:par>
                            </p:childTnLst>
                          </p:cTn>
                        </p:par>
                        <p:par>
                          <p:cTn id="73" fill="hold">
                            <p:stCondLst>
                              <p:cond delay="40000"/>
                            </p:stCondLst>
                            <p:childTnLst>
                              <p:par>
                                <p:cTn id="74" presetID="12" presetClass="entr" presetSubtype="8" repeatCount="2000" fill="hold" grpId="0" nodeType="afterEffect">
                                  <p:stCondLst>
                                    <p:cond delay="500"/>
                                  </p:stCondLst>
                                  <p:childTnLst>
                                    <p:set>
                                      <p:cBhvr>
                                        <p:cTn id="75" dur="1" fill="hold">
                                          <p:stCondLst>
                                            <p:cond delay="0"/>
                                          </p:stCondLst>
                                        </p:cTn>
                                        <p:tgtEl>
                                          <p:spTgt spid="39">
                                            <p:graphicEl>
                                              <a:dgm id="{1312490F-87D9-334C-BDBC-A500BC92F537}"/>
                                            </p:graphicEl>
                                          </p:spTgt>
                                        </p:tgtEl>
                                        <p:attrNameLst>
                                          <p:attrName>style.visibility</p:attrName>
                                        </p:attrNameLst>
                                      </p:cBhvr>
                                      <p:to>
                                        <p:strVal val="visible"/>
                                      </p:to>
                                    </p:set>
                                    <p:anim calcmode="lin" valueType="num">
                                      <p:cBhvr additive="base">
                                        <p:cTn id="76" dur="2000"/>
                                        <p:tgtEl>
                                          <p:spTgt spid="39">
                                            <p:graphicEl>
                                              <a:dgm id="{1312490F-87D9-334C-BDBC-A500BC92F537}"/>
                                            </p:graphicEl>
                                          </p:spTgt>
                                        </p:tgtEl>
                                        <p:attrNameLst>
                                          <p:attrName>ppt_x</p:attrName>
                                        </p:attrNameLst>
                                      </p:cBhvr>
                                      <p:tavLst>
                                        <p:tav tm="0">
                                          <p:val>
                                            <p:strVal val="#ppt_x-#ppt_w*1.125000"/>
                                          </p:val>
                                        </p:tav>
                                        <p:tav tm="100000">
                                          <p:val>
                                            <p:strVal val="#ppt_x"/>
                                          </p:val>
                                        </p:tav>
                                      </p:tavLst>
                                    </p:anim>
                                    <p:animEffect transition="in" filter="wipe(right)">
                                      <p:cBhvr>
                                        <p:cTn id="77" dur="2000"/>
                                        <p:tgtEl>
                                          <p:spTgt spid="39">
                                            <p:graphicEl>
                                              <a:dgm id="{1312490F-87D9-334C-BDBC-A500BC92F537}"/>
                                            </p:graphicEl>
                                          </p:spTgt>
                                        </p:tgtEl>
                                      </p:cBhvr>
                                    </p:animEffect>
                                  </p:childTnLst>
                                </p:cTn>
                              </p:par>
                            </p:childTnLst>
                          </p:cTn>
                        </p:par>
                        <p:par>
                          <p:cTn id="78" fill="hold">
                            <p:stCondLst>
                              <p:cond delay="44500"/>
                            </p:stCondLst>
                            <p:childTnLst>
                              <p:par>
                                <p:cTn id="79" presetID="12" presetClass="entr" presetSubtype="8" repeatCount="2000" fill="hold" grpId="0" nodeType="afterEffect">
                                  <p:stCondLst>
                                    <p:cond delay="500"/>
                                  </p:stCondLst>
                                  <p:childTnLst>
                                    <p:set>
                                      <p:cBhvr>
                                        <p:cTn id="80" dur="1" fill="hold">
                                          <p:stCondLst>
                                            <p:cond delay="0"/>
                                          </p:stCondLst>
                                        </p:cTn>
                                        <p:tgtEl>
                                          <p:spTgt spid="39">
                                            <p:graphicEl>
                                              <a:dgm id="{454CEC31-E46B-7848-BC44-513D815427DC}"/>
                                            </p:graphicEl>
                                          </p:spTgt>
                                        </p:tgtEl>
                                        <p:attrNameLst>
                                          <p:attrName>style.visibility</p:attrName>
                                        </p:attrNameLst>
                                      </p:cBhvr>
                                      <p:to>
                                        <p:strVal val="visible"/>
                                      </p:to>
                                    </p:set>
                                    <p:anim calcmode="lin" valueType="num">
                                      <p:cBhvr additive="base">
                                        <p:cTn id="81" dur="2000"/>
                                        <p:tgtEl>
                                          <p:spTgt spid="39">
                                            <p:graphicEl>
                                              <a:dgm id="{454CEC31-E46B-7848-BC44-513D815427DC}"/>
                                            </p:graphicEl>
                                          </p:spTgt>
                                        </p:tgtEl>
                                        <p:attrNameLst>
                                          <p:attrName>ppt_x</p:attrName>
                                        </p:attrNameLst>
                                      </p:cBhvr>
                                      <p:tavLst>
                                        <p:tav tm="0">
                                          <p:val>
                                            <p:strVal val="#ppt_x-#ppt_w*1.125000"/>
                                          </p:val>
                                        </p:tav>
                                        <p:tav tm="100000">
                                          <p:val>
                                            <p:strVal val="#ppt_x"/>
                                          </p:val>
                                        </p:tav>
                                      </p:tavLst>
                                    </p:anim>
                                    <p:animEffect transition="in" filter="wipe(right)">
                                      <p:cBhvr>
                                        <p:cTn id="82" dur="2000"/>
                                        <p:tgtEl>
                                          <p:spTgt spid="39">
                                            <p:graphicEl>
                                              <a:dgm id="{454CEC31-E46B-7848-BC44-513D815427DC}"/>
                                            </p:graphicEl>
                                          </p:spTgt>
                                        </p:tgtEl>
                                      </p:cBhvr>
                                    </p:animEffect>
                                  </p:childTnLst>
                                </p:cTn>
                              </p:par>
                            </p:childTnLst>
                          </p:cTn>
                        </p:par>
                        <p:par>
                          <p:cTn id="83" fill="hold">
                            <p:stCondLst>
                              <p:cond delay="49000"/>
                            </p:stCondLst>
                            <p:childTnLst>
                              <p:par>
                                <p:cTn id="84" presetID="12" presetClass="entr" presetSubtype="8" repeatCount="2000" fill="hold" grpId="0" nodeType="afterEffect">
                                  <p:stCondLst>
                                    <p:cond delay="500"/>
                                  </p:stCondLst>
                                  <p:childTnLst>
                                    <p:set>
                                      <p:cBhvr>
                                        <p:cTn id="85" dur="1" fill="hold">
                                          <p:stCondLst>
                                            <p:cond delay="0"/>
                                          </p:stCondLst>
                                        </p:cTn>
                                        <p:tgtEl>
                                          <p:spTgt spid="39">
                                            <p:graphicEl>
                                              <a:dgm id="{821896FB-45ED-A54E-965A-5484AC46EB81}"/>
                                            </p:graphicEl>
                                          </p:spTgt>
                                        </p:tgtEl>
                                        <p:attrNameLst>
                                          <p:attrName>style.visibility</p:attrName>
                                        </p:attrNameLst>
                                      </p:cBhvr>
                                      <p:to>
                                        <p:strVal val="visible"/>
                                      </p:to>
                                    </p:set>
                                    <p:anim calcmode="lin" valueType="num">
                                      <p:cBhvr additive="base">
                                        <p:cTn id="86" dur="2000"/>
                                        <p:tgtEl>
                                          <p:spTgt spid="39">
                                            <p:graphicEl>
                                              <a:dgm id="{821896FB-45ED-A54E-965A-5484AC46EB81}"/>
                                            </p:graphicEl>
                                          </p:spTgt>
                                        </p:tgtEl>
                                        <p:attrNameLst>
                                          <p:attrName>ppt_x</p:attrName>
                                        </p:attrNameLst>
                                      </p:cBhvr>
                                      <p:tavLst>
                                        <p:tav tm="0">
                                          <p:val>
                                            <p:strVal val="#ppt_x-#ppt_w*1.125000"/>
                                          </p:val>
                                        </p:tav>
                                        <p:tav tm="100000">
                                          <p:val>
                                            <p:strVal val="#ppt_x"/>
                                          </p:val>
                                        </p:tav>
                                      </p:tavLst>
                                    </p:anim>
                                    <p:animEffect transition="in" filter="wipe(right)">
                                      <p:cBhvr>
                                        <p:cTn id="87" dur="2000"/>
                                        <p:tgtEl>
                                          <p:spTgt spid="39">
                                            <p:graphicEl>
                                              <a:dgm id="{821896FB-45ED-A54E-965A-5484AC46EB81}"/>
                                            </p:graphicEl>
                                          </p:spTgt>
                                        </p:tgtEl>
                                      </p:cBhvr>
                                    </p:animEffect>
                                  </p:childTnLst>
                                </p:cTn>
                              </p:par>
                            </p:childTnLst>
                          </p:cTn>
                        </p:par>
                        <p:par>
                          <p:cTn id="88" fill="hold">
                            <p:stCondLst>
                              <p:cond delay="53500"/>
                            </p:stCondLst>
                            <p:childTnLst>
                              <p:par>
                                <p:cTn id="89" presetID="12" presetClass="entr" presetSubtype="1" fill="hold" grpId="0" nodeType="afterEffect">
                                  <p:stCondLst>
                                    <p:cond delay="500"/>
                                  </p:stCondLst>
                                  <p:childTnLst>
                                    <p:set>
                                      <p:cBhvr>
                                        <p:cTn id="90" dur="1" fill="hold">
                                          <p:stCondLst>
                                            <p:cond delay="0"/>
                                          </p:stCondLst>
                                        </p:cTn>
                                        <p:tgtEl>
                                          <p:spTgt spid="145"/>
                                        </p:tgtEl>
                                        <p:attrNameLst>
                                          <p:attrName>style.visibility</p:attrName>
                                        </p:attrNameLst>
                                      </p:cBhvr>
                                      <p:to>
                                        <p:strVal val="visible"/>
                                      </p:to>
                                    </p:set>
                                    <p:anim calcmode="lin" valueType="num">
                                      <p:cBhvr additive="base">
                                        <p:cTn id="91" dur="2000"/>
                                        <p:tgtEl>
                                          <p:spTgt spid="145"/>
                                        </p:tgtEl>
                                        <p:attrNameLst>
                                          <p:attrName>ppt_y</p:attrName>
                                        </p:attrNameLst>
                                      </p:cBhvr>
                                      <p:tavLst>
                                        <p:tav tm="0">
                                          <p:val>
                                            <p:strVal val="#ppt_y-#ppt_h*1.125000"/>
                                          </p:val>
                                        </p:tav>
                                        <p:tav tm="100000">
                                          <p:val>
                                            <p:strVal val="#ppt_y"/>
                                          </p:val>
                                        </p:tav>
                                      </p:tavLst>
                                    </p:anim>
                                    <p:animEffect transition="in" filter="wipe(down)">
                                      <p:cBhvr>
                                        <p:cTn id="92" dur="2000"/>
                                        <p:tgtEl>
                                          <p:spTgt spid="145"/>
                                        </p:tgtEl>
                                      </p:cBhvr>
                                    </p:animEffect>
                                  </p:childTnLst>
                                </p:cTn>
                              </p:par>
                            </p:childTnLst>
                          </p:cTn>
                        </p:par>
                        <p:par>
                          <p:cTn id="93" fill="hold">
                            <p:stCondLst>
                              <p:cond delay="56000"/>
                            </p:stCondLst>
                            <p:childTnLst>
                              <p:par>
                                <p:cTn id="94" presetID="37" presetClass="path" presetSubtype="0" accel="50000" decel="50000" fill="hold" nodeType="afterEffect">
                                  <p:stCondLst>
                                    <p:cond delay="500"/>
                                  </p:stCondLst>
                                  <p:childTnLst>
                                    <p:animMotion origin="layout" path="M -4.16667E-6 -4.81481E-6 L -0.0763 -0.10833 C -0.09218 -0.13287 -0.11601 -0.14652 -0.14101 -0.14652 C -0.16953 -0.14652 -0.19231 -0.13287 -0.2082 -0.10833 L -0.28437 -4.81481E-6 " pathEditMode="relative" rAng="0" ptsTypes="FffFF">
                                      <p:cBhvr>
                                        <p:cTn id="95" dur="3000" fill="hold"/>
                                        <p:tgtEl>
                                          <p:spTgt spid="85"/>
                                        </p:tgtEl>
                                        <p:attrNameLst>
                                          <p:attrName>ppt_x</p:attrName>
                                          <p:attrName>ppt_y</p:attrName>
                                        </p:attrNameLst>
                                      </p:cBhvr>
                                      <p:rCtr x="-14219" y="-7338"/>
                                    </p:animMotion>
                                  </p:childTnLst>
                                </p:cTn>
                              </p:par>
                            </p:childTnLst>
                          </p:cTn>
                        </p:par>
                        <p:par>
                          <p:cTn id="96" fill="hold">
                            <p:stCondLst>
                              <p:cond delay="59500"/>
                            </p:stCondLst>
                            <p:childTnLst>
                              <p:par>
                                <p:cTn id="97" presetID="37" presetClass="path" presetSubtype="0" accel="50000" decel="50000" fill="hold" nodeType="afterEffect">
                                  <p:stCondLst>
                                    <p:cond delay="500"/>
                                  </p:stCondLst>
                                  <p:childTnLst>
                                    <p:animMotion origin="layout" path="M 2.5E-6 1.48148E-6 L -0.03724 -0.14005 C -0.04492 -0.17153 -0.05651 -0.18912 -0.06875 -0.18912 C -0.08255 -0.18912 -0.09375 -0.17153 -0.10143 -0.14005 L -0.13854 1.48148E-6 " pathEditMode="relative" rAng="0" ptsTypes="FffFF">
                                      <p:cBhvr>
                                        <p:cTn id="98" dur="3000" fill="hold"/>
                                        <p:tgtEl>
                                          <p:spTgt spid="82"/>
                                        </p:tgtEl>
                                        <p:attrNameLst>
                                          <p:attrName>ppt_x</p:attrName>
                                          <p:attrName>ppt_y</p:attrName>
                                        </p:attrNameLst>
                                      </p:cBhvr>
                                      <p:rCtr x="-6927" y="-9468"/>
                                    </p:animMotion>
                                  </p:childTnLst>
                                </p:cTn>
                              </p:par>
                            </p:childTnLst>
                          </p:cTn>
                        </p:par>
                        <p:par>
                          <p:cTn id="99" fill="hold">
                            <p:stCondLst>
                              <p:cond delay="63000"/>
                            </p:stCondLst>
                            <p:childTnLst>
                              <p:par>
                                <p:cTn id="100" presetID="12" presetClass="entr" presetSubtype="1" fill="hold" grpId="0" nodeType="afterEffect">
                                  <p:stCondLst>
                                    <p:cond delay="500"/>
                                  </p:stCondLst>
                                  <p:childTnLst>
                                    <p:set>
                                      <p:cBhvr>
                                        <p:cTn id="101" dur="1" fill="hold">
                                          <p:stCondLst>
                                            <p:cond delay="0"/>
                                          </p:stCondLst>
                                        </p:cTn>
                                        <p:tgtEl>
                                          <p:spTgt spid="40"/>
                                        </p:tgtEl>
                                        <p:attrNameLst>
                                          <p:attrName>style.visibility</p:attrName>
                                        </p:attrNameLst>
                                      </p:cBhvr>
                                      <p:to>
                                        <p:strVal val="visible"/>
                                      </p:to>
                                    </p:set>
                                    <p:anim calcmode="lin" valueType="num">
                                      <p:cBhvr additive="base">
                                        <p:cTn id="102" dur="2000"/>
                                        <p:tgtEl>
                                          <p:spTgt spid="40"/>
                                        </p:tgtEl>
                                        <p:attrNameLst>
                                          <p:attrName>ppt_y</p:attrName>
                                        </p:attrNameLst>
                                      </p:cBhvr>
                                      <p:tavLst>
                                        <p:tav tm="0">
                                          <p:val>
                                            <p:strVal val="#ppt_y-#ppt_h*1.125000"/>
                                          </p:val>
                                        </p:tav>
                                        <p:tav tm="100000">
                                          <p:val>
                                            <p:strVal val="#ppt_y"/>
                                          </p:val>
                                        </p:tav>
                                      </p:tavLst>
                                    </p:anim>
                                    <p:animEffect transition="in" filter="wipe(down)">
                                      <p:cBhvr>
                                        <p:cTn id="103" dur="2000"/>
                                        <p:tgtEl>
                                          <p:spTgt spid="40"/>
                                        </p:tgtEl>
                                      </p:cBhvr>
                                    </p:animEffect>
                                  </p:childTnLst>
                                </p:cTn>
                              </p:par>
                            </p:childTnLst>
                          </p:cTn>
                        </p:par>
                        <p:par>
                          <p:cTn id="104" fill="hold">
                            <p:stCondLst>
                              <p:cond delay="65500"/>
                            </p:stCondLst>
                            <p:childTnLst>
                              <p:par>
                                <p:cTn id="105" presetID="9" presetClass="exit" presetSubtype="0" fill="hold" nodeType="afterEffect">
                                  <p:stCondLst>
                                    <p:cond delay="500"/>
                                  </p:stCondLst>
                                  <p:childTnLst>
                                    <p:animEffect transition="out" filter="dissolve">
                                      <p:cBhvr>
                                        <p:cTn id="106" dur="3000"/>
                                        <p:tgtEl>
                                          <p:spTgt spid="71"/>
                                        </p:tgtEl>
                                      </p:cBhvr>
                                    </p:animEffect>
                                    <p:set>
                                      <p:cBhvr>
                                        <p:cTn id="107" dur="1" fill="hold">
                                          <p:stCondLst>
                                            <p:cond delay="2999"/>
                                          </p:stCondLst>
                                        </p:cTn>
                                        <p:tgtEl>
                                          <p:spTgt spid="71"/>
                                        </p:tgtEl>
                                        <p:attrNameLst>
                                          <p:attrName>style.visibility</p:attrName>
                                        </p:attrNameLst>
                                      </p:cBhvr>
                                      <p:to>
                                        <p:strVal val="hidden"/>
                                      </p:to>
                                    </p:set>
                                  </p:childTnLst>
                                </p:cTn>
                              </p:par>
                            </p:childTnLst>
                          </p:cTn>
                        </p:par>
                        <p:par>
                          <p:cTn id="108" fill="hold">
                            <p:stCondLst>
                              <p:cond delay="69000"/>
                            </p:stCondLst>
                            <p:childTnLst>
                              <p:par>
                                <p:cTn id="109" presetID="12" presetClass="entr" presetSubtype="8" fill="hold" grpId="0" nodeType="afterEffect">
                                  <p:stCondLst>
                                    <p:cond delay="500"/>
                                  </p:stCondLst>
                                  <p:childTnLst>
                                    <p:set>
                                      <p:cBhvr>
                                        <p:cTn id="110" dur="1" fill="hold">
                                          <p:stCondLst>
                                            <p:cond delay="0"/>
                                          </p:stCondLst>
                                        </p:cTn>
                                        <p:tgtEl>
                                          <p:spTgt spid="2"/>
                                        </p:tgtEl>
                                        <p:attrNameLst>
                                          <p:attrName>style.visibility</p:attrName>
                                        </p:attrNameLst>
                                      </p:cBhvr>
                                      <p:to>
                                        <p:strVal val="visible"/>
                                      </p:to>
                                    </p:set>
                                    <p:anim calcmode="lin" valueType="num">
                                      <p:cBhvr additive="base">
                                        <p:cTn id="111" dur="2000"/>
                                        <p:tgtEl>
                                          <p:spTgt spid="2"/>
                                        </p:tgtEl>
                                        <p:attrNameLst>
                                          <p:attrName>ppt_x</p:attrName>
                                        </p:attrNameLst>
                                      </p:cBhvr>
                                      <p:tavLst>
                                        <p:tav tm="0">
                                          <p:val>
                                            <p:strVal val="#ppt_x-#ppt_w*1.125000"/>
                                          </p:val>
                                        </p:tav>
                                        <p:tav tm="100000">
                                          <p:val>
                                            <p:strVal val="#ppt_x"/>
                                          </p:val>
                                        </p:tav>
                                      </p:tavLst>
                                    </p:anim>
                                    <p:animEffect transition="in" filter="wipe(right)">
                                      <p:cBhvr>
                                        <p:cTn id="112" dur="2000"/>
                                        <p:tgtEl>
                                          <p:spTgt spid="2"/>
                                        </p:tgtEl>
                                      </p:cBhvr>
                                    </p:animEffect>
                                  </p:childTnLst>
                                </p:cTn>
                              </p:par>
                            </p:childTnLst>
                          </p:cTn>
                        </p:par>
                        <p:par>
                          <p:cTn id="113" fill="hold">
                            <p:stCondLst>
                              <p:cond delay="71500"/>
                            </p:stCondLst>
                            <p:childTnLst>
                              <p:par>
                                <p:cTn id="114" presetID="18" presetClass="entr" presetSubtype="3" fill="hold" grpId="0" nodeType="afterEffect">
                                  <p:stCondLst>
                                    <p:cond delay="500"/>
                                  </p:stCondLst>
                                  <p:childTnLst>
                                    <p:set>
                                      <p:cBhvr>
                                        <p:cTn id="115" dur="1" fill="hold">
                                          <p:stCondLst>
                                            <p:cond delay="0"/>
                                          </p:stCondLst>
                                        </p:cTn>
                                        <p:tgtEl>
                                          <p:spTgt spid="61"/>
                                        </p:tgtEl>
                                        <p:attrNameLst>
                                          <p:attrName>style.visibility</p:attrName>
                                        </p:attrNameLst>
                                      </p:cBhvr>
                                      <p:to>
                                        <p:strVal val="visible"/>
                                      </p:to>
                                    </p:set>
                                    <p:animEffect transition="in" filter="strips(upRight)">
                                      <p:cBhvr>
                                        <p:cTn id="116" dur="2000"/>
                                        <p:tgtEl>
                                          <p:spTgt spid="61"/>
                                        </p:tgtEl>
                                      </p:cBhvr>
                                    </p:animEffect>
                                  </p:childTnLst>
                                </p:cTn>
                              </p:par>
                            </p:childTnLst>
                          </p:cTn>
                        </p:par>
                        <p:par>
                          <p:cTn id="117" fill="hold">
                            <p:stCondLst>
                              <p:cond delay="74000"/>
                            </p:stCondLst>
                            <p:childTnLst>
                              <p:par>
                                <p:cTn id="118" presetID="12" presetClass="entr" presetSubtype="8" fill="hold" grpId="0" nodeType="afterEffect">
                                  <p:stCondLst>
                                    <p:cond delay="500"/>
                                  </p:stCondLst>
                                  <p:childTnLst>
                                    <p:set>
                                      <p:cBhvr>
                                        <p:cTn id="119" dur="1" fill="hold">
                                          <p:stCondLst>
                                            <p:cond delay="0"/>
                                          </p:stCondLst>
                                        </p:cTn>
                                        <p:tgtEl>
                                          <p:spTgt spid="39">
                                            <p:graphicEl>
                                              <a:dgm id="{2333003F-28E9-F247-87F6-D7BB96E1D391}"/>
                                            </p:graphicEl>
                                          </p:spTgt>
                                        </p:tgtEl>
                                        <p:attrNameLst>
                                          <p:attrName>style.visibility</p:attrName>
                                        </p:attrNameLst>
                                      </p:cBhvr>
                                      <p:to>
                                        <p:strVal val="visible"/>
                                      </p:to>
                                    </p:set>
                                    <p:anim calcmode="lin" valueType="num">
                                      <p:cBhvr additive="base">
                                        <p:cTn id="120" dur="2000"/>
                                        <p:tgtEl>
                                          <p:spTgt spid="39">
                                            <p:graphicEl>
                                              <a:dgm id="{2333003F-28E9-F247-87F6-D7BB96E1D391}"/>
                                            </p:graphicEl>
                                          </p:spTgt>
                                        </p:tgtEl>
                                        <p:attrNameLst>
                                          <p:attrName>ppt_x</p:attrName>
                                        </p:attrNameLst>
                                      </p:cBhvr>
                                      <p:tavLst>
                                        <p:tav tm="0">
                                          <p:val>
                                            <p:strVal val="#ppt_x-#ppt_w*1.125000"/>
                                          </p:val>
                                        </p:tav>
                                        <p:tav tm="100000">
                                          <p:val>
                                            <p:strVal val="#ppt_x"/>
                                          </p:val>
                                        </p:tav>
                                      </p:tavLst>
                                    </p:anim>
                                    <p:animEffect transition="in" filter="wipe(right)">
                                      <p:cBhvr>
                                        <p:cTn id="121" dur="2000"/>
                                        <p:tgtEl>
                                          <p:spTgt spid="39">
                                            <p:graphicEl>
                                              <a:dgm id="{2333003F-28E9-F247-87F6-D7BB96E1D391}"/>
                                            </p:graphicEl>
                                          </p:spTgt>
                                        </p:tgtEl>
                                      </p:cBhvr>
                                    </p:animEffect>
                                  </p:childTnLst>
                                </p:cTn>
                              </p:par>
                            </p:childTnLst>
                          </p:cTn>
                        </p:par>
                        <p:par>
                          <p:cTn id="122" fill="hold">
                            <p:stCondLst>
                              <p:cond delay="76500"/>
                            </p:stCondLst>
                            <p:childTnLst>
                              <p:par>
                                <p:cTn id="123" presetID="55" presetClass="entr" presetSubtype="0" fill="hold" nodeType="afterEffect">
                                  <p:stCondLst>
                                    <p:cond delay="0"/>
                                  </p:stCondLst>
                                  <p:childTnLst>
                                    <p:set>
                                      <p:cBhvr>
                                        <p:cTn id="124" dur="1" fill="hold">
                                          <p:stCondLst>
                                            <p:cond delay="0"/>
                                          </p:stCondLst>
                                        </p:cTn>
                                        <p:tgtEl>
                                          <p:spTgt spid="49"/>
                                        </p:tgtEl>
                                        <p:attrNameLst>
                                          <p:attrName>style.visibility</p:attrName>
                                        </p:attrNameLst>
                                      </p:cBhvr>
                                      <p:to>
                                        <p:strVal val="visible"/>
                                      </p:to>
                                    </p:set>
                                    <p:anim calcmode="lin" valueType="num">
                                      <p:cBhvr>
                                        <p:cTn id="125" dur="2000" fill="hold"/>
                                        <p:tgtEl>
                                          <p:spTgt spid="49"/>
                                        </p:tgtEl>
                                        <p:attrNameLst>
                                          <p:attrName>ppt_w</p:attrName>
                                        </p:attrNameLst>
                                      </p:cBhvr>
                                      <p:tavLst>
                                        <p:tav tm="0">
                                          <p:val>
                                            <p:strVal val="#ppt_w*0.70"/>
                                          </p:val>
                                        </p:tav>
                                        <p:tav tm="100000">
                                          <p:val>
                                            <p:strVal val="#ppt_w"/>
                                          </p:val>
                                        </p:tav>
                                      </p:tavLst>
                                    </p:anim>
                                    <p:anim calcmode="lin" valueType="num">
                                      <p:cBhvr>
                                        <p:cTn id="126" dur="2000" fill="hold"/>
                                        <p:tgtEl>
                                          <p:spTgt spid="49"/>
                                        </p:tgtEl>
                                        <p:attrNameLst>
                                          <p:attrName>ppt_h</p:attrName>
                                        </p:attrNameLst>
                                      </p:cBhvr>
                                      <p:tavLst>
                                        <p:tav tm="0">
                                          <p:val>
                                            <p:strVal val="#ppt_h"/>
                                          </p:val>
                                        </p:tav>
                                        <p:tav tm="100000">
                                          <p:val>
                                            <p:strVal val="#ppt_h"/>
                                          </p:val>
                                        </p:tav>
                                      </p:tavLst>
                                    </p:anim>
                                    <p:animEffect transition="in" filter="fade">
                                      <p:cBhvr>
                                        <p:cTn id="127" dur="2000"/>
                                        <p:tgtEl>
                                          <p:spTgt spid="49"/>
                                        </p:tgtEl>
                                      </p:cBhvr>
                                    </p:animEffect>
                                  </p:childTnLst>
                                </p:cTn>
                              </p:par>
                            </p:childTnLst>
                          </p:cTn>
                        </p:par>
                        <p:par>
                          <p:cTn id="128" fill="hold">
                            <p:stCondLst>
                              <p:cond delay="78500"/>
                            </p:stCondLst>
                            <p:childTnLst>
                              <p:par>
                                <p:cTn id="129" presetID="1" presetClass="entr" presetSubtype="0" fill="hold" nodeType="after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childTnLst>
                          </p:cTn>
                        </p:par>
                        <p:par>
                          <p:cTn id="131" fill="hold">
                            <p:stCondLst>
                              <p:cond delay="78500"/>
                            </p:stCondLst>
                            <p:childTnLst>
                              <p:par>
                                <p:cTn id="132" presetID="42" presetClass="path" presetSubtype="0" accel="50000" decel="50000" fill="hold" nodeType="afterEffect">
                                  <p:stCondLst>
                                    <p:cond delay="0"/>
                                  </p:stCondLst>
                                  <p:childTnLst>
                                    <p:animMotion origin="layout" path="M -0.01276 0.01365 L 0.03621 -0.00856 " pathEditMode="relative" rAng="0" ptsTypes="AA">
                                      <p:cBhvr>
                                        <p:cTn id="133" dur="2000" fill="hold"/>
                                        <p:tgtEl>
                                          <p:spTgt spid="62"/>
                                        </p:tgtEl>
                                        <p:attrNameLst>
                                          <p:attrName>ppt_x</p:attrName>
                                          <p:attrName>ppt_y</p:attrName>
                                        </p:attrNameLst>
                                      </p:cBhvr>
                                      <p:rCtr x="2449" y="-1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8" grpId="0" uiExpand="1">
        <p:bldSub>
          <a:bldDgm bld="one"/>
        </p:bldSub>
      </p:bldGraphic>
      <p:bldP spid="4" grpId="0" uiExpand="1" animBg="1"/>
      <p:bldP spid="4" grpId="1" uiExpand="1" animBg="1"/>
      <p:bldP spid="4" grpId="2" uiExpand="1" animBg="1"/>
      <p:bldGraphic spid="2" grpId="0">
        <p:bldAsOne/>
      </p:bldGraphic>
      <p:bldP spid="27" grpId="0" animBg="1"/>
      <p:bldP spid="61" grpId="0" animBg="1"/>
      <p:bldGraphic spid="39" grpId="0">
        <p:bldSub>
          <a:bldDgm bld="one"/>
        </p:bldSub>
      </p:bldGraphic>
      <p:bldGraphic spid="40" grpId="0">
        <p:bldAsOne/>
      </p:bldGraphic>
      <p:bldGraphic spid="14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609441" y="6477001"/>
            <a:ext cx="2844059" cy="244475"/>
          </a:xfrm>
          <a:prstGeom prst="rect">
            <a:avLst/>
          </a:prstGeom>
        </p:spPr>
        <p:txBody>
          <a:bodyPr/>
          <a:lstStyle/>
          <a:p>
            <a:pPr>
              <a:defRPr/>
            </a:pPr>
            <a:fld id="{DBAE1E24-7682-4C02-85A1-9FBDEF1E12F8}" type="datetime1">
              <a:rPr lang="en-US" smtClean="0"/>
              <a:pPr>
                <a:defRPr/>
              </a:pPr>
              <a:t>5/16/2012</a:t>
            </a:fld>
            <a:endParaRPr lang="en-US"/>
          </a:p>
        </p:txBody>
      </p:sp>
      <p:sp>
        <p:nvSpPr>
          <p:cNvPr id="5" name="Footer Placeholder 4"/>
          <p:cNvSpPr>
            <a:spLocks noGrp="1"/>
          </p:cNvSpPr>
          <p:nvPr>
            <p:ph type="ftr" sz="quarter" idx="11"/>
          </p:nvPr>
        </p:nvSpPr>
        <p:spPr/>
        <p:txBody>
          <a:bodyPr/>
          <a:lstStyle/>
          <a:p>
            <a:pPr>
              <a:defRPr/>
            </a:pPr>
            <a:r>
              <a:rPr lang="en-US" smtClean="0"/>
              <a:t>PROPRIETARY AND CONFIDENTIAL</a:t>
            </a:r>
            <a:endParaRPr lang="en-US"/>
          </a:p>
        </p:txBody>
      </p:sp>
      <p:sp>
        <p:nvSpPr>
          <p:cNvPr id="6" name="Slide Number Placeholder 5"/>
          <p:cNvSpPr>
            <a:spLocks noGrp="1"/>
          </p:cNvSpPr>
          <p:nvPr>
            <p:ph type="sldNum" sz="quarter" idx="12"/>
          </p:nvPr>
        </p:nvSpPr>
        <p:spPr/>
        <p:txBody>
          <a:bodyPr/>
          <a:lstStyle/>
          <a:p>
            <a:pPr>
              <a:defRPr/>
            </a:pPr>
            <a:fld id="{24B03FDE-DB95-4E69-8D28-A2F09796475F}" type="slidenum">
              <a:rPr lang="en-US" smtClean="0"/>
              <a:pPr>
                <a:defRPr/>
              </a:pPr>
              <a:t>19</a:t>
            </a:fld>
            <a:endParaRPr lang="en-US"/>
          </a:p>
        </p:txBody>
      </p:sp>
      <p:sp>
        <p:nvSpPr>
          <p:cNvPr id="19" name="Rectangle 62"/>
          <p:cNvSpPr>
            <a:spLocks noChangeArrowheads="1"/>
          </p:cNvSpPr>
          <p:nvPr/>
        </p:nvSpPr>
        <p:spPr bwMode="auto">
          <a:xfrm>
            <a:off x="4840161" y="5458569"/>
            <a:ext cx="1381823"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Virtual </a:t>
            </a:r>
          </a:p>
          <a:p>
            <a:pPr algn="ctr"/>
            <a:r>
              <a:rPr lang="en-US" sz="1400" b="1" dirty="0" smtClean="0">
                <a:solidFill>
                  <a:schemeClr val="bg1"/>
                </a:solidFill>
                <a:latin typeface="Arial" pitchFamily="34" charset="0"/>
              </a:rPr>
              <a:t>Machines</a:t>
            </a:r>
            <a:endParaRPr lang="en-US" sz="1400" b="1" dirty="0">
              <a:solidFill>
                <a:schemeClr val="bg1"/>
              </a:solidFill>
              <a:latin typeface="Arial" pitchFamily="34" charset="0"/>
            </a:endParaRPr>
          </a:p>
        </p:txBody>
      </p:sp>
      <p:sp>
        <p:nvSpPr>
          <p:cNvPr id="20" name="Rectangle 63"/>
          <p:cNvSpPr>
            <a:spLocks noChangeArrowheads="1"/>
          </p:cNvSpPr>
          <p:nvPr/>
        </p:nvSpPr>
        <p:spPr bwMode="auto">
          <a:xfrm>
            <a:off x="1704380" y="5458569"/>
            <a:ext cx="1320456"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rPr>
              <a:t>Services</a:t>
            </a:r>
            <a:endParaRPr lang="en-US" sz="1400" b="1" dirty="0">
              <a:solidFill>
                <a:schemeClr val="bg1"/>
              </a:solidFill>
              <a:latin typeface="Arial" pitchFamily="34" charset="0"/>
            </a:endParaRPr>
          </a:p>
        </p:txBody>
      </p:sp>
      <p:sp>
        <p:nvSpPr>
          <p:cNvPr id="21" name="Rectangle 64"/>
          <p:cNvSpPr>
            <a:spLocks noChangeArrowheads="1"/>
          </p:cNvSpPr>
          <p:nvPr/>
        </p:nvSpPr>
        <p:spPr bwMode="auto">
          <a:xfrm>
            <a:off x="3129433" y="5458569"/>
            <a:ext cx="1606131"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Applications</a:t>
            </a:r>
            <a:endParaRPr lang="en-US" sz="1400" b="1" dirty="0">
              <a:solidFill>
                <a:schemeClr val="bg1"/>
              </a:solidFill>
              <a:latin typeface="Arial" pitchFamily="34" charset="0"/>
            </a:endParaRPr>
          </a:p>
        </p:txBody>
      </p:sp>
      <p:sp>
        <p:nvSpPr>
          <p:cNvPr id="22" name="Rectangle 66"/>
          <p:cNvSpPr>
            <a:spLocks noChangeArrowheads="1"/>
          </p:cNvSpPr>
          <p:nvPr/>
        </p:nvSpPr>
        <p:spPr bwMode="auto">
          <a:xfrm>
            <a:off x="7692382" y="5458569"/>
            <a:ext cx="1341617" cy="457200"/>
          </a:xfrm>
          <a:prstGeom prst="rect">
            <a:avLst/>
          </a:prstGeom>
          <a:solidFill>
            <a:srgbClr val="000066"/>
          </a:solidFill>
          <a:ln w="9525">
            <a:noFill/>
            <a:miter lim="800000"/>
            <a:headEnd/>
            <a:tailEnd/>
          </a:ln>
          <a:effectLst/>
        </p:spPr>
        <p:txBody>
          <a:bodyPr wrap="none" anchor="ctr"/>
          <a:lstStyle/>
          <a:p>
            <a:pPr algn="ctr"/>
            <a:r>
              <a:rPr lang="en-US" sz="1400" b="1" dirty="0">
                <a:solidFill>
                  <a:schemeClr val="bg1"/>
                </a:solidFill>
                <a:latin typeface="Arial" pitchFamily="34" charset="0"/>
              </a:rPr>
              <a:t>Storage</a:t>
            </a:r>
          </a:p>
        </p:txBody>
      </p:sp>
      <p:sp>
        <p:nvSpPr>
          <p:cNvPr id="23" name="Rectangle 67"/>
          <p:cNvSpPr>
            <a:spLocks noChangeArrowheads="1"/>
          </p:cNvSpPr>
          <p:nvPr/>
        </p:nvSpPr>
        <p:spPr bwMode="auto">
          <a:xfrm>
            <a:off x="9138595" y="5458569"/>
            <a:ext cx="1422030"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Networks</a:t>
            </a:r>
            <a:endParaRPr lang="en-US" sz="1400" b="1" dirty="0">
              <a:solidFill>
                <a:schemeClr val="bg1"/>
              </a:solidFill>
              <a:latin typeface="Arial" pitchFamily="34" charset="0"/>
            </a:endParaRPr>
          </a:p>
        </p:txBody>
      </p:sp>
      <p:sp>
        <p:nvSpPr>
          <p:cNvPr id="24" name="Rectangle 68"/>
          <p:cNvSpPr>
            <a:spLocks noChangeArrowheads="1"/>
          </p:cNvSpPr>
          <p:nvPr/>
        </p:nvSpPr>
        <p:spPr bwMode="auto">
          <a:xfrm>
            <a:off x="10665222" y="5458569"/>
            <a:ext cx="1218883"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Power</a:t>
            </a:r>
            <a:endParaRPr lang="en-US" sz="1400" b="1" dirty="0">
              <a:solidFill>
                <a:schemeClr val="bg1"/>
              </a:solidFill>
              <a:latin typeface="Arial" pitchFamily="34" charset="0"/>
            </a:endParaRPr>
          </a:p>
        </p:txBody>
      </p:sp>
      <p:sp>
        <p:nvSpPr>
          <p:cNvPr id="25" name="Rectangle 70"/>
          <p:cNvSpPr>
            <a:spLocks noChangeArrowheads="1"/>
          </p:cNvSpPr>
          <p:nvPr/>
        </p:nvSpPr>
        <p:spPr bwMode="auto">
          <a:xfrm>
            <a:off x="203147" y="5458569"/>
            <a:ext cx="1396636"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Clouds</a:t>
            </a:r>
            <a:endParaRPr lang="en-US" sz="1400" b="1" dirty="0">
              <a:solidFill>
                <a:schemeClr val="bg1"/>
              </a:solidFill>
              <a:latin typeface="Arial" pitchFamily="34" charset="0"/>
            </a:endParaRPr>
          </a:p>
        </p:txBody>
      </p:sp>
      <p:sp>
        <p:nvSpPr>
          <p:cNvPr id="26" name="Rectangle 72"/>
          <p:cNvSpPr>
            <a:spLocks noChangeArrowheads="1"/>
          </p:cNvSpPr>
          <p:nvPr/>
        </p:nvSpPr>
        <p:spPr bwMode="auto">
          <a:xfrm>
            <a:off x="6326580" y="5458569"/>
            <a:ext cx="1261205"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Servers</a:t>
            </a:r>
            <a:endParaRPr lang="en-US" sz="1400" b="1" dirty="0">
              <a:solidFill>
                <a:schemeClr val="bg1"/>
              </a:solidFill>
              <a:latin typeface="Arial" pitchFamily="34" charset="0"/>
            </a:endParaRPr>
          </a:p>
        </p:txBody>
      </p:sp>
      <p:cxnSp>
        <p:nvCxnSpPr>
          <p:cNvPr id="86" name="Straight Arrow Connector 85"/>
          <p:cNvCxnSpPr>
            <a:stCxn id="9" idx="2"/>
            <a:endCxn id="25" idx="0"/>
          </p:cNvCxnSpPr>
          <p:nvPr/>
        </p:nvCxnSpPr>
        <p:spPr>
          <a:xfrm>
            <a:off x="875825" y="1724770"/>
            <a:ext cx="25640"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20" idx="0"/>
          </p:cNvCxnSpPr>
          <p:nvPr/>
        </p:nvCxnSpPr>
        <p:spPr>
          <a:xfrm rot="16200000" flipH="1">
            <a:off x="-135669" y="2958290"/>
            <a:ext cx="3733799" cy="1266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21" idx="0"/>
          </p:cNvCxnSpPr>
          <p:nvPr/>
        </p:nvCxnSpPr>
        <p:spPr>
          <a:xfrm rot="16200000" flipH="1">
            <a:off x="648276" y="2174345"/>
            <a:ext cx="3733799" cy="2834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19" idx="0"/>
          </p:cNvCxnSpPr>
          <p:nvPr/>
        </p:nvCxnSpPr>
        <p:spPr>
          <a:xfrm rot="16200000" flipH="1">
            <a:off x="1447562" y="1375057"/>
            <a:ext cx="3733799" cy="4433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6" idx="0"/>
          </p:cNvCxnSpPr>
          <p:nvPr/>
        </p:nvCxnSpPr>
        <p:spPr>
          <a:xfrm>
            <a:off x="1097850" y="1724770"/>
            <a:ext cx="5859332"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22" idx="0"/>
          </p:cNvCxnSpPr>
          <p:nvPr/>
        </p:nvCxnSpPr>
        <p:spPr>
          <a:xfrm>
            <a:off x="1097851" y="1724770"/>
            <a:ext cx="7265341"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23" idx="0"/>
          </p:cNvCxnSpPr>
          <p:nvPr/>
        </p:nvCxnSpPr>
        <p:spPr>
          <a:xfrm>
            <a:off x="1097850" y="1724770"/>
            <a:ext cx="8751760"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24" idx="0"/>
          </p:cNvCxnSpPr>
          <p:nvPr/>
        </p:nvCxnSpPr>
        <p:spPr>
          <a:xfrm>
            <a:off x="1097850" y="1724770"/>
            <a:ext cx="10176813"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1" idx="2"/>
            <a:endCxn id="25" idx="0"/>
          </p:cNvCxnSpPr>
          <p:nvPr/>
        </p:nvCxnSpPr>
        <p:spPr>
          <a:xfrm flipH="1">
            <a:off x="901465" y="1724770"/>
            <a:ext cx="2249381"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1" idx="2"/>
            <a:endCxn id="20" idx="0"/>
          </p:cNvCxnSpPr>
          <p:nvPr/>
        </p:nvCxnSpPr>
        <p:spPr>
          <a:xfrm flipH="1">
            <a:off x="2364608" y="1724770"/>
            <a:ext cx="786238"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 idx="2"/>
            <a:endCxn id="21" idx="0"/>
          </p:cNvCxnSpPr>
          <p:nvPr/>
        </p:nvCxnSpPr>
        <p:spPr>
          <a:xfrm>
            <a:off x="3150846" y="1724770"/>
            <a:ext cx="781653"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 idx="2"/>
            <a:endCxn id="19" idx="0"/>
          </p:cNvCxnSpPr>
          <p:nvPr/>
        </p:nvCxnSpPr>
        <p:spPr>
          <a:xfrm>
            <a:off x="3150846" y="1724770"/>
            <a:ext cx="2380227"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1" idx="2"/>
            <a:endCxn id="26" idx="0"/>
          </p:cNvCxnSpPr>
          <p:nvPr/>
        </p:nvCxnSpPr>
        <p:spPr>
          <a:xfrm>
            <a:off x="3150846" y="1724770"/>
            <a:ext cx="3806337"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1" idx="2"/>
            <a:endCxn id="22" idx="0"/>
          </p:cNvCxnSpPr>
          <p:nvPr/>
        </p:nvCxnSpPr>
        <p:spPr>
          <a:xfrm>
            <a:off x="3150846" y="1724770"/>
            <a:ext cx="5212345"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1" idx="2"/>
            <a:endCxn id="23" idx="0"/>
          </p:cNvCxnSpPr>
          <p:nvPr/>
        </p:nvCxnSpPr>
        <p:spPr>
          <a:xfrm>
            <a:off x="3150846" y="1724770"/>
            <a:ext cx="6698764"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1" idx="2"/>
            <a:endCxn id="24" idx="0"/>
          </p:cNvCxnSpPr>
          <p:nvPr/>
        </p:nvCxnSpPr>
        <p:spPr>
          <a:xfrm>
            <a:off x="3150846" y="1724770"/>
            <a:ext cx="8123818"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25" idx="0"/>
          </p:cNvCxnSpPr>
          <p:nvPr/>
        </p:nvCxnSpPr>
        <p:spPr>
          <a:xfrm rot="5400000">
            <a:off x="1354037" y="1272199"/>
            <a:ext cx="3733800" cy="4638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20" idx="0"/>
          </p:cNvCxnSpPr>
          <p:nvPr/>
        </p:nvCxnSpPr>
        <p:spPr>
          <a:xfrm rot="5400000">
            <a:off x="2085611" y="2003769"/>
            <a:ext cx="3733799" cy="3175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1" idx="0"/>
          </p:cNvCxnSpPr>
          <p:nvPr/>
        </p:nvCxnSpPr>
        <p:spPr>
          <a:xfrm rot="5400000">
            <a:off x="2869553" y="2787716"/>
            <a:ext cx="3733800" cy="1607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endCxn id="19" idx="0"/>
          </p:cNvCxnSpPr>
          <p:nvPr/>
        </p:nvCxnSpPr>
        <p:spPr>
          <a:xfrm rot="5400000">
            <a:off x="3668841" y="3587002"/>
            <a:ext cx="3733800" cy="9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26" idx="0"/>
          </p:cNvCxnSpPr>
          <p:nvPr/>
        </p:nvCxnSpPr>
        <p:spPr>
          <a:xfrm rot="16200000" flipH="1">
            <a:off x="4381894" y="2883281"/>
            <a:ext cx="3733800" cy="1416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22" idx="0"/>
          </p:cNvCxnSpPr>
          <p:nvPr/>
        </p:nvCxnSpPr>
        <p:spPr>
          <a:xfrm rot="16200000" flipH="1">
            <a:off x="5084898" y="2180277"/>
            <a:ext cx="3733800" cy="2822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endCxn id="23" idx="0"/>
          </p:cNvCxnSpPr>
          <p:nvPr/>
        </p:nvCxnSpPr>
        <p:spPr>
          <a:xfrm rot="16200000" flipH="1">
            <a:off x="5828108" y="1437067"/>
            <a:ext cx="3733800" cy="4309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endCxn id="24" idx="0"/>
          </p:cNvCxnSpPr>
          <p:nvPr/>
        </p:nvCxnSpPr>
        <p:spPr>
          <a:xfrm>
            <a:off x="5540407" y="1724769"/>
            <a:ext cx="5734257" cy="3733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4" idx="2"/>
            <a:endCxn id="25" idx="0"/>
          </p:cNvCxnSpPr>
          <p:nvPr/>
        </p:nvCxnSpPr>
        <p:spPr>
          <a:xfrm flipH="1">
            <a:off x="901465" y="1724770"/>
            <a:ext cx="6749223"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 idx="2"/>
            <a:endCxn id="20" idx="0"/>
          </p:cNvCxnSpPr>
          <p:nvPr/>
        </p:nvCxnSpPr>
        <p:spPr>
          <a:xfrm flipH="1">
            <a:off x="2364608" y="1724770"/>
            <a:ext cx="5286080"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4" idx="2"/>
            <a:endCxn id="21" idx="0"/>
          </p:cNvCxnSpPr>
          <p:nvPr/>
        </p:nvCxnSpPr>
        <p:spPr>
          <a:xfrm flipH="1">
            <a:off x="3932499" y="1724770"/>
            <a:ext cx="3718189"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4" idx="2"/>
            <a:endCxn id="19" idx="0"/>
          </p:cNvCxnSpPr>
          <p:nvPr/>
        </p:nvCxnSpPr>
        <p:spPr>
          <a:xfrm flipH="1">
            <a:off x="5531073" y="1724770"/>
            <a:ext cx="2119615"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 idx="2"/>
            <a:endCxn id="26" idx="0"/>
          </p:cNvCxnSpPr>
          <p:nvPr/>
        </p:nvCxnSpPr>
        <p:spPr>
          <a:xfrm flipH="1">
            <a:off x="6957183" y="1724770"/>
            <a:ext cx="693505"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4" idx="2"/>
            <a:endCxn id="22" idx="0"/>
          </p:cNvCxnSpPr>
          <p:nvPr/>
        </p:nvCxnSpPr>
        <p:spPr>
          <a:xfrm>
            <a:off x="7650688" y="1724770"/>
            <a:ext cx="712503"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4" idx="2"/>
            <a:endCxn id="23" idx="0"/>
          </p:cNvCxnSpPr>
          <p:nvPr/>
        </p:nvCxnSpPr>
        <p:spPr>
          <a:xfrm>
            <a:off x="7650688" y="1724770"/>
            <a:ext cx="2198922"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4" idx="2"/>
            <a:endCxn id="24" idx="0"/>
          </p:cNvCxnSpPr>
          <p:nvPr/>
        </p:nvCxnSpPr>
        <p:spPr>
          <a:xfrm>
            <a:off x="7650688" y="1724770"/>
            <a:ext cx="3623976"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25" idx="0"/>
          </p:cNvCxnSpPr>
          <p:nvPr/>
        </p:nvCxnSpPr>
        <p:spPr>
          <a:xfrm rot="10800000" flipV="1">
            <a:off x="901467" y="1724769"/>
            <a:ext cx="9042619" cy="3733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endCxn id="20" idx="0"/>
          </p:cNvCxnSpPr>
          <p:nvPr/>
        </p:nvCxnSpPr>
        <p:spPr>
          <a:xfrm rot="10800000" flipV="1">
            <a:off x="2364610" y="1724769"/>
            <a:ext cx="7579478"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endCxn id="21" idx="0"/>
          </p:cNvCxnSpPr>
          <p:nvPr/>
        </p:nvCxnSpPr>
        <p:spPr>
          <a:xfrm rot="10800000" flipV="1">
            <a:off x="3932501" y="1724769"/>
            <a:ext cx="6011587"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endCxn id="19" idx="0"/>
          </p:cNvCxnSpPr>
          <p:nvPr/>
        </p:nvCxnSpPr>
        <p:spPr>
          <a:xfrm rot="5400000">
            <a:off x="5870679" y="1385164"/>
            <a:ext cx="3733800" cy="4413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endCxn id="26" idx="0"/>
          </p:cNvCxnSpPr>
          <p:nvPr/>
        </p:nvCxnSpPr>
        <p:spPr>
          <a:xfrm rot="5400000">
            <a:off x="6583737" y="2098218"/>
            <a:ext cx="3733799" cy="2986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endCxn id="22" idx="0"/>
          </p:cNvCxnSpPr>
          <p:nvPr/>
        </p:nvCxnSpPr>
        <p:spPr>
          <a:xfrm rot="5400000">
            <a:off x="7286738" y="2801223"/>
            <a:ext cx="3733800" cy="1580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endCxn id="23" idx="0"/>
          </p:cNvCxnSpPr>
          <p:nvPr/>
        </p:nvCxnSpPr>
        <p:spPr>
          <a:xfrm rot="5400000">
            <a:off x="8029947" y="3544433"/>
            <a:ext cx="3733800" cy="94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endCxn id="24" idx="0"/>
          </p:cNvCxnSpPr>
          <p:nvPr/>
        </p:nvCxnSpPr>
        <p:spPr>
          <a:xfrm rot="16200000" flipH="1">
            <a:off x="8742472" y="2926379"/>
            <a:ext cx="3733800" cy="133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3" idx="2"/>
            <a:endCxn id="25" idx="0"/>
          </p:cNvCxnSpPr>
          <p:nvPr/>
        </p:nvCxnSpPr>
        <p:spPr>
          <a:xfrm flipH="1">
            <a:off x="901465" y="2108747"/>
            <a:ext cx="9970573"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13" idx="2"/>
            <a:endCxn id="21" idx="0"/>
          </p:cNvCxnSpPr>
          <p:nvPr/>
        </p:nvCxnSpPr>
        <p:spPr>
          <a:xfrm flipH="1">
            <a:off x="3932499" y="2108747"/>
            <a:ext cx="6939539"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3" idx="2"/>
            <a:endCxn id="19" idx="0"/>
          </p:cNvCxnSpPr>
          <p:nvPr/>
        </p:nvCxnSpPr>
        <p:spPr>
          <a:xfrm flipH="1">
            <a:off x="5531073" y="2108747"/>
            <a:ext cx="5340965"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3" idx="2"/>
            <a:endCxn id="26" idx="0"/>
          </p:cNvCxnSpPr>
          <p:nvPr/>
        </p:nvCxnSpPr>
        <p:spPr>
          <a:xfrm flipH="1">
            <a:off x="6957183" y="2108747"/>
            <a:ext cx="3914855"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13" idx="2"/>
            <a:endCxn id="22" idx="0"/>
          </p:cNvCxnSpPr>
          <p:nvPr/>
        </p:nvCxnSpPr>
        <p:spPr>
          <a:xfrm flipH="1">
            <a:off x="8363191" y="2108747"/>
            <a:ext cx="2508847"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3" idx="2"/>
            <a:endCxn id="23" idx="0"/>
          </p:cNvCxnSpPr>
          <p:nvPr/>
        </p:nvCxnSpPr>
        <p:spPr>
          <a:xfrm flipH="1">
            <a:off x="9849610" y="2108747"/>
            <a:ext cx="1022428"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13" idx="2"/>
            <a:endCxn id="24" idx="0"/>
          </p:cNvCxnSpPr>
          <p:nvPr/>
        </p:nvCxnSpPr>
        <p:spPr>
          <a:xfrm>
            <a:off x="10872038" y="2108747"/>
            <a:ext cx="402626"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a:stCxn id="10" idx="2"/>
            <a:endCxn id="25" idx="0"/>
          </p:cNvCxnSpPr>
          <p:nvPr/>
        </p:nvCxnSpPr>
        <p:spPr>
          <a:xfrm flipH="1">
            <a:off x="901465" y="2105770"/>
            <a:ext cx="794962"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10" idx="2"/>
            <a:endCxn id="20" idx="0"/>
          </p:cNvCxnSpPr>
          <p:nvPr/>
        </p:nvCxnSpPr>
        <p:spPr>
          <a:xfrm>
            <a:off x="1696427" y="2105770"/>
            <a:ext cx="668181"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10" idx="2"/>
            <a:endCxn id="21" idx="0"/>
          </p:cNvCxnSpPr>
          <p:nvPr/>
        </p:nvCxnSpPr>
        <p:spPr>
          <a:xfrm>
            <a:off x="1696427" y="2105770"/>
            <a:ext cx="2236072"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10" idx="2"/>
            <a:endCxn id="19" idx="0"/>
          </p:cNvCxnSpPr>
          <p:nvPr/>
        </p:nvCxnSpPr>
        <p:spPr>
          <a:xfrm>
            <a:off x="1696427" y="2105770"/>
            <a:ext cx="3834646"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10" idx="2"/>
            <a:endCxn id="26" idx="0"/>
          </p:cNvCxnSpPr>
          <p:nvPr/>
        </p:nvCxnSpPr>
        <p:spPr>
          <a:xfrm>
            <a:off x="1696427" y="2105770"/>
            <a:ext cx="5260756"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10" idx="2"/>
            <a:endCxn id="22" idx="0"/>
          </p:cNvCxnSpPr>
          <p:nvPr/>
        </p:nvCxnSpPr>
        <p:spPr>
          <a:xfrm>
            <a:off x="1696427" y="2105770"/>
            <a:ext cx="6666764"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a:stCxn id="10" idx="2"/>
            <a:endCxn id="23" idx="0"/>
          </p:cNvCxnSpPr>
          <p:nvPr/>
        </p:nvCxnSpPr>
        <p:spPr>
          <a:xfrm>
            <a:off x="1696427" y="2105770"/>
            <a:ext cx="8153183"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10" idx="2"/>
            <a:endCxn id="24" idx="0"/>
          </p:cNvCxnSpPr>
          <p:nvPr/>
        </p:nvCxnSpPr>
        <p:spPr>
          <a:xfrm>
            <a:off x="1696427" y="2105770"/>
            <a:ext cx="9578237"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17" idx="2"/>
            <a:endCxn id="25" idx="0"/>
          </p:cNvCxnSpPr>
          <p:nvPr/>
        </p:nvCxnSpPr>
        <p:spPr>
          <a:xfrm flipH="1">
            <a:off x="901465" y="2102793"/>
            <a:ext cx="3266812"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7" idx="2"/>
            <a:endCxn id="20" idx="0"/>
          </p:cNvCxnSpPr>
          <p:nvPr/>
        </p:nvCxnSpPr>
        <p:spPr>
          <a:xfrm flipH="1">
            <a:off x="2364608" y="2102793"/>
            <a:ext cx="1803669"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17" idx="2"/>
            <a:endCxn id="21" idx="0"/>
          </p:cNvCxnSpPr>
          <p:nvPr/>
        </p:nvCxnSpPr>
        <p:spPr>
          <a:xfrm flipH="1">
            <a:off x="3932499" y="2102793"/>
            <a:ext cx="235778"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a:stCxn id="17" idx="2"/>
            <a:endCxn id="19" idx="0"/>
          </p:cNvCxnSpPr>
          <p:nvPr/>
        </p:nvCxnSpPr>
        <p:spPr>
          <a:xfrm>
            <a:off x="4168277" y="2102793"/>
            <a:ext cx="1362796"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17" idx="2"/>
            <a:endCxn id="26" idx="0"/>
          </p:cNvCxnSpPr>
          <p:nvPr/>
        </p:nvCxnSpPr>
        <p:spPr>
          <a:xfrm>
            <a:off x="4168277" y="2102793"/>
            <a:ext cx="2788906"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17" idx="2"/>
            <a:endCxn id="22" idx="0"/>
          </p:cNvCxnSpPr>
          <p:nvPr/>
        </p:nvCxnSpPr>
        <p:spPr>
          <a:xfrm>
            <a:off x="4168277" y="2102793"/>
            <a:ext cx="4194914"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a:stCxn id="17" idx="2"/>
            <a:endCxn id="23" idx="0"/>
          </p:cNvCxnSpPr>
          <p:nvPr/>
        </p:nvCxnSpPr>
        <p:spPr>
          <a:xfrm>
            <a:off x="4168277" y="2102793"/>
            <a:ext cx="5681333"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a:stCxn id="17" idx="2"/>
            <a:endCxn id="24" idx="0"/>
          </p:cNvCxnSpPr>
          <p:nvPr/>
        </p:nvCxnSpPr>
        <p:spPr>
          <a:xfrm>
            <a:off x="4168277" y="2102793"/>
            <a:ext cx="7106387"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16" idx="2"/>
            <a:endCxn id="25" idx="0"/>
          </p:cNvCxnSpPr>
          <p:nvPr/>
        </p:nvCxnSpPr>
        <p:spPr>
          <a:xfrm flipH="1">
            <a:off x="901465" y="2102793"/>
            <a:ext cx="5699431"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a:stCxn id="16" idx="2"/>
            <a:endCxn id="20" idx="0"/>
          </p:cNvCxnSpPr>
          <p:nvPr/>
        </p:nvCxnSpPr>
        <p:spPr>
          <a:xfrm flipH="1">
            <a:off x="2364608" y="2102793"/>
            <a:ext cx="4236288"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16" idx="2"/>
            <a:endCxn id="21" idx="0"/>
          </p:cNvCxnSpPr>
          <p:nvPr/>
        </p:nvCxnSpPr>
        <p:spPr>
          <a:xfrm flipH="1">
            <a:off x="3932499" y="2102793"/>
            <a:ext cx="2668397"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16" idx="2"/>
            <a:endCxn id="19" idx="0"/>
          </p:cNvCxnSpPr>
          <p:nvPr/>
        </p:nvCxnSpPr>
        <p:spPr>
          <a:xfrm flipH="1">
            <a:off x="5531073" y="2102793"/>
            <a:ext cx="1069823"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stCxn id="16" idx="2"/>
            <a:endCxn id="26" idx="0"/>
          </p:cNvCxnSpPr>
          <p:nvPr/>
        </p:nvCxnSpPr>
        <p:spPr>
          <a:xfrm>
            <a:off x="6600896" y="2102793"/>
            <a:ext cx="356287"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16" idx="2"/>
            <a:endCxn id="22" idx="0"/>
          </p:cNvCxnSpPr>
          <p:nvPr/>
        </p:nvCxnSpPr>
        <p:spPr>
          <a:xfrm>
            <a:off x="6600896" y="2102793"/>
            <a:ext cx="1762295"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16" idx="2"/>
            <a:endCxn id="23" idx="0"/>
          </p:cNvCxnSpPr>
          <p:nvPr/>
        </p:nvCxnSpPr>
        <p:spPr>
          <a:xfrm>
            <a:off x="6600896" y="2102793"/>
            <a:ext cx="3248714"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a:stCxn id="16" idx="2"/>
            <a:endCxn id="24" idx="0"/>
          </p:cNvCxnSpPr>
          <p:nvPr/>
        </p:nvCxnSpPr>
        <p:spPr>
          <a:xfrm>
            <a:off x="6600896" y="2102793"/>
            <a:ext cx="4673768"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a:stCxn id="15" idx="2"/>
            <a:endCxn id="25" idx="0"/>
          </p:cNvCxnSpPr>
          <p:nvPr/>
        </p:nvCxnSpPr>
        <p:spPr>
          <a:xfrm flipH="1">
            <a:off x="901465" y="2102793"/>
            <a:ext cx="8013118"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a:stCxn id="15" idx="2"/>
            <a:endCxn id="20" idx="0"/>
          </p:cNvCxnSpPr>
          <p:nvPr/>
        </p:nvCxnSpPr>
        <p:spPr>
          <a:xfrm flipH="1">
            <a:off x="2364608" y="2102793"/>
            <a:ext cx="6549975"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a:stCxn id="15" idx="2"/>
            <a:endCxn id="21" idx="0"/>
          </p:cNvCxnSpPr>
          <p:nvPr/>
        </p:nvCxnSpPr>
        <p:spPr>
          <a:xfrm flipH="1">
            <a:off x="3932499" y="2102793"/>
            <a:ext cx="4982084"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15" idx="2"/>
            <a:endCxn id="19" idx="0"/>
          </p:cNvCxnSpPr>
          <p:nvPr/>
        </p:nvCxnSpPr>
        <p:spPr>
          <a:xfrm flipH="1">
            <a:off x="5531073" y="2102793"/>
            <a:ext cx="3383510"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15" idx="2"/>
            <a:endCxn id="26" idx="0"/>
          </p:cNvCxnSpPr>
          <p:nvPr/>
        </p:nvCxnSpPr>
        <p:spPr>
          <a:xfrm flipH="1">
            <a:off x="6957183" y="2102793"/>
            <a:ext cx="1957400"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stCxn id="15" idx="2"/>
            <a:endCxn id="22" idx="0"/>
          </p:cNvCxnSpPr>
          <p:nvPr/>
        </p:nvCxnSpPr>
        <p:spPr>
          <a:xfrm flipH="1">
            <a:off x="8363191" y="2102793"/>
            <a:ext cx="551392"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15" idx="2"/>
            <a:endCxn id="23" idx="0"/>
          </p:cNvCxnSpPr>
          <p:nvPr/>
        </p:nvCxnSpPr>
        <p:spPr>
          <a:xfrm>
            <a:off x="8914583" y="2102793"/>
            <a:ext cx="935027"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a:stCxn id="15" idx="2"/>
            <a:endCxn id="24" idx="0"/>
          </p:cNvCxnSpPr>
          <p:nvPr/>
        </p:nvCxnSpPr>
        <p:spPr>
          <a:xfrm>
            <a:off x="8914583" y="2102793"/>
            <a:ext cx="2360081"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IT Management on Drugs!</a:t>
            </a:r>
            <a:endParaRPr lang="en-US" dirty="0"/>
          </a:p>
        </p:txBody>
      </p:sp>
      <p:sp>
        <p:nvSpPr>
          <p:cNvPr id="9" name="TextBox 8"/>
          <p:cNvSpPr txBox="1"/>
          <p:nvPr/>
        </p:nvSpPr>
        <p:spPr>
          <a:xfrm>
            <a:off x="239842" y="1416993"/>
            <a:ext cx="1271965" cy="307777"/>
          </a:xfrm>
          <a:prstGeom prst="rect">
            <a:avLst/>
          </a:prstGeom>
          <a:solidFill>
            <a:srgbClr val="FFC000">
              <a:alpha val="60000"/>
            </a:srgbClr>
          </a:solidFill>
        </p:spPr>
        <p:txBody>
          <a:bodyPr wrap="none" rtlCol="0">
            <a:spAutoFit/>
          </a:bodyPr>
          <a:lstStyle/>
          <a:p>
            <a:r>
              <a:rPr lang="en-US" sz="1400" b="1" dirty="0" smtClean="0"/>
              <a:t>Provisioning</a:t>
            </a:r>
            <a:endParaRPr lang="en-US" sz="1400" b="1" dirty="0"/>
          </a:p>
        </p:txBody>
      </p:sp>
      <p:sp>
        <p:nvSpPr>
          <p:cNvPr id="11" name="TextBox 10"/>
          <p:cNvSpPr txBox="1"/>
          <p:nvPr/>
        </p:nvSpPr>
        <p:spPr>
          <a:xfrm>
            <a:off x="2679497" y="1416993"/>
            <a:ext cx="942698" cy="307777"/>
          </a:xfrm>
          <a:prstGeom prst="rect">
            <a:avLst/>
          </a:prstGeom>
          <a:solidFill>
            <a:srgbClr val="FFC000">
              <a:alpha val="60000"/>
            </a:srgbClr>
          </a:solidFill>
        </p:spPr>
        <p:txBody>
          <a:bodyPr wrap="none" rtlCol="0">
            <a:spAutoFit/>
          </a:bodyPr>
          <a:lstStyle/>
          <a:p>
            <a:r>
              <a:rPr lang="en-US" sz="1400" b="1" dirty="0" smtClean="0"/>
              <a:t>Planning</a:t>
            </a:r>
            <a:endParaRPr lang="en-US" sz="1400" b="1" dirty="0"/>
          </a:p>
        </p:txBody>
      </p:sp>
      <p:sp>
        <p:nvSpPr>
          <p:cNvPr id="12" name="TextBox 11"/>
          <p:cNvSpPr txBox="1"/>
          <p:nvPr/>
        </p:nvSpPr>
        <p:spPr>
          <a:xfrm>
            <a:off x="4681112" y="1416993"/>
            <a:ext cx="1287532" cy="307777"/>
          </a:xfrm>
          <a:prstGeom prst="rect">
            <a:avLst/>
          </a:prstGeom>
          <a:solidFill>
            <a:srgbClr val="FFC000">
              <a:alpha val="60000"/>
            </a:srgbClr>
          </a:solidFill>
        </p:spPr>
        <p:txBody>
          <a:bodyPr wrap="none" rtlCol="0">
            <a:spAutoFit/>
          </a:bodyPr>
          <a:lstStyle/>
          <a:p>
            <a:r>
              <a:rPr lang="en-US" sz="1400" b="1" dirty="0" smtClean="0"/>
              <a:t>Performance</a:t>
            </a:r>
            <a:endParaRPr lang="en-US" sz="1400" b="1" dirty="0"/>
          </a:p>
        </p:txBody>
      </p:sp>
      <p:sp>
        <p:nvSpPr>
          <p:cNvPr id="13" name="TextBox 12"/>
          <p:cNvSpPr txBox="1"/>
          <p:nvPr/>
        </p:nvSpPr>
        <p:spPr>
          <a:xfrm>
            <a:off x="10561696" y="1800970"/>
            <a:ext cx="620683" cy="307777"/>
          </a:xfrm>
          <a:prstGeom prst="rect">
            <a:avLst/>
          </a:prstGeom>
          <a:solidFill>
            <a:srgbClr val="FFC000">
              <a:alpha val="60000"/>
            </a:srgbClr>
          </a:solidFill>
        </p:spPr>
        <p:txBody>
          <a:bodyPr wrap="none" rtlCol="0">
            <a:spAutoFit/>
          </a:bodyPr>
          <a:lstStyle/>
          <a:p>
            <a:r>
              <a:rPr lang="en-US" sz="1400" b="1" dirty="0" smtClean="0"/>
              <a:t>Fault</a:t>
            </a:r>
            <a:endParaRPr lang="en-US" sz="1400" b="1" dirty="0"/>
          </a:p>
        </p:txBody>
      </p:sp>
      <p:sp>
        <p:nvSpPr>
          <p:cNvPr id="14" name="TextBox 13"/>
          <p:cNvSpPr txBox="1"/>
          <p:nvPr/>
        </p:nvSpPr>
        <p:spPr>
          <a:xfrm>
            <a:off x="7204104" y="1416993"/>
            <a:ext cx="893168" cy="307777"/>
          </a:xfrm>
          <a:prstGeom prst="rect">
            <a:avLst/>
          </a:prstGeom>
          <a:solidFill>
            <a:srgbClr val="FFC000">
              <a:alpha val="60000"/>
            </a:srgbClr>
          </a:solidFill>
        </p:spPr>
        <p:txBody>
          <a:bodyPr wrap="none" rtlCol="0">
            <a:spAutoFit/>
          </a:bodyPr>
          <a:lstStyle/>
          <a:p>
            <a:r>
              <a:rPr lang="en-US" sz="1400" b="1" dirty="0" smtClean="0"/>
              <a:t>Security</a:t>
            </a:r>
          </a:p>
        </p:txBody>
      </p:sp>
      <p:sp>
        <p:nvSpPr>
          <p:cNvPr id="18" name="TextBox 17"/>
          <p:cNvSpPr txBox="1"/>
          <p:nvPr/>
        </p:nvSpPr>
        <p:spPr>
          <a:xfrm>
            <a:off x="9141620" y="1416993"/>
            <a:ext cx="1212441" cy="307777"/>
          </a:xfrm>
          <a:prstGeom prst="rect">
            <a:avLst/>
          </a:prstGeom>
          <a:solidFill>
            <a:srgbClr val="FFC000">
              <a:alpha val="60000"/>
            </a:srgbClr>
          </a:solidFill>
        </p:spPr>
        <p:txBody>
          <a:bodyPr wrap="none" rtlCol="0">
            <a:spAutoFit/>
          </a:bodyPr>
          <a:lstStyle/>
          <a:p>
            <a:r>
              <a:rPr lang="en-US" sz="1400" b="1" dirty="0" smtClean="0"/>
              <a:t>Chargeback</a:t>
            </a:r>
            <a:endParaRPr lang="en-US" sz="1400" b="1" dirty="0"/>
          </a:p>
        </p:txBody>
      </p:sp>
      <p:sp>
        <p:nvSpPr>
          <p:cNvPr id="10" name="TextBox 9"/>
          <p:cNvSpPr txBox="1"/>
          <p:nvPr/>
        </p:nvSpPr>
        <p:spPr>
          <a:xfrm>
            <a:off x="1015735" y="1797993"/>
            <a:ext cx="1361383" cy="307777"/>
          </a:xfrm>
          <a:prstGeom prst="rect">
            <a:avLst/>
          </a:prstGeom>
          <a:solidFill>
            <a:srgbClr val="FFC000">
              <a:alpha val="60000"/>
            </a:srgbClr>
          </a:solidFill>
        </p:spPr>
        <p:txBody>
          <a:bodyPr wrap="none" rtlCol="0">
            <a:spAutoFit/>
          </a:bodyPr>
          <a:lstStyle/>
          <a:p>
            <a:r>
              <a:rPr lang="en-US" sz="1400" b="1" dirty="0" smtClean="0"/>
              <a:t>Configuration</a:t>
            </a:r>
            <a:endParaRPr lang="en-US" sz="1400" b="1" dirty="0"/>
          </a:p>
        </p:txBody>
      </p:sp>
      <p:sp>
        <p:nvSpPr>
          <p:cNvPr id="15" name="TextBox 14"/>
          <p:cNvSpPr txBox="1"/>
          <p:nvPr/>
        </p:nvSpPr>
        <p:spPr>
          <a:xfrm>
            <a:off x="8309289" y="1795016"/>
            <a:ext cx="1210588" cy="307777"/>
          </a:xfrm>
          <a:prstGeom prst="rect">
            <a:avLst/>
          </a:prstGeom>
          <a:solidFill>
            <a:srgbClr val="FFC000">
              <a:alpha val="60000"/>
            </a:srgbClr>
          </a:solidFill>
        </p:spPr>
        <p:txBody>
          <a:bodyPr wrap="none" rtlCol="0">
            <a:spAutoFit/>
          </a:bodyPr>
          <a:lstStyle/>
          <a:p>
            <a:r>
              <a:rPr lang="en-US" sz="1400" b="1" dirty="0" smtClean="0"/>
              <a:t>Compliance</a:t>
            </a:r>
            <a:endParaRPr lang="en-US" sz="1400" b="1" dirty="0"/>
          </a:p>
        </p:txBody>
      </p:sp>
      <p:sp>
        <p:nvSpPr>
          <p:cNvPr id="16" name="TextBox 15"/>
          <p:cNvSpPr txBox="1"/>
          <p:nvPr/>
        </p:nvSpPr>
        <p:spPr>
          <a:xfrm>
            <a:off x="5965001" y="1795016"/>
            <a:ext cx="1271790" cy="307777"/>
          </a:xfrm>
          <a:prstGeom prst="rect">
            <a:avLst/>
          </a:prstGeom>
          <a:solidFill>
            <a:srgbClr val="FFC000">
              <a:alpha val="60000"/>
            </a:srgbClr>
          </a:solidFill>
        </p:spPr>
        <p:txBody>
          <a:bodyPr wrap="none" rtlCol="0">
            <a:spAutoFit/>
          </a:bodyPr>
          <a:lstStyle/>
          <a:p>
            <a:r>
              <a:rPr lang="en-US" sz="1400" b="1" dirty="0" smtClean="0"/>
              <a:t>Optimization</a:t>
            </a:r>
            <a:endParaRPr lang="en-US" sz="1400" b="1" dirty="0"/>
          </a:p>
        </p:txBody>
      </p:sp>
      <p:sp>
        <p:nvSpPr>
          <p:cNvPr id="17" name="TextBox 16"/>
          <p:cNvSpPr txBox="1"/>
          <p:nvPr/>
        </p:nvSpPr>
        <p:spPr>
          <a:xfrm>
            <a:off x="3477548" y="1795016"/>
            <a:ext cx="1381458" cy="307777"/>
          </a:xfrm>
          <a:prstGeom prst="rect">
            <a:avLst/>
          </a:prstGeom>
          <a:solidFill>
            <a:srgbClr val="FFC000">
              <a:alpha val="60000"/>
            </a:srgbClr>
          </a:solidFill>
        </p:spPr>
        <p:txBody>
          <a:bodyPr wrap="none" rtlCol="0">
            <a:spAutoFit/>
          </a:bodyPr>
          <a:lstStyle/>
          <a:p>
            <a:r>
              <a:rPr lang="en-US" sz="1400" b="1" dirty="0" smtClean="0"/>
              <a:t>Consolidation</a:t>
            </a:r>
            <a:endParaRPr lang="en-US" sz="1400" b="1" dirty="0"/>
          </a:p>
        </p:txBody>
      </p:sp>
    </p:spTree>
    <p:extLst>
      <p:ext uri="{BB962C8B-B14F-4D97-AF65-F5344CB8AC3E}">
        <p14:creationId xmlns:p14="http://schemas.microsoft.com/office/powerpoint/2010/main" val="78070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900" decel="100000" fill="hold"/>
                                        <p:tgtEl>
                                          <p:spTgt spid="2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900" decel="100000" fill="hold"/>
                                        <p:tgtEl>
                                          <p:spTgt spid="2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900" decel="100000" fill="hold"/>
                                        <p:tgtEl>
                                          <p:spTgt spid="2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900" decel="100000" fill="hold"/>
                                        <p:tgtEl>
                                          <p:spTgt spid="26"/>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par>
                          <p:cTn id="32" fill="hold">
                            <p:stCondLst>
                              <p:cond delay="4000"/>
                            </p:stCondLst>
                            <p:childTnLst>
                              <p:par>
                                <p:cTn id="33" presetID="37"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900" decel="100000" fill="hold"/>
                                        <p:tgtEl>
                                          <p:spTgt spid="1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par>
                          <p:cTn id="39" fill="hold">
                            <p:stCondLst>
                              <p:cond delay="5000"/>
                            </p:stCondLst>
                            <p:childTnLst>
                              <p:par>
                                <p:cTn id="40" presetID="37"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900" decel="100000" fill="hold"/>
                                        <p:tgtEl>
                                          <p:spTgt spid="21"/>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par>
                          <p:cTn id="46" fill="hold">
                            <p:stCondLst>
                              <p:cond delay="6000"/>
                            </p:stCondLst>
                            <p:childTnLst>
                              <p:par>
                                <p:cTn id="47" presetID="37" presetClass="entr" presetSubtype="0"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900" decel="100000" fill="hold"/>
                                        <p:tgtEl>
                                          <p:spTgt spid="20"/>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53" fill="hold">
                            <p:stCondLst>
                              <p:cond delay="7000"/>
                            </p:stCondLst>
                            <p:childTnLst>
                              <p:par>
                                <p:cTn id="54" presetID="37" presetClass="entr" presetSubtype="0" fill="hold" grpId="0"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900" decel="100000" fill="hold"/>
                                        <p:tgtEl>
                                          <p:spTgt spid="25"/>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2" presetClass="entr" presetSubtype="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Scale>
                                      <p:cBhvr>
                                        <p:cTn id="64"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9"/>
                                        </p:tgtEl>
                                        <p:attrNameLst>
                                          <p:attrName>ppt_x</p:attrName>
                                          <p:attrName>ppt_y</p:attrName>
                                        </p:attrNameLst>
                                      </p:cBhvr>
                                    </p:animMotion>
                                    <p:animEffect transition="in" filter="fade">
                                      <p:cBhvr>
                                        <p:cTn id="66" dur="1000"/>
                                        <p:tgtEl>
                                          <p:spTgt spid="9"/>
                                        </p:tgtEl>
                                      </p:cBhvr>
                                    </p:animEffect>
                                  </p:childTnLst>
                                </p:cTn>
                              </p:par>
                            </p:childTnLst>
                          </p:cTn>
                        </p:par>
                        <p:par>
                          <p:cTn id="67" fill="hold">
                            <p:stCondLst>
                              <p:cond delay="1000"/>
                            </p:stCondLst>
                            <p:childTnLst>
                              <p:par>
                                <p:cTn id="68" presetID="52" presetClass="entr" presetSubtype="0" fill="hold" grpId="0" nodeType="afterEffect">
                                  <p:stCondLst>
                                    <p:cond delay="0"/>
                                  </p:stCondLst>
                                  <p:childTnLst>
                                    <p:set>
                                      <p:cBhvr>
                                        <p:cTn id="69" dur="1" fill="hold">
                                          <p:stCondLst>
                                            <p:cond delay="0"/>
                                          </p:stCondLst>
                                        </p:cTn>
                                        <p:tgtEl>
                                          <p:spTgt spid="10"/>
                                        </p:tgtEl>
                                        <p:attrNameLst>
                                          <p:attrName>style.visibility</p:attrName>
                                        </p:attrNameLst>
                                      </p:cBhvr>
                                      <p:to>
                                        <p:strVal val="visible"/>
                                      </p:to>
                                    </p:set>
                                    <p:animScale>
                                      <p:cBhvr>
                                        <p:cTn id="70"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10"/>
                                        </p:tgtEl>
                                        <p:attrNameLst>
                                          <p:attrName>ppt_x</p:attrName>
                                          <p:attrName>ppt_y</p:attrName>
                                        </p:attrNameLst>
                                      </p:cBhvr>
                                    </p:animMotion>
                                    <p:animEffect transition="in" filter="fade">
                                      <p:cBhvr>
                                        <p:cTn id="72" dur="1000"/>
                                        <p:tgtEl>
                                          <p:spTgt spid="10"/>
                                        </p:tgtEl>
                                      </p:cBhvr>
                                    </p:animEffect>
                                  </p:childTnLst>
                                </p:cTn>
                              </p:par>
                            </p:childTnLst>
                          </p:cTn>
                        </p:par>
                        <p:par>
                          <p:cTn id="73" fill="hold">
                            <p:stCondLst>
                              <p:cond delay="2000"/>
                            </p:stCondLst>
                            <p:childTnLst>
                              <p:par>
                                <p:cTn id="74" presetID="52" presetClass="entr" presetSubtype="0" fill="hold" grpId="0" nodeType="afterEffect">
                                  <p:stCondLst>
                                    <p:cond delay="0"/>
                                  </p:stCondLst>
                                  <p:childTnLst>
                                    <p:set>
                                      <p:cBhvr>
                                        <p:cTn id="75" dur="1" fill="hold">
                                          <p:stCondLst>
                                            <p:cond delay="0"/>
                                          </p:stCondLst>
                                        </p:cTn>
                                        <p:tgtEl>
                                          <p:spTgt spid="11"/>
                                        </p:tgtEl>
                                        <p:attrNameLst>
                                          <p:attrName>style.visibility</p:attrName>
                                        </p:attrNameLst>
                                      </p:cBhvr>
                                      <p:to>
                                        <p:strVal val="visible"/>
                                      </p:to>
                                    </p:set>
                                    <p:animScale>
                                      <p:cBhvr>
                                        <p:cTn id="76"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7" dur="1000" decel="50000" fill="hold">
                                          <p:stCondLst>
                                            <p:cond delay="0"/>
                                          </p:stCondLst>
                                        </p:cTn>
                                        <p:tgtEl>
                                          <p:spTgt spid="11"/>
                                        </p:tgtEl>
                                        <p:attrNameLst>
                                          <p:attrName>ppt_x</p:attrName>
                                          <p:attrName>ppt_y</p:attrName>
                                        </p:attrNameLst>
                                      </p:cBhvr>
                                    </p:animMotion>
                                    <p:animEffect transition="in" filter="fade">
                                      <p:cBhvr>
                                        <p:cTn id="78" dur="1000"/>
                                        <p:tgtEl>
                                          <p:spTgt spid="11"/>
                                        </p:tgtEl>
                                      </p:cBhvr>
                                    </p:animEffect>
                                  </p:childTnLst>
                                </p:cTn>
                              </p:par>
                            </p:childTnLst>
                          </p:cTn>
                        </p:par>
                        <p:par>
                          <p:cTn id="79" fill="hold">
                            <p:stCondLst>
                              <p:cond delay="3000"/>
                            </p:stCondLst>
                            <p:childTnLst>
                              <p:par>
                                <p:cTn id="80" presetID="52" presetClass="entr" presetSubtype="0"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Scale>
                                      <p:cBhvr>
                                        <p:cTn id="82"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3" dur="1000" decel="50000" fill="hold">
                                          <p:stCondLst>
                                            <p:cond delay="0"/>
                                          </p:stCondLst>
                                        </p:cTn>
                                        <p:tgtEl>
                                          <p:spTgt spid="17"/>
                                        </p:tgtEl>
                                        <p:attrNameLst>
                                          <p:attrName>ppt_x</p:attrName>
                                          <p:attrName>ppt_y</p:attrName>
                                        </p:attrNameLst>
                                      </p:cBhvr>
                                    </p:animMotion>
                                    <p:animEffect transition="in" filter="fade">
                                      <p:cBhvr>
                                        <p:cTn id="84" dur="1000"/>
                                        <p:tgtEl>
                                          <p:spTgt spid="17"/>
                                        </p:tgtEl>
                                      </p:cBhvr>
                                    </p:animEffect>
                                  </p:childTnLst>
                                </p:cTn>
                              </p:par>
                            </p:childTnLst>
                          </p:cTn>
                        </p:par>
                        <p:par>
                          <p:cTn id="85" fill="hold">
                            <p:stCondLst>
                              <p:cond delay="4000"/>
                            </p:stCondLst>
                            <p:childTnLst>
                              <p:par>
                                <p:cTn id="86" presetID="52" presetClass="entr" presetSubtype="0" fill="hold" grpId="0" nodeType="afterEffect">
                                  <p:stCondLst>
                                    <p:cond delay="0"/>
                                  </p:stCondLst>
                                  <p:childTnLst>
                                    <p:set>
                                      <p:cBhvr>
                                        <p:cTn id="87" dur="1" fill="hold">
                                          <p:stCondLst>
                                            <p:cond delay="0"/>
                                          </p:stCondLst>
                                        </p:cTn>
                                        <p:tgtEl>
                                          <p:spTgt spid="12"/>
                                        </p:tgtEl>
                                        <p:attrNameLst>
                                          <p:attrName>style.visibility</p:attrName>
                                        </p:attrNameLst>
                                      </p:cBhvr>
                                      <p:to>
                                        <p:strVal val="visible"/>
                                      </p:to>
                                    </p:set>
                                    <p:animScale>
                                      <p:cBhvr>
                                        <p:cTn id="88"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9" dur="1000" decel="50000" fill="hold">
                                          <p:stCondLst>
                                            <p:cond delay="0"/>
                                          </p:stCondLst>
                                        </p:cTn>
                                        <p:tgtEl>
                                          <p:spTgt spid="12"/>
                                        </p:tgtEl>
                                        <p:attrNameLst>
                                          <p:attrName>ppt_x</p:attrName>
                                          <p:attrName>ppt_y</p:attrName>
                                        </p:attrNameLst>
                                      </p:cBhvr>
                                    </p:animMotion>
                                    <p:animEffect transition="in" filter="fade">
                                      <p:cBhvr>
                                        <p:cTn id="90" dur="1000"/>
                                        <p:tgtEl>
                                          <p:spTgt spid="12"/>
                                        </p:tgtEl>
                                      </p:cBhvr>
                                    </p:animEffect>
                                  </p:childTnLst>
                                </p:cTn>
                              </p:par>
                            </p:childTnLst>
                          </p:cTn>
                        </p:par>
                        <p:par>
                          <p:cTn id="91" fill="hold">
                            <p:stCondLst>
                              <p:cond delay="5000"/>
                            </p:stCondLst>
                            <p:childTnLst>
                              <p:par>
                                <p:cTn id="92" presetID="52" presetClass="entr" presetSubtype="0"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Scale>
                                      <p:cBhvr>
                                        <p:cTn id="9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5" dur="1000" decel="50000" fill="hold">
                                          <p:stCondLst>
                                            <p:cond delay="0"/>
                                          </p:stCondLst>
                                        </p:cTn>
                                        <p:tgtEl>
                                          <p:spTgt spid="16"/>
                                        </p:tgtEl>
                                        <p:attrNameLst>
                                          <p:attrName>ppt_x</p:attrName>
                                          <p:attrName>ppt_y</p:attrName>
                                        </p:attrNameLst>
                                      </p:cBhvr>
                                    </p:animMotion>
                                    <p:animEffect transition="in" filter="fade">
                                      <p:cBhvr>
                                        <p:cTn id="96" dur="1000"/>
                                        <p:tgtEl>
                                          <p:spTgt spid="16"/>
                                        </p:tgtEl>
                                      </p:cBhvr>
                                    </p:animEffect>
                                  </p:childTnLst>
                                </p:cTn>
                              </p:par>
                            </p:childTnLst>
                          </p:cTn>
                        </p:par>
                        <p:par>
                          <p:cTn id="97" fill="hold">
                            <p:stCondLst>
                              <p:cond delay="6000"/>
                            </p:stCondLst>
                            <p:childTnLst>
                              <p:par>
                                <p:cTn id="98" presetID="52" presetClass="entr" presetSubtype="0" fill="hold" grpId="0" nodeType="afterEffect">
                                  <p:stCondLst>
                                    <p:cond delay="0"/>
                                  </p:stCondLst>
                                  <p:childTnLst>
                                    <p:set>
                                      <p:cBhvr>
                                        <p:cTn id="99" dur="1" fill="hold">
                                          <p:stCondLst>
                                            <p:cond delay="0"/>
                                          </p:stCondLst>
                                        </p:cTn>
                                        <p:tgtEl>
                                          <p:spTgt spid="14"/>
                                        </p:tgtEl>
                                        <p:attrNameLst>
                                          <p:attrName>style.visibility</p:attrName>
                                        </p:attrNameLst>
                                      </p:cBhvr>
                                      <p:to>
                                        <p:strVal val="visible"/>
                                      </p:to>
                                    </p:set>
                                    <p:animScale>
                                      <p:cBhvr>
                                        <p:cTn id="100"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1" dur="1000" decel="50000" fill="hold">
                                          <p:stCondLst>
                                            <p:cond delay="0"/>
                                          </p:stCondLst>
                                        </p:cTn>
                                        <p:tgtEl>
                                          <p:spTgt spid="14"/>
                                        </p:tgtEl>
                                        <p:attrNameLst>
                                          <p:attrName>ppt_x</p:attrName>
                                          <p:attrName>ppt_y</p:attrName>
                                        </p:attrNameLst>
                                      </p:cBhvr>
                                    </p:animMotion>
                                    <p:animEffect transition="in" filter="fade">
                                      <p:cBhvr>
                                        <p:cTn id="102" dur="1000"/>
                                        <p:tgtEl>
                                          <p:spTgt spid="14"/>
                                        </p:tgtEl>
                                      </p:cBhvr>
                                    </p:animEffect>
                                  </p:childTnLst>
                                </p:cTn>
                              </p:par>
                            </p:childTnLst>
                          </p:cTn>
                        </p:par>
                        <p:par>
                          <p:cTn id="103" fill="hold">
                            <p:stCondLst>
                              <p:cond delay="7000"/>
                            </p:stCondLst>
                            <p:childTnLst>
                              <p:par>
                                <p:cTn id="104" presetID="52" presetClass="entr" presetSubtype="0" fill="hold" grpId="0" nodeType="afterEffect">
                                  <p:stCondLst>
                                    <p:cond delay="0"/>
                                  </p:stCondLst>
                                  <p:childTnLst>
                                    <p:set>
                                      <p:cBhvr>
                                        <p:cTn id="105" dur="1" fill="hold">
                                          <p:stCondLst>
                                            <p:cond delay="0"/>
                                          </p:stCondLst>
                                        </p:cTn>
                                        <p:tgtEl>
                                          <p:spTgt spid="15"/>
                                        </p:tgtEl>
                                        <p:attrNameLst>
                                          <p:attrName>style.visibility</p:attrName>
                                        </p:attrNameLst>
                                      </p:cBhvr>
                                      <p:to>
                                        <p:strVal val="visible"/>
                                      </p:to>
                                    </p:set>
                                    <p:animScale>
                                      <p:cBhvr>
                                        <p:cTn id="106"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7" dur="1000" decel="50000" fill="hold">
                                          <p:stCondLst>
                                            <p:cond delay="0"/>
                                          </p:stCondLst>
                                        </p:cTn>
                                        <p:tgtEl>
                                          <p:spTgt spid="15"/>
                                        </p:tgtEl>
                                        <p:attrNameLst>
                                          <p:attrName>ppt_x</p:attrName>
                                          <p:attrName>ppt_y</p:attrName>
                                        </p:attrNameLst>
                                      </p:cBhvr>
                                    </p:animMotion>
                                    <p:animEffect transition="in" filter="fade">
                                      <p:cBhvr>
                                        <p:cTn id="108" dur="1000"/>
                                        <p:tgtEl>
                                          <p:spTgt spid="15"/>
                                        </p:tgtEl>
                                      </p:cBhvr>
                                    </p:animEffect>
                                  </p:childTnLst>
                                </p:cTn>
                              </p:par>
                            </p:childTnLst>
                          </p:cTn>
                        </p:par>
                        <p:par>
                          <p:cTn id="109" fill="hold">
                            <p:stCondLst>
                              <p:cond delay="8000"/>
                            </p:stCondLst>
                            <p:childTnLst>
                              <p:par>
                                <p:cTn id="110" presetID="52" presetClass="entr" presetSubtype="0" fill="hold" grpId="0" nodeType="afterEffect">
                                  <p:stCondLst>
                                    <p:cond delay="0"/>
                                  </p:stCondLst>
                                  <p:childTnLst>
                                    <p:set>
                                      <p:cBhvr>
                                        <p:cTn id="111" dur="1" fill="hold">
                                          <p:stCondLst>
                                            <p:cond delay="0"/>
                                          </p:stCondLst>
                                        </p:cTn>
                                        <p:tgtEl>
                                          <p:spTgt spid="18"/>
                                        </p:tgtEl>
                                        <p:attrNameLst>
                                          <p:attrName>style.visibility</p:attrName>
                                        </p:attrNameLst>
                                      </p:cBhvr>
                                      <p:to>
                                        <p:strVal val="visible"/>
                                      </p:to>
                                    </p:set>
                                    <p:animScale>
                                      <p:cBhvr>
                                        <p:cTn id="112"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3" dur="1000" decel="50000" fill="hold">
                                          <p:stCondLst>
                                            <p:cond delay="0"/>
                                          </p:stCondLst>
                                        </p:cTn>
                                        <p:tgtEl>
                                          <p:spTgt spid="18"/>
                                        </p:tgtEl>
                                        <p:attrNameLst>
                                          <p:attrName>ppt_x</p:attrName>
                                          <p:attrName>ppt_y</p:attrName>
                                        </p:attrNameLst>
                                      </p:cBhvr>
                                    </p:animMotion>
                                    <p:animEffect transition="in" filter="fade">
                                      <p:cBhvr>
                                        <p:cTn id="114" dur="1000"/>
                                        <p:tgtEl>
                                          <p:spTgt spid="18"/>
                                        </p:tgtEl>
                                      </p:cBhvr>
                                    </p:animEffect>
                                  </p:childTnLst>
                                </p:cTn>
                              </p:par>
                            </p:childTnLst>
                          </p:cTn>
                        </p:par>
                        <p:par>
                          <p:cTn id="115" fill="hold">
                            <p:stCondLst>
                              <p:cond delay="10000"/>
                            </p:stCondLst>
                            <p:childTnLst>
                              <p:par>
                                <p:cTn id="116" presetID="52" presetClass="entr" presetSubtype="0" fill="hold" grpId="0" nodeType="afterEffect">
                                  <p:stCondLst>
                                    <p:cond delay="0"/>
                                  </p:stCondLst>
                                  <p:childTnLst>
                                    <p:set>
                                      <p:cBhvr>
                                        <p:cTn id="117" dur="1" fill="hold">
                                          <p:stCondLst>
                                            <p:cond delay="0"/>
                                          </p:stCondLst>
                                        </p:cTn>
                                        <p:tgtEl>
                                          <p:spTgt spid="13"/>
                                        </p:tgtEl>
                                        <p:attrNameLst>
                                          <p:attrName>style.visibility</p:attrName>
                                        </p:attrNameLst>
                                      </p:cBhvr>
                                      <p:to>
                                        <p:strVal val="visible"/>
                                      </p:to>
                                    </p:set>
                                    <p:animScale>
                                      <p:cBhvr>
                                        <p:cTn id="118"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9" dur="1000" decel="50000" fill="hold">
                                          <p:stCondLst>
                                            <p:cond delay="0"/>
                                          </p:stCondLst>
                                        </p:cTn>
                                        <p:tgtEl>
                                          <p:spTgt spid="13"/>
                                        </p:tgtEl>
                                        <p:attrNameLst>
                                          <p:attrName>ppt_x</p:attrName>
                                          <p:attrName>ppt_y</p:attrName>
                                        </p:attrNameLst>
                                      </p:cBhvr>
                                    </p:animMotion>
                                    <p:animEffect transition="in" filter="fade">
                                      <p:cBhvr>
                                        <p:cTn id="120" dur="1000"/>
                                        <p:tgtEl>
                                          <p:spTgt spid="13"/>
                                        </p:tgtEl>
                                      </p:cBhvr>
                                    </p:animEffect>
                                  </p:childTnLst>
                                </p:cTn>
                              </p:par>
                            </p:childTnLst>
                          </p:cTn>
                        </p:par>
                      </p:childTnLst>
                    </p:cTn>
                  </p:par>
                  <p:par>
                    <p:cTn id="121" fill="hold">
                      <p:stCondLst>
                        <p:cond delay="indefinite"/>
                      </p:stCondLst>
                      <p:childTnLst>
                        <p:par>
                          <p:cTn id="122" fill="hold">
                            <p:stCondLst>
                              <p:cond delay="0"/>
                            </p:stCondLst>
                            <p:childTnLst>
                              <p:par>
                                <p:cTn id="123" presetID="5" presetClass="entr" presetSubtype="5" fill="hold" nodeType="clickEffect">
                                  <p:stCondLst>
                                    <p:cond delay="0"/>
                                  </p:stCondLst>
                                  <p:childTnLst>
                                    <p:set>
                                      <p:cBhvr>
                                        <p:cTn id="124" dur="1" fill="hold">
                                          <p:stCondLst>
                                            <p:cond delay="0"/>
                                          </p:stCondLst>
                                        </p:cTn>
                                        <p:tgtEl>
                                          <p:spTgt spid="86"/>
                                        </p:tgtEl>
                                        <p:attrNameLst>
                                          <p:attrName>style.visibility</p:attrName>
                                        </p:attrNameLst>
                                      </p:cBhvr>
                                      <p:to>
                                        <p:strVal val="visible"/>
                                      </p:to>
                                    </p:set>
                                    <p:animEffect transition="in" filter="checkerboard(down)">
                                      <p:cBhvr>
                                        <p:cTn id="125" dur="2000"/>
                                        <p:tgtEl>
                                          <p:spTgt spid="86"/>
                                        </p:tgtEl>
                                      </p:cBhvr>
                                    </p:animEffect>
                                  </p:childTnLst>
                                </p:cTn>
                              </p:par>
                              <p:par>
                                <p:cTn id="126" presetID="5" presetClass="entr" presetSubtype="5" fill="hold" nodeType="withEffect">
                                  <p:stCondLst>
                                    <p:cond delay="0"/>
                                  </p:stCondLst>
                                  <p:childTnLst>
                                    <p:set>
                                      <p:cBhvr>
                                        <p:cTn id="127" dur="1" fill="hold">
                                          <p:stCondLst>
                                            <p:cond delay="0"/>
                                          </p:stCondLst>
                                        </p:cTn>
                                        <p:tgtEl>
                                          <p:spTgt spid="87"/>
                                        </p:tgtEl>
                                        <p:attrNameLst>
                                          <p:attrName>style.visibility</p:attrName>
                                        </p:attrNameLst>
                                      </p:cBhvr>
                                      <p:to>
                                        <p:strVal val="visible"/>
                                      </p:to>
                                    </p:set>
                                    <p:animEffect transition="in" filter="checkerboard(down)">
                                      <p:cBhvr>
                                        <p:cTn id="128" dur="2000"/>
                                        <p:tgtEl>
                                          <p:spTgt spid="87"/>
                                        </p:tgtEl>
                                      </p:cBhvr>
                                    </p:animEffect>
                                  </p:childTnLst>
                                </p:cTn>
                              </p:par>
                              <p:par>
                                <p:cTn id="129" presetID="5" presetClass="entr" presetSubtype="5" fill="hold" nodeType="withEffect">
                                  <p:stCondLst>
                                    <p:cond delay="0"/>
                                  </p:stCondLst>
                                  <p:childTnLst>
                                    <p:set>
                                      <p:cBhvr>
                                        <p:cTn id="130" dur="1" fill="hold">
                                          <p:stCondLst>
                                            <p:cond delay="0"/>
                                          </p:stCondLst>
                                        </p:cTn>
                                        <p:tgtEl>
                                          <p:spTgt spid="89"/>
                                        </p:tgtEl>
                                        <p:attrNameLst>
                                          <p:attrName>style.visibility</p:attrName>
                                        </p:attrNameLst>
                                      </p:cBhvr>
                                      <p:to>
                                        <p:strVal val="visible"/>
                                      </p:to>
                                    </p:set>
                                    <p:animEffect transition="in" filter="checkerboard(down)">
                                      <p:cBhvr>
                                        <p:cTn id="131" dur="2000"/>
                                        <p:tgtEl>
                                          <p:spTgt spid="89"/>
                                        </p:tgtEl>
                                      </p:cBhvr>
                                    </p:animEffect>
                                  </p:childTnLst>
                                </p:cTn>
                              </p:par>
                              <p:par>
                                <p:cTn id="132" presetID="5" presetClass="entr" presetSubtype="5" fill="hold" nodeType="withEffect">
                                  <p:stCondLst>
                                    <p:cond delay="0"/>
                                  </p:stCondLst>
                                  <p:childTnLst>
                                    <p:set>
                                      <p:cBhvr>
                                        <p:cTn id="133" dur="1" fill="hold">
                                          <p:stCondLst>
                                            <p:cond delay="0"/>
                                          </p:stCondLst>
                                        </p:cTn>
                                        <p:tgtEl>
                                          <p:spTgt spid="91"/>
                                        </p:tgtEl>
                                        <p:attrNameLst>
                                          <p:attrName>style.visibility</p:attrName>
                                        </p:attrNameLst>
                                      </p:cBhvr>
                                      <p:to>
                                        <p:strVal val="visible"/>
                                      </p:to>
                                    </p:set>
                                    <p:animEffect transition="in" filter="checkerboard(down)">
                                      <p:cBhvr>
                                        <p:cTn id="134" dur="2000"/>
                                        <p:tgtEl>
                                          <p:spTgt spid="91"/>
                                        </p:tgtEl>
                                      </p:cBhvr>
                                    </p:animEffect>
                                  </p:childTnLst>
                                </p:cTn>
                              </p:par>
                              <p:par>
                                <p:cTn id="135" presetID="5" presetClass="entr" presetSubtype="5" fill="hold" nodeType="with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checkerboard(down)">
                                      <p:cBhvr>
                                        <p:cTn id="137" dur="2000"/>
                                        <p:tgtEl>
                                          <p:spTgt spid="93"/>
                                        </p:tgtEl>
                                      </p:cBhvr>
                                    </p:animEffect>
                                  </p:childTnLst>
                                </p:cTn>
                              </p:par>
                              <p:par>
                                <p:cTn id="138" presetID="5" presetClass="entr" presetSubtype="5" fill="hold" nodeType="withEffect">
                                  <p:stCondLst>
                                    <p:cond delay="0"/>
                                  </p:stCondLst>
                                  <p:childTnLst>
                                    <p:set>
                                      <p:cBhvr>
                                        <p:cTn id="139" dur="1" fill="hold">
                                          <p:stCondLst>
                                            <p:cond delay="0"/>
                                          </p:stCondLst>
                                        </p:cTn>
                                        <p:tgtEl>
                                          <p:spTgt spid="95"/>
                                        </p:tgtEl>
                                        <p:attrNameLst>
                                          <p:attrName>style.visibility</p:attrName>
                                        </p:attrNameLst>
                                      </p:cBhvr>
                                      <p:to>
                                        <p:strVal val="visible"/>
                                      </p:to>
                                    </p:set>
                                    <p:animEffect transition="in" filter="checkerboard(down)">
                                      <p:cBhvr>
                                        <p:cTn id="140" dur="2000"/>
                                        <p:tgtEl>
                                          <p:spTgt spid="95"/>
                                        </p:tgtEl>
                                      </p:cBhvr>
                                    </p:animEffect>
                                  </p:childTnLst>
                                </p:cTn>
                              </p:par>
                              <p:par>
                                <p:cTn id="141" presetID="5" presetClass="entr" presetSubtype="5" fill="hold" nodeType="withEffect">
                                  <p:stCondLst>
                                    <p:cond delay="0"/>
                                  </p:stCondLst>
                                  <p:childTnLst>
                                    <p:set>
                                      <p:cBhvr>
                                        <p:cTn id="142" dur="1" fill="hold">
                                          <p:stCondLst>
                                            <p:cond delay="0"/>
                                          </p:stCondLst>
                                        </p:cTn>
                                        <p:tgtEl>
                                          <p:spTgt spid="98"/>
                                        </p:tgtEl>
                                        <p:attrNameLst>
                                          <p:attrName>style.visibility</p:attrName>
                                        </p:attrNameLst>
                                      </p:cBhvr>
                                      <p:to>
                                        <p:strVal val="visible"/>
                                      </p:to>
                                    </p:set>
                                    <p:animEffect transition="in" filter="checkerboard(down)">
                                      <p:cBhvr>
                                        <p:cTn id="143" dur="2000"/>
                                        <p:tgtEl>
                                          <p:spTgt spid="98"/>
                                        </p:tgtEl>
                                      </p:cBhvr>
                                    </p:animEffect>
                                  </p:childTnLst>
                                </p:cTn>
                              </p:par>
                              <p:par>
                                <p:cTn id="144" presetID="5" presetClass="entr" presetSubtype="5" fill="hold" nodeType="withEffect">
                                  <p:stCondLst>
                                    <p:cond delay="0"/>
                                  </p:stCondLst>
                                  <p:childTnLst>
                                    <p:set>
                                      <p:cBhvr>
                                        <p:cTn id="145" dur="1" fill="hold">
                                          <p:stCondLst>
                                            <p:cond delay="0"/>
                                          </p:stCondLst>
                                        </p:cTn>
                                        <p:tgtEl>
                                          <p:spTgt spid="100"/>
                                        </p:tgtEl>
                                        <p:attrNameLst>
                                          <p:attrName>style.visibility</p:attrName>
                                        </p:attrNameLst>
                                      </p:cBhvr>
                                      <p:to>
                                        <p:strVal val="visible"/>
                                      </p:to>
                                    </p:set>
                                    <p:animEffect transition="in" filter="checkerboard(down)">
                                      <p:cBhvr>
                                        <p:cTn id="146" dur="2000"/>
                                        <p:tgtEl>
                                          <p:spTgt spid="100"/>
                                        </p:tgtEl>
                                      </p:cBhvr>
                                    </p:animEffect>
                                  </p:childTnLst>
                                </p:cTn>
                              </p:par>
                              <p:par>
                                <p:cTn id="147" presetID="5" presetClass="entr" presetSubtype="5" fill="hold" nodeType="withEffect">
                                  <p:stCondLst>
                                    <p:cond delay="0"/>
                                  </p:stCondLst>
                                  <p:childTnLst>
                                    <p:set>
                                      <p:cBhvr>
                                        <p:cTn id="148" dur="1" fill="hold">
                                          <p:stCondLst>
                                            <p:cond delay="0"/>
                                          </p:stCondLst>
                                        </p:cTn>
                                        <p:tgtEl>
                                          <p:spTgt spid="104"/>
                                        </p:tgtEl>
                                        <p:attrNameLst>
                                          <p:attrName>style.visibility</p:attrName>
                                        </p:attrNameLst>
                                      </p:cBhvr>
                                      <p:to>
                                        <p:strVal val="visible"/>
                                      </p:to>
                                    </p:set>
                                    <p:animEffect transition="in" filter="checkerboard(down)">
                                      <p:cBhvr>
                                        <p:cTn id="149" dur="2000"/>
                                        <p:tgtEl>
                                          <p:spTgt spid="104"/>
                                        </p:tgtEl>
                                      </p:cBhvr>
                                    </p:animEffect>
                                  </p:childTnLst>
                                </p:cTn>
                              </p:par>
                              <p:par>
                                <p:cTn id="150" presetID="5" presetClass="entr" presetSubtype="5" fill="hold" nodeType="withEffect">
                                  <p:stCondLst>
                                    <p:cond delay="0"/>
                                  </p:stCondLst>
                                  <p:childTnLst>
                                    <p:set>
                                      <p:cBhvr>
                                        <p:cTn id="151" dur="1" fill="hold">
                                          <p:stCondLst>
                                            <p:cond delay="0"/>
                                          </p:stCondLst>
                                        </p:cTn>
                                        <p:tgtEl>
                                          <p:spTgt spid="105"/>
                                        </p:tgtEl>
                                        <p:attrNameLst>
                                          <p:attrName>style.visibility</p:attrName>
                                        </p:attrNameLst>
                                      </p:cBhvr>
                                      <p:to>
                                        <p:strVal val="visible"/>
                                      </p:to>
                                    </p:set>
                                    <p:animEffect transition="in" filter="checkerboard(down)">
                                      <p:cBhvr>
                                        <p:cTn id="152" dur="2000"/>
                                        <p:tgtEl>
                                          <p:spTgt spid="105"/>
                                        </p:tgtEl>
                                      </p:cBhvr>
                                    </p:animEffect>
                                  </p:childTnLst>
                                </p:cTn>
                              </p:par>
                              <p:par>
                                <p:cTn id="153" presetID="5" presetClass="entr" presetSubtype="5" fill="hold" nodeType="withEffect">
                                  <p:stCondLst>
                                    <p:cond delay="0"/>
                                  </p:stCondLst>
                                  <p:childTnLst>
                                    <p:set>
                                      <p:cBhvr>
                                        <p:cTn id="154" dur="1" fill="hold">
                                          <p:stCondLst>
                                            <p:cond delay="0"/>
                                          </p:stCondLst>
                                        </p:cTn>
                                        <p:tgtEl>
                                          <p:spTgt spid="106"/>
                                        </p:tgtEl>
                                        <p:attrNameLst>
                                          <p:attrName>style.visibility</p:attrName>
                                        </p:attrNameLst>
                                      </p:cBhvr>
                                      <p:to>
                                        <p:strVal val="visible"/>
                                      </p:to>
                                    </p:set>
                                    <p:animEffect transition="in" filter="checkerboard(down)">
                                      <p:cBhvr>
                                        <p:cTn id="155" dur="2000"/>
                                        <p:tgtEl>
                                          <p:spTgt spid="106"/>
                                        </p:tgtEl>
                                      </p:cBhvr>
                                    </p:animEffect>
                                  </p:childTnLst>
                                </p:cTn>
                              </p:par>
                              <p:par>
                                <p:cTn id="156" presetID="5" presetClass="entr" presetSubtype="5" fill="hold" nodeType="withEffect">
                                  <p:stCondLst>
                                    <p:cond delay="0"/>
                                  </p:stCondLst>
                                  <p:childTnLst>
                                    <p:set>
                                      <p:cBhvr>
                                        <p:cTn id="157" dur="1" fill="hold">
                                          <p:stCondLst>
                                            <p:cond delay="0"/>
                                          </p:stCondLst>
                                        </p:cTn>
                                        <p:tgtEl>
                                          <p:spTgt spid="107"/>
                                        </p:tgtEl>
                                        <p:attrNameLst>
                                          <p:attrName>style.visibility</p:attrName>
                                        </p:attrNameLst>
                                      </p:cBhvr>
                                      <p:to>
                                        <p:strVal val="visible"/>
                                      </p:to>
                                    </p:set>
                                    <p:animEffect transition="in" filter="checkerboard(down)">
                                      <p:cBhvr>
                                        <p:cTn id="158" dur="2000"/>
                                        <p:tgtEl>
                                          <p:spTgt spid="107"/>
                                        </p:tgtEl>
                                      </p:cBhvr>
                                    </p:animEffect>
                                  </p:childTnLst>
                                </p:cTn>
                              </p:par>
                              <p:par>
                                <p:cTn id="159" presetID="5" presetClass="entr" presetSubtype="5" fill="hold" nodeType="withEffect">
                                  <p:stCondLst>
                                    <p:cond delay="0"/>
                                  </p:stCondLst>
                                  <p:childTnLst>
                                    <p:set>
                                      <p:cBhvr>
                                        <p:cTn id="160" dur="1" fill="hold">
                                          <p:stCondLst>
                                            <p:cond delay="0"/>
                                          </p:stCondLst>
                                        </p:cTn>
                                        <p:tgtEl>
                                          <p:spTgt spid="108"/>
                                        </p:tgtEl>
                                        <p:attrNameLst>
                                          <p:attrName>style.visibility</p:attrName>
                                        </p:attrNameLst>
                                      </p:cBhvr>
                                      <p:to>
                                        <p:strVal val="visible"/>
                                      </p:to>
                                    </p:set>
                                    <p:animEffect transition="in" filter="checkerboard(down)">
                                      <p:cBhvr>
                                        <p:cTn id="161" dur="2000"/>
                                        <p:tgtEl>
                                          <p:spTgt spid="108"/>
                                        </p:tgtEl>
                                      </p:cBhvr>
                                    </p:animEffect>
                                  </p:childTnLst>
                                </p:cTn>
                              </p:par>
                              <p:par>
                                <p:cTn id="162" presetID="5" presetClass="entr" presetSubtype="5" fill="hold" nodeType="withEffect">
                                  <p:stCondLst>
                                    <p:cond delay="0"/>
                                  </p:stCondLst>
                                  <p:childTnLst>
                                    <p:set>
                                      <p:cBhvr>
                                        <p:cTn id="163" dur="1" fill="hold">
                                          <p:stCondLst>
                                            <p:cond delay="0"/>
                                          </p:stCondLst>
                                        </p:cTn>
                                        <p:tgtEl>
                                          <p:spTgt spid="109"/>
                                        </p:tgtEl>
                                        <p:attrNameLst>
                                          <p:attrName>style.visibility</p:attrName>
                                        </p:attrNameLst>
                                      </p:cBhvr>
                                      <p:to>
                                        <p:strVal val="visible"/>
                                      </p:to>
                                    </p:set>
                                    <p:animEffect transition="in" filter="checkerboard(down)">
                                      <p:cBhvr>
                                        <p:cTn id="164" dur="2000"/>
                                        <p:tgtEl>
                                          <p:spTgt spid="109"/>
                                        </p:tgtEl>
                                      </p:cBhvr>
                                    </p:animEffect>
                                  </p:childTnLst>
                                </p:cTn>
                              </p:par>
                              <p:par>
                                <p:cTn id="165" presetID="5" presetClass="entr" presetSubtype="5" fill="hold" nodeType="withEffect">
                                  <p:stCondLst>
                                    <p:cond delay="0"/>
                                  </p:stCondLst>
                                  <p:childTnLst>
                                    <p:set>
                                      <p:cBhvr>
                                        <p:cTn id="166" dur="1" fill="hold">
                                          <p:stCondLst>
                                            <p:cond delay="0"/>
                                          </p:stCondLst>
                                        </p:cTn>
                                        <p:tgtEl>
                                          <p:spTgt spid="110"/>
                                        </p:tgtEl>
                                        <p:attrNameLst>
                                          <p:attrName>style.visibility</p:attrName>
                                        </p:attrNameLst>
                                      </p:cBhvr>
                                      <p:to>
                                        <p:strVal val="visible"/>
                                      </p:to>
                                    </p:set>
                                    <p:animEffect transition="in" filter="checkerboard(down)">
                                      <p:cBhvr>
                                        <p:cTn id="167" dur="2000"/>
                                        <p:tgtEl>
                                          <p:spTgt spid="110"/>
                                        </p:tgtEl>
                                      </p:cBhvr>
                                    </p:animEffect>
                                  </p:childTnLst>
                                </p:cTn>
                              </p:par>
                              <p:par>
                                <p:cTn id="168" presetID="5" presetClass="entr" presetSubtype="5" fill="hold" nodeType="withEffect">
                                  <p:stCondLst>
                                    <p:cond delay="0"/>
                                  </p:stCondLst>
                                  <p:childTnLst>
                                    <p:set>
                                      <p:cBhvr>
                                        <p:cTn id="169" dur="1" fill="hold">
                                          <p:stCondLst>
                                            <p:cond delay="0"/>
                                          </p:stCondLst>
                                        </p:cTn>
                                        <p:tgtEl>
                                          <p:spTgt spid="111"/>
                                        </p:tgtEl>
                                        <p:attrNameLst>
                                          <p:attrName>style.visibility</p:attrName>
                                        </p:attrNameLst>
                                      </p:cBhvr>
                                      <p:to>
                                        <p:strVal val="visible"/>
                                      </p:to>
                                    </p:set>
                                    <p:animEffect transition="in" filter="checkerboard(down)">
                                      <p:cBhvr>
                                        <p:cTn id="170" dur="2000"/>
                                        <p:tgtEl>
                                          <p:spTgt spid="111"/>
                                        </p:tgtEl>
                                      </p:cBhvr>
                                    </p:animEffect>
                                  </p:childTnLst>
                                </p:cTn>
                              </p:par>
                              <p:par>
                                <p:cTn id="171" presetID="5" presetClass="entr" presetSubtype="5" fill="hold" nodeType="withEffect">
                                  <p:stCondLst>
                                    <p:cond delay="0"/>
                                  </p:stCondLst>
                                  <p:childTnLst>
                                    <p:set>
                                      <p:cBhvr>
                                        <p:cTn id="172" dur="1" fill="hold">
                                          <p:stCondLst>
                                            <p:cond delay="0"/>
                                          </p:stCondLst>
                                        </p:cTn>
                                        <p:tgtEl>
                                          <p:spTgt spid="131"/>
                                        </p:tgtEl>
                                        <p:attrNameLst>
                                          <p:attrName>style.visibility</p:attrName>
                                        </p:attrNameLst>
                                      </p:cBhvr>
                                      <p:to>
                                        <p:strVal val="visible"/>
                                      </p:to>
                                    </p:set>
                                    <p:animEffect transition="in" filter="checkerboard(down)">
                                      <p:cBhvr>
                                        <p:cTn id="173" dur="2000"/>
                                        <p:tgtEl>
                                          <p:spTgt spid="131"/>
                                        </p:tgtEl>
                                      </p:cBhvr>
                                    </p:animEffect>
                                  </p:childTnLst>
                                </p:cTn>
                              </p:par>
                              <p:par>
                                <p:cTn id="174" presetID="5" presetClass="entr" presetSubtype="5" fill="hold" nodeType="withEffect">
                                  <p:stCondLst>
                                    <p:cond delay="0"/>
                                  </p:stCondLst>
                                  <p:childTnLst>
                                    <p:set>
                                      <p:cBhvr>
                                        <p:cTn id="175" dur="1" fill="hold">
                                          <p:stCondLst>
                                            <p:cond delay="0"/>
                                          </p:stCondLst>
                                        </p:cTn>
                                        <p:tgtEl>
                                          <p:spTgt spid="132"/>
                                        </p:tgtEl>
                                        <p:attrNameLst>
                                          <p:attrName>style.visibility</p:attrName>
                                        </p:attrNameLst>
                                      </p:cBhvr>
                                      <p:to>
                                        <p:strVal val="visible"/>
                                      </p:to>
                                    </p:set>
                                    <p:animEffect transition="in" filter="checkerboard(down)">
                                      <p:cBhvr>
                                        <p:cTn id="176" dur="2000"/>
                                        <p:tgtEl>
                                          <p:spTgt spid="132"/>
                                        </p:tgtEl>
                                      </p:cBhvr>
                                    </p:animEffect>
                                  </p:childTnLst>
                                </p:cTn>
                              </p:par>
                              <p:par>
                                <p:cTn id="177" presetID="5" presetClass="entr" presetSubtype="5" fill="hold" nodeType="withEffect">
                                  <p:stCondLst>
                                    <p:cond delay="0"/>
                                  </p:stCondLst>
                                  <p:childTnLst>
                                    <p:set>
                                      <p:cBhvr>
                                        <p:cTn id="178" dur="1" fill="hold">
                                          <p:stCondLst>
                                            <p:cond delay="0"/>
                                          </p:stCondLst>
                                        </p:cTn>
                                        <p:tgtEl>
                                          <p:spTgt spid="133"/>
                                        </p:tgtEl>
                                        <p:attrNameLst>
                                          <p:attrName>style.visibility</p:attrName>
                                        </p:attrNameLst>
                                      </p:cBhvr>
                                      <p:to>
                                        <p:strVal val="visible"/>
                                      </p:to>
                                    </p:set>
                                    <p:animEffect transition="in" filter="checkerboard(down)">
                                      <p:cBhvr>
                                        <p:cTn id="179" dur="2000"/>
                                        <p:tgtEl>
                                          <p:spTgt spid="133"/>
                                        </p:tgtEl>
                                      </p:cBhvr>
                                    </p:animEffect>
                                  </p:childTnLst>
                                </p:cTn>
                              </p:par>
                              <p:par>
                                <p:cTn id="180" presetID="5" presetClass="entr" presetSubtype="5" fill="hold" nodeType="withEffect">
                                  <p:stCondLst>
                                    <p:cond delay="0"/>
                                  </p:stCondLst>
                                  <p:childTnLst>
                                    <p:set>
                                      <p:cBhvr>
                                        <p:cTn id="181" dur="1" fill="hold">
                                          <p:stCondLst>
                                            <p:cond delay="0"/>
                                          </p:stCondLst>
                                        </p:cTn>
                                        <p:tgtEl>
                                          <p:spTgt spid="134"/>
                                        </p:tgtEl>
                                        <p:attrNameLst>
                                          <p:attrName>style.visibility</p:attrName>
                                        </p:attrNameLst>
                                      </p:cBhvr>
                                      <p:to>
                                        <p:strVal val="visible"/>
                                      </p:to>
                                    </p:set>
                                    <p:animEffect transition="in" filter="checkerboard(down)">
                                      <p:cBhvr>
                                        <p:cTn id="182" dur="2000"/>
                                        <p:tgtEl>
                                          <p:spTgt spid="134"/>
                                        </p:tgtEl>
                                      </p:cBhvr>
                                    </p:animEffect>
                                  </p:childTnLst>
                                </p:cTn>
                              </p:par>
                              <p:par>
                                <p:cTn id="183" presetID="5" presetClass="entr" presetSubtype="5" fill="hold" nodeType="withEffect">
                                  <p:stCondLst>
                                    <p:cond delay="0"/>
                                  </p:stCondLst>
                                  <p:childTnLst>
                                    <p:set>
                                      <p:cBhvr>
                                        <p:cTn id="184" dur="1" fill="hold">
                                          <p:stCondLst>
                                            <p:cond delay="0"/>
                                          </p:stCondLst>
                                        </p:cTn>
                                        <p:tgtEl>
                                          <p:spTgt spid="135"/>
                                        </p:tgtEl>
                                        <p:attrNameLst>
                                          <p:attrName>style.visibility</p:attrName>
                                        </p:attrNameLst>
                                      </p:cBhvr>
                                      <p:to>
                                        <p:strVal val="visible"/>
                                      </p:to>
                                    </p:set>
                                    <p:animEffect transition="in" filter="checkerboard(down)">
                                      <p:cBhvr>
                                        <p:cTn id="185" dur="2000"/>
                                        <p:tgtEl>
                                          <p:spTgt spid="135"/>
                                        </p:tgtEl>
                                      </p:cBhvr>
                                    </p:animEffect>
                                  </p:childTnLst>
                                </p:cTn>
                              </p:par>
                              <p:par>
                                <p:cTn id="186" presetID="5" presetClass="entr" presetSubtype="5" fill="hold" nodeType="withEffect">
                                  <p:stCondLst>
                                    <p:cond delay="0"/>
                                  </p:stCondLst>
                                  <p:childTnLst>
                                    <p:set>
                                      <p:cBhvr>
                                        <p:cTn id="187" dur="1" fill="hold">
                                          <p:stCondLst>
                                            <p:cond delay="0"/>
                                          </p:stCondLst>
                                        </p:cTn>
                                        <p:tgtEl>
                                          <p:spTgt spid="136"/>
                                        </p:tgtEl>
                                        <p:attrNameLst>
                                          <p:attrName>style.visibility</p:attrName>
                                        </p:attrNameLst>
                                      </p:cBhvr>
                                      <p:to>
                                        <p:strVal val="visible"/>
                                      </p:to>
                                    </p:set>
                                    <p:animEffect transition="in" filter="checkerboard(down)">
                                      <p:cBhvr>
                                        <p:cTn id="188" dur="2000"/>
                                        <p:tgtEl>
                                          <p:spTgt spid="136"/>
                                        </p:tgtEl>
                                      </p:cBhvr>
                                    </p:animEffect>
                                  </p:childTnLst>
                                </p:cTn>
                              </p:par>
                              <p:par>
                                <p:cTn id="189" presetID="5" presetClass="entr" presetSubtype="5" fill="hold" nodeType="withEffect">
                                  <p:stCondLst>
                                    <p:cond delay="0"/>
                                  </p:stCondLst>
                                  <p:childTnLst>
                                    <p:set>
                                      <p:cBhvr>
                                        <p:cTn id="190" dur="1" fill="hold">
                                          <p:stCondLst>
                                            <p:cond delay="0"/>
                                          </p:stCondLst>
                                        </p:cTn>
                                        <p:tgtEl>
                                          <p:spTgt spid="137"/>
                                        </p:tgtEl>
                                        <p:attrNameLst>
                                          <p:attrName>style.visibility</p:attrName>
                                        </p:attrNameLst>
                                      </p:cBhvr>
                                      <p:to>
                                        <p:strVal val="visible"/>
                                      </p:to>
                                    </p:set>
                                    <p:animEffect transition="in" filter="checkerboard(down)">
                                      <p:cBhvr>
                                        <p:cTn id="191" dur="2000"/>
                                        <p:tgtEl>
                                          <p:spTgt spid="137"/>
                                        </p:tgtEl>
                                      </p:cBhvr>
                                    </p:animEffect>
                                  </p:childTnLst>
                                </p:cTn>
                              </p:par>
                              <p:par>
                                <p:cTn id="192" presetID="5" presetClass="entr" presetSubtype="5" fill="hold" nodeType="withEffect">
                                  <p:stCondLst>
                                    <p:cond delay="0"/>
                                  </p:stCondLst>
                                  <p:childTnLst>
                                    <p:set>
                                      <p:cBhvr>
                                        <p:cTn id="193" dur="1" fill="hold">
                                          <p:stCondLst>
                                            <p:cond delay="0"/>
                                          </p:stCondLst>
                                        </p:cTn>
                                        <p:tgtEl>
                                          <p:spTgt spid="138"/>
                                        </p:tgtEl>
                                        <p:attrNameLst>
                                          <p:attrName>style.visibility</p:attrName>
                                        </p:attrNameLst>
                                      </p:cBhvr>
                                      <p:to>
                                        <p:strVal val="visible"/>
                                      </p:to>
                                    </p:set>
                                    <p:animEffect transition="in" filter="checkerboard(down)">
                                      <p:cBhvr>
                                        <p:cTn id="194" dur="2000"/>
                                        <p:tgtEl>
                                          <p:spTgt spid="138"/>
                                        </p:tgtEl>
                                      </p:cBhvr>
                                    </p:animEffect>
                                  </p:childTnLst>
                                </p:cTn>
                              </p:par>
                              <p:par>
                                <p:cTn id="195" presetID="5" presetClass="entr" presetSubtype="5" fill="hold" nodeType="withEffect">
                                  <p:stCondLst>
                                    <p:cond delay="0"/>
                                  </p:stCondLst>
                                  <p:childTnLst>
                                    <p:set>
                                      <p:cBhvr>
                                        <p:cTn id="196" dur="1" fill="hold">
                                          <p:stCondLst>
                                            <p:cond delay="0"/>
                                          </p:stCondLst>
                                        </p:cTn>
                                        <p:tgtEl>
                                          <p:spTgt spid="165"/>
                                        </p:tgtEl>
                                        <p:attrNameLst>
                                          <p:attrName>style.visibility</p:attrName>
                                        </p:attrNameLst>
                                      </p:cBhvr>
                                      <p:to>
                                        <p:strVal val="visible"/>
                                      </p:to>
                                    </p:set>
                                    <p:animEffect transition="in" filter="checkerboard(down)">
                                      <p:cBhvr>
                                        <p:cTn id="197" dur="2000"/>
                                        <p:tgtEl>
                                          <p:spTgt spid="165"/>
                                        </p:tgtEl>
                                      </p:cBhvr>
                                    </p:animEffect>
                                  </p:childTnLst>
                                </p:cTn>
                              </p:par>
                              <p:par>
                                <p:cTn id="198" presetID="5" presetClass="entr" presetSubtype="5" fill="hold" nodeType="withEffect">
                                  <p:stCondLst>
                                    <p:cond delay="0"/>
                                  </p:stCondLst>
                                  <p:childTnLst>
                                    <p:set>
                                      <p:cBhvr>
                                        <p:cTn id="199" dur="1" fill="hold">
                                          <p:stCondLst>
                                            <p:cond delay="0"/>
                                          </p:stCondLst>
                                        </p:cTn>
                                        <p:tgtEl>
                                          <p:spTgt spid="166"/>
                                        </p:tgtEl>
                                        <p:attrNameLst>
                                          <p:attrName>style.visibility</p:attrName>
                                        </p:attrNameLst>
                                      </p:cBhvr>
                                      <p:to>
                                        <p:strVal val="visible"/>
                                      </p:to>
                                    </p:set>
                                    <p:animEffect transition="in" filter="checkerboard(down)">
                                      <p:cBhvr>
                                        <p:cTn id="200" dur="2000"/>
                                        <p:tgtEl>
                                          <p:spTgt spid="166"/>
                                        </p:tgtEl>
                                      </p:cBhvr>
                                    </p:animEffect>
                                  </p:childTnLst>
                                </p:cTn>
                              </p:par>
                              <p:par>
                                <p:cTn id="201" presetID="5" presetClass="entr" presetSubtype="5" fill="hold" nodeType="withEffect">
                                  <p:stCondLst>
                                    <p:cond delay="0"/>
                                  </p:stCondLst>
                                  <p:childTnLst>
                                    <p:set>
                                      <p:cBhvr>
                                        <p:cTn id="202" dur="1" fill="hold">
                                          <p:stCondLst>
                                            <p:cond delay="0"/>
                                          </p:stCondLst>
                                        </p:cTn>
                                        <p:tgtEl>
                                          <p:spTgt spid="167"/>
                                        </p:tgtEl>
                                        <p:attrNameLst>
                                          <p:attrName>style.visibility</p:attrName>
                                        </p:attrNameLst>
                                      </p:cBhvr>
                                      <p:to>
                                        <p:strVal val="visible"/>
                                      </p:to>
                                    </p:set>
                                    <p:animEffect transition="in" filter="checkerboard(down)">
                                      <p:cBhvr>
                                        <p:cTn id="203" dur="2000"/>
                                        <p:tgtEl>
                                          <p:spTgt spid="167"/>
                                        </p:tgtEl>
                                      </p:cBhvr>
                                    </p:animEffect>
                                  </p:childTnLst>
                                </p:cTn>
                              </p:par>
                              <p:par>
                                <p:cTn id="204" presetID="5" presetClass="entr" presetSubtype="5" fill="hold" nodeType="withEffect">
                                  <p:stCondLst>
                                    <p:cond delay="0"/>
                                  </p:stCondLst>
                                  <p:childTnLst>
                                    <p:set>
                                      <p:cBhvr>
                                        <p:cTn id="205" dur="1" fill="hold">
                                          <p:stCondLst>
                                            <p:cond delay="0"/>
                                          </p:stCondLst>
                                        </p:cTn>
                                        <p:tgtEl>
                                          <p:spTgt spid="168"/>
                                        </p:tgtEl>
                                        <p:attrNameLst>
                                          <p:attrName>style.visibility</p:attrName>
                                        </p:attrNameLst>
                                      </p:cBhvr>
                                      <p:to>
                                        <p:strVal val="visible"/>
                                      </p:to>
                                    </p:set>
                                    <p:animEffect transition="in" filter="checkerboard(down)">
                                      <p:cBhvr>
                                        <p:cTn id="206" dur="2000"/>
                                        <p:tgtEl>
                                          <p:spTgt spid="168"/>
                                        </p:tgtEl>
                                      </p:cBhvr>
                                    </p:animEffect>
                                  </p:childTnLst>
                                </p:cTn>
                              </p:par>
                              <p:par>
                                <p:cTn id="207" presetID="5" presetClass="entr" presetSubtype="5" fill="hold" nodeType="withEffect">
                                  <p:stCondLst>
                                    <p:cond delay="0"/>
                                  </p:stCondLst>
                                  <p:childTnLst>
                                    <p:set>
                                      <p:cBhvr>
                                        <p:cTn id="208" dur="1" fill="hold">
                                          <p:stCondLst>
                                            <p:cond delay="0"/>
                                          </p:stCondLst>
                                        </p:cTn>
                                        <p:tgtEl>
                                          <p:spTgt spid="169"/>
                                        </p:tgtEl>
                                        <p:attrNameLst>
                                          <p:attrName>style.visibility</p:attrName>
                                        </p:attrNameLst>
                                      </p:cBhvr>
                                      <p:to>
                                        <p:strVal val="visible"/>
                                      </p:to>
                                    </p:set>
                                    <p:animEffect transition="in" filter="checkerboard(down)">
                                      <p:cBhvr>
                                        <p:cTn id="209" dur="2000"/>
                                        <p:tgtEl>
                                          <p:spTgt spid="169"/>
                                        </p:tgtEl>
                                      </p:cBhvr>
                                    </p:animEffect>
                                  </p:childTnLst>
                                </p:cTn>
                              </p:par>
                              <p:par>
                                <p:cTn id="210" presetID="5" presetClass="entr" presetSubtype="5" fill="hold" nodeType="withEffect">
                                  <p:stCondLst>
                                    <p:cond delay="0"/>
                                  </p:stCondLst>
                                  <p:childTnLst>
                                    <p:set>
                                      <p:cBhvr>
                                        <p:cTn id="211" dur="1" fill="hold">
                                          <p:stCondLst>
                                            <p:cond delay="0"/>
                                          </p:stCondLst>
                                        </p:cTn>
                                        <p:tgtEl>
                                          <p:spTgt spid="170"/>
                                        </p:tgtEl>
                                        <p:attrNameLst>
                                          <p:attrName>style.visibility</p:attrName>
                                        </p:attrNameLst>
                                      </p:cBhvr>
                                      <p:to>
                                        <p:strVal val="visible"/>
                                      </p:to>
                                    </p:set>
                                    <p:animEffect transition="in" filter="checkerboard(down)">
                                      <p:cBhvr>
                                        <p:cTn id="212" dur="2000"/>
                                        <p:tgtEl>
                                          <p:spTgt spid="170"/>
                                        </p:tgtEl>
                                      </p:cBhvr>
                                    </p:animEffect>
                                  </p:childTnLst>
                                </p:cTn>
                              </p:par>
                              <p:par>
                                <p:cTn id="213" presetID="5" presetClass="entr" presetSubtype="5" fill="hold" nodeType="withEffect">
                                  <p:stCondLst>
                                    <p:cond delay="0"/>
                                  </p:stCondLst>
                                  <p:childTnLst>
                                    <p:set>
                                      <p:cBhvr>
                                        <p:cTn id="214" dur="1" fill="hold">
                                          <p:stCondLst>
                                            <p:cond delay="0"/>
                                          </p:stCondLst>
                                        </p:cTn>
                                        <p:tgtEl>
                                          <p:spTgt spid="171"/>
                                        </p:tgtEl>
                                        <p:attrNameLst>
                                          <p:attrName>style.visibility</p:attrName>
                                        </p:attrNameLst>
                                      </p:cBhvr>
                                      <p:to>
                                        <p:strVal val="visible"/>
                                      </p:to>
                                    </p:set>
                                    <p:animEffect transition="in" filter="checkerboard(down)">
                                      <p:cBhvr>
                                        <p:cTn id="215" dur="2000"/>
                                        <p:tgtEl>
                                          <p:spTgt spid="171"/>
                                        </p:tgtEl>
                                      </p:cBhvr>
                                    </p:animEffect>
                                  </p:childTnLst>
                                </p:cTn>
                              </p:par>
                              <p:par>
                                <p:cTn id="216" presetID="5" presetClass="entr" presetSubtype="5" fill="hold" nodeType="withEffect">
                                  <p:stCondLst>
                                    <p:cond delay="0"/>
                                  </p:stCondLst>
                                  <p:childTnLst>
                                    <p:set>
                                      <p:cBhvr>
                                        <p:cTn id="217" dur="1" fill="hold">
                                          <p:stCondLst>
                                            <p:cond delay="0"/>
                                          </p:stCondLst>
                                        </p:cTn>
                                        <p:tgtEl>
                                          <p:spTgt spid="172"/>
                                        </p:tgtEl>
                                        <p:attrNameLst>
                                          <p:attrName>style.visibility</p:attrName>
                                        </p:attrNameLst>
                                      </p:cBhvr>
                                      <p:to>
                                        <p:strVal val="visible"/>
                                      </p:to>
                                    </p:set>
                                    <p:animEffect transition="in" filter="checkerboard(down)">
                                      <p:cBhvr>
                                        <p:cTn id="218" dur="2000"/>
                                        <p:tgtEl>
                                          <p:spTgt spid="172"/>
                                        </p:tgtEl>
                                      </p:cBhvr>
                                    </p:animEffect>
                                  </p:childTnLst>
                                </p:cTn>
                              </p:par>
                              <p:par>
                                <p:cTn id="219" presetID="5" presetClass="entr" presetSubtype="5" fill="hold" nodeType="withEffect">
                                  <p:stCondLst>
                                    <p:cond delay="0"/>
                                  </p:stCondLst>
                                  <p:childTnLst>
                                    <p:set>
                                      <p:cBhvr>
                                        <p:cTn id="220" dur="1" fill="hold">
                                          <p:stCondLst>
                                            <p:cond delay="0"/>
                                          </p:stCondLst>
                                        </p:cTn>
                                        <p:tgtEl>
                                          <p:spTgt spid="191"/>
                                        </p:tgtEl>
                                        <p:attrNameLst>
                                          <p:attrName>style.visibility</p:attrName>
                                        </p:attrNameLst>
                                      </p:cBhvr>
                                      <p:to>
                                        <p:strVal val="visible"/>
                                      </p:to>
                                    </p:set>
                                    <p:animEffect transition="in" filter="checkerboard(down)">
                                      <p:cBhvr>
                                        <p:cTn id="221" dur="2000"/>
                                        <p:tgtEl>
                                          <p:spTgt spid="191"/>
                                        </p:tgtEl>
                                      </p:cBhvr>
                                    </p:animEffect>
                                  </p:childTnLst>
                                </p:cTn>
                              </p:par>
                              <p:par>
                                <p:cTn id="222" presetID="5" presetClass="entr" presetSubtype="5" fill="hold" nodeType="withEffect">
                                  <p:stCondLst>
                                    <p:cond delay="0"/>
                                  </p:stCondLst>
                                  <p:childTnLst>
                                    <p:set>
                                      <p:cBhvr>
                                        <p:cTn id="223" dur="1" fill="hold">
                                          <p:stCondLst>
                                            <p:cond delay="0"/>
                                          </p:stCondLst>
                                        </p:cTn>
                                        <p:tgtEl>
                                          <p:spTgt spid="192"/>
                                        </p:tgtEl>
                                        <p:attrNameLst>
                                          <p:attrName>style.visibility</p:attrName>
                                        </p:attrNameLst>
                                      </p:cBhvr>
                                      <p:to>
                                        <p:strVal val="visible"/>
                                      </p:to>
                                    </p:set>
                                    <p:animEffect transition="in" filter="checkerboard(down)">
                                      <p:cBhvr>
                                        <p:cTn id="224" dur="2000"/>
                                        <p:tgtEl>
                                          <p:spTgt spid="192"/>
                                        </p:tgtEl>
                                      </p:cBhvr>
                                    </p:animEffect>
                                  </p:childTnLst>
                                </p:cTn>
                              </p:par>
                              <p:par>
                                <p:cTn id="225" presetID="5" presetClass="entr" presetSubtype="5" fill="hold" nodeType="withEffect">
                                  <p:stCondLst>
                                    <p:cond delay="0"/>
                                  </p:stCondLst>
                                  <p:childTnLst>
                                    <p:set>
                                      <p:cBhvr>
                                        <p:cTn id="226" dur="1" fill="hold">
                                          <p:stCondLst>
                                            <p:cond delay="0"/>
                                          </p:stCondLst>
                                        </p:cTn>
                                        <p:tgtEl>
                                          <p:spTgt spid="193"/>
                                        </p:tgtEl>
                                        <p:attrNameLst>
                                          <p:attrName>style.visibility</p:attrName>
                                        </p:attrNameLst>
                                      </p:cBhvr>
                                      <p:to>
                                        <p:strVal val="visible"/>
                                      </p:to>
                                    </p:set>
                                    <p:animEffect transition="in" filter="checkerboard(down)">
                                      <p:cBhvr>
                                        <p:cTn id="227" dur="2000"/>
                                        <p:tgtEl>
                                          <p:spTgt spid="193"/>
                                        </p:tgtEl>
                                      </p:cBhvr>
                                    </p:animEffect>
                                  </p:childTnLst>
                                </p:cTn>
                              </p:par>
                              <p:par>
                                <p:cTn id="228" presetID="5" presetClass="entr" presetSubtype="5" fill="hold" nodeType="withEffect">
                                  <p:stCondLst>
                                    <p:cond delay="0"/>
                                  </p:stCondLst>
                                  <p:childTnLst>
                                    <p:set>
                                      <p:cBhvr>
                                        <p:cTn id="229" dur="1" fill="hold">
                                          <p:stCondLst>
                                            <p:cond delay="0"/>
                                          </p:stCondLst>
                                        </p:cTn>
                                        <p:tgtEl>
                                          <p:spTgt spid="194"/>
                                        </p:tgtEl>
                                        <p:attrNameLst>
                                          <p:attrName>style.visibility</p:attrName>
                                        </p:attrNameLst>
                                      </p:cBhvr>
                                      <p:to>
                                        <p:strVal val="visible"/>
                                      </p:to>
                                    </p:set>
                                    <p:animEffect transition="in" filter="checkerboard(down)">
                                      <p:cBhvr>
                                        <p:cTn id="230" dur="2000"/>
                                        <p:tgtEl>
                                          <p:spTgt spid="194"/>
                                        </p:tgtEl>
                                      </p:cBhvr>
                                    </p:animEffect>
                                  </p:childTnLst>
                                </p:cTn>
                              </p:par>
                              <p:par>
                                <p:cTn id="231" presetID="5" presetClass="entr" presetSubtype="5" fill="hold" nodeType="withEffect">
                                  <p:stCondLst>
                                    <p:cond delay="0"/>
                                  </p:stCondLst>
                                  <p:childTnLst>
                                    <p:set>
                                      <p:cBhvr>
                                        <p:cTn id="232" dur="1" fill="hold">
                                          <p:stCondLst>
                                            <p:cond delay="0"/>
                                          </p:stCondLst>
                                        </p:cTn>
                                        <p:tgtEl>
                                          <p:spTgt spid="195"/>
                                        </p:tgtEl>
                                        <p:attrNameLst>
                                          <p:attrName>style.visibility</p:attrName>
                                        </p:attrNameLst>
                                      </p:cBhvr>
                                      <p:to>
                                        <p:strVal val="visible"/>
                                      </p:to>
                                    </p:set>
                                    <p:animEffect transition="in" filter="checkerboard(down)">
                                      <p:cBhvr>
                                        <p:cTn id="233" dur="2000"/>
                                        <p:tgtEl>
                                          <p:spTgt spid="195"/>
                                        </p:tgtEl>
                                      </p:cBhvr>
                                    </p:animEffect>
                                  </p:childTnLst>
                                </p:cTn>
                              </p:par>
                              <p:par>
                                <p:cTn id="234" presetID="5" presetClass="entr" presetSubtype="5" fill="hold" nodeType="withEffect">
                                  <p:stCondLst>
                                    <p:cond delay="0"/>
                                  </p:stCondLst>
                                  <p:childTnLst>
                                    <p:set>
                                      <p:cBhvr>
                                        <p:cTn id="235" dur="1" fill="hold">
                                          <p:stCondLst>
                                            <p:cond delay="0"/>
                                          </p:stCondLst>
                                        </p:cTn>
                                        <p:tgtEl>
                                          <p:spTgt spid="196"/>
                                        </p:tgtEl>
                                        <p:attrNameLst>
                                          <p:attrName>style.visibility</p:attrName>
                                        </p:attrNameLst>
                                      </p:cBhvr>
                                      <p:to>
                                        <p:strVal val="visible"/>
                                      </p:to>
                                    </p:set>
                                    <p:animEffect transition="in" filter="checkerboard(down)">
                                      <p:cBhvr>
                                        <p:cTn id="236" dur="2000"/>
                                        <p:tgtEl>
                                          <p:spTgt spid="196"/>
                                        </p:tgtEl>
                                      </p:cBhvr>
                                    </p:animEffect>
                                  </p:childTnLst>
                                </p:cTn>
                              </p:par>
                              <p:par>
                                <p:cTn id="237" presetID="5" presetClass="entr" presetSubtype="5" fill="hold" nodeType="withEffect">
                                  <p:stCondLst>
                                    <p:cond delay="0"/>
                                  </p:stCondLst>
                                  <p:childTnLst>
                                    <p:set>
                                      <p:cBhvr>
                                        <p:cTn id="238" dur="1" fill="hold">
                                          <p:stCondLst>
                                            <p:cond delay="0"/>
                                          </p:stCondLst>
                                        </p:cTn>
                                        <p:tgtEl>
                                          <p:spTgt spid="197"/>
                                        </p:tgtEl>
                                        <p:attrNameLst>
                                          <p:attrName>style.visibility</p:attrName>
                                        </p:attrNameLst>
                                      </p:cBhvr>
                                      <p:to>
                                        <p:strVal val="visible"/>
                                      </p:to>
                                    </p:set>
                                    <p:animEffect transition="in" filter="checkerboard(down)">
                                      <p:cBhvr>
                                        <p:cTn id="239" dur="2000"/>
                                        <p:tgtEl>
                                          <p:spTgt spid="197"/>
                                        </p:tgtEl>
                                      </p:cBhvr>
                                    </p:animEffect>
                                  </p:childTnLst>
                                </p:cTn>
                              </p:par>
                              <p:par>
                                <p:cTn id="240" presetID="5" presetClass="entr" presetSubtype="5" fill="hold" nodeType="withEffect">
                                  <p:stCondLst>
                                    <p:cond delay="0"/>
                                  </p:stCondLst>
                                  <p:childTnLst>
                                    <p:set>
                                      <p:cBhvr>
                                        <p:cTn id="241" dur="1" fill="hold">
                                          <p:stCondLst>
                                            <p:cond delay="0"/>
                                          </p:stCondLst>
                                        </p:cTn>
                                        <p:tgtEl>
                                          <p:spTgt spid="198"/>
                                        </p:tgtEl>
                                        <p:attrNameLst>
                                          <p:attrName>style.visibility</p:attrName>
                                        </p:attrNameLst>
                                      </p:cBhvr>
                                      <p:to>
                                        <p:strVal val="visible"/>
                                      </p:to>
                                    </p:set>
                                    <p:animEffect transition="in" filter="checkerboard(down)">
                                      <p:cBhvr>
                                        <p:cTn id="242" dur="2000"/>
                                        <p:tgtEl>
                                          <p:spTgt spid="198"/>
                                        </p:tgtEl>
                                      </p:cBhvr>
                                    </p:animEffect>
                                  </p:childTnLst>
                                </p:cTn>
                              </p:par>
                              <p:par>
                                <p:cTn id="243" presetID="5" presetClass="entr" presetSubtype="5" fill="hold" nodeType="withEffect">
                                  <p:stCondLst>
                                    <p:cond delay="0"/>
                                  </p:stCondLst>
                                  <p:childTnLst>
                                    <p:set>
                                      <p:cBhvr>
                                        <p:cTn id="244" dur="1" fill="hold">
                                          <p:stCondLst>
                                            <p:cond delay="0"/>
                                          </p:stCondLst>
                                        </p:cTn>
                                        <p:tgtEl>
                                          <p:spTgt spid="209"/>
                                        </p:tgtEl>
                                        <p:attrNameLst>
                                          <p:attrName>style.visibility</p:attrName>
                                        </p:attrNameLst>
                                      </p:cBhvr>
                                      <p:to>
                                        <p:strVal val="visible"/>
                                      </p:to>
                                    </p:set>
                                    <p:animEffect transition="in" filter="checkerboard(down)">
                                      <p:cBhvr>
                                        <p:cTn id="245" dur="2000"/>
                                        <p:tgtEl>
                                          <p:spTgt spid="209"/>
                                        </p:tgtEl>
                                      </p:cBhvr>
                                    </p:animEffect>
                                  </p:childTnLst>
                                </p:cTn>
                              </p:par>
                              <p:par>
                                <p:cTn id="246" presetID="5" presetClass="entr" presetSubtype="5" fill="hold" nodeType="withEffect">
                                  <p:stCondLst>
                                    <p:cond delay="0"/>
                                  </p:stCondLst>
                                  <p:childTnLst>
                                    <p:set>
                                      <p:cBhvr>
                                        <p:cTn id="247" dur="1" fill="hold">
                                          <p:stCondLst>
                                            <p:cond delay="0"/>
                                          </p:stCondLst>
                                        </p:cTn>
                                        <p:tgtEl>
                                          <p:spTgt spid="211"/>
                                        </p:tgtEl>
                                        <p:attrNameLst>
                                          <p:attrName>style.visibility</p:attrName>
                                        </p:attrNameLst>
                                      </p:cBhvr>
                                      <p:to>
                                        <p:strVal val="visible"/>
                                      </p:to>
                                    </p:set>
                                    <p:animEffect transition="in" filter="checkerboard(down)">
                                      <p:cBhvr>
                                        <p:cTn id="248" dur="2000"/>
                                        <p:tgtEl>
                                          <p:spTgt spid="211"/>
                                        </p:tgtEl>
                                      </p:cBhvr>
                                    </p:animEffect>
                                  </p:childTnLst>
                                </p:cTn>
                              </p:par>
                              <p:par>
                                <p:cTn id="249" presetID="5" presetClass="entr" presetSubtype="5" fill="hold" nodeType="withEffect">
                                  <p:stCondLst>
                                    <p:cond delay="0"/>
                                  </p:stCondLst>
                                  <p:childTnLst>
                                    <p:set>
                                      <p:cBhvr>
                                        <p:cTn id="250" dur="1" fill="hold">
                                          <p:stCondLst>
                                            <p:cond delay="0"/>
                                          </p:stCondLst>
                                        </p:cTn>
                                        <p:tgtEl>
                                          <p:spTgt spid="212"/>
                                        </p:tgtEl>
                                        <p:attrNameLst>
                                          <p:attrName>style.visibility</p:attrName>
                                        </p:attrNameLst>
                                      </p:cBhvr>
                                      <p:to>
                                        <p:strVal val="visible"/>
                                      </p:to>
                                    </p:set>
                                    <p:animEffect transition="in" filter="checkerboard(down)">
                                      <p:cBhvr>
                                        <p:cTn id="251" dur="2000"/>
                                        <p:tgtEl>
                                          <p:spTgt spid="212"/>
                                        </p:tgtEl>
                                      </p:cBhvr>
                                    </p:animEffect>
                                  </p:childTnLst>
                                </p:cTn>
                              </p:par>
                              <p:par>
                                <p:cTn id="252" presetID="5" presetClass="entr" presetSubtype="5" fill="hold" nodeType="withEffect">
                                  <p:stCondLst>
                                    <p:cond delay="0"/>
                                  </p:stCondLst>
                                  <p:childTnLst>
                                    <p:set>
                                      <p:cBhvr>
                                        <p:cTn id="253" dur="1" fill="hold">
                                          <p:stCondLst>
                                            <p:cond delay="0"/>
                                          </p:stCondLst>
                                        </p:cTn>
                                        <p:tgtEl>
                                          <p:spTgt spid="213"/>
                                        </p:tgtEl>
                                        <p:attrNameLst>
                                          <p:attrName>style.visibility</p:attrName>
                                        </p:attrNameLst>
                                      </p:cBhvr>
                                      <p:to>
                                        <p:strVal val="visible"/>
                                      </p:to>
                                    </p:set>
                                    <p:animEffect transition="in" filter="checkerboard(down)">
                                      <p:cBhvr>
                                        <p:cTn id="254" dur="2000"/>
                                        <p:tgtEl>
                                          <p:spTgt spid="213"/>
                                        </p:tgtEl>
                                      </p:cBhvr>
                                    </p:animEffect>
                                  </p:childTnLst>
                                </p:cTn>
                              </p:par>
                              <p:par>
                                <p:cTn id="255" presetID="5" presetClass="entr" presetSubtype="5" fill="hold" nodeType="withEffect">
                                  <p:stCondLst>
                                    <p:cond delay="0"/>
                                  </p:stCondLst>
                                  <p:childTnLst>
                                    <p:set>
                                      <p:cBhvr>
                                        <p:cTn id="256" dur="1" fill="hold">
                                          <p:stCondLst>
                                            <p:cond delay="0"/>
                                          </p:stCondLst>
                                        </p:cTn>
                                        <p:tgtEl>
                                          <p:spTgt spid="214"/>
                                        </p:tgtEl>
                                        <p:attrNameLst>
                                          <p:attrName>style.visibility</p:attrName>
                                        </p:attrNameLst>
                                      </p:cBhvr>
                                      <p:to>
                                        <p:strVal val="visible"/>
                                      </p:to>
                                    </p:set>
                                    <p:animEffect transition="in" filter="checkerboard(down)">
                                      <p:cBhvr>
                                        <p:cTn id="257" dur="2000"/>
                                        <p:tgtEl>
                                          <p:spTgt spid="214"/>
                                        </p:tgtEl>
                                      </p:cBhvr>
                                    </p:animEffect>
                                  </p:childTnLst>
                                </p:cTn>
                              </p:par>
                              <p:par>
                                <p:cTn id="258" presetID="5" presetClass="entr" presetSubtype="5" fill="hold" nodeType="withEffect">
                                  <p:stCondLst>
                                    <p:cond delay="0"/>
                                  </p:stCondLst>
                                  <p:childTnLst>
                                    <p:set>
                                      <p:cBhvr>
                                        <p:cTn id="259" dur="1" fill="hold">
                                          <p:stCondLst>
                                            <p:cond delay="0"/>
                                          </p:stCondLst>
                                        </p:cTn>
                                        <p:tgtEl>
                                          <p:spTgt spid="215"/>
                                        </p:tgtEl>
                                        <p:attrNameLst>
                                          <p:attrName>style.visibility</p:attrName>
                                        </p:attrNameLst>
                                      </p:cBhvr>
                                      <p:to>
                                        <p:strVal val="visible"/>
                                      </p:to>
                                    </p:set>
                                    <p:animEffect transition="in" filter="checkerboard(down)">
                                      <p:cBhvr>
                                        <p:cTn id="260" dur="2000"/>
                                        <p:tgtEl>
                                          <p:spTgt spid="215"/>
                                        </p:tgtEl>
                                      </p:cBhvr>
                                    </p:animEffect>
                                  </p:childTnLst>
                                </p:cTn>
                              </p:par>
                              <p:par>
                                <p:cTn id="261" presetID="5" presetClass="entr" presetSubtype="5" fill="hold" nodeType="withEffect">
                                  <p:stCondLst>
                                    <p:cond delay="0"/>
                                  </p:stCondLst>
                                  <p:childTnLst>
                                    <p:set>
                                      <p:cBhvr>
                                        <p:cTn id="262" dur="1" fill="hold">
                                          <p:stCondLst>
                                            <p:cond delay="0"/>
                                          </p:stCondLst>
                                        </p:cTn>
                                        <p:tgtEl>
                                          <p:spTgt spid="216"/>
                                        </p:tgtEl>
                                        <p:attrNameLst>
                                          <p:attrName>style.visibility</p:attrName>
                                        </p:attrNameLst>
                                      </p:cBhvr>
                                      <p:to>
                                        <p:strVal val="visible"/>
                                      </p:to>
                                    </p:set>
                                    <p:animEffect transition="in" filter="checkerboard(down)">
                                      <p:cBhvr>
                                        <p:cTn id="263" dur="2000"/>
                                        <p:tgtEl>
                                          <p:spTgt spid="216"/>
                                        </p:tgtEl>
                                      </p:cBhvr>
                                    </p:animEffect>
                                  </p:childTnLst>
                                </p:cTn>
                              </p:par>
                              <p:par>
                                <p:cTn id="264" presetID="5" presetClass="entr" presetSubtype="5" fill="hold" nodeType="withEffect">
                                  <p:stCondLst>
                                    <p:cond delay="0"/>
                                  </p:stCondLst>
                                  <p:childTnLst>
                                    <p:set>
                                      <p:cBhvr>
                                        <p:cTn id="265" dur="1" fill="hold">
                                          <p:stCondLst>
                                            <p:cond delay="0"/>
                                          </p:stCondLst>
                                        </p:cTn>
                                        <p:tgtEl>
                                          <p:spTgt spid="235"/>
                                        </p:tgtEl>
                                        <p:attrNameLst>
                                          <p:attrName>style.visibility</p:attrName>
                                        </p:attrNameLst>
                                      </p:cBhvr>
                                      <p:to>
                                        <p:strVal val="visible"/>
                                      </p:to>
                                    </p:set>
                                    <p:animEffect transition="in" filter="checkerboard(down)">
                                      <p:cBhvr>
                                        <p:cTn id="266" dur="2000"/>
                                        <p:tgtEl>
                                          <p:spTgt spid="235"/>
                                        </p:tgtEl>
                                      </p:cBhvr>
                                    </p:animEffect>
                                  </p:childTnLst>
                                </p:cTn>
                              </p:par>
                              <p:par>
                                <p:cTn id="267" presetID="5" presetClass="entr" presetSubtype="5" fill="hold" nodeType="withEffect">
                                  <p:stCondLst>
                                    <p:cond delay="0"/>
                                  </p:stCondLst>
                                  <p:childTnLst>
                                    <p:set>
                                      <p:cBhvr>
                                        <p:cTn id="268" dur="1" fill="hold">
                                          <p:stCondLst>
                                            <p:cond delay="0"/>
                                          </p:stCondLst>
                                        </p:cTn>
                                        <p:tgtEl>
                                          <p:spTgt spid="236"/>
                                        </p:tgtEl>
                                        <p:attrNameLst>
                                          <p:attrName>style.visibility</p:attrName>
                                        </p:attrNameLst>
                                      </p:cBhvr>
                                      <p:to>
                                        <p:strVal val="visible"/>
                                      </p:to>
                                    </p:set>
                                    <p:animEffect transition="in" filter="checkerboard(down)">
                                      <p:cBhvr>
                                        <p:cTn id="269" dur="2000"/>
                                        <p:tgtEl>
                                          <p:spTgt spid="236"/>
                                        </p:tgtEl>
                                      </p:cBhvr>
                                    </p:animEffect>
                                  </p:childTnLst>
                                </p:cTn>
                              </p:par>
                              <p:par>
                                <p:cTn id="270" presetID="5" presetClass="entr" presetSubtype="5" fill="hold" nodeType="withEffect">
                                  <p:stCondLst>
                                    <p:cond delay="0"/>
                                  </p:stCondLst>
                                  <p:childTnLst>
                                    <p:set>
                                      <p:cBhvr>
                                        <p:cTn id="271" dur="1" fill="hold">
                                          <p:stCondLst>
                                            <p:cond delay="0"/>
                                          </p:stCondLst>
                                        </p:cTn>
                                        <p:tgtEl>
                                          <p:spTgt spid="237"/>
                                        </p:tgtEl>
                                        <p:attrNameLst>
                                          <p:attrName>style.visibility</p:attrName>
                                        </p:attrNameLst>
                                      </p:cBhvr>
                                      <p:to>
                                        <p:strVal val="visible"/>
                                      </p:to>
                                    </p:set>
                                    <p:animEffect transition="in" filter="checkerboard(down)">
                                      <p:cBhvr>
                                        <p:cTn id="272" dur="2000"/>
                                        <p:tgtEl>
                                          <p:spTgt spid="237"/>
                                        </p:tgtEl>
                                      </p:cBhvr>
                                    </p:animEffect>
                                  </p:childTnLst>
                                </p:cTn>
                              </p:par>
                              <p:par>
                                <p:cTn id="273" presetID="5" presetClass="entr" presetSubtype="5" fill="hold" nodeType="withEffect">
                                  <p:stCondLst>
                                    <p:cond delay="0"/>
                                  </p:stCondLst>
                                  <p:childTnLst>
                                    <p:set>
                                      <p:cBhvr>
                                        <p:cTn id="274" dur="1" fill="hold">
                                          <p:stCondLst>
                                            <p:cond delay="0"/>
                                          </p:stCondLst>
                                        </p:cTn>
                                        <p:tgtEl>
                                          <p:spTgt spid="238"/>
                                        </p:tgtEl>
                                        <p:attrNameLst>
                                          <p:attrName>style.visibility</p:attrName>
                                        </p:attrNameLst>
                                      </p:cBhvr>
                                      <p:to>
                                        <p:strVal val="visible"/>
                                      </p:to>
                                    </p:set>
                                    <p:animEffect transition="in" filter="checkerboard(down)">
                                      <p:cBhvr>
                                        <p:cTn id="275" dur="2000"/>
                                        <p:tgtEl>
                                          <p:spTgt spid="238"/>
                                        </p:tgtEl>
                                      </p:cBhvr>
                                    </p:animEffect>
                                  </p:childTnLst>
                                </p:cTn>
                              </p:par>
                              <p:par>
                                <p:cTn id="276" presetID="5" presetClass="entr" presetSubtype="5" fill="hold" nodeType="withEffect">
                                  <p:stCondLst>
                                    <p:cond delay="0"/>
                                  </p:stCondLst>
                                  <p:childTnLst>
                                    <p:set>
                                      <p:cBhvr>
                                        <p:cTn id="277" dur="1" fill="hold">
                                          <p:stCondLst>
                                            <p:cond delay="0"/>
                                          </p:stCondLst>
                                        </p:cTn>
                                        <p:tgtEl>
                                          <p:spTgt spid="239"/>
                                        </p:tgtEl>
                                        <p:attrNameLst>
                                          <p:attrName>style.visibility</p:attrName>
                                        </p:attrNameLst>
                                      </p:cBhvr>
                                      <p:to>
                                        <p:strVal val="visible"/>
                                      </p:to>
                                    </p:set>
                                    <p:animEffect transition="in" filter="checkerboard(down)">
                                      <p:cBhvr>
                                        <p:cTn id="278" dur="2000"/>
                                        <p:tgtEl>
                                          <p:spTgt spid="239"/>
                                        </p:tgtEl>
                                      </p:cBhvr>
                                    </p:animEffect>
                                  </p:childTnLst>
                                </p:cTn>
                              </p:par>
                              <p:par>
                                <p:cTn id="279" presetID="5" presetClass="entr" presetSubtype="5" fill="hold" nodeType="withEffect">
                                  <p:stCondLst>
                                    <p:cond delay="0"/>
                                  </p:stCondLst>
                                  <p:childTnLst>
                                    <p:set>
                                      <p:cBhvr>
                                        <p:cTn id="280" dur="1" fill="hold">
                                          <p:stCondLst>
                                            <p:cond delay="0"/>
                                          </p:stCondLst>
                                        </p:cTn>
                                        <p:tgtEl>
                                          <p:spTgt spid="240"/>
                                        </p:tgtEl>
                                        <p:attrNameLst>
                                          <p:attrName>style.visibility</p:attrName>
                                        </p:attrNameLst>
                                      </p:cBhvr>
                                      <p:to>
                                        <p:strVal val="visible"/>
                                      </p:to>
                                    </p:set>
                                    <p:animEffect transition="in" filter="checkerboard(down)">
                                      <p:cBhvr>
                                        <p:cTn id="281" dur="2000"/>
                                        <p:tgtEl>
                                          <p:spTgt spid="240"/>
                                        </p:tgtEl>
                                      </p:cBhvr>
                                    </p:animEffect>
                                  </p:childTnLst>
                                </p:cTn>
                              </p:par>
                              <p:par>
                                <p:cTn id="282" presetID="5" presetClass="entr" presetSubtype="5" fill="hold" nodeType="withEffect">
                                  <p:stCondLst>
                                    <p:cond delay="0"/>
                                  </p:stCondLst>
                                  <p:childTnLst>
                                    <p:set>
                                      <p:cBhvr>
                                        <p:cTn id="283" dur="1" fill="hold">
                                          <p:stCondLst>
                                            <p:cond delay="0"/>
                                          </p:stCondLst>
                                        </p:cTn>
                                        <p:tgtEl>
                                          <p:spTgt spid="241"/>
                                        </p:tgtEl>
                                        <p:attrNameLst>
                                          <p:attrName>style.visibility</p:attrName>
                                        </p:attrNameLst>
                                      </p:cBhvr>
                                      <p:to>
                                        <p:strVal val="visible"/>
                                      </p:to>
                                    </p:set>
                                    <p:animEffect transition="in" filter="checkerboard(down)">
                                      <p:cBhvr>
                                        <p:cTn id="284" dur="2000"/>
                                        <p:tgtEl>
                                          <p:spTgt spid="241"/>
                                        </p:tgtEl>
                                      </p:cBhvr>
                                    </p:animEffect>
                                  </p:childTnLst>
                                </p:cTn>
                              </p:par>
                              <p:par>
                                <p:cTn id="285" presetID="5" presetClass="entr" presetSubtype="5" fill="hold" nodeType="withEffect">
                                  <p:stCondLst>
                                    <p:cond delay="0"/>
                                  </p:stCondLst>
                                  <p:childTnLst>
                                    <p:set>
                                      <p:cBhvr>
                                        <p:cTn id="286" dur="1" fill="hold">
                                          <p:stCondLst>
                                            <p:cond delay="0"/>
                                          </p:stCondLst>
                                        </p:cTn>
                                        <p:tgtEl>
                                          <p:spTgt spid="242"/>
                                        </p:tgtEl>
                                        <p:attrNameLst>
                                          <p:attrName>style.visibility</p:attrName>
                                        </p:attrNameLst>
                                      </p:cBhvr>
                                      <p:to>
                                        <p:strVal val="visible"/>
                                      </p:to>
                                    </p:set>
                                    <p:animEffect transition="in" filter="checkerboard(down)">
                                      <p:cBhvr>
                                        <p:cTn id="287" dur="2000"/>
                                        <p:tgtEl>
                                          <p:spTgt spid="242"/>
                                        </p:tgtEl>
                                      </p:cBhvr>
                                    </p:animEffect>
                                  </p:childTnLst>
                                </p:cTn>
                              </p:par>
                              <p:par>
                                <p:cTn id="288" presetID="5" presetClass="entr" presetSubtype="5" fill="hold" nodeType="withEffect">
                                  <p:stCondLst>
                                    <p:cond delay="0"/>
                                  </p:stCondLst>
                                  <p:childTnLst>
                                    <p:set>
                                      <p:cBhvr>
                                        <p:cTn id="289" dur="1" fill="hold">
                                          <p:stCondLst>
                                            <p:cond delay="0"/>
                                          </p:stCondLst>
                                        </p:cTn>
                                        <p:tgtEl>
                                          <p:spTgt spid="261"/>
                                        </p:tgtEl>
                                        <p:attrNameLst>
                                          <p:attrName>style.visibility</p:attrName>
                                        </p:attrNameLst>
                                      </p:cBhvr>
                                      <p:to>
                                        <p:strVal val="visible"/>
                                      </p:to>
                                    </p:set>
                                    <p:animEffect transition="in" filter="checkerboard(down)">
                                      <p:cBhvr>
                                        <p:cTn id="290" dur="2000"/>
                                        <p:tgtEl>
                                          <p:spTgt spid="261"/>
                                        </p:tgtEl>
                                      </p:cBhvr>
                                    </p:animEffect>
                                  </p:childTnLst>
                                </p:cTn>
                              </p:par>
                              <p:par>
                                <p:cTn id="291" presetID="5" presetClass="entr" presetSubtype="5" fill="hold" nodeType="withEffect">
                                  <p:stCondLst>
                                    <p:cond delay="0"/>
                                  </p:stCondLst>
                                  <p:childTnLst>
                                    <p:set>
                                      <p:cBhvr>
                                        <p:cTn id="292" dur="1" fill="hold">
                                          <p:stCondLst>
                                            <p:cond delay="0"/>
                                          </p:stCondLst>
                                        </p:cTn>
                                        <p:tgtEl>
                                          <p:spTgt spid="262"/>
                                        </p:tgtEl>
                                        <p:attrNameLst>
                                          <p:attrName>style.visibility</p:attrName>
                                        </p:attrNameLst>
                                      </p:cBhvr>
                                      <p:to>
                                        <p:strVal val="visible"/>
                                      </p:to>
                                    </p:set>
                                    <p:animEffect transition="in" filter="checkerboard(down)">
                                      <p:cBhvr>
                                        <p:cTn id="293" dur="2000"/>
                                        <p:tgtEl>
                                          <p:spTgt spid="262"/>
                                        </p:tgtEl>
                                      </p:cBhvr>
                                    </p:animEffect>
                                  </p:childTnLst>
                                </p:cTn>
                              </p:par>
                              <p:par>
                                <p:cTn id="294" presetID="5" presetClass="entr" presetSubtype="5" fill="hold" nodeType="withEffect">
                                  <p:stCondLst>
                                    <p:cond delay="0"/>
                                  </p:stCondLst>
                                  <p:childTnLst>
                                    <p:set>
                                      <p:cBhvr>
                                        <p:cTn id="295" dur="1" fill="hold">
                                          <p:stCondLst>
                                            <p:cond delay="0"/>
                                          </p:stCondLst>
                                        </p:cTn>
                                        <p:tgtEl>
                                          <p:spTgt spid="263"/>
                                        </p:tgtEl>
                                        <p:attrNameLst>
                                          <p:attrName>style.visibility</p:attrName>
                                        </p:attrNameLst>
                                      </p:cBhvr>
                                      <p:to>
                                        <p:strVal val="visible"/>
                                      </p:to>
                                    </p:set>
                                    <p:animEffect transition="in" filter="checkerboard(down)">
                                      <p:cBhvr>
                                        <p:cTn id="296" dur="2000"/>
                                        <p:tgtEl>
                                          <p:spTgt spid="263"/>
                                        </p:tgtEl>
                                      </p:cBhvr>
                                    </p:animEffect>
                                  </p:childTnLst>
                                </p:cTn>
                              </p:par>
                              <p:par>
                                <p:cTn id="297" presetID="5" presetClass="entr" presetSubtype="5" fill="hold" nodeType="withEffect">
                                  <p:stCondLst>
                                    <p:cond delay="0"/>
                                  </p:stCondLst>
                                  <p:childTnLst>
                                    <p:set>
                                      <p:cBhvr>
                                        <p:cTn id="298" dur="1" fill="hold">
                                          <p:stCondLst>
                                            <p:cond delay="0"/>
                                          </p:stCondLst>
                                        </p:cTn>
                                        <p:tgtEl>
                                          <p:spTgt spid="264"/>
                                        </p:tgtEl>
                                        <p:attrNameLst>
                                          <p:attrName>style.visibility</p:attrName>
                                        </p:attrNameLst>
                                      </p:cBhvr>
                                      <p:to>
                                        <p:strVal val="visible"/>
                                      </p:to>
                                    </p:set>
                                    <p:animEffect transition="in" filter="checkerboard(down)">
                                      <p:cBhvr>
                                        <p:cTn id="299" dur="2000"/>
                                        <p:tgtEl>
                                          <p:spTgt spid="264"/>
                                        </p:tgtEl>
                                      </p:cBhvr>
                                    </p:animEffect>
                                  </p:childTnLst>
                                </p:cTn>
                              </p:par>
                              <p:par>
                                <p:cTn id="300" presetID="5" presetClass="entr" presetSubtype="5" fill="hold" nodeType="withEffect">
                                  <p:stCondLst>
                                    <p:cond delay="0"/>
                                  </p:stCondLst>
                                  <p:childTnLst>
                                    <p:set>
                                      <p:cBhvr>
                                        <p:cTn id="301" dur="1" fill="hold">
                                          <p:stCondLst>
                                            <p:cond delay="0"/>
                                          </p:stCondLst>
                                        </p:cTn>
                                        <p:tgtEl>
                                          <p:spTgt spid="265"/>
                                        </p:tgtEl>
                                        <p:attrNameLst>
                                          <p:attrName>style.visibility</p:attrName>
                                        </p:attrNameLst>
                                      </p:cBhvr>
                                      <p:to>
                                        <p:strVal val="visible"/>
                                      </p:to>
                                    </p:set>
                                    <p:animEffect transition="in" filter="checkerboard(down)">
                                      <p:cBhvr>
                                        <p:cTn id="302" dur="2000"/>
                                        <p:tgtEl>
                                          <p:spTgt spid="265"/>
                                        </p:tgtEl>
                                      </p:cBhvr>
                                    </p:animEffect>
                                  </p:childTnLst>
                                </p:cTn>
                              </p:par>
                              <p:par>
                                <p:cTn id="303" presetID="5" presetClass="entr" presetSubtype="5" fill="hold" nodeType="withEffect">
                                  <p:stCondLst>
                                    <p:cond delay="0"/>
                                  </p:stCondLst>
                                  <p:childTnLst>
                                    <p:set>
                                      <p:cBhvr>
                                        <p:cTn id="304" dur="1" fill="hold">
                                          <p:stCondLst>
                                            <p:cond delay="0"/>
                                          </p:stCondLst>
                                        </p:cTn>
                                        <p:tgtEl>
                                          <p:spTgt spid="266"/>
                                        </p:tgtEl>
                                        <p:attrNameLst>
                                          <p:attrName>style.visibility</p:attrName>
                                        </p:attrNameLst>
                                      </p:cBhvr>
                                      <p:to>
                                        <p:strVal val="visible"/>
                                      </p:to>
                                    </p:set>
                                    <p:animEffect transition="in" filter="checkerboard(down)">
                                      <p:cBhvr>
                                        <p:cTn id="305" dur="2000"/>
                                        <p:tgtEl>
                                          <p:spTgt spid="266"/>
                                        </p:tgtEl>
                                      </p:cBhvr>
                                    </p:animEffect>
                                  </p:childTnLst>
                                </p:cTn>
                              </p:par>
                              <p:par>
                                <p:cTn id="306" presetID="5" presetClass="entr" presetSubtype="5" fill="hold" nodeType="withEffect">
                                  <p:stCondLst>
                                    <p:cond delay="0"/>
                                  </p:stCondLst>
                                  <p:childTnLst>
                                    <p:set>
                                      <p:cBhvr>
                                        <p:cTn id="307" dur="1" fill="hold">
                                          <p:stCondLst>
                                            <p:cond delay="0"/>
                                          </p:stCondLst>
                                        </p:cTn>
                                        <p:tgtEl>
                                          <p:spTgt spid="267"/>
                                        </p:tgtEl>
                                        <p:attrNameLst>
                                          <p:attrName>style.visibility</p:attrName>
                                        </p:attrNameLst>
                                      </p:cBhvr>
                                      <p:to>
                                        <p:strVal val="visible"/>
                                      </p:to>
                                    </p:set>
                                    <p:animEffect transition="in" filter="checkerboard(down)">
                                      <p:cBhvr>
                                        <p:cTn id="308" dur="2000"/>
                                        <p:tgtEl>
                                          <p:spTgt spid="267"/>
                                        </p:tgtEl>
                                      </p:cBhvr>
                                    </p:animEffect>
                                  </p:childTnLst>
                                </p:cTn>
                              </p:par>
                              <p:par>
                                <p:cTn id="309" presetID="5" presetClass="entr" presetSubtype="5" fill="hold" nodeType="withEffect">
                                  <p:stCondLst>
                                    <p:cond delay="0"/>
                                  </p:stCondLst>
                                  <p:childTnLst>
                                    <p:set>
                                      <p:cBhvr>
                                        <p:cTn id="310" dur="1" fill="hold">
                                          <p:stCondLst>
                                            <p:cond delay="0"/>
                                          </p:stCondLst>
                                        </p:cTn>
                                        <p:tgtEl>
                                          <p:spTgt spid="268"/>
                                        </p:tgtEl>
                                        <p:attrNameLst>
                                          <p:attrName>style.visibility</p:attrName>
                                        </p:attrNameLst>
                                      </p:cBhvr>
                                      <p:to>
                                        <p:strVal val="visible"/>
                                      </p:to>
                                    </p:set>
                                    <p:animEffect transition="in" filter="checkerboard(down)">
                                      <p:cBhvr>
                                        <p:cTn id="311" dur="2000"/>
                                        <p:tgtEl>
                                          <p:spTgt spid="268"/>
                                        </p:tgtEl>
                                      </p:cBhvr>
                                    </p:animEffect>
                                  </p:childTnLst>
                                </p:cTn>
                              </p:par>
                              <p:par>
                                <p:cTn id="312" presetID="5" presetClass="entr" presetSubtype="5" fill="hold" nodeType="withEffect">
                                  <p:stCondLst>
                                    <p:cond delay="0"/>
                                  </p:stCondLst>
                                  <p:childTnLst>
                                    <p:set>
                                      <p:cBhvr>
                                        <p:cTn id="313" dur="1" fill="hold">
                                          <p:stCondLst>
                                            <p:cond delay="0"/>
                                          </p:stCondLst>
                                        </p:cTn>
                                        <p:tgtEl>
                                          <p:spTgt spid="287"/>
                                        </p:tgtEl>
                                        <p:attrNameLst>
                                          <p:attrName>style.visibility</p:attrName>
                                        </p:attrNameLst>
                                      </p:cBhvr>
                                      <p:to>
                                        <p:strVal val="visible"/>
                                      </p:to>
                                    </p:set>
                                    <p:animEffect transition="in" filter="checkerboard(down)">
                                      <p:cBhvr>
                                        <p:cTn id="314" dur="2000"/>
                                        <p:tgtEl>
                                          <p:spTgt spid="287"/>
                                        </p:tgtEl>
                                      </p:cBhvr>
                                    </p:animEffect>
                                  </p:childTnLst>
                                </p:cTn>
                              </p:par>
                              <p:par>
                                <p:cTn id="315" presetID="5" presetClass="entr" presetSubtype="5" fill="hold" nodeType="withEffect">
                                  <p:stCondLst>
                                    <p:cond delay="0"/>
                                  </p:stCondLst>
                                  <p:childTnLst>
                                    <p:set>
                                      <p:cBhvr>
                                        <p:cTn id="316" dur="1" fill="hold">
                                          <p:stCondLst>
                                            <p:cond delay="0"/>
                                          </p:stCondLst>
                                        </p:cTn>
                                        <p:tgtEl>
                                          <p:spTgt spid="288"/>
                                        </p:tgtEl>
                                        <p:attrNameLst>
                                          <p:attrName>style.visibility</p:attrName>
                                        </p:attrNameLst>
                                      </p:cBhvr>
                                      <p:to>
                                        <p:strVal val="visible"/>
                                      </p:to>
                                    </p:set>
                                    <p:animEffect transition="in" filter="checkerboard(down)">
                                      <p:cBhvr>
                                        <p:cTn id="317" dur="2000"/>
                                        <p:tgtEl>
                                          <p:spTgt spid="288"/>
                                        </p:tgtEl>
                                      </p:cBhvr>
                                    </p:animEffect>
                                  </p:childTnLst>
                                </p:cTn>
                              </p:par>
                              <p:par>
                                <p:cTn id="318" presetID="5" presetClass="entr" presetSubtype="5" fill="hold" nodeType="withEffect">
                                  <p:stCondLst>
                                    <p:cond delay="0"/>
                                  </p:stCondLst>
                                  <p:childTnLst>
                                    <p:set>
                                      <p:cBhvr>
                                        <p:cTn id="319" dur="1" fill="hold">
                                          <p:stCondLst>
                                            <p:cond delay="0"/>
                                          </p:stCondLst>
                                        </p:cTn>
                                        <p:tgtEl>
                                          <p:spTgt spid="289"/>
                                        </p:tgtEl>
                                        <p:attrNameLst>
                                          <p:attrName>style.visibility</p:attrName>
                                        </p:attrNameLst>
                                      </p:cBhvr>
                                      <p:to>
                                        <p:strVal val="visible"/>
                                      </p:to>
                                    </p:set>
                                    <p:animEffect transition="in" filter="checkerboard(down)">
                                      <p:cBhvr>
                                        <p:cTn id="320" dur="2000"/>
                                        <p:tgtEl>
                                          <p:spTgt spid="289"/>
                                        </p:tgtEl>
                                      </p:cBhvr>
                                    </p:animEffect>
                                  </p:childTnLst>
                                </p:cTn>
                              </p:par>
                              <p:par>
                                <p:cTn id="321" presetID="5" presetClass="entr" presetSubtype="5" fill="hold" nodeType="withEffect">
                                  <p:stCondLst>
                                    <p:cond delay="0"/>
                                  </p:stCondLst>
                                  <p:childTnLst>
                                    <p:set>
                                      <p:cBhvr>
                                        <p:cTn id="322" dur="1" fill="hold">
                                          <p:stCondLst>
                                            <p:cond delay="0"/>
                                          </p:stCondLst>
                                        </p:cTn>
                                        <p:tgtEl>
                                          <p:spTgt spid="290"/>
                                        </p:tgtEl>
                                        <p:attrNameLst>
                                          <p:attrName>style.visibility</p:attrName>
                                        </p:attrNameLst>
                                      </p:cBhvr>
                                      <p:to>
                                        <p:strVal val="visible"/>
                                      </p:to>
                                    </p:set>
                                    <p:animEffect transition="in" filter="checkerboard(down)">
                                      <p:cBhvr>
                                        <p:cTn id="323" dur="2000"/>
                                        <p:tgtEl>
                                          <p:spTgt spid="290"/>
                                        </p:tgtEl>
                                      </p:cBhvr>
                                    </p:animEffect>
                                  </p:childTnLst>
                                </p:cTn>
                              </p:par>
                              <p:par>
                                <p:cTn id="324" presetID="5" presetClass="entr" presetSubtype="5" fill="hold" nodeType="withEffect">
                                  <p:stCondLst>
                                    <p:cond delay="0"/>
                                  </p:stCondLst>
                                  <p:childTnLst>
                                    <p:set>
                                      <p:cBhvr>
                                        <p:cTn id="325" dur="1" fill="hold">
                                          <p:stCondLst>
                                            <p:cond delay="0"/>
                                          </p:stCondLst>
                                        </p:cTn>
                                        <p:tgtEl>
                                          <p:spTgt spid="291"/>
                                        </p:tgtEl>
                                        <p:attrNameLst>
                                          <p:attrName>style.visibility</p:attrName>
                                        </p:attrNameLst>
                                      </p:cBhvr>
                                      <p:to>
                                        <p:strVal val="visible"/>
                                      </p:to>
                                    </p:set>
                                    <p:animEffect transition="in" filter="checkerboard(down)">
                                      <p:cBhvr>
                                        <p:cTn id="326" dur="2000"/>
                                        <p:tgtEl>
                                          <p:spTgt spid="291"/>
                                        </p:tgtEl>
                                      </p:cBhvr>
                                    </p:animEffect>
                                  </p:childTnLst>
                                </p:cTn>
                              </p:par>
                              <p:par>
                                <p:cTn id="327" presetID="5" presetClass="entr" presetSubtype="5" fill="hold" nodeType="withEffect">
                                  <p:stCondLst>
                                    <p:cond delay="0"/>
                                  </p:stCondLst>
                                  <p:childTnLst>
                                    <p:set>
                                      <p:cBhvr>
                                        <p:cTn id="328" dur="1" fill="hold">
                                          <p:stCondLst>
                                            <p:cond delay="0"/>
                                          </p:stCondLst>
                                        </p:cTn>
                                        <p:tgtEl>
                                          <p:spTgt spid="292"/>
                                        </p:tgtEl>
                                        <p:attrNameLst>
                                          <p:attrName>style.visibility</p:attrName>
                                        </p:attrNameLst>
                                      </p:cBhvr>
                                      <p:to>
                                        <p:strVal val="visible"/>
                                      </p:to>
                                    </p:set>
                                    <p:animEffect transition="in" filter="checkerboard(down)">
                                      <p:cBhvr>
                                        <p:cTn id="329" dur="2000"/>
                                        <p:tgtEl>
                                          <p:spTgt spid="292"/>
                                        </p:tgtEl>
                                      </p:cBhvr>
                                    </p:animEffect>
                                  </p:childTnLst>
                                </p:cTn>
                              </p:par>
                              <p:par>
                                <p:cTn id="330" presetID="5" presetClass="entr" presetSubtype="5" fill="hold" nodeType="withEffect">
                                  <p:stCondLst>
                                    <p:cond delay="0"/>
                                  </p:stCondLst>
                                  <p:childTnLst>
                                    <p:set>
                                      <p:cBhvr>
                                        <p:cTn id="331" dur="1" fill="hold">
                                          <p:stCondLst>
                                            <p:cond delay="0"/>
                                          </p:stCondLst>
                                        </p:cTn>
                                        <p:tgtEl>
                                          <p:spTgt spid="293"/>
                                        </p:tgtEl>
                                        <p:attrNameLst>
                                          <p:attrName>style.visibility</p:attrName>
                                        </p:attrNameLst>
                                      </p:cBhvr>
                                      <p:to>
                                        <p:strVal val="visible"/>
                                      </p:to>
                                    </p:set>
                                    <p:animEffect transition="in" filter="checkerboard(down)">
                                      <p:cBhvr>
                                        <p:cTn id="332" dur="2000"/>
                                        <p:tgtEl>
                                          <p:spTgt spid="293"/>
                                        </p:tgtEl>
                                      </p:cBhvr>
                                    </p:animEffect>
                                  </p:childTnLst>
                                </p:cTn>
                              </p:par>
                              <p:par>
                                <p:cTn id="333" presetID="5" presetClass="entr" presetSubtype="5" fill="hold" nodeType="withEffect">
                                  <p:stCondLst>
                                    <p:cond delay="0"/>
                                  </p:stCondLst>
                                  <p:childTnLst>
                                    <p:set>
                                      <p:cBhvr>
                                        <p:cTn id="334" dur="1" fill="hold">
                                          <p:stCondLst>
                                            <p:cond delay="0"/>
                                          </p:stCondLst>
                                        </p:cTn>
                                        <p:tgtEl>
                                          <p:spTgt spid="294"/>
                                        </p:tgtEl>
                                        <p:attrNameLst>
                                          <p:attrName>style.visibility</p:attrName>
                                        </p:attrNameLst>
                                      </p:cBhvr>
                                      <p:to>
                                        <p:strVal val="visible"/>
                                      </p:to>
                                    </p:set>
                                    <p:animEffect transition="in" filter="checkerboard(down)">
                                      <p:cBhvr>
                                        <p:cTn id="335" dur="2000"/>
                                        <p:tgtEl>
                                          <p:spTgt spid="294"/>
                                        </p:tgtEl>
                                      </p:cBhvr>
                                    </p:animEffect>
                                  </p:childTnLst>
                                </p:cTn>
                              </p:par>
                              <p:par>
                                <p:cTn id="336" presetID="5" presetClass="entr" presetSubtype="5" fill="hold" nodeType="withEffect">
                                  <p:stCondLst>
                                    <p:cond delay="0"/>
                                  </p:stCondLst>
                                  <p:childTnLst>
                                    <p:set>
                                      <p:cBhvr>
                                        <p:cTn id="337" dur="1" fill="hold">
                                          <p:stCondLst>
                                            <p:cond delay="0"/>
                                          </p:stCondLst>
                                        </p:cTn>
                                        <p:tgtEl>
                                          <p:spTgt spid="313"/>
                                        </p:tgtEl>
                                        <p:attrNameLst>
                                          <p:attrName>style.visibility</p:attrName>
                                        </p:attrNameLst>
                                      </p:cBhvr>
                                      <p:to>
                                        <p:strVal val="visible"/>
                                      </p:to>
                                    </p:set>
                                    <p:animEffect transition="in" filter="checkerboard(down)">
                                      <p:cBhvr>
                                        <p:cTn id="338" dur="2000"/>
                                        <p:tgtEl>
                                          <p:spTgt spid="313"/>
                                        </p:tgtEl>
                                      </p:cBhvr>
                                    </p:animEffect>
                                  </p:childTnLst>
                                </p:cTn>
                              </p:par>
                              <p:par>
                                <p:cTn id="339" presetID="5" presetClass="entr" presetSubtype="5" fill="hold" nodeType="withEffect">
                                  <p:stCondLst>
                                    <p:cond delay="0"/>
                                  </p:stCondLst>
                                  <p:childTnLst>
                                    <p:set>
                                      <p:cBhvr>
                                        <p:cTn id="340" dur="1" fill="hold">
                                          <p:stCondLst>
                                            <p:cond delay="0"/>
                                          </p:stCondLst>
                                        </p:cTn>
                                        <p:tgtEl>
                                          <p:spTgt spid="314"/>
                                        </p:tgtEl>
                                        <p:attrNameLst>
                                          <p:attrName>style.visibility</p:attrName>
                                        </p:attrNameLst>
                                      </p:cBhvr>
                                      <p:to>
                                        <p:strVal val="visible"/>
                                      </p:to>
                                    </p:set>
                                    <p:animEffect transition="in" filter="checkerboard(down)">
                                      <p:cBhvr>
                                        <p:cTn id="341" dur="2000"/>
                                        <p:tgtEl>
                                          <p:spTgt spid="314"/>
                                        </p:tgtEl>
                                      </p:cBhvr>
                                    </p:animEffect>
                                  </p:childTnLst>
                                </p:cTn>
                              </p:par>
                              <p:par>
                                <p:cTn id="342" presetID="5" presetClass="entr" presetSubtype="5" fill="hold" nodeType="withEffect">
                                  <p:stCondLst>
                                    <p:cond delay="0"/>
                                  </p:stCondLst>
                                  <p:childTnLst>
                                    <p:set>
                                      <p:cBhvr>
                                        <p:cTn id="343" dur="1" fill="hold">
                                          <p:stCondLst>
                                            <p:cond delay="0"/>
                                          </p:stCondLst>
                                        </p:cTn>
                                        <p:tgtEl>
                                          <p:spTgt spid="315"/>
                                        </p:tgtEl>
                                        <p:attrNameLst>
                                          <p:attrName>style.visibility</p:attrName>
                                        </p:attrNameLst>
                                      </p:cBhvr>
                                      <p:to>
                                        <p:strVal val="visible"/>
                                      </p:to>
                                    </p:set>
                                    <p:animEffect transition="in" filter="checkerboard(down)">
                                      <p:cBhvr>
                                        <p:cTn id="344" dur="2000"/>
                                        <p:tgtEl>
                                          <p:spTgt spid="315"/>
                                        </p:tgtEl>
                                      </p:cBhvr>
                                    </p:animEffect>
                                  </p:childTnLst>
                                </p:cTn>
                              </p:par>
                              <p:par>
                                <p:cTn id="345" presetID="5" presetClass="entr" presetSubtype="5" fill="hold" nodeType="withEffect">
                                  <p:stCondLst>
                                    <p:cond delay="0"/>
                                  </p:stCondLst>
                                  <p:childTnLst>
                                    <p:set>
                                      <p:cBhvr>
                                        <p:cTn id="346" dur="1" fill="hold">
                                          <p:stCondLst>
                                            <p:cond delay="0"/>
                                          </p:stCondLst>
                                        </p:cTn>
                                        <p:tgtEl>
                                          <p:spTgt spid="316"/>
                                        </p:tgtEl>
                                        <p:attrNameLst>
                                          <p:attrName>style.visibility</p:attrName>
                                        </p:attrNameLst>
                                      </p:cBhvr>
                                      <p:to>
                                        <p:strVal val="visible"/>
                                      </p:to>
                                    </p:set>
                                    <p:animEffect transition="in" filter="checkerboard(down)">
                                      <p:cBhvr>
                                        <p:cTn id="347" dur="2000"/>
                                        <p:tgtEl>
                                          <p:spTgt spid="316"/>
                                        </p:tgtEl>
                                      </p:cBhvr>
                                    </p:animEffect>
                                  </p:childTnLst>
                                </p:cTn>
                              </p:par>
                              <p:par>
                                <p:cTn id="348" presetID="5" presetClass="entr" presetSubtype="5" fill="hold" nodeType="withEffect">
                                  <p:stCondLst>
                                    <p:cond delay="0"/>
                                  </p:stCondLst>
                                  <p:childTnLst>
                                    <p:set>
                                      <p:cBhvr>
                                        <p:cTn id="349" dur="1" fill="hold">
                                          <p:stCondLst>
                                            <p:cond delay="0"/>
                                          </p:stCondLst>
                                        </p:cTn>
                                        <p:tgtEl>
                                          <p:spTgt spid="317"/>
                                        </p:tgtEl>
                                        <p:attrNameLst>
                                          <p:attrName>style.visibility</p:attrName>
                                        </p:attrNameLst>
                                      </p:cBhvr>
                                      <p:to>
                                        <p:strVal val="visible"/>
                                      </p:to>
                                    </p:set>
                                    <p:animEffect transition="in" filter="checkerboard(down)">
                                      <p:cBhvr>
                                        <p:cTn id="350" dur="2000"/>
                                        <p:tgtEl>
                                          <p:spTgt spid="317"/>
                                        </p:tgtEl>
                                      </p:cBhvr>
                                    </p:animEffect>
                                  </p:childTnLst>
                                </p:cTn>
                              </p:par>
                              <p:par>
                                <p:cTn id="351" presetID="5" presetClass="entr" presetSubtype="5" fill="hold" nodeType="withEffect">
                                  <p:stCondLst>
                                    <p:cond delay="0"/>
                                  </p:stCondLst>
                                  <p:childTnLst>
                                    <p:set>
                                      <p:cBhvr>
                                        <p:cTn id="352" dur="1" fill="hold">
                                          <p:stCondLst>
                                            <p:cond delay="0"/>
                                          </p:stCondLst>
                                        </p:cTn>
                                        <p:tgtEl>
                                          <p:spTgt spid="318"/>
                                        </p:tgtEl>
                                        <p:attrNameLst>
                                          <p:attrName>style.visibility</p:attrName>
                                        </p:attrNameLst>
                                      </p:cBhvr>
                                      <p:to>
                                        <p:strVal val="visible"/>
                                      </p:to>
                                    </p:set>
                                    <p:animEffect transition="in" filter="checkerboard(down)">
                                      <p:cBhvr>
                                        <p:cTn id="353" dur="2000"/>
                                        <p:tgtEl>
                                          <p:spTgt spid="318"/>
                                        </p:tgtEl>
                                      </p:cBhvr>
                                    </p:animEffect>
                                  </p:childTnLst>
                                </p:cTn>
                              </p:par>
                              <p:par>
                                <p:cTn id="354" presetID="5" presetClass="entr" presetSubtype="5" fill="hold" nodeType="withEffect">
                                  <p:stCondLst>
                                    <p:cond delay="0"/>
                                  </p:stCondLst>
                                  <p:childTnLst>
                                    <p:set>
                                      <p:cBhvr>
                                        <p:cTn id="355" dur="1" fill="hold">
                                          <p:stCondLst>
                                            <p:cond delay="0"/>
                                          </p:stCondLst>
                                        </p:cTn>
                                        <p:tgtEl>
                                          <p:spTgt spid="319"/>
                                        </p:tgtEl>
                                        <p:attrNameLst>
                                          <p:attrName>style.visibility</p:attrName>
                                        </p:attrNameLst>
                                      </p:cBhvr>
                                      <p:to>
                                        <p:strVal val="visible"/>
                                      </p:to>
                                    </p:set>
                                    <p:animEffect transition="in" filter="checkerboard(down)">
                                      <p:cBhvr>
                                        <p:cTn id="356" dur="2000"/>
                                        <p:tgtEl>
                                          <p:spTgt spid="319"/>
                                        </p:tgtEl>
                                      </p:cBhvr>
                                    </p:animEffect>
                                  </p:childTnLst>
                                </p:cTn>
                              </p:par>
                              <p:par>
                                <p:cTn id="357" presetID="5" presetClass="entr" presetSubtype="5" fill="hold" nodeType="withEffect">
                                  <p:stCondLst>
                                    <p:cond delay="0"/>
                                  </p:stCondLst>
                                  <p:childTnLst>
                                    <p:set>
                                      <p:cBhvr>
                                        <p:cTn id="358" dur="1" fill="hold">
                                          <p:stCondLst>
                                            <p:cond delay="0"/>
                                          </p:stCondLst>
                                        </p:cTn>
                                        <p:tgtEl>
                                          <p:spTgt spid="320"/>
                                        </p:tgtEl>
                                        <p:attrNameLst>
                                          <p:attrName>style.visibility</p:attrName>
                                        </p:attrNameLst>
                                      </p:cBhvr>
                                      <p:to>
                                        <p:strVal val="visible"/>
                                      </p:to>
                                    </p:set>
                                    <p:animEffect transition="in" filter="checkerboard(down)">
                                      <p:cBhvr>
                                        <p:cTn id="359" dur="2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9" grpId="0" animBg="1"/>
      <p:bldP spid="11" grpId="0" animBg="1"/>
      <p:bldP spid="12" grpId="0" animBg="1"/>
      <p:bldP spid="13" grpId="0" animBg="1"/>
      <p:bldP spid="14" grpId="0" animBg="1"/>
      <p:bldP spid="18" grpId="0" animBg="1"/>
      <p:bldP spid="10" grpId="0" animBg="1"/>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lnSpcReduction="10000"/>
          </a:bodyPr>
          <a:lstStyle/>
          <a:p>
            <a:r>
              <a:rPr lang="en-US" sz="3200" dirty="0" smtClean="0">
                <a:solidFill>
                  <a:schemeClr val="tx1"/>
                </a:solidFill>
              </a:rPr>
              <a:t>The VMTurbo Story: </a:t>
            </a:r>
          </a:p>
          <a:p>
            <a:pPr marL="0" indent="0">
              <a:buNone/>
            </a:pPr>
            <a:r>
              <a:rPr lang="en-US" sz="3200" dirty="0">
                <a:solidFill>
                  <a:schemeClr val="tx1"/>
                </a:solidFill>
              </a:rPr>
              <a:t>	</a:t>
            </a:r>
            <a:r>
              <a:rPr lang="en-US" sz="2800" i="1" dirty="0" smtClean="0">
                <a:solidFill>
                  <a:schemeClr val="tx1"/>
                </a:solidFill>
              </a:rPr>
              <a:t>The realities of managing virtual infrastructure</a:t>
            </a:r>
          </a:p>
          <a:p>
            <a:r>
              <a:rPr lang="en-US" sz="3200" dirty="0" smtClean="0">
                <a:solidFill>
                  <a:schemeClr val="tx1"/>
                </a:solidFill>
              </a:rPr>
              <a:t>Positioning VMTurbo with the Customer</a:t>
            </a:r>
          </a:p>
          <a:p>
            <a:pPr marL="457200" lvl="1" indent="0">
              <a:buNone/>
            </a:pPr>
            <a:r>
              <a:rPr lang="en-US" sz="2800" dirty="0" smtClean="0">
                <a:solidFill>
                  <a:schemeClr val="tx1"/>
                </a:solidFill>
              </a:rPr>
              <a:t>	</a:t>
            </a:r>
            <a:r>
              <a:rPr lang="en-US" sz="2800" i="1" dirty="0" smtClean="0">
                <a:solidFill>
                  <a:schemeClr val="tx1"/>
                </a:solidFill>
              </a:rPr>
              <a:t>The </a:t>
            </a:r>
            <a:r>
              <a:rPr lang="en-US" sz="2800" i="1" dirty="0">
                <a:solidFill>
                  <a:schemeClr val="tx1"/>
                </a:solidFill>
              </a:rPr>
              <a:t>VMTurbo value proposition</a:t>
            </a:r>
          </a:p>
          <a:p>
            <a:r>
              <a:rPr lang="en-US" sz="3200" dirty="0" smtClean="0">
                <a:solidFill>
                  <a:schemeClr val="tx1"/>
                </a:solidFill>
              </a:rPr>
              <a:t>Addressing the competition</a:t>
            </a:r>
          </a:p>
          <a:p>
            <a:pPr marL="800100" lvl="2" indent="0">
              <a:buNone/>
            </a:pPr>
            <a:r>
              <a:rPr lang="en-US" sz="2800" i="1" dirty="0">
                <a:solidFill>
                  <a:schemeClr val="tx1"/>
                </a:solidFill>
              </a:rPr>
              <a:t>Not just another monitoring tool </a:t>
            </a:r>
          </a:p>
          <a:p>
            <a:r>
              <a:rPr lang="en-US" sz="3200" dirty="0" smtClean="0">
                <a:solidFill>
                  <a:schemeClr val="tx1"/>
                </a:solidFill>
              </a:rPr>
              <a:t>Strategies for success</a:t>
            </a:r>
          </a:p>
          <a:p>
            <a:pPr marL="800100" lvl="2" indent="0">
              <a:buNone/>
            </a:pPr>
            <a:r>
              <a:rPr lang="en-US" sz="2800" i="1" dirty="0" smtClean="0">
                <a:solidFill>
                  <a:schemeClr val="tx1"/>
                </a:solidFill>
              </a:rPr>
              <a:t>Tools and best practices</a:t>
            </a:r>
            <a:endParaRPr lang="en-US" sz="2800" i="1" dirty="0">
              <a:solidFill>
                <a:schemeClr val="tx1"/>
              </a:solidFill>
            </a:endParaRPr>
          </a:p>
          <a:p>
            <a:endParaRPr lang="en-US" sz="2800" dirty="0" smtClean="0"/>
          </a:p>
        </p:txBody>
      </p:sp>
    </p:spTree>
    <p:extLst>
      <p:ext uri="{BB962C8B-B14F-4D97-AF65-F5344CB8AC3E}">
        <p14:creationId xmlns:p14="http://schemas.microsoft.com/office/powerpoint/2010/main" val="13891417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4B03FDE-DB95-4E69-8D28-A2F09796475F}" type="slidenum">
              <a:rPr lang="en-US" smtClean="0"/>
              <a:pPr>
                <a:defRPr/>
              </a:pPr>
              <a:t>20</a:t>
            </a:fld>
            <a:endParaRPr lang="en-US"/>
          </a:p>
        </p:txBody>
      </p:sp>
      <p:sp>
        <p:nvSpPr>
          <p:cNvPr id="9" name="TextBox 8"/>
          <p:cNvSpPr txBox="1"/>
          <p:nvPr/>
        </p:nvSpPr>
        <p:spPr>
          <a:xfrm>
            <a:off x="239842" y="1416993"/>
            <a:ext cx="1268296" cy="307777"/>
          </a:xfrm>
          <a:prstGeom prst="rect">
            <a:avLst/>
          </a:prstGeom>
          <a:solidFill>
            <a:srgbClr val="FFC000">
              <a:alpha val="60000"/>
            </a:srgbClr>
          </a:solidFill>
        </p:spPr>
        <p:txBody>
          <a:bodyPr wrap="none" rtlCol="0">
            <a:spAutoFit/>
          </a:bodyPr>
          <a:lstStyle/>
          <a:p>
            <a:r>
              <a:rPr lang="en-US" sz="1400" b="1" dirty="0" smtClean="0"/>
              <a:t>Provisioning</a:t>
            </a:r>
            <a:endParaRPr lang="en-US" sz="1400" b="1" dirty="0"/>
          </a:p>
        </p:txBody>
      </p:sp>
      <p:sp>
        <p:nvSpPr>
          <p:cNvPr id="11" name="TextBox 10"/>
          <p:cNvSpPr txBox="1"/>
          <p:nvPr/>
        </p:nvSpPr>
        <p:spPr>
          <a:xfrm>
            <a:off x="2679497" y="1416993"/>
            <a:ext cx="939681" cy="307777"/>
          </a:xfrm>
          <a:prstGeom prst="rect">
            <a:avLst/>
          </a:prstGeom>
          <a:solidFill>
            <a:srgbClr val="FFC000">
              <a:alpha val="60000"/>
            </a:srgbClr>
          </a:solidFill>
        </p:spPr>
        <p:txBody>
          <a:bodyPr wrap="none" rtlCol="0">
            <a:spAutoFit/>
          </a:bodyPr>
          <a:lstStyle/>
          <a:p>
            <a:r>
              <a:rPr lang="en-US" sz="1400" b="1" dirty="0" smtClean="0"/>
              <a:t>Planning</a:t>
            </a:r>
            <a:endParaRPr lang="en-US" sz="1400" b="1" dirty="0"/>
          </a:p>
        </p:txBody>
      </p:sp>
      <p:sp>
        <p:nvSpPr>
          <p:cNvPr id="12" name="TextBox 11"/>
          <p:cNvSpPr txBox="1"/>
          <p:nvPr/>
        </p:nvSpPr>
        <p:spPr>
          <a:xfrm>
            <a:off x="4681112" y="1416993"/>
            <a:ext cx="1281120" cy="307777"/>
          </a:xfrm>
          <a:prstGeom prst="rect">
            <a:avLst/>
          </a:prstGeom>
          <a:solidFill>
            <a:srgbClr val="FFC000">
              <a:alpha val="60000"/>
            </a:srgbClr>
          </a:solidFill>
        </p:spPr>
        <p:txBody>
          <a:bodyPr wrap="none" rtlCol="0">
            <a:spAutoFit/>
          </a:bodyPr>
          <a:lstStyle/>
          <a:p>
            <a:r>
              <a:rPr lang="en-US" sz="1400" b="1" dirty="0" smtClean="0"/>
              <a:t>Performance</a:t>
            </a:r>
            <a:endParaRPr lang="en-US" sz="1400" b="1" dirty="0"/>
          </a:p>
        </p:txBody>
      </p:sp>
      <p:sp>
        <p:nvSpPr>
          <p:cNvPr id="13" name="TextBox 12"/>
          <p:cNvSpPr txBox="1"/>
          <p:nvPr/>
        </p:nvSpPr>
        <p:spPr>
          <a:xfrm>
            <a:off x="10561696" y="1800970"/>
            <a:ext cx="611065" cy="307777"/>
          </a:xfrm>
          <a:prstGeom prst="rect">
            <a:avLst/>
          </a:prstGeom>
          <a:solidFill>
            <a:srgbClr val="FFC000">
              <a:alpha val="60000"/>
            </a:srgbClr>
          </a:solidFill>
        </p:spPr>
        <p:txBody>
          <a:bodyPr wrap="none" rtlCol="0">
            <a:spAutoFit/>
          </a:bodyPr>
          <a:lstStyle/>
          <a:p>
            <a:r>
              <a:rPr lang="en-US" sz="1400" b="1" dirty="0" smtClean="0"/>
              <a:t>Fault</a:t>
            </a:r>
            <a:endParaRPr lang="en-US" sz="1400" b="1" dirty="0"/>
          </a:p>
        </p:txBody>
      </p:sp>
      <p:sp>
        <p:nvSpPr>
          <p:cNvPr id="14" name="TextBox 13"/>
          <p:cNvSpPr txBox="1"/>
          <p:nvPr/>
        </p:nvSpPr>
        <p:spPr>
          <a:xfrm>
            <a:off x="7204104" y="1416993"/>
            <a:ext cx="891591" cy="307777"/>
          </a:xfrm>
          <a:prstGeom prst="rect">
            <a:avLst/>
          </a:prstGeom>
          <a:solidFill>
            <a:srgbClr val="FFC000">
              <a:alpha val="60000"/>
            </a:srgbClr>
          </a:solidFill>
        </p:spPr>
        <p:txBody>
          <a:bodyPr wrap="none" rtlCol="0">
            <a:spAutoFit/>
          </a:bodyPr>
          <a:lstStyle/>
          <a:p>
            <a:r>
              <a:rPr lang="en-US" sz="1400" b="1" dirty="0" smtClean="0"/>
              <a:t>Security</a:t>
            </a:r>
          </a:p>
        </p:txBody>
      </p:sp>
      <p:sp>
        <p:nvSpPr>
          <p:cNvPr id="18" name="TextBox 17"/>
          <p:cNvSpPr txBox="1"/>
          <p:nvPr/>
        </p:nvSpPr>
        <p:spPr>
          <a:xfrm>
            <a:off x="9141620" y="1416993"/>
            <a:ext cx="1208985" cy="307777"/>
          </a:xfrm>
          <a:prstGeom prst="rect">
            <a:avLst/>
          </a:prstGeom>
          <a:solidFill>
            <a:srgbClr val="FFC000">
              <a:alpha val="60000"/>
            </a:srgbClr>
          </a:solidFill>
        </p:spPr>
        <p:txBody>
          <a:bodyPr wrap="none" rtlCol="0">
            <a:spAutoFit/>
          </a:bodyPr>
          <a:lstStyle/>
          <a:p>
            <a:r>
              <a:rPr lang="en-US" sz="1400" b="1" dirty="0" smtClean="0"/>
              <a:t>Chargeback</a:t>
            </a:r>
            <a:endParaRPr lang="en-US" sz="1400" b="1" dirty="0"/>
          </a:p>
        </p:txBody>
      </p:sp>
      <p:sp>
        <p:nvSpPr>
          <p:cNvPr id="19" name="Rectangle 62"/>
          <p:cNvSpPr>
            <a:spLocks noChangeArrowheads="1"/>
          </p:cNvSpPr>
          <p:nvPr/>
        </p:nvSpPr>
        <p:spPr bwMode="auto">
          <a:xfrm>
            <a:off x="4840161" y="5458569"/>
            <a:ext cx="1381823"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Virtual </a:t>
            </a:r>
          </a:p>
          <a:p>
            <a:pPr algn="ctr"/>
            <a:r>
              <a:rPr lang="en-US" sz="1400" b="1" dirty="0" smtClean="0">
                <a:solidFill>
                  <a:schemeClr val="bg1"/>
                </a:solidFill>
                <a:latin typeface="Arial" pitchFamily="34" charset="0"/>
              </a:rPr>
              <a:t>Machines</a:t>
            </a:r>
            <a:endParaRPr lang="en-US" sz="1400" b="1" dirty="0">
              <a:solidFill>
                <a:schemeClr val="bg1"/>
              </a:solidFill>
              <a:latin typeface="Arial" pitchFamily="34" charset="0"/>
            </a:endParaRPr>
          </a:p>
        </p:txBody>
      </p:sp>
      <p:sp>
        <p:nvSpPr>
          <p:cNvPr id="20" name="Rectangle 63"/>
          <p:cNvSpPr>
            <a:spLocks noChangeArrowheads="1"/>
          </p:cNvSpPr>
          <p:nvPr/>
        </p:nvSpPr>
        <p:spPr bwMode="auto">
          <a:xfrm>
            <a:off x="1704380" y="5458569"/>
            <a:ext cx="1320456"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rPr>
              <a:t>Services</a:t>
            </a:r>
            <a:endParaRPr lang="en-US" sz="1400" b="1" dirty="0">
              <a:solidFill>
                <a:schemeClr val="bg1"/>
              </a:solidFill>
              <a:latin typeface="Arial" pitchFamily="34" charset="0"/>
            </a:endParaRPr>
          </a:p>
        </p:txBody>
      </p:sp>
      <p:sp>
        <p:nvSpPr>
          <p:cNvPr id="21" name="Rectangle 64"/>
          <p:cNvSpPr>
            <a:spLocks noChangeArrowheads="1"/>
          </p:cNvSpPr>
          <p:nvPr/>
        </p:nvSpPr>
        <p:spPr bwMode="auto">
          <a:xfrm>
            <a:off x="3129433" y="5458569"/>
            <a:ext cx="1606131"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Applications</a:t>
            </a:r>
            <a:endParaRPr lang="en-US" sz="1400" b="1" dirty="0">
              <a:solidFill>
                <a:schemeClr val="bg1"/>
              </a:solidFill>
              <a:latin typeface="Arial" pitchFamily="34" charset="0"/>
            </a:endParaRPr>
          </a:p>
        </p:txBody>
      </p:sp>
      <p:sp>
        <p:nvSpPr>
          <p:cNvPr id="22" name="Rectangle 66"/>
          <p:cNvSpPr>
            <a:spLocks noChangeArrowheads="1"/>
          </p:cNvSpPr>
          <p:nvPr/>
        </p:nvSpPr>
        <p:spPr bwMode="auto">
          <a:xfrm>
            <a:off x="7692382" y="5458569"/>
            <a:ext cx="1341617" cy="457200"/>
          </a:xfrm>
          <a:prstGeom prst="rect">
            <a:avLst/>
          </a:prstGeom>
          <a:solidFill>
            <a:srgbClr val="000066"/>
          </a:solidFill>
          <a:ln w="9525">
            <a:noFill/>
            <a:miter lim="800000"/>
            <a:headEnd/>
            <a:tailEnd/>
          </a:ln>
          <a:effectLst/>
        </p:spPr>
        <p:txBody>
          <a:bodyPr wrap="none" anchor="ctr"/>
          <a:lstStyle/>
          <a:p>
            <a:pPr algn="ctr"/>
            <a:r>
              <a:rPr lang="en-US" sz="1400" b="1" dirty="0">
                <a:solidFill>
                  <a:schemeClr val="bg1"/>
                </a:solidFill>
                <a:latin typeface="Arial" pitchFamily="34" charset="0"/>
              </a:rPr>
              <a:t>Storage</a:t>
            </a:r>
          </a:p>
        </p:txBody>
      </p:sp>
      <p:sp>
        <p:nvSpPr>
          <p:cNvPr id="23" name="Rectangle 67"/>
          <p:cNvSpPr>
            <a:spLocks noChangeArrowheads="1"/>
          </p:cNvSpPr>
          <p:nvPr/>
        </p:nvSpPr>
        <p:spPr bwMode="auto">
          <a:xfrm>
            <a:off x="9138595" y="5458569"/>
            <a:ext cx="1422030"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Networks</a:t>
            </a:r>
            <a:endParaRPr lang="en-US" sz="1400" b="1" dirty="0">
              <a:solidFill>
                <a:schemeClr val="bg1"/>
              </a:solidFill>
              <a:latin typeface="Arial" pitchFamily="34" charset="0"/>
            </a:endParaRPr>
          </a:p>
        </p:txBody>
      </p:sp>
      <p:sp>
        <p:nvSpPr>
          <p:cNvPr id="24" name="Rectangle 68"/>
          <p:cNvSpPr>
            <a:spLocks noChangeArrowheads="1"/>
          </p:cNvSpPr>
          <p:nvPr/>
        </p:nvSpPr>
        <p:spPr bwMode="auto">
          <a:xfrm>
            <a:off x="10665222" y="5458569"/>
            <a:ext cx="1218883"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Power</a:t>
            </a:r>
            <a:endParaRPr lang="en-US" sz="1400" b="1" dirty="0">
              <a:solidFill>
                <a:schemeClr val="bg1"/>
              </a:solidFill>
              <a:latin typeface="Arial" pitchFamily="34" charset="0"/>
            </a:endParaRPr>
          </a:p>
        </p:txBody>
      </p:sp>
      <p:sp>
        <p:nvSpPr>
          <p:cNvPr id="25" name="Rectangle 70"/>
          <p:cNvSpPr>
            <a:spLocks noChangeArrowheads="1"/>
          </p:cNvSpPr>
          <p:nvPr/>
        </p:nvSpPr>
        <p:spPr bwMode="auto">
          <a:xfrm>
            <a:off x="203147" y="5458569"/>
            <a:ext cx="1396636"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Clouds</a:t>
            </a:r>
            <a:endParaRPr lang="en-US" sz="1400" b="1" dirty="0">
              <a:solidFill>
                <a:schemeClr val="bg1"/>
              </a:solidFill>
              <a:latin typeface="Arial" pitchFamily="34" charset="0"/>
            </a:endParaRPr>
          </a:p>
        </p:txBody>
      </p:sp>
      <p:sp>
        <p:nvSpPr>
          <p:cNvPr id="26" name="Rectangle 72"/>
          <p:cNvSpPr>
            <a:spLocks noChangeArrowheads="1"/>
          </p:cNvSpPr>
          <p:nvPr/>
        </p:nvSpPr>
        <p:spPr bwMode="auto">
          <a:xfrm>
            <a:off x="6326580" y="5458569"/>
            <a:ext cx="1261205" cy="457200"/>
          </a:xfrm>
          <a:prstGeom prst="rect">
            <a:avLst/>
          </a:prstGeom>
          <a:solidFill>
            <a:srgbClr val="000066"/>
          </a:solidFill>
          <a:ln w="9525">
            <a:noFill/>
            <a:miter lim="800000"/>
            <a:headEnd/>
            <a:tailEnd/>
          </a:ln>
          <a:effectLst/>
        </p:spPr>
        <p:txBody>
          <a:bodyPr wrap="none" anchor="ctr"/>
          <a:lstStyle/>
          <a:p>
            <a:pPr algn="ctr"/>
            <a:r>
              <a:rPr lang="en-US" sz="1400" b="1" dirty="0" smtClean="0">
                <a:solidFill>
                  <a:schemeClr val="bg1"/>
                </a:solidFill>
                <a:latin typeface="Arial" pitchFamily="34" charset="0"/>
              </a:rPr>
              <a:t>Servers</a:t>
            </a:r>
            <a:endParaRPr lang="en-US" sz="1400" b="1" dirty="0">
              <a:solidFill>
                <a:schemeClr val="bg1"/>
              </a:solidFill>
              <a:latin typeface="Arial" pitchFamily="34" charset="0"/>
            </a:endParaRPr>
          </a:p>
        </p:txBody>
      </p:sp>
      <p:sp>
        <p:nvSpPr>
          <p:cNvPr id="10" name="TextBox 9"/>
          <p:cNvSpPr txBox="1"/>
          <p:nvPr/>
        </p:nvSpPr>
        <p:spPr>
          <a:xfrm>
            <a:off x="1015735" y="1797993"/>
            <a:ext cx="1356462" cy="307777"/>
          </a:xfrm>
          <a:prstGeom prst="rect">
            <a:avLst/>
          </a:prstGeom>
          <a:solidFill>
            <a:srgbClr val="FFC000">
              <a:alpha val="60000"/>
            </a:srgbClr>
          </a:solidFill>
        </p:spPr>
        <p:txBody>
          <a:bodyPr wrap="none" rtlCol="0">
            <a:spAutoFit/>
          </a:bodyPr>
          <a:lstStyle/>
          <a:p>
            <a:r>
              <a:rPr lang="en-US" sz="1400" b="1" dirty="0" smtClean="0"/>
              <a:t>Configuration</a:t>
            </a:r>
            <a:endParaRPr lang="en-US" sz="1400" b="1" dirty="0"/>
          </a:p>
        </p:txBody>
      </p:sp>
      <p:sp>
        <p:nvSpPr>
          <p:cNvPr id="15" name="TextBox 14"/>
          <p:cNvSpPr txBox="1"/>
          <p:nvPr/>
        </p:nvSpPr>
        <p:spPr>
          <a:xfrm>
            <a:off x="8309289" y="1795016"/>
            <a:ext cx="1199367" cy="307777"/>
          </a:xfrm>
          <a:prstGeom prst="rect">
            <a:avLst/>
          </a:prstGeom>
          <a:solidFill>
            <a:srgbClr val="FFC000">
              <a:alpha val="60000"/>
            </a:srgbClr>
          </a:solidFill>
        </p:spPr>
        <p:txBody>
          <a:bodyPr wrap="none" rtlCol="0">
            <a:spAutoFit/>
          </a:bodyPr>
          <a:lstStyle/>
          <a:p>
            <a:r>
              <a:rPr lang="en-US" sz="1400" b="1" dirty="0" smtClean="0"/>
              <a:t>Compliance</a:t>
            </a:r>
            <a:endParaRPr lang="en-US" sz="1400" b="1" dirty="0"/>
          </a:p>
        </p:txBody>
      </p:sp>
      <p:sp>
        <p:nvSpPr>
          <p:cNvPr id="16" name="TextBox 15"/>
          <p:cNvSpPr txBox="1"/>
          <p:nvPr/>
        </p:nvSpPr>
        <p:spPr>
          <a:xfrm>
            <a:off x="5965001" y="1795016"/>
            <a:ext cx="1268296" cy="307777"/>
          </a:xfrm>
          <a:prstGeom prst="rect">
            <a:avLst/>
          </a:prstGeom>
          <a:solidFill>
            <a:srgbClr val="FFC000">
              <a:alpha val="60000"/>
            </a:srgbClr>
          </a:solidFill>
        </p:spPr>
        <p:txBody>
          <a:bodyPr wrap="none" rtlCol="0">
            <a:spAutoFit/>
          </a:bodyPr>
          <a:lstStyle/>
          <a:p>
            <a:r>
              <a:rPr lang="en-US" sz="1400" b="1" dirty="0" smtClean="0"/>
              <a:t>Optimization</a:t>
            </a:r>
            <a:endParaRPr lang="en-US" sz="1400" b="1" dirty="0"/>
          </a:p>
        </p:txBody>
      </p:sp>
      <p:sp>
        <p:nvSpPr>
          <p:cNvPr id="17" name="TextBox 16"/>
          <p:cNvSpPr txBox="1"/>
          <p:nvPr/>
        </p:nvSpPr>
        <p:spPr>
          <a:xfrm>
            <a:off x="3477548" y="1795016"/>
            <a:ext cx="1375698" cy="307777"/>
          </a:xfrm>
          <a:prstGeom prst="rect">
            <a:avLst/>
          </a:prstGeom>
          <a:solidFill>
            <a:srgbClr val="FFC000">
              <a:alpha val="60000"/>
            </a:srgbClr>
          </a:solidFill>
        </p:spPr>
        <p:txBody>
          <a:bodyPr wrap="none" rtlCol="0">
            <a:spAutoFit/>
          </a:bodyPr>
          <a:lstStyle/>
          <a:p>
            <a:r>
              <a:rPr lang="en-US" sz="1400" b="1" dirty="0" smtClean="0"/>
              <a:t>Consolidation</a:t>
            </a:r>
            <a:endParaRPr lang="en-US" sz="1400" b="1" dirty="0"/>
          </a:p>
        </p:txBody>
      </p:sp>
      <p:cxnSp>
        <p:nvCxnSpPr>
          <p:cNvPr id="86" name="Straight Arrow Connector 85"/>
          <p:cNvCxnSpPr>
            <a:stCxn id="9" idx="2"/>
            <a:endCxn id="25" idx="0"/>
          </p:cNvCxnSpPr>
          <p:nvPr/>
        </p:nvCxnSpPr>
        <p:spPr>
          <a:xfrm>
            <a:off x="873990" y="1724770"/>
            <a:ext cx="27475"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20" idx="0"/>
          </p:cNvCxnSpPr>
          <p:nvPr/>
        </p:nvCxnSpPr>
        <p:spPr>
          <a:xfrm rot="16200000" flipH="1">
            <a:off x="-135669" y="2958290"/>
            <a:ext cx="3733799" cy="1266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21" idx="0"/>
          </p:cNvCxnSpPr>
          <p:nvPr/>
        </p:nvCxnSpPr>
        <p:spPr>
          <a:xfrm rot="16200000" flipH="1">
            <a:off x="648276" y="2174345"/>
            <a:ext cx="3733799" cy="2834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19" idx="0"/>
          </p:cNvCxnSpPr>
          <p:nvPr/>
        </p:nvCxnSpPr>
        <p:spPr>
          <a:xfrm rot="16200000" flipH="1">
            <a:off x="1447562" y="1375057"/>
            <a:ext cx="3733799" cy="4433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6" idx="0"/>
          </p:cNvCxnSpPr>
          <p:nvPr/>
        </p:nvCxnSpPr>
        <p:spPr>
          <a:xfrm>
            <a:off x="1097850" y="1724770"/>
            <a:ext cx="5859332"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22" idx="0"/>
          </p:cNvCxnSpPr>
          <p:nvPr/>
        </p:nvCxnSpPr>
        <p:spPr>
          <a:xfrm>
            <a:off x="1097851" y="1724770"/>
            <a:ext cx="7265341"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23" idx="0"/>
          </p:cNvCxnSpPr>
          <p:nvPr/>
        </p:nvCxnSpPr>
        <p:spPr>
          <a:xfrm>
            <a:off x="1097850" y="1724770"/>
            <a:ext cx="8751760"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24" idx="0"/>
          </p:cNvCxnSpPr>
          <p:nvPr/>
        </p:nvCxnSpPr>
        <p:spPr>
          <a:xfrm>
            <a:off x="1097850" y="1724770"/>
            <a:ext cx="10176813"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1" idx="2"/>
            <a:endCxn id="25" idx="0"/>
          </p:cNvCxnSpPr>
          <p:nvPr/>
        </p:nvCxnSpPr>
        <p:spPr>
          <a:xfrm flipH="1">
            <a:off x="901465" y="1724770"/>
            <a:ext cx="2247873"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1" idx="2"/>
            <a:endCxn id="20" idx="0"/>
          </p:cNvCxnSpPr>
          <p:nvPr/>
        </p:nvCxnSpPr>
        <p:spPr>
          <a:xfrm flipH="1">
            <a:off x="2364608" y="1724770"/>
            <a:ext cx="784730"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 idx="2"/>
            <a:endCxn id="21" idx="0"/>
          </p:cNvCxnSpPr>
          <p:nvPr/>
        </p:nvCxnSpPr>
        <p:spPr>
          <a:xfrm>
            <a:off x="3149338" y="1724770"/>
            <a:ext cx="783161"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 idx="2"/>
            <a:endCxn id="19" idx="0"/>
          </p:cNvCxnSpPr>
          <p:nvPr/>
        </p:nvCxnSpPr>
        <p:spPr>
          <a:xfrm>
            <a:off x="3149338" y="1724770"/>
            <a:ext cx="2381735"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1" idx="2"/>
            <a:endCxn id="26" idx="0"/>
          </p:cNvCxnSpPr>
          <p:nvPr/>
        </p:nvCxnSpPr>
        <p:spPr>
          <a:xfrm>
            <a:off x="3149338" y="1724770"/>
            <a:ext cx="3807845"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1" idx="2"/>
            <a:endCxn id="22" idx="0"/>
          </p:cNvCxnSpPr>
          <p:nvPr/>
        </p:nvCxnSpPr>
        <p:spPr>
          <a:xfrm>
            <a:off x="3149338" y="1724770"/>
            <a:ext cx="5213853"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1" idx="2"/>
            <a:endCxn id="23" idx="0"/>
          </p:cNvCxnSpPr>
          <p:nvPr/>
        </p:nvCxnSpPr>
        <p:spPr>
          <a:xfrm>
            <a:off x="3149338" y="1724770"/>
            <a:ext cx="6700272"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1" idx="2"/>
            <a:endCxn id="24" idx="0"/>
          </p:cNvCxnSpPr>
          <p:nvPr/>
        </p:nvCxnSpPr>
        <p:spPr>
          <a:xfrm>
            <a:off x="3149338" y="1724770"/>
            <a:ext cx="8125326"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25" idx="0"/>
          </p:cNvCxnSpPr>
          <p:nvPr/>
        </p:nvCxnSpPr>
        <p:spPr>
          <a:xfrm rot="5400000">
            <a:off x="1354037" y="1272199"/>
            <a:ext cx="3733800" cy="4638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endCxn id="20" idx="0"/>
          </p:cNvCxnSpPr>
          <p:nvPr/>
        </p:nvCxnSpPr>
        <p:spPr>
          <a:xfrm rot="5400000">
            <a:off x="2085611" y="2003769"/>
            <a:ext cx="3733799" cy="3175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1" idx="0"/>
          </p:cNvCxnSpPr>
          <p:nvPr/>
        </p:nvCxnSpPr>
        <p:spPr>
          <a:xfrm rot="5400000">
            <a:off x="2869553" y="2787716"/>
            <a:ext cx="3733800" cy="1607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endCxn id="19" idx="0"/>
          </p:cNvCxnSpPr>
          <p:nvPr/>
        </p:nvCxnSpPr>
        <p:spPr>
          <a:xfrm rot="5400000">
            <a:off x="3668841" y="3587002"/>
            <a:ext cx="3733800" cy="9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26" idx="0"/>
          </p:cNvCxnSpPr>
          <p:nvPr/>
        </p:nvCxnSpPr>
        <p:spPr>
          <a:xfrm rot="16200000" flipH="1">
            <a:off x="4381894" y="2883281"/>
            <a:ext cx="3733800" cy="1416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endCxn id="22" idx="0"/>
          </p:cNvCxnSpPr>
          <p:nvPr/>
        </p:nvCxnSpPr>
        <p:spPr>
          <a:xfrm rot="16200000" flipH="1">
            <a:off x="5084898" y="2180277"/>
            <a:ext cx="3733800" cy="2822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endCxn id="23" idx="0"/>
          </p:cNvCxnSpPr>
          <p:nvPr/>
        </p:nvCxnSpPr>
        <p:spPr>
          <a:xfrm rot="16200000" flipH="1">
            <a:off x="5828108" y="1437067"/>
            <a:ext cx="3733800" cy="4309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endCxn id="24" idx="0"/>
          </p:cNvCxnSpPr>
          <p:nvPr/>
        </p:nvCxnSpPr>
        <p:spPr>
          <a:xfrm>
            <a:off x="5540407" y="1724769"/>
            <a:ext cx="5734257" cy="3733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stCxn id="14" idx="2"/>
            <a:endCxn id="25" idx="0"/>
          </p:cNvCxnSpPr>
          <p:nvPr/>
        </p:nvCxnSpPr>
        <p:spPr>
          <a:xfrm flipH="1">
            <a:off x="901465" y="1724770"/>
            <a:ext cx="6748435"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4" idx="2"/>
            <a:endCxn id="20" idx="0"/>
          </p:cNvCxnSpPr>
          <p:nvPr/>
        </p:nvCxnSpPr>
        <p:spPr>
          <a:xfrm flipH="1">
            <a:off x="2364608" y="1724770"/>
            <a:ext cx="5285292"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4" idx="2"/>
            <a:endCxn id="21" idx="0"/>
          </p:cNvCxnSpPr>
          <p:nvPr/>
        </p:nvCxnSpPr>
        <p:spPr>
          <a:xfrm flipH="1">
            <a:off x="3932499" y="1724770"/>
            <a:ext cx="3717401"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4" idx="2"/>
            <a:endCxn id="19" idx="0"/>
          </p:cNvCxnSpPr>
          <p:nvPr/>
        </p:nvCxnSpPr>
        <p:spPr>
          <a:xfrm flipH="1">
            <a:off x="5531073" y="1724770"/>
            <a:ext cx="2118827"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4" idx="2"/>
            <a:endCxn id="26" idx="0"/>
          </p:cNvCxnSpPr>
          <p:nvPr/>
        </p:nvCxnSpPr>
        <p:spPr>
          <a:xfrm flipH="1">
            <a:off x="6957183" y="1724770"/>
            <a:ext cx="692717"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4" idx="2"/>
            <a:endCxn id="22" idx="0"/>
          </p:cNvCxnSpPr>
          <p:nvPr/>
        </p:nvCxnSpPr>
        <p:spPr>
          <a:xfrm>
            <a:off x="7649900" y="1724770"/>
            <a:ext cx="713291"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4" idx="2"/>
            <a:endCxn id="23" idx="0"/>
          </p:cNvCxnSpPr>
          <p:nvPr/>
        </p:nvCxnSpPr>
        <p:spPr>
          <a:xfrm>
            <a:off x="7649900" y="1724770"/>
            <a:ext cx="2199710"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14" idx="2"/>
            <a:endCxn id="24" idx="0"/>
          </p:cNvCxnSpPr>
          <p:nvPr/>
        </p:nvCxnSpPr>
        <p:spPr>
          <a:xfrm>
            <a:off x="7649900" y="1724770"/>
            <a:ext cx="3624764"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25" idx="0"/>
          </p:cNvCxnSpPr>
          <p:nvPr/>
        </p:nvCxnSpPr>
        <p:spPr>
          <a:xfrm rot="10800000" flipV="1">
            <a:off x="901467" y="1724769"/>
            <a:ext cx="9042619" cy="3733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endCxn id="20" idx="0"/>
          </p:cNvCxnSpPr>
          <p:nvPr/>
        </p:nvCxnSpPr>
        <p:spPr>
          <a:xfrm rot="10800000" flipV="1">
            <a:off x="2364610" y="1724769"/>
            <a:ext cx="7579478"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endCxn id="21" idx="0"/>
          </p:cNvCxnSpPr>
          <p:nvPr/>
        </p:nvCxnSpPr>
        <p:spPr>
          <a:xfrm rot="10800000" flipV="1">
            <a:off x="3932501" y="1724769"/>
            <a:ext cx="6011587" cy="3733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endCxn id="19" idx="0"/>
          </p:cNvCxnSpPr>
          <p:nvPr/>
        </p:nvCxnSpPr>
        <p:spPr>
          <a:xfrm rot="5400000">
            <a:off x="5870679" y="1385164"/>
            <a:ext cx="3733800" cy="4413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endCxn id="26" idx="0"/>
          </p:cNvCxnSpPr>
          <p:nvPr/>
        </p:nvCxnSpPr>
        <p:spPr>
          <a:xfrm rot="5400000">
            <a:off x="6583737" y="2098218"/>
            <a:ext cx="3733799" cy="2986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endCxn id="22" idx="0"/>
          </p:cNvCxnSpPr>
          <p:nvPr/>
        </p:nvCxnSpPr>
        <p:spPr>
          <a:xfrm rot="5400000">
            <a:off x="7286738" y="2801223"/>
            <a:ext cx="3733800" cy="15808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endCxn id="23" idx="0"/>
          </p:cNvCxnSpPr>
          <p:nvPr/>
        </p:nvCxnSpPr>
        <p:spPr>
          <a:xfrm rot="5400000">
            <a:off x="8029947" y="3544433"/>
            <a:ext cx="3733800" cy="94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endCxn id="24" idx="0"/>
          </p:cNvCxnSpPr>
          <p:nvPr/>
        </p:nvCxnSpPr>
        <p:spPr>
          <a:xfrm rot="16200000" flipH="1">
            <a:off x="8742472" y="2926379"/>
            <a:ext cx="3733800" cy="13305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3" idx="2"/>
            <a:endCxn id="25" idx="0"/>
          </p:cNvCxnSpPr>
          <p:nvPr/>
        </p:nvCxnSpPr>
        <p:spPr>
          <a:xfrm flipH="1">
            <a:off x="901465" y="2108747"/>
            <a:ext cx="9965764"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3" idx="2"/>
            <a:endCxn id="20" idx="0"/>
          </p:cNvCxnSpPr>
          <p:nvPr/>
        </p:nvCxnSpPr>
        <p:spPr>
          <a:xfrm flipH="1">
            <a:off x="2364608" y="2108747"/>
            <a:ext cx="8502621"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13" idx="2"/>
            <a:endCxn id="21" idx="0"/>
          </p:cNvCxnSpPr>
          <p:nvPr/>
        </p:nvCxnSpPr>
        <p:spPr>
          <a:xfrm flipH="1">
            <a:off x="3932499" y="2108747"/>
            <a:ext cx="6934730"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a:stCxn id="13" idx="2"/>
            <a:endCxn id="19" idx="0"/>
          </p:cNvCxnSpPr>
          <p:nvPr/>
        </p:nvCxnSpPr>
        <p:spPr>
          <a:xfrm flipH="1">
            <a:off x="5531073" y="2108747"/>
            <a:ext cx="5336156"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stCxn id="13" idx="2"/>
            <a:endCxn id="26" idx="0"/>
          </p:cNvCxnSpPr>
          <p:nvPr/>
        </p:nvCxnSpPr>
        <p:spPr>
          <a:xfrm flipH="1">
            <a:off x="6957183" y="2108747"/>
            <a:ext cx="3910046"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13" idx="2"/>
            <a:endCxn id="22" idx="0"/>
          </p:cNvCxnSpPr>
          <p:nvPr/>
        </p:nvCxnSpPr>
        <p:spPr>
          <a:xfrm flipH="1">
            <a:off x="8363191" y="2108747"/>
            <a:ext cx="2504038"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3" idx="2"/>
            <a:endCxn id="23" idx="0"/>
          </p:cNvCxnSpPr>
          <p:nvPr/>
        </p:nvCxnSpPr>
        <p:spPr>
          <a:xfrm flipH="1">
            <a:off x="9849610" y="2108747"/>
            <a:ext cx="1017619"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13" idx="2"/>
            <a:endCxn id="24" idx="0"/>
          </p:cNvCxnSpPr>
          <p:nvPr/>
        </p:nvCxnSpPr>
        <p:spPr>
          <a:xfrm>
            <a:off x="10867229" y="2108747"/>
            <a:ext cx="407435" cy="33498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a:stCxn id="10" idx="2"/>
            <a:endCxn id="25" idx="0"/>
          </p:cNvCxnSpPr>
          <p:nvPr/>
        </p:nvCxnSpPr>
        <p:spPr>
          <a:xfrm flipH="1">
            <a:off x="901465" y="2105770"/>
            <a:ext cx="792501"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10" idx="2"/>
            <a:endCxn id="20" idx="0"/>
          </p:cNvCxnSpPr>
          <p:nvPr/>
        </p:nvCxnSpPr>
        <p:spPr>
          <a:xfrm>
            <a:off x="1693966" y="2105770"/>
            <a:ext cx="670642"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10" idx="2"/>
            <a:endCxn id="21" idx="0"/>
          </p:cNvCxnSpPr>
          <p:nvPr/>
        </p:nvCxnSpPr>
        <p:spPr>
          <a:xfrm>
            <a:off x="1693966" y="2105770"/>
            <a:ext cx="2238533"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10" idx="2"/>
            <a:endCxn id="19" idx="0"/>
          </p:cNvCxnSpPr>
          <p:nvPr/>
        </p:nvCxnSpPr>
        <p:spPr>
          <a:xfrm>
            <a:off x="1693966" y="2105770"/>
            <a:ext cx="3837107"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10" idx="2"/>
            <a:endCxn id="26" idx="0"/>
          </p:cNvCxnSpPr>
          <p:nvPr/>
        </p:nvCxnSpPr>
        <p:spPr>
          <a:xfrm>
            <a:off x="1693966" y="2105770"/>
            <a:ext cx="5263217"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10" idx="2"/>
            <a:endCxn id="22" idx="0"/>
          </p:cNvCxnSpPr>
          <p:nvPr/>
        </p:nvCxnSpPr>
        <p:spPr>
          <a:xfrm>
            <a:off x="1693966" y="2105770"/>
            <a:ext cx="6669225"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a:stCxn id="10" idx="2"/>
            <a:endCxn id="23" idx="0"/>
          </p:cNvCxnSpPr>
          <p:nvPr/>
        </p:nvCxnSpPr>
        <p:spPr>
          <a:xfrm>
            <a:off x="1693966" y="2105770"/>
            <a:ext cx="8155644"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stCxn id="10" idx="2"/>
            <a:endCxn id="24" idx="0"/>
          </p:cNvCxnSpPr>
          <p:nvPr/>
        </p:nvCxnSpPr>
        <p:spPr>
          <a:xfrm>
            <a:off x="1693966" y="2105770"/>
            <a:ext cx="9580698" cy="3352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17" idx="2"/>
            <a:endCxn id="25" idx="0"/>
          </p:cNvCxnSpPr>
          <p:nvPr/>
        </p:nvCxnSpPr>
        <p:spPr>
          <a:xfrm flipH="1">
            <a:off x="901465" y="2102793"/>
            <a:ext cx="3263932"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17" idx="2"/>
            <a:endCxn id="20" idx="0"/>
          </p:cNvCxnSpPr>
          <p:nvPr/>
        </p:nvCxnSpPr>
        <p:spPr>
          <a:xfrm flipH="1">
            <a:off x="2364608" y="2102793"/>
            <a:ext cx="1800789"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17" idx="2"/>
            <a:endCxn id="21" idx="0"/>
          </p:cNvCxnSpPr>
          <p:nvPr/>
        </p:nvCxnSpPr>
        <p:spPr>
          <a:xfrm flipH="1">
            <a:off x="3932499" y="2102793"/>
            <a:ext cx="232898"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a:stCxn id="17" idx="2"/>
            <a:endCxn id="19" idx="0"/>
          </p:cNvCxnSpPr>
          <p:nvPr/>
        </p:nvCxnSpPr>
        <p:spPr>
          <a:xfrm>
            <a:off x="4165397" y="2102793"/>
            <a:ext cx="1365676"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a:stCxn id="17" idx="2"/>
            <a:endCxn id="26" idx="0"/>
          </p:cNvCxnSpPr>
          <p:nvPr/>
        </p:nvCxnSpPr>
        <p:spPr>
          <a:xfrm>
            <a:off x="4165397" y="2102793"/>
            <a:ext cx="2791786"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17" idx="2"/>
            <a:endCxn id="22" idx="0"/>
          </p:cNvCxnSpPr>
          <p:nvPr/>
        </p:nvCxnSpPr>
        <p:spPr>
          <a:xfrm>
            <a:off x="4165397" y="2102793"/>
            <a:ext cx="4197794"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a:stCxn id="17" idx="2"/>
            <a:endCxn id="23" idx="0"/>
          </p:cNvCxnSpPr>
          <p:nvPr/>
        </p:nvCxnSpPr>
        <p:spPr>
          <a:xfrm>
            <a:off x="4165397" y="2102793"/>
            <a:ext cx="5684213"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a:stCxn id="17" idx="2"/>
            <a:endCxn id="24" idx="0"/>
          </p:cNvCxnSpPr>
          <p:nvPr/>
        </p:nvCxnSpPr>
        <p:spPr>
          <a:xfrm>
            <a:off x="4165397" y="2102793"/>
            <a:ext cx="7109267"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16" idx="2"/>
            <a:endCxn id="25" idx="0"/>
          </p:cNvCxnSpPr>
          <p:nvPr/>
        </p:nvCxnSpPr>
        <p:spPr>
          <a:xfrm flipH="1">
            <a:off x="901465" y="2102793"/>
            <a:ext cx="5697684"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a:stCxn id="16" idx="2"/>
            <a:endCxn id="20" idx="0"/>
          </p:cNvCxnSpPr>
          <p:nvPr/>
        </p:nvCxnSpPr>
        <p:spPr>
          <a:xfrm flipH="1">
            <a:off x="2364608" y="2102793"/>
            <a:ext cx="4234541"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16" idx="2"/>
            <a:endCxn id="21" idx="0"/>
          </p:cNvCxnSpPr>
          <p:nvPr/>
        </p:nvCxnSpPr>
        <p:spPr>
          <a:xfrm flipH="1">
            <a:off x="3932499" y="2102793"/>
            <a:ext cx="2666650"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16" idx="2"/>
            <a:endCxn id="19" idx="0"/>
          </p:cNvCxnSpPr>
          <p:nvPr/>
        </p:nvCxnSpPr>
        <p:spPr>
          <a:xfrm flipH="1">
            <a:off x="5531073" y="2102793"/>
            <a:ext cx="1068076"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stCxn id="16" idx="2"/>
            <a:endCxn id="26" idx="0"/>
          </p:cNvCxnSpPr>
          <p:nvPr/>
        </p:nvCxnSpPr>
        <p:spPr>
          <a:xfrm>
            <a:off x="6599149" y="2102793"/>
            <a:ext cx="358034"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16" idx="2"/>
            <a:endCxn id="22" idx="0"/>
          </p:cNvCxnSpPr>
          <p:nvPr/>
        </p:nvCxnSpPr>
        <p:spPr>
          <a:xfrm>
            <a:off x="6599149" y="2102793"/>
            <a:ext cx="1764042"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16" idx="2"/>
            <a:endCxn id="23" idx="0"/>
          </p:cNvCxnSpPr>
          <p:nvPr/>
        </p:nvCxnSpPr>
        <p:spPr>
          <a:xfrm>
            <a:off x="6599149" y="2102793"/>
            <a:ext cx="3250461"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a:stCxn id="16" idx="2"/>
            <a:endCxn id="24" idx="0"/>
          </p:cNvCxnSpPr>
          <p:nvPr/>
        </p:nvCxnSpPr>
        <p:spPr>
          <a:xfrm>
            <a:off x="6599149" y="2102793"/>
            <a:ext cx="4675515"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a:stCxn id="15" idx="2"/>
            <a:endCxn id="25" idx="0"/>
          </p:cNvCxnSpPr>
          <p:nvPr/>
        </p:nvCxnSpPr>
        <p:spPr>
          <a:xfrm flipH="1">
            <a:off x="901465" y="2102793"/>
            <a:ext cx="8007508"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a:stCxn id="15" idx="2"/>
            <a:endCxn id="20" idx="0"/>
          </p:cNvCxnSpPr>
          <p:nvPr/>
        </p:nvCxnSpPr>
        <p:spPr>
          <a:xfrm flipH="1">
            <a:off x="2364608" y="2102793"/>
            <a:ext cx="6544365"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a:stCxn id="15" idx="2"/>
            <a:endCxn id="21" idx="0"/>
          </p:cNvCxnSpPr>
          <p:nvPr/>
        </p:nvCxnSpPr>
        <p:spPr>
          <a:xfrm flipH="1">
            <a:off x="3932499" y="2102793"/>
            <a:ext cx="4976474"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15" idx="2"/>
            <a:endCxn id="19" idx="0"/>
          </p:cNvCxnSpPr>
          <p:nvPr/>
        </p:nvCxnSpPr>
        <p:spPr>
          <a:xfrm flipH="1">
            <a:off x="5531073" y="2102793"/>
            <a:ext cx="3377900"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15" idx="2"/>
            <a:endCxn id="26" idx="0"/>
          </p:cNvCxnSpPr>
          <p:nvPr/>
        </p:nvCxnSpPr>
        <p:spPr>
          <a:xfrm flipH="1">
            <a:off x="6957183" y="2102793"/>
            <a:ext cx="1951790"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stCxn id="15" idx="2"/>
            <a:endCxn id="22" idx="0"/>
          </p:cNvCxnSpPr>
          <p:nvPr/>
        </p:nvCxnSpPr>
        <p:spPr>
          <a:xfrm flipH="1">
            <a:off x="8363191" y="2102793"/>
            <a:ext cx="545782"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15" idx="2"/>
            <a:endCxn id="23" idx="0"/>
          </p:cNvCxnSpPr>
          <p:nvPr/>
        </p:nvCxnSpPr>
        <p:spPr>
          <a:xfrm>
            <a:off x="8908973" y="2102793"/>
            <a:ext cx="940637"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a:stCxn id="15" idx="2"/>
            <a:endCxn id="24" idx="0"/>
          </p:cNvCxnSpPr>
          <p:nvPr/>
        </p:nvCxnSpPr>
        <p:spPr>
          <a:xfrm>
            <a:off x="8908973" y="2102793"/>
            <a:ext cx="2365691" cy="335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9" name="AutoShape 75"/>
          <p:cNvSpPr>
            <a:spLocks noChangeArrowheads="1"/>
          </p:cNvSpPr>
          <p:nvPr/>
        </p:nvSpPr>
        <p:spPr bwMode="auto">
          <a:xfrm>
            <a:off x="1407921" y="2639169"/>
            <a:ext cx="9358874" cy="609600"/>
          </a:xfrm>
          <a:prstGeom prst="flowChartAlternateProcess">
            <a:avLst/>
          </a:prstGeom>
          <a:solidFill>
            <a:srgbClr val="808080"/>
          </a:solidFill>
          <a:ln w="9525">
            <a:solidFill>
              <a:srgbClr val="333333"/>
            </a:solidFill>
            <a:miter lim="800000"/>
            <a:headEnd/>
            <a:tailEnd/>
          </a:ln>
          <a:effectLst/>
        </p:spPr>
        <p:txBody>
          <a:bodyPr wrap="none" anchor="ctr"/>
          <a:lstStyle/>
          <a:p>
            <a:pPr algn="ctr"/>
            <a:r>
              <a:rPr lang="en-US" sz="1400" b="1">
                <a:solidFill>
                  <a:schemeClr val="bg1"/>
                </a:solidFill>
                <a:latin typeface="Arial" pitchFamily="34" charset="0"/>
              </a:rPr>
              <a:t>AUTOMATION</a:t>
            </a:r>
          </a:p>
        </p:txBody>
      </p:sp>
      <p:sp>
        <p:nvSpPr>
          <p:cNvPr id="340" name="AutoShape 76"/>
          <p:cNvSpPr>
            <a:spLocks noChangeArrowheads="1"/>
          </p:cNvSpPr>
          <p:nvPr/>
        </p:nvSpPr>
        <p:spPr bwMode="auto">
          <a:xfrm>
            <a:off x="1405069" y="3401169"/>
            <a:ext cx="9344766" cy="609600"/>
          </a:xfrm>
          <a:prstGeom prst="flowChartAlternateProcess">
            <a:avLst/>
          </a:prstGeom>
          <a:solidFill>
            <a:srgbClr val="808080"/>
          </a:solidFill>
          <a:ln w="9525">
            <a:solidFill>
              <a:srgbClr val="333333"/>
            </a:solidFill>
            <a:miter lim="800000"/>
            <a:headEnd/>
            <a:tailEnd/>
          </a:ln>
          <a:effectLst/>
        </p:spPr>
        <p:txBody>
          <a:bodyPr wrap="none" anchor="ctr"/>
          <a:lstStyle/>
          <a:p>
            <a:pPr algn="ctr"/>
            <a:r>
              <a:rPr lang="en-US" sz="1400" b="1">
                <a:solidFill>
                  <a:schemeClr val="bg1"/>
                </a:solidFill>
                <a:latin typeface="Arial" pitchFamily="34" charset="0"/>
              </a:rPr>
              <a:t>ANALYSIS</a:t>
            </a:r>
          </a:p>
        </p:txBody>
      </p:sp>
      <p:sp>
        <p:nvSpPr>
          <p:cNvPr id="341" name="AutoShape 77"/>
          <p:cNvSpPr>
            <a:spLocks noChangeArrowheads="1"/>
          </p:cNvSpPr>
          <p:nvPr/>
        </p:nvSpPr>
        <p:spPr bwMode="auto">
          <a:xfrm>
            <a:off x="1407921" y="4163169"/>
            <a:ext cx="9358874" cy="609600"/>
          </a:xfrm>
          <a:prstGeom prst="flowChartAlternateProcess">
            <a:avLst/>
          </a:prstGeom>
          <a:solidFill>
            <a:srgbClr val="808080"/>
          </a:solidFill>
          <a:ln w="9525">
            <a:solidFill>
              <a:srgbClr val="333333"/>
            </a:solidFill>
            <a:miter lim="800000"/>
            <a:headEnd/>
            <a:tailEnd/>
          </a:ln>
          <a:effectLst/>
        </p:spPr>
        <p:txBody>
          <a:bodyPr wrap="none" anchor="ctr"/>
          <a:lstStyle/>
          <a:p>
            <a:pPr algn="ctr"/>
            <a:r>
              <a:rPr lang="en-US" sz="1400" b="1">
                <a:solidFill>
                  <a:schemeClr val="bg1"/>
                </a:solidFill>
                <a:latin typeface="Arial" pitchFamily="34" charset="0"/>
              </a:rPr>
              <a:t>ABSTRACTION</a:t>
            </a:r>
          </a:p>
        </p:txBody>
      </p:sp>
      <p:cxnSp>
        <p:nvCxnSpPr>
          <p:cNvPr id="342" name="Straight Arrow Connector 341"/>
          <p:cNvCxnSpPr>
            <a:stCxn id="341" idx="2"/>
            <a:endCxn id="25" idx="0"/>
          </p:cNvCxnSpPr>
          <p:nvPr/>
        </p:nvCxnSpPr>
        <p:spPr>
          <a:xfrm rot="5400000">
            <a:off x="3151512" y="2522724"/>
            <a:ext cx="685800" cy="5185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a:stCxn id="341" idx="2"/>
            <a:endCxn id="20" idx="0"/>
          </p:cNvCxnSpPr>
          <p:nvPr/>
        </p:nvCxnSpPr>
        <p:spPr>
          <a:xfrm rot="5400000">
            <a:off x="3883083" y="3254294"/>
            <a:ext cx="685800" cy="372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8" name="Straight Arrow Connector 347"/>
          <p:cNvCxnSpPr>
            <a:stCxn id="341" idx="2"/>
            <a:endCxn id="21" idx="0"/>
          </p:cNvCxnSpPr>
          <p:nvPr/>
        </p:nvCxnSpPr>
        <p:spPr>
          <a:xfrm rot="5400000">
            <a:off x="4667028" y="4038239"/>
            <a:ext cx="685800" cy="2154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341" idx="2"/>
            <a:endCxn id="19" idx="0"/>
          </p:cNvCxnSpPr>
          <p:nvPr/>
        </p:nvCxnSpPr>
        <p:spPr>
          <a:xfrm rot="5400000">
            <a:off x="5466316" y="4837527"/>
            <a:ext cx="685800" cy="556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endCxn id="26" idx="0"/>
          </p:cNvCxnSpPr>
          <p:nvPr/>
        </p:nvCxnSpPr>
        <p:spPr>
          <a:xfrm rot="16200000" flipH="1">
            <a:off x="6207109" y="4708494"/>
            <a:ext cx="685799" cy="814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6" name="Straight Arrow Connector 355"/>
          <p:cNvCxnSpPr>
            <a:endCxn id="22" idx="0"/>
          </p:cNvCxnSpPr>
          <p:nvPr/>
        </p:nvCxnSpPr>
        <p:spPr>
          <a:xfrm>
            <a:off x="6195988" y="4772769"/>
            <a:ext cx="2167203"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a:endCxn id="23" idx="0"/>
          </p:cNvCxnSpPr>
          <p:nvPr/>
        </p:nvCxnSpPr>
        <p:spPr>
          <a:xfrm>
            <a:off x="6195986" y="4772769"/>
            <a:ext cx="3653624"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0" name="Straight Arrow Connector 359"/>
          <p:cNvCxnSpPr>
            <a:endCxn id="24" idx="0"/>
          </p:cNvCxnSpPr>
          <p:nvPr/>
        </p:nvCxnSpPr>
        <p:spPr>
          <a:xfrm>
            <a:off x="6195986" y="4772769"/>
            <a:ext cx="5078677"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3" name="Straight Arrow Connector 362"/>
          <p:cNvCxnSpPr>
            <a:stCxn id="340" idx="2"/>
            <a:endCxn id="341" idx="0"/>
          </p:cNvCxnSpPr>
          <p:nvPr/>
        </p:nvCxnSpPr>
        <p:spPr>
          <a:xfrm rot="16200000" flipH="1">
            <a:off x="6006205" y="4082016"/>
            <a:ext cx="152400" cy="9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6" name="Straight Arrow Connector 365"/>
          <p:cNvCxnSpPr>
            <a:stCxn id="339" idx="2"/>
            <a:endCxn id="340" idx="0"/>
          </p:cNvCxnSpPr>
          <p:nvPr/>
        </p:nvCxnSpPr>
        <p:spPr>
          <a:xfrm rot="5400000">
            <a:off x="6006205" y="3320016"/>
            <a:ext cx="152400" cy="99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9" name="Straight Arrow Connector 368"/>
          <p:cNvCxnSpPr>
            <a:stCxn id="9" idx="2"/>
            <a:endCxn id="339" idx="0"/>
          </p:cNvCxnSpPr>
          <p:nvPr/>
        </p:nvCxnSpPr>
        <p:spPr>
          <a:xfrm>
            <a:off x="873990" y="1724770"/>
            <a:ext cx="5213368" cy="914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10" idx="2"/>
            <a:endCxn id="339" idx="0"/>
          </p:cNvCxnSpPr>
          <p:nvPr/>
        </p:nvCxnSpPr>
        <p:spPr>
          <a:xfrm>
            <a:off x="1693966" y="2105770"/>
            <a:ext cx="4393392"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5" name="Straight Arrow Connector 374"/>
          <p:cNvCxnSpPr>
            <a:stCxn id="11" idx="2"/>
            <a:endCxn id="339" idx="0"/>
          </p:cNvCxnSpPr>
          <p:nvPr/>
        </p:nvCxnSpPr>
        <p:spPr>
          <a:xfrm>
            <a:off x="3149338" y="1724770"/>
            <a:ext cx="2938020" cy="914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a:stCxn id="17" idx="2"/>
            <a:endCxn id="339" idx="0"/>
          </p:cNvCxnSpPr>
          <p:nvPr/>
        </p:nvCxnSpPr>
        <p:spPr>
          <a:xfrm>
            <a:off x="4165397" y="2102793"/>
            <a:ext cx="1921961" cy="536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1" name="Straight Arrow Connector 380"/>
          <p:cNvCxnSpPr>
            <a:stCxn id="12" idx="2"/>
            <a:endCxn id="339" idx="0"/>
          </p:cNvCxnSpPr>
          <p:nvPr/>
        </p:nvCxnSpPr>
        <p:spPr>
          <a:xfrm>
            <a:off x="5321672" y="1724770"/>
            <a:ext cx="765686" cy="914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4" name="Straight Arrow Connector 383"/>
          <p:cNvCxnSpPr>
            <a:stCxn id="16" idx="2"/>
            <a:endCxn id="339" idx="0"/>
          </p:cNvCxnSpPr>
          <p:nvPr/>
        </p:nvCxnSpPr>
        <p:spPr>
          <a:xfrm flipH="1">
            <a:off x="6087358" y="2102793"/>
            <a:ext cx="511791" cy="536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7" name="Straight Arrow Connector 386"/>
          <p:cNvCxnSpPr>
            <a:stCxn id="14" idx="2"/>
            <a:endCxn id="339" idx="0"/>
          </p:cNvCxnSpPr>
          <p:nvPr/>
        </p:nvCxnSpPr>
        <p:spPr>
          <a:xfrm flipH="1">
            <a:off x="6087358" y="1724770"/>
            <a:ext cx="1562542" cy="914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0" name="Straight Arrow Connector 389"/>
          <p:cNvCxnSpPr>
            <a:stCxn id="15" idx="2"/>
            <a:endCxn id="339" idx="0"/>
          </p:cNvCxnSpPr>
          <p:nvPr/>
        </p:nvCxnSpPr>
        <p:spPr>
          <a:xfrm flipH="1">
            <a:off x="6087358" y="2102793"/>
            <a:ext cx="2821615" cy="536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3" name="Straight Arrow Connector 392"/>
          <p:cNvCxnSpPr>
            <a:stCxn id="18" idx="2"/>
            <a:endCxn id="339" idx="0"/>
          </p:cNvCxnSpPr>
          <p:nvPr/>
        </p:nvCxnSpPr>
        <p:spPr>
          <a:xfrm flipH="1">
            <a:off x="6087358" y="1724770"/>
            <a:ext cx="3658755" cy="914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a:stCxn id="13" idx="2"/>
            <a:endCxn id="339" idx="0"/>
          </p:cNvCxnSpPr>
          <p:nvPr/>
        </p:nvCxnSpPr>
        <p:spPr>
          <a:xfrm flipH="1">
            <a:off x="6087358" y="2108747"/>
            <a:ext cx="4779871" cy="530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Bridging the Management Gap</a:t>
            </a:r>
            <a:endParaRPr lang="en-US" dirty="0"/>
          </a:p>
        </p:txBody>
      </p:sp>
    </p:spTree>
    <p:extLst>
      <p:ext uri="{BB962C8B-B14F-4D97-AF65-F5344CB8AC3E}">
        <p14:creationId xmlns:p14="http://schemas.microsoft.com/office/powerpoint/2010/main" val="272837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checkerboard(down)">
                                      <p:cBhvr>
                                        <p:cTn id="7" dur="2000"/>
                                        <p:tgtEl>
                                          <p:spTgt spid="86"/>
                                        </p:tgtEl>
                                      </p:cBhvr>
                                    </p:animEffect>
                                  </p:childTnLst>
                                </p:cTn>
                              </p:par>
                              <p:par>
                                <p:cTn id="8" presetID="5" presetClass="entr" presetSubtype="5" fill="hold"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checkerboard(down)">
                                      <p:cBhvr>
                                        <p:cTn id="10" dur="2000"/>
                                        <p:tgtEl>
                                          <p:spTgt spid="87"/>
                                        </p:tgtEl>
                                      </p:cBhvr>
                                    </p:animEffect>
                                  </p:childTnLst>
                                </p:cTn>
                              </p:par>
                              <p:par>
                                <p:cTn id="11" presetID="5" presetClass="entr" presetSubtype="5"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checkerboard(down)">
                                      <p:cBhvr>
                                        <p:cTn id="13" dur="2000"/>
                                        <p:tgtEl>
                                          <p:spTgt spid="89"/>
                                        </p:tgtEl>
                                      </p:cBhvr>
                                    </p:animEffect>
                                  </p:childTnLst>
                                </p:cTn>
                              </p:par>
                              <p:par>
                                <p:cTn id="14" presetID="5" presetClass="entr" presetSubtype="5"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checkerboard(down)">
                                      <p:cBhvr>
                                        <p:cTn id="16" dur="2000"/>
                                        <p:tgtEl>
                                          <p:spTgt spid="91"/>
                                        </p:tgtEl>
                                      </p:cBhvr>
                                    </p:animEffect>
                                  </p:childTnLst>
                                </p:cTn>
                              </p:par>
                              <p:par>
                                <p:cTn id="17" presetID="5" presetClass="entr" presetSubtype="5"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checkerboard(down)">
                                      <p:cBhvr>
                                        <p:cTn id="19" dur="2000"/>
                                        <p:tgtEl>
                                          <p:spTgt spid="93"/>
                                        </p:tgtEl>
                                      </p:cBhvr>
                                    </p:animEffect>
                                  </p:childTnLst>
                                </p:cTn>
                              </p:par>
                              <p:par>
                                <p:cTn id="20" presetID="5" presetClass="entr" presetSubtype="5"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checkerboard(down)">
                                      <p:cBhvr>
                                        <p:cTn id="22" dur="2000"/>
                                        <p:tgtEl>
                                          <p:spTgt spid="95"/>
                                        </p:tgtEl>
                                      </p:cBhvr>
                                    </p:animEffect>
                                  </p:childTnLst>
                                </p:cTn>
                              </p:par>
                              <p:par>
                                <p:cTn id="23" presetID="5" presetClass="entr" presetSubtype="5"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checkerboard(down)">
                                      <p:cBhvr>
                                        <p:cTn id="25" dur="2000"/>
                                        <p:tgtEl>
                                          <p:spTgt spid="98"/>
                                        </p:tgtEl>
                                      </p:cBhvr>
                                    </p:animEffect>
                                  </p:childTnLst>
                                </p:cTn>
                              </p:par>
                              <p:par>
                                <p:cTn id="26" presetID="5" presetClass="entr" presetSubtype="5" fill="hold"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checkerboard(down)">
                                      <p:cBhvr>
                                        <p:cTn id="28" dur="2000"/>
                                        <p:tgtEl>
                                          <p:spTgt spid="100"/>
                                        </p:tgtEl>
                                      </p:cBhvr>
                                    </p:animEffect>
                                  </p:childTnLst>
                                </p:cTn>
                              </p:par>
                              <p:par>
                                <p:cTn id="29" presetID="5" presetClass="entr" presetSubtype="5"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checkerboard(down)">
                                      <p:cBhvr>
                                        <p:cTn id="31" dur="2000"/>
                                        <p:tgtEl>
                                          <p:spTgt spid="104"/>
                                        </p:tgtEl>
                                      </p:cBhvr>
                                    </p:animEffect>
                                  </p:childTnLst>
                                </p:cTn>
                              </p:par>
                              <p:par>
                                <p:cTn id="32" presetID="5" presetClass="entr" presetSubtype="5" fill="hold" nodeType="with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checkerboard(down)">
                                      <p:cBhvr>
                                        <p:cTn id="34" dur="2000"/>
                                        <p:tgtEl>
                                          <p:spTgt spid="105"/>
                                        </p:tgtEl>
                                      </p:cBhvr>
                                    </p:animEffect>
                                  </p:childTnLst>
                                </p:cTn>
                              </p:par>
                              <p:par>
                                <p:cTn id="35" presetID="5" presetClass="entr" presetSubtype="5"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checkerboard(down)">
                                      <p:cBhvr>
                                        <p:cTn id="37" dur="2000"/>
                                        <p:tgtEl>
                                          <p:spTgt spid="106"/>
                                        </p:tgtEl>
                                      </p:cBhvr>
                                    </p:animEffect>
                                  </p:childTnLst>
                                </p:cTn>
                              </p:par>
                              <p:par>
                                <p:cTn id="38" presetID="5" presetClass="entr" presetSubtype="5" fill="hold" nodeType="with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checkerboard(down)">
                                      <p:cBhvr>
                                        <p:cTn id="40" dur="2000"/>
                                        <p:tgtEl>
                                          <p:spTgt spid="107"/>
                                        </p:tgtEl>
                                      </p:cBhvr>
                                    </p:animEffect>
                                  </p:childTnLst>
                                </p:cTn>
                              </p:par>
                              <p:par>
                                <p:cTn id="41" presetID="5" presetClass="entr" presetSubtype="5" fill="hold" nodeType="withEffect">
                                  <p:stCondLst>
                                    <p:cond delay="0"/>
                                  </p:stCondLst>
                                  <p:childTnLst>
                                    <p:set>
                                      <p:cBhvr>
                                        <p:cTn id="42" dur="1" fill="hold">
                                          <p:stCondLst>
                                            <p:cond delay="0"/>
                                          </p:stCondLst>
                                        </p:cTn>
                                        <p:tgtEl>
                                          <p:spTgt spid="108"/>
                                        </p:tgtEl>
                                        <p:attrNameLst>
                                          <p:attrName>style.visibility</p:attrName>
                                        </p:attrNameLst>
                                      </p:cBhvr>
                                      <p:to>
                                        <p:strVal val="visible"/>
                                      </p:to>
                                    </p:set>
                                    <p:animEffect transition="in" filter="checkerboard(down)">
                                      <p:cBhvr>
                                        <p:cTn id="43" dur="2000"/>
                                        <p:tgtEl>
                                          <p:spTgt spid="108"/>
                                        </p:tgtEl>
                                      </p:cBhvr>
                                    </p:animEffect>
                                  </p:childTnLst>
                                </p:cTn>
                              </p:par>
                              <p:par>
                                <p:cTn id="44" presetID="5" presetClass="entr" presetSubtype="5" fill="hold" nodeType="with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checkerboard(down)">
                                      <p:cBhvr>
                                        <p:cTn id="46" dur="2000"/>
                                        <p:tgtEl>
                                          <p:spTgt spid="109"/>
                                        </p:tgtEl>
                                      </p:cBhvr>
                                    </p:animEffect>
                                  </p:childTnLst>
                                </p:cTn>
                              </p:par>
                              <p:par>
                                <p:cTn id="47" presetID="5" presetClass="entr" presetSubtype="5" fill="hold" nodeType="with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checkerboard(down)">
                                      <p:cBhvr>
                                        <p:cTn id="49" dur="2000"/>
                                        <p:tgtEl>
                                          <p:spTgt spid="110"/>
                                        </p:tgtEl>
                                      </p:cBhvr>
                                    </p:animEffect>
                                  </p:childTnLst>
                                </p:cTn>
                              </p:par>
                              <p:par>
                                <p:cTn id="50" presetID="5" presetClass="entr" presetSubtype="5" fill="hold" nodeType="withEffect">
                                  <p:stCondLst>
                                    <p:cond delay="0"/>
                                  </p:stCondLst>
                                  <p:childTnLst>
                                    <p:set>
                                      <p:cBhvr>
                                        <p:cTn id="51" dur="1" fill="hold">
                                          <p:stCondLst>
                                            <p:cond delay="0"/>
                                          </p:stCondLst>
                                        </p:cTn>
                                        <p:tgtEl>
                                          <p:spTgt spid="111"/>
                                        </p:tgtEl>
                                        <p:attrNameLst>
                                          <p:attrName>style.visibility</p:attrName>
                                        </p:attrNameLst>
                                      </p:cBhvr>
                                      <p:to>
                                        <p:strVal val="visible"/>
                                      </p:to>
                                    </p:set>
                                    <p:animEffect transition="in" filter="checkerboard(down)">
                                      <p:cBhvr>
                                        <p:cTn id="52" dur="2000"/>
                                        <p:tgtEl>
                                          <p:spTgt spid="111"/>
                                        </p:tgtEl>
                                      </p:cBhvr>
                                    </p:animEffect>
                                  </p:childTnLst>
                                </p:cTn>
                              </p:par>
                              <p:par>
                                <p:cTn id="53" presetID="5" presetClass="entr" presetSubtype="5" fill="hold" nodeType="withEffect">
                                  <p:stCondLst>
                                    <p:cond delay="0"/>
                                  </p:stCondLst>
                                  <p:childTnLst>
                                    <p:set>
                                      <p:cBhvr>
                                        <p:cTn id="54" dur="1" fill="hold">
                                          <p:stCondLst>
                                            <p:cond delay="0"/>
                                          </p:stCondLst>
                                        </p:cTn>
                                        <p:tgtEl>
                                          <p:spTgt spid="131"/>
                                        </p:tgtEl>
                                        <p:attrNameLst>
                                          <p:attrName>style.visibility</p:attrName>
                                        </p:attrNameLst>
                                      </p:cBhvr>
                                      <p:to>
                                        <p:strVal val="visible"/>
                                      </p:to>
                                    </p:set>
                                    <p:animEffect transition="in" filter="checkerboard(down)">
                                      <p:cBhvr>
                                        <p:cTn id="55" dur="2000"/>
                                        <p:tgtEl>
                                          <p:spTgt spid="131"/>
                                        </p:tgtEl>
                                      </p:cBhvr>
                                    </p:animEffect>
                                  </p:childTnLst>
                                </p:cTn>
                              </p:par>
                              <p:par>
                                <p:cTn id="56" presetID="5" presetClass="entr" presetSubtype="5" fill="hold" nodeType="withEffect">
                                  <p:stCondLst>
                                    <p:cond delay="0"/>
                                  </p:stCondLst>
                                  <p:childTnLst>
                                    <p:set>
                                      <p:cBhvr>
                                        <p:cTn id="57" dur="1" fill="hold">
                                          <p:stCondLst>
                                            <p:cond delay="0"/>
                                          </p:stCondLst>
                                        </p:cTn>
                                        <p:tgtEl>
                                          <p:spTgt spid="132"/>
                                        </p:tgtEl>
                                        <p:attrNameLst>
                                          <p:attrName>style.visibility</p:attrName>
                                        </p:attrNameLst>
                                      </p:cBhvr>
                                      <p:to>
                                        <p:strVal val="visible"/>
                                      </p:to>
                                    </p:set>
                                    <p:animEffect transition="in" filter="checkerboard(down)">
                                      <p:cBhvr>
                                        <p:cTn id="58" dur="2000"/>
                                        <p:tgtEl>
                                          <p:spTgt spid="132"/>
                                        </p:tgtEl>
                                      </p:cBhvr>
                                    </p:animEffect>
                                  </p:childTnLst>
                                </p:cTn>
                              </p:par>
                              <p:par>
                                <p:cTn id="59" presetID="5" presetClass="entr" presetSubtype="5" fill="hold" nodeType="with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checkerboard(down)">
                                      <p:cBhvr>
                                        <p:cTn id="61" dur="2000"/>
                                        <p:tgtEl>
                                          <p:spTgt spid="133"/>
                                        </p:tgtEl>
                                      </p:cBhvr>
                                    </p:animEffect>
                                  </p:childTnLst>
                                </p:cTn>
                              </p:par>
                              <p:par>
                                <p:cTn id="62" presetID="5" presetClass="entr" presetSubtype="5" fill="hold" nodeType="withEffect">
                                  <p:stCondLst>
                                    <p:cond delay="0"/>
                                  </p:stCondLst>
                                  <p:childTnLst>
                                    <p:set>
                                      <p:cBhvr>
                                        <p:cTn id="63" dur="1" fill="hold">
                                          <p:stCondLst>
                                            <p:cond delay="0"/>
                                          </p:stCondLst>
                                        </p:cTn>
                                        <p:tgtEl>
                                          <p:spTgt spid="134"/>
                                        </p:tgtEl>
                                        <p:attrNameLst>
                                          <p:attrName>style.visibility</p:attrName>
                                        </p:attrNameLst>
                                      </p:cBhvr>
                                      <p:to>
                                        <p:strVal val="visible"/>
                                      </p:to>
                                    </p:set>
                                    <p:animEffect transition="in" filter="checkerboard(down)">
                                      <p:cBhvr>
                                        <p:cTn id="64" dur="2000"/>
                                        <p:tgtEl>
                                          <p:spTgt spid="134"/>
                                        </p:tgtEl>
                                      </p:cBhvr>
                                    </p:animEffect>
                                  </p:childTnLst>
                                </p:cTn>
                              </p:par>
                              <p:par>
                                <p:cTn id="65" presetID="5" presetClass="entr" presetSubtype="5" fill="hold" nodeType="withEffect">
                                  <p:stCondLst>
                                    <p:cond delay="0"/>
                                  </p:stCondLst>
                                  <p:childTnLst>
                                    <p:set>
                                      <p:cBhvr>
                                        <p:cTn id="66" dur="1" fill="hold">
                                          <p:stCondLst>
                                            <p:cond delay="0"/>
                                          </p:stCondLst>
                                        </p:cTn>
                                        <p:tgtEl>
                                          <p:spTgt spid="135"/>
                                        </p:tgtEl>
                                        <p:attrNameLst>
                                          <p:attrName>style.visibility</p:attrName>
                                        </p:attrNameLst>
                                      </p:cBhvr>
                                      <p:to>
                                        <p:strVal val="visible"/>
                                      </p:to>
                                    </p:set>
                                    <p:animEffect transition="in" filter="checkerboard(down)">
                                      <p:cBhvr>
                                        <p:cTn id="67" dur="2000"/>
                                        <p:tgtEl>
                                          <p:spTgt spid="135"/>
                                        </p:tgtEl>
                                      </p:cBhvr>
                                    </p:animEffect>
                                  </p:childTnLst>
                                </p:cTn>
                              </p:par>
                              <p:par>
                                <p:cTn id="68" presetID="5" presetClass="entr" presetSubtype="5" fill="hold" nodeType="with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checkerboard(down)">
                                      <p:cBhvr>
                                        <p:cTn id="70" dur="2000"/>
                                        <p:tgtEl>
                                          <p:spTgt spid="136"/>
                                        </p:tgtEl>
                                      </p:cBhvr>
                                    </p:animEffect>
                                  </p:childTnLst>
                                </p:cTn>
                              </p:par>
                              <p:par>
                                <p:cTn id="71" presetID="5" presetClass="entr" presetSubtype="5" fill="hold" nodeType="withEffect">
                                  <p:stCondLst>
                                    <p:cond delay="0"/>
                                  </p:stCondLst>
                                  <p:childTnLst>
                                    <p:set>
                                      <p:cBhvr>
                                        <p:cTn id="72" dur="1" fill="hold">
                                          <p:stCondLst>
                                            <p:cond delay="0"/>
                                          </p:stCondLst>
                                        </p:cTn>
                                        <p:tgtEl>
                                          <p:spTgt spid="137"/>
                                        </p:tgtEl>
                                        <p:attrNameLst>
                                          <p:attrName>style.visibility</p:attrName>
                                        </p:attrNameLst>
                                      </p:cBhvr>
                                      <p:to>
                                        <p:strVal val="visible"/>
                                      </p:to>
                                    </p:set>
                                    <p:animEffect transition="in" filter="checkerboard(down)">
                                      <p:cBhvr>
                                        <p:cTn id="73" dur="2000"/>
                                        <p:tgtEl>
                                          <p:spTgt spid="137"/>
                                        </p:tgtEl>
                                      </p:cBhvr>
                                    </p:animEffect>
                                  </p:childTnLst>
                                </p:cTn>
                              </p:par>
                              <p:par>
                                <p:cTn id="74" presetID="5" presetClass="entr" presetSubtype="5" fill="hold"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checkerboard(down)">
                                      <p:cBhvr>
                                        <p:cTn id="76" dur="2000"/>
                                        <p:tgtEl>
                                          <p:spTgt spid="138"/>
                                        </p:tgtEl>
                                      </p:cBhvr>
                                    </p:animEffect>
                                  </p:childTnLst>
                                </p:cTn>
                              </p:par>
                              <p:par>
                                <p:cTn id="77" presetID="5" presetClass="entr" presetSubtype="5" fill="hold" nodeType="withEffect">
                                  <p:stCondLst>
                                    <p:cond delay="0"/>
                                  </p:stCondLst>
                                  <p:childTnLst>
                                    <p:set>
                                      <p:cBhvr>
                                        <p:cTn id="78" dur="1" fill="hold">
                                          <p:stCondLst>
                                            <p:cond delay="0"/>
                                          </p:stCondLst>
                                        </p:cTn>
                                        <p:tgtEl>
                                          <p:spTgt spid="165"/>
                                        </p:tgtEl>
                                        <p:attrNameLst>
                                          <p:attrName>style.visibility</p:attrName>
                                        </p:attrNameLst>
                                      </p:cBhvr>
                                      <p:to>
                                        <p:strVal val="visible"/>
                                      </p:to>
                                    </p:set>
                                    <p:animEffect transition="in" filter="checkerboard(down)">
                                      <p:cBhvr>
                                        <p:cTn id="79" dur="2000"/>
                                        <p:tgtEl>
                                          <p:spTgt spid="165"/>
                                        </p:tgtEl>
                                      </p:cBhvr>
                                    </p:animEffect>
                                  </p:childTnLst>
                                </p:cTn>
                              </p:par>
                              <p:par>
                                <p:cTn id="80" presetID="5" presetClass="entr" presetSubtype="5" fill="hold" nodeType="withEffect">
                                  <p:stCondLst>
                                    <p:cond delay="0"/>
                                  </p:stCondLst>
                                  <p:childTnLst>
                                    <p:set>
                                      <p:cBhvr>
                                        <p:cTn id="81" dur="1" fill="hold">
                                          <p:stCondLst>
                                            <p:cond delay="0"/>
                                          </p:stCondLst>
                                        </p:cTn>
                                        <p:tgtEl>
                                          <p:spTgt spid="166"/>
                                        </p:tgtEl>
                                        <p:attrNameLst>
                                          <p:attrName>style.visibility</p:attrName>
                                        </p:attrNameLst>
                                      </p:cBhvr>
                                      <p:to>
                                        <p:strVal val="visible"/>
                                      </p:to>
                                    </p:set>
                                    <p:animEffect transition="in" filter="checkerboard(down)">
                                      <p:cBhvr>
                                        <p:cTn id="82" dur="2000"/>
                                        <p:tgtEl>
                                          <p:spTgt spid="166"/>
                                        </p:tgtEl>
                                      </p:cBhvr>
                                    </p:animEffect>
                                  </p:childTnLst>
                                </p:cTn>
                              </p:par>
                              <p:par>
                                <p:cTn id="83" presetID="5" presetClass="entr" presetSubtype="5" fill="hold" nodeType="withEffect">
                                  <p:stCondLst>
                                    <p:cond delay="0"/>
                                  </p:stCondLst>
                                  <p:childTnLst>
                                    <p:set>
                                      <p:cBhvr>
                                        <p:cTn id="84" dur="1" fill="hold">
                                          <p:stCondLst>
                                            <p:cond delay="0"/>
                                          </p:stCondLst>
                                        </p:cTn>
                                        <p:tgtEl>
                                          <p:spTgt spid="167"/>
                                        </p:tgtEl>
                                        <p:attrNameLst>
                                          <p:attrName>style.visibility</p:attrName>
                                        </p:attrNameLst>
                                      </p:cBhvr>
                                      <p:to>
                                        <p:strVal val="visible"/>
                                      </p:to>
                                    </p:set>
                                    <p:animEffect transition="in" filter="checkerboard(down)">
                                      <p:cBhvr>
                                        <p:cTn id="85" dur="2000"/>
                                        <p:tgtEl>
                                          <p:spTgt spid="167"/>
                                        </p:tgtEl>
                                      </p:cBhvr>
                                    </p:animEffect>
                                  </p:childTnLst>
                                </p:cTn>
                              </p:par>
                              <p:par>
                                <p:cTn id="86" presetID="5" presetClass="entr" presetSubtype="5" fill="hold" nodeType="withEffect">
                                  <p:stCondLst>
                                    <p:cond delay="0"/>
                                  </p:stCondLst>
                                  <p:childTnLst>
                                    <p:set>
                                      <p:cBhvr>
                                        <p:cTn id="87" dur="1" fill="hold">
                                          <p:stCondLst>
                                            <p:cond delay="0"/>
                                          </p:stCondLst>
                                        </p:cTn>
                                        <p:tgtEl>
                                          <p:spTgt spid="168"/>
                                        </p:tgtEl>
                                        <p:attrNameLst>
                                          <p:attrName>style.visibility</p:attrName>
                                        </p:attrNameLst>
                                      </p:cBhvr>
                                      <p:to>
                                        <p:strVal val="visible"/>
                                      </p:to>
                                    </p:set>
                                    <p:animEffect transition="in" filter="checkerboard(down)">
                                      <p:cBhvr>
                                        <p:cTn id="88" dur="2000"/>
                                        <p:tgtEl>
                                          <p:spTgt spid="168"/>
                                        </p:tgtEl>
                                      </p:cBhvr>
                                    </p:animEffect>
                                  </p:childTnLst>
                                </p:cTn>
                              </p:par>
                              <p:par>
                                <p:cTn id="89" presetID="5" presetClass="entr" presetSubtype="5" fill="hold" nodeType="withEffect">
                                  <p:stCondLst>
                                    <p:cond delay="0"/>
                                  </p:stCondLst>
                                  <p:childTnLst>
                                    <p:set>
                                      <p:cBhvr>
                                        <p:cTn id="90" dur="1" fill="hold">
                                          <p:stCondLst>
                                            <p:cond delay="0"/>
                                          </p:stCondLst>
                                        </p:cTn>
                                        <p:tgtEl>
                                          <p:spTgt spid="169"/>
                                        </p:tgtEl>
                                        <p:attrNameLst>
                                          <p:attrName>style.visibility</p:attrName>
                                        </p:attrNameLst>
                                      </p:cBhvr>
                                      <p:to>
                                        <p:strVal val="visible"/>
                                      </p:to>
                                    </p:set>
                                    <p:animEffect transition="in" filter="checkerboard(down)">
                                      <p:cBhvr>
                                        <p:cTn id="91" dur="2000"/>
                                        <p:tgtEl>
                                          <p:spTgt spid="169"/>
                                        </p:tgtEl>
                                      </p:cBhvr>
                                    </p:animEffect>
                                  </p:childTnLst>
                                </p:cTn>
                              </p:par>
                              <p:par>
                                <p:cTn id="92" presetID="5" presetClass="entr" presetSubtype="5" fill="hold" nodeType="withEffect">
                                  <p:stCondLst>
                                    <p:cond delay="0"/>
                                  </p:stCondLst>
                                  <p:childTnLst>
                                    <p:set>
                                      <p:cBhvr>
                                        <p:cTn id="93" dur="1" fill="hold">
                                          <p:stCondLst>
                                            <p:cond delay="0"/>
                                          </p:stCondLst>
                                        </p:cTn>
                                        <p:tgtEl>
                                          <p:spTgt spid="170"/>
                                        </p:tgtEl>
                                        <p:attrNameLst>
                                          <p:attrName>style.visibility</p:attrName>
                                        </p:attrNameLst>
                                      </p:cBhvr>
                                      <p:to>
                                        <p:strVal val="visible"/>
                                      </p:to>
                                    </p:set>
                                    <p:animEffect transition="in" filter="checkerboard(down)">
                                      <p:cBhvr>
                                        <p:cTn id="94" dur="2000"/>
                                        <p:tgtEl>
                                          <p:spTgt spid="170"/>
                                        </p:tgtEl>
                                      </p:cBhvr>
                                    </p:animEffect>
                                  </p:childTnLst>
                                </p:cTn>
                              </p:par>
                              <p:par>
                                <p:cTn id="95" presetID="5" presetClass="entr" presetSubtype="5" fill="hold" nodeType="withEffect">
                                  <p:stCondLst>
                                    <p:cond delay="0"/>
                                  </p:stCondLst>
                                  <p:childTnLst>
                                    <p:set>
                                      <p:cBhvr>
                                        <p:cTn id="96" dur="1" fill="hold">
                                          <p:stCondLst>
                                            <p:cond delay="0"/>
                                          </p:stCondLst>
                                        </p:cTn>
                                        <p:tgtEl>
                                          <p:spTgt spid="171"/>
                                        </p:tgtEl>
                                        <p:attrNameLst>
                                          <p:attrName>style.visibility</p:attrName>
                                        </p:attrNameLst>
                                      </p:cBhvr>
                                      <p:to>
                                        <p:strVal val="visible"/>
                                      </p:to>
                                    </p:set>
                                    <p:animEffect transition="in" filter="checkerboard(down)">
                                      <p:cBhvr>
                                        <p:cTn id="97" dur="2000"/>
                                        <p:tgtEl>
                                          <p:spTgt spid="171"/>
                                        </p:tgtEl>
                                      </p:cBhvr>
                                    </p:animEffect>
                                  </p:childTnLst>
                                </p:cTn>
                              </p:par>
                              <p:par>
                                <p:cTn id="98" presetID="5" presetClass="entr" presetSubtype="5" fill="hold" nodeType="withEffect">
                                  <p:stCondLst>
                                    <p:cond delay="0"/>
                                  </p:stCondLst>
                                  <p:childTnLst>
                                    <p:set>
                                      <p:cBhvr>
                                        <p:cTn id="99" dur="1" fill="hold">
                                          <p:stCondLst>
                                            <p:cond delay="0"/>
                                          </p:stCondLst>
                                        </p:cTn>
                                        <p:tgtEl>
                                          <p:spTgt spid="172"/>
                                        </p:tgtEl>
                                        <p:attrNameLst>
                                          <p:attrName>style.visibility</p:attrName>
                                        </p:attrNameLst>
                                      </p:cBhvr>
                                      <p:to>
                                        <p:strVal val="visible"/>
                                      </p:to>
                                    </p:set>
                                    <p:animEffect transition="in" filter="checkerboard(down)">
                                      <p:cBhvr>
                                        <p:cTn id="100" dur="2000"/>
                                        <p:tgtEl>
                                          <p:spTgt spid="172"/>
                                        </p:tgtEl>
                                      </p:cBhvr>
                                    </p:animEffect>
                                  </p:childTnLst>
                                </p:cTn>
                              </p:par>
                              <p:par>
                                <p:cTn id="101" presetID="5" presetClass="entr" presetSubtype="5" fill="hold" nodeType="withEffect">
                                  <p:stCondLst>
                                    <p:cond delay="0"/>
                                  </p:stCondLst>
                                  <p:childTnLst>
                                    <p:set>
                                      <p:cBhvr>
                                        <p:cTn id="102" dur="1" fill="hold">
                                          <p:stCondLst>
                                            <p:cond delay="0"/>
                                          </p:stCondLst>
                                        </p:cTn>
                                        <p:tgtEl>
                                          <p:spTgt spid="191"/>
                                        </p:tgtEl>
                                        <p:attrNameLst>
                                          <p:attrName>style.visibility</p:attrName>
                                        </p:attrNameLst>
                                      </p:cBhvr>
                                      <p:to>
                                        <p:strVal val="visible"/>
                                      </p:to>
                                    </p:set>
                                    <p:animEffect transition="in" filter="checkerboard(down)">
                                      <p:cBhvr>
                                        <p:cTn id="103" dur="2000"/>
                                        <p:tgtEl>
                                          <p:spTgt spid="191"/>
                                        </p:tgtEl>
                                      </p:cBhvr>
                                    </p:animEffect>
                                  </p:childTnLst>
                                </p:cTn>
                              </p:par>
                              <p:par>
                                <p:cTn id="104" presetID="5" presetClass="entr" presetSubtype="5" fill="hold" nodeType="withEffect">
                                  <p:stCondLst>
                                    <p:cond delay="0"/>
                                  </p:stCondLst>
                                  <p:childTnLst>
                                    <p:set>
                                      <p:cBhvr>
                                        <p:cTn id="105" dur="1" fill="hold">
                                          <p:stCondLst>
                                            <p:cond delay="0"/>
                                          </p:stCondLst>
                                        </p:cTn>
                                        <p:tgtEl>
                                          <p:spTgt spid="192"/>
                                        </p:tgtEl>
                                        <p:attrNameLst>
                                          <p:attrName>style.visibility</p:attrName>
                                        </p:attrNameLst>
                                      </p:cBhvr>
                                      <p:to>
                                        <p:strVal val="visible"/>
                                      </p:to>
                                    </p:set>
                                    <p:animEffect transition="in" filter="checkerboard(down)">
                                      <p:cBhvr>
                                        <p:cTn id="106" dur="2000"/>
                                        <p:tgtEl>
                                          <p:spTgt spid="192"/>
                                        </p:tgtEl>
                                      </p:cBhvr>
                                    </p:animEffect>
                                  </p:childTnLst>
                                </p:cTn>
                              </p:par>
                              <p:par>
                                <p:cTn id="107" presetID="5" presetClass="entr" presetSubtype="5" fill="hold" nodeType="withEffect">
                                  <p:stCondLst>
                                    <p:cond delay="0"/>
                                  </p:stCondLst>
                                  <p:childTnLst>
                                    <p:set>
                                      <p:cBhvr>
                                        <p:cTn id="108" dur="1" fill="hold">
                                          <p:stCondLst>
                                            <p:cond delay="0"/>
                                          </p:stCondLst>
                                        </p:cTn>
                                        <p:tgtEl>
                                          <p:spTgt spid="193"/>
                                        </p:tgtEl>
                                        <p:attrNameLst>
                                          <p:attrName>style.visibility</p:attrName>
                                        </p:attrNameLst>
                                      </p:cBhvr>
                                      <p:to>
                                        <p:strVal val="visible"/>
                                      </p:to>
                                    </p:set>
                                    <p:animEffect transition="in" filter="checkerboard(down)">
                                      <p:cBhvr>
                                        <p:cTn id="109" dur="2000"/>
                                        <p:tgtEl>
                                          <p:spTgt spid="193"/>
                                        </p:tgtEl>
                                      </p:cBhvr>
                                    </p:animEffect>
                                  </p:childTnLst>
                                </p:cTn>
                              </p:par>
                              <p:par>
                                <p:cTn id="110" presetID="5" presetClass="entr" presetSubtype="5" fill="hold" nodeType="withEffect">
                                  <p:stCondLst>
                                    <p:cond delay="0"/>
                                  </p:stCondLst>
                                  <p:childTnLst>
                                    <p:set>
                                      <p:cBhvr>
                                        <p:cTn id="111" dur="1" fill="hold">
                                          <p:stCondLst>
                                            <p:cond delay="0"/>
                                          </p:stCondLst>
                                        </p:cTn>
                                        <p:tgtEl>
                                          <p:spTgt spid="194"/>
                                        </p:tgtEl>
                                        <p:attrNameLst>
                                          <p:attrName>style.visibility</p:attrName>
                                        </p:attrNameLst>
                                      </p:cBhvr>
                                      <p:to>
                                        <p:strVal val="visible"/>
                                      </p:to>
                                    </p:set>
                                    <p:animEffect transition="in" filter="checkerboard(down)">
                                      <p:cBhvr>
                                        <p:cTn id="112" dur="2000"/>
                                        <p:tgtEl>
                                          <p:spTgt spid="194"/>
                                        </p:tgtEl>
                                      </p:cBhvr>
                                    </p:animEffect>
                                  </p:childTnLst>
                                </p:cTn>
                              </p:par>
                              <p:par>
                                <p:cTn id="113" presetID="5" presetClass="entr" presetSubtype="5" fill="hold" nodeType="withEffect">
                                  <p:stCondLst>
                                    <p:cond delay="0"/>
                                  </p:stCondLst>
                                  <p:childTnLst>
                                    <p:set>
                                      <p:cBhvr>
                                        <p:cTn id="114" dur="1" fill="hold">
                                          <p:stCondLst>
                                            <p:cond delay="0"/>
                                          </p:stCondLst>
                                        </p:cTn>
                                        <p:tgtEl>
                                          <p:spTgt spid="195"/>
                                        </p:tgtEl>
                                        <p:attrNameLst>
                                          <p:attrName>style.visibility</p:attrName>
                                        </p:attrNameLst>
                                      </p:cBhvr>
                                      <p:to>
                                        <p:strVal val="visible"/>
                                      </p:to>
                                    </p:set>
                                    <p:animEffect transition="in" filter="checkerboard(down)">
                                      <p:cBhvr>
                                        <p:cTn id="115" dur="2000"/>
                                        <p:tgtEl>
                                          <p:spTgt spid="195"/>
                                        </p:tgtEl>
                                      </p:cBhvr>
                                    </p:animEffect>
                                  </p:childTnLst>
                                </p:cTn>
                              </p:par>
                              <p:par>
                                <p:cTn id="116" presetID="5" presetClass="entr" presetSubtype="5" fill="hold" nodeType="withEffect">
                                  <p:stCondLst>
                                    <p:cond delay="0"/>
                                  </p:stCondLst>
                                  <p:childTnLst>
                                    <p:set>
                                      <p:cBhvr>
                                        <p:cTn id="117" dur="1" fill="hold">
                                          <p:stCondLst>
                                            <p:cond delay="0"/>
                                          </p:stCondLst>
                                        </p:cTn>
                                        <p:tgtEl>
                                          <p:spTgt spid="196"/>
                                        </p:tgtEl>
                                        <p:attrNameLst>
                                          <p:attrName>style.visibility</p:attrName>
                                        </p:attrNameLst>
                                      </p:cBhvr>
                                      <p:to>
                                        <p:strVal val="visible"/>
                                      </p:to>
                                    </p:set>
                                    <p:animEffect transition="in" filter="checkerboard(down)">
                                      <p:cBhvr>
                                        <p:cTn id="118" dur="2000"/>
                                        <p:tgtEl>
                                          <p:spTgt spid="196"/>
                                        </p:tgtEl>
                                      </p:cBhvr>
                                    </p:animEffect>
                                  </p:childTnLst>
                                </p:cTn>
                              </p:par>
                              <p:par>
                                <p:cTn id="119" presetID="5" presetClass="entr" presetSubtype="5" fill="hold" nodeType="withEffect">
                                  <p:stCondLst>
                                    <p:cond delay="0"/>
                                  </p:stCondLst>
                                  <p:childTnLst>
                                    <p:set>
                                      <p:cBhvr>
                                        <p:cTn id="120" dur="1" fill="hold">
                                          <p:stCondLst>
                                            <p:cond delay="0"/>
                                          </p:stCondLst>
                                        </p:cTn>
                                        <p:tgtEl>
                                          <p:spTgt spid="197"/>
                                        </p:tgtEl>
                                        <p:attrNameLst>
                                          <p:attrName>style.visibility</p:attrName>
                                        </p:attrNameLst>
                                      </p:cBhvr>
                                      <p:to>
                                        <p:strVal val="visible"/>
                                      </p:to>
                                    </p:set>
                                    <p:animEffect transition="in" filter="checkerboard(down)">
                                      <p:cBhvr>
                                        <p:cTn id="121" dur="2000"/>
                                        <p:tgtEl>
                                          <p:spTgt spid="197"/>
                                        </p:tgtEl>
                                      </p:cBhvr>
                                    </p:animEffect>
                                  </p:childTnLst>
                                </p:cTn>
                              </p:par>
                              <p:par>
                                <p:cTn id="122" presetID="5" presetClass="entr" presetSubtype="5" fill="hold" nodeType="withEffect">
                                  <p:stCondLst>
                                    <p:cond delay="0"/>
                                  </p:stCondLst>
                                  <p:childTnLst>
                                    <p:set>
                                      <p:cBhvr>
                                        <p:cTn id="123" dur="1" fill="hold">
                                          <p:stCondLst>
                                            <p:cond delay="0"/>
                                          </p:stCondLst>
                                        </p:cTn>
                                        <p:tgtEl>
                                          <p:spTgt spid="198"/>
                                        </p:tgtEl>
                                        <p:attrNameLst>
                                          <p:attrName>style.visibility</p:attrName>
                                        </p:attrNameLst>
                                      </p:cBhvr>
                                      <p:to>
                                        <p:strVal val="visible"/>
                                      </p:to>
                                    </p:set>
                                    <p:animEffect transition="in" filter="checkerboard(down)">
                                      <p:cBhvr>
                                        <p:cTn id="124" dur="2000"/>
                                        <p:tgtEl>
                                          <p:spTgt spid="198"/>
                                        </p:tgtEl>
                                      </p:cBhvr>
                                    </p:animEffect>
                                  </p:childTnLst>
                                </p:cTn>
                              </p:par>
                              <p:par>
                                <p:cTn id="125" presetID="5" presetClass="entr" presetSubtype="5" fill="hold" nodeType="withEffect">
                                  <p:stCondLst>
                                    <p:cond delay="0"/>
                                  </p:stCondLst>
                                  <p:childTnLst>
                                    <p:set>
                                      <p:cBhvr>
                                        <p:cTn id="126" dur="1" fill="hold">
                                          <p:stCondLst>
                                            <p:cond delay="0"/>
                                          </p:stCondLst>
                                        </p:cTn>
                                        <p:tgtEl>
                                          <p:spTgt spid="209"/>
                                        </p:tgtEl>
                                        <p:attrNameLst>
                                          <p:attrName>style.visibility</p:attrName>
                                        </p:attrNameLst>
                                      </p:cBhvr>
                                      <p:to>
                                        <p:strVal val="visible"/>
                                      </p:to>
                                    </p:set>
                                    <p:animEffect transition="in" filter="checkerboard(down)">
                                      <p:cBhvr>
                                        <p:cTn id="127" dur="2000"/>
                                        <p:tgtEl>
                                          <p:spTgt spid="209"/>
                                        </p:tgtEl>
                                      </p:cBhvr>
                                    </p:animEffect>
                                  </p:childTnLst>
                                </p:cTn>
                              </p:par>
                              <p:par>
                                <p:cTn id="128" presetID="5" presetClass="entr" presetSubtype="5" fill="hold" nodeType="withEffect">
                                  <p:stCondLst>
                                    <p:cond delay="0"/>
                                  </p:stCondLst>
                                  <p:childTnLst>
                                    <p:set>
                                      <p:cBhvr>
                                        <p:cTn id="129" dur="1" fill="hold">
                                          <p:stCondLst>
                                            <p:cond delay="0"/>
                                          </p:stCondLst>
                                        </p:cTn>
                                        <p:tgtEl>
                                          <p:spTgt spid="210"/>
                                        </p:tgtEl>
                                        <p:attrNameLst>
                                          <p:attrName>style.visibility</p:attrName>
                                        </p:attrNameLst>
                                      </p:cBhvr>
                                      <p:to>
                                        <p:strVal val="visible"/>
                                      </p:to>
                                    </p:set>
                                    <p:animEffect transition="in" filter="checkerboard(down)">
                                      <p:cBhvr>
                                        <p:cTn id="130" dur="2000"/>
                                        <p:tgtEl>
                                          <p:spTgt spid="210"/>
                                        </p:tgtEl>
                                      </p:cBhvr>
                                    </p:animEffect>
                                  </p:childTnLst>
                                </p:cTn>
                              </p:par>
                              <p:par>
                                <p:cTn id="131" presetID="5" presetClass="entr" presetSubtype="5" fill="hold" nodeType="withEffect">
                                  <p:stCondLst>
                                    <p:cond delay="0"/>
                                  </p:stCondLst>
                                  <p:childTnLst>
                                    <p:set>
                                      <p:cBhvr>
                                        <p:cTn id="132" dur="1" fill="hold">
                                          <p:stCondLst>
                                            <p:cond delay="0"/>
                                          </p:stCondLst>
                                        </p:cTn>
                                        <p:tgtEl>
                                          <p:spTgt spid="211"/>
                                        </p:tgtEl>
                                        <p:attrNameLst>
                                          <p:attrName>style.visibility</p:attrName>
                                        </p:attrNameLst>
                                      </p:cBhvr>
                                      <p:to>
                                        <p:strVal val="visible"/>
                                      </p:to>
                                    </p:set>
                                    <p:animEffect transition="in" filter="checkerboard(down)">
                                      <p:cBhvr>
                                        <p:cTn id="133" dur="2000"/>
                                        <p:tgtEl>
                                          <p:spTgt spid="211"/>
                                        </p:tgtEl>
                                      </p:cBhvr>
                                    </p:animEffect>
                                  </p:childTnLst>
                                </p:cTn>
                              </p:par>
                              <p:par>
                                <p:cTn id="134" presetID="5" presetClass="entr" presetSubtype="5" fill="hold" nodeType="withEffect">
                                  <p:stCondLst>
                                    <p:cond delay="0"/>
                                  </p:stCondLst>
                                  <p:childTnLst>
                                    <p:set>
                                      <p:cBhvr>
                                        <p:cTn id="135" dur="1" fill="hold">
                                          <p:stCondLst>
                                            <p:cond delay="0"/>
                                          </p:stCondLst>
                                        </p:cTn>
                                        <p:tgtEl>
                                          <p:spTgt spid="212"/>
                                        </p:tgtEl>
                                        <p:attrNameLst>
                                          <p:attrName>style.visibility</p:attrName>
                                        </p:attrNameLst>
                                      </p:cBhvr>
                                      <p:to>
                                        <p:strVal val="visible"/>
                                      </p:to>
                                    </p:set>
                                    <p:animEffect transition="in" filter="checkerboard(down)">
                                      <p:cBhvr>
                                        <p:cTn id="136" dur="2000"/>
                                        <p:tgtEl>
                                          <p:spTgt spid="212"/>
                                        </p:tgtEl>
                                      </p:cBhvr>
                                    </p:animEffect>
                                  </p:childTnLst>
                                </p:cTn>
                              </p:par>
                              <p:par>
                                <p:cTn id="137" presetID="5" presetClass="entr" presetSubtype="5" fill="hold" nodeType="withEffect">
                                  <p:stCondLst>
                                    <p:cond delay="0"/>
                                  </p:stCondLst>
                                  <p:childTnLst>
                                    <p:set>
                                      <p:cBhvr>
                                        <p:cTn id="138" dur="1" fill="hold">
                                          <p:stCondLst>
                                            <p:cond delay="0"/>
                                          </p:stCondLst>
                                        </p:cTn>
                                        <p:tgtEl>
                                          <p:spTgt spid="213"/>
                                        </p:tgtEl>
                                        <p:attrNameLst>
                                          <p:attrName>style.visibility</p:attrName>
                                        </p:attrNameLst>
                                      </p:cBhvr>
                                      <p:to>
                                        <p:strVal val="visible"/>
                                      </p:to>
                                    </p:set>
                                    <p:animEffect transition="in" filter="checkerboard(down)">
                                      <p:cBhvr>
                                        <p:cTn id="139" dur="2000"/>
                                        <p:tgtEl>
                                          <p:spTgt spid="213"/>
                                        </p:tgtEl>
                                      </p:cBhvr>
                                    </p:animEffect>
                                  </p:childTnLst>
                                </p:cTn>
                              </p:par>
                              <p:par>
                                <p:cTn id="140" presetID="5" presetClass="entr" presetSubtype="5" fill="hold" nodeType="withEffect">
                                  <p:stCondLst>
                                    <p:cond delay="0"/>
                                  </p:stCondLst>
                                  <p:childTnLst>
                                    <p:set>
                                      <p:cBhvr>
                                        <p:cTn id="141" dur="1" fill="hold">
                                          <p:stCondLst>
                                            <p:cond delay="0"/>
                                          </p:stCondLst>
                                        </p:cTn>
                                        <p:tgtEl>
                                          <p:spTgt spid="214"/>
                                        </p:tgtEl>
                                        <p:attrNameLst>
                                          <p:attrName>style.visibility</p:attrName>
                                        </p:attrNameLst>
                                      </p:cBhvr>
                                      <p:to>
                                        <p:strVal val="visible"/>
                                      </p:to>
                                    </p:set>
                                    <p:animEffect transition="in" filter="checkerboard(down)">
                                      <p:cBhvr>
                                        <p:cTn id="142" dur="2000"/>
                                        <p:tgtEl>
                                          <p:spTgt spid="214"/>
                                        </p:tgtEl>
                                      </p:cBhvr>
                                    </p:animEffect>
                                  </p:childTnLst>
                                </p:cTn>
                              </p:par>
                              <p:par>
                                <p:cTn id="143" presetID="5" presetClass="entr" presetSubtype="5" fill="hold" nodeType="withEffect">
                                  <p:stCondLst>
                                    <p:cond delay="0"/>
                                  </p:stCondLst>
                                  <p:childTnLst>
                                    <p:set>
                                      <p:cBhvr>
                                        <p:cTn id="144" dur="1" fill="hold">
                                          <p:stCondLst>
                                            <p:cond delay="0"/>
                                          </p:stCondLst>
                                        </p:cTn>
                                        <p:tgtEl>
                                          <p:spTgt spid="215"/>
                                        </p:tgtEl>
                                        <p:attrNameLst>
                                          <p:attrName>style.visibility</p:attrName>
                                        </p:attrNameLst>
                                      </p:cBhvr>
                                      <p:to>
                                        <p:strVal val="visible"/>
                                      </p:to>
                                    </p:set>
                                    <p:animEffect transition="in" filter="checkerboard(down)">
                                      <p:cBhvr>
                                        <p:cTn id="145" dur="2000"/>
                                        <p:tgtEl>
                                          <p:spTgt spid="215"/>
                                        </p:tgtEl>
                                      </p:cBhvr>
                                    </p:animEffect>
                                  </p:childTnLst>
                                </p:cTn>
                              </p:par>
                              <p:par>
                                <p:cTn id="146" presetID="5" presetClass="entr" presetSubtype="5" fill="hold" nodeType="withEffect">
                                  <p:stCondLst>
                                    <p:cond delay="0"/>
                                  </p:stCondLst>
                                  <p:childTnLst>
                                    <p:set>
                                      <p:cBhvr>
                                        <p:cTn id="147" dur="1" fill="hold">
                                          <p:stCondLst>
                                            <p:cond delay="0"/>
                                          </p:stCondLst>
                                        </p:cTn>
                                        <p:tgtEl>
                                          <p:spTgt spid="216"/>
                                        </p:tgtEl>
                                        <p:attrNameLst>
                                          <p:attrName>style.visibility</p:attrName>
                                        </p:attrNameLst>
                                      </p:cBhvr>
                                      <p:to>
                                        <p:strVal val="visible"/>
                                      </p:to>
                                    </p:set>
                                    <p:animEffect transition="in" filter="checkerboard(down)">
                                      <p:cBhvr>
                                        <p:cTn id="148" dur="2000"/>
                                        <p:tgtEl>
                                          <p:spTgt spid="216"/>
                                        </p:tgtEl>
                                      </p:cBhvr>
                                    </p:animEffect>
                                  </p:childTnLst>
                                </p:cTn>
                              </p:par>
                              <p:par>
                                <p:cTn id="149" presetID="5" presetClass="entr" presetSubtype="5" fill="hold" nodeType="withEffect">
                                  <p:stCondLst>
                                    <p:cond delay="0"/>
                                  </p:stCondLst>
                                  <p:childTnLst>
                                    <p:set>
                                      <p:cBhvr>
                                        <p:cTn id="150" dur="1" fill="hold">
                                          <p:stCondLst>
                                            <p:cond delay="0"/>
                                          </p:stCondLst>
                                        </p:cTn>
                                        <p:tgtEl>
                                          <p:spTgt spid="235"/>
                                        </p:tgtEl>
                                        <p:attrNameLst>
                                          <p:attrName>style.visibility</p:attrName>
                                        </p:attrNameLst>
                                      </p:cBhvr>
                                      <p:to>
                                        <p:strVal val="visible"/>
                                      </p:to>
                                    </p:set>
                                    <p:animEffect transition="in" filter="checkerboard(down)">
                                      <p:cBhvr>
                                        <p:cTn id="151" dur="2000"/>
                                        <p:tgtEl>
                                          <p:spTgt spid="235"/>
                                        </p:tgtEl>
                                      </p:cBhvr>
                                    </p:animEffect>
                                  </p:childTnLst>
                                </p:cTn>
                              </p:par>
                              <p:par>
                                <p:cTn id="152" presetID="5" presetClass="entr" presetSubtype="5" fill="hold" nodeType="withEffect">
                                  <p:stCondLst>
                                    <p:cond delay="0"/>
                                  </p:stCondLst>
                                  <p:childTnLst>
                                    <p:set>
                                      <p:cBhvr>
                                        <p:cTn id="153" dur="1" fill="hold">
                                          <p:stCondLst>
                                            <p:cond delay="0"/>
                                          </p:stCondLst>
                                        </p:cTn>
                                        <p:tgtEl>
                                          <p:spTgt spid="236"/>
                                        </p:tgtEl>
                                        <p:attrNameLst>
                                          <p:attrName>style.visibility</p:attrName>
                                        </p:attrNameLst>
                                      </p:cBhvr>
                                      <p:to>
                                        <p:strVal val="visible"/>
                                      </p:to>
                                    </p:set>
                                    <p:animEffect transition="in" filter="checkerboard(down)">
                                      <p:cBhvr>
                                        <p:cTn id="154" dur="2000"/>
                                        <p:tgtEl>
                                          <p:spTgt spid="236"/>
                                        </p:tgtEl>
                                      </p:cBhvr>
                                    </p:animEffect>
                                  </p:childTnLst>
                                </p:cTn>
                              </p:par>
                              <p:par>
                                <p:cTn id="155" presetID="5" presetClass="entr" presetSubtype="5" fill="hold" nodeType="withEffect">
                                  <p:stCondLst>
                                    <p:cond delay="0"/>
                                  </p:stCondLst>
                                  <p:childTnLst>
                                    <p:set>
                                      <p:cBhvr>
                                        <p:cTn id="156" dur="1" fill="hold">
                                          <p:stCondLst>
                                            <p:cond delay="0"/>
                                          </p:stCondLst>
                                        </p:cTn>
                                        <p:tgtEl>
                                          <p:spTgt spid="237"/>
                                        </p:tgtEl>
                                        <p:attrNameLst>
                                          <p:attrName>style.visibility</p:attrName>
                                        </p:attrNameLst>
                                      </p:cBhvr>
                                      <p:to>
                                        <p:strVal val="visible"/>
                                      </p:to>
                                    </p:set>
                                    <p:animEffect transition="in" filter="checkerboard(down)">
                                      <p:cBhvr>
                                        <p:cTn id="157" dur="2000"/>
                                        <p:tgtEl>
                                          <p:spTgt spid="237"/>
                                        </p:tgtEl>
                                      </p:cBhvr>
                                    </p:animEffect>
                                  </p:childTnLst>
                                </p:cTn>
                              </p:par>
                              <p:par>
                                <p:cTn id="158" presetID="5" presetClass="entr" presetSubtype="5" fill="hold" nodeType="withEffect">
                                  <p:stCondLst>
                                    <p:cond delay="0"/>
                                  </p:stCondLst>
                                  <p:childTnLst>
                                    <p:set>
                                      <p:cBhvr>
                                        <p:cTn id="159" dur="1" fill="hold">
                                          <p:stCondLst>
                                            <p:cond delay="0"/>
                                          </p:stCondLst>
                                        </p:cTn>
                                        <p:tgtEl>
                                          <p:spTgt spid="238"/>
                                        </p:tgtEl>
                                        <p:attrNameLst>
                                          <p:attrName>style.visibility</p:attrName>
                                        </p:attrNameLst>
                                      </p:cBhvr>
                                      <p:to>
                                        <p:strVal val="visible"/>
                                      </p:to>
                                    </p:set>
                                    <p:animEffect transition="in" filter="checkerboard(down)">
                                      <p:cBhvr>
                                        <p:cTn id="160" dur="2000"/>
                                        <p:tgtEl>
                                          <p:spTgt spid="238"/>
                                        </p:tgtEl>
                                      </p:cBhvr>
                                    </p:animEffect>
                                  </p:childTnLst>
                                </p:cTn>
                              </p:par>
                              <p:par>
                                <p:cTn id="161" presetID="5" presetClass="entr" presetSubtype="5" fill="hold" nodeType="withEffect">
                                  <p:stCondLst>
                                    <p:cond delay="0"/>
                                  </p:stCondLst>
                                  <p:childTnLst>
                                    <p:set>
                                      <p:cBhvr>
                                        <p:cTn id="162" dur="1" fill="hold">
                                          <p:stCondLst>
                                            <p:cond delay="0"/>
                                          </p:stCondLst>
                                        </p:cTn>
                                        <p:tgtEl>
                                          <p:spTgt spid="239"/>
                                        </p:tgtEl>
                                        <p:attrNameLst>
                                          <p:attrName>style.visibility</p:attrName>
                                        </p:attrNameLst>
                                      </p:cBhvr>
                                      <p:to>
                                        <p:strVal val="visible"/>
                                      </p:to>
                                    </p:set>
                                    <p:animEffect transition="in" filter="checkerboard(down)">
                                      <p:cBhvr>
                                        <p:cTn id="163" dur="2000"/>
                                        <p:tgtEl>
                                          <p:spTgt spid="239"/>
                                        </p:tgtEl>
                                      </p:cBhvr>
                                    </p:animEffect>
                                  </p:childTnLst>
                                </p:cTn>
                              </p:par>
                              <p:par>
                                <p:cTn id="164" presetID="5" presetClass="entr" presetSubtype="5" fill="hold" nodeType="withEffect">
                                  <p:stCondLst>
                                    <p:cond delay="0"/>
                                  </p:stCondLst>
                                  <p:childTnLst>
                                    <p:set>
                                      <p:cBhvr>
                                        <p:cTn id="165" dur="1" fill="hold">
                                          <p:stCondLst>
                                            <p:cond delay="0"/>
                                          </p:stCondLst>
                                        </p:cTn>
                                        <p:tgtEl>
                                          <p:spTgt spid="240"/>
                                        </p:tgtEl>
                                        <p:attrNameLst>
                                          <p:attrName>style.visibility</p:attrName>
                                        </p:attrNameLst>
                                      </p:cBhvr>
                                      <p:to>
                                        <p:strVal val="visible"/>
                                      </p:to>
                                    </p:set>
                                    <p:animEffect transition="in" filter="checkerboard(down)">
                                      <p:cBhvr>
                                        <p:cTn id="166" dur="2000"/>
                                        <p:tgtEl>
                                          <p:spTgt spid="240"/>
                                        </p:tgtEl>
                                      </p:cBhvr>
                                    </p:animEffect>
                                  </p:childTnLst>
                                </p:cTn>
                              </p:par>
                              <p:par>
                                <p:cTn id="167" presetID="5" presetClass="entr" presetSubtype="5" fill="hold" nodeType="withEffect">
                                  <p:stCondLst>
                                    <p:cond delay="0"/>
                                  </p:stCondLst>
                                  <p:childTnLst>
                                    <p:set>
                                      <p:cBhvr>
                                        <p:cTn id="168" dur="1" fill="hold">
                                          <p:stCondLst>
                                            <p:cond delay="0"/>
                                          </p:stCondLst>
                                        </p:cTn>
                                        <p:tgtEl>
                                          <p:spTgt spid="241"/>
                                        </p:tgtEl>
                                        <p:attrNameLst>
                                          <p:attrName>style.visibility</p:attrName>
                                        </p:attrNameLst>
                                      </p:cBhvr>
                                      <p:to>
                                        <p:strVal val="visible"/>
                                      </p:to>
                                    </p:set>
                                    <p:animEffect transition="in" filter="checkerboard(down)">
                                      <p:cBhvr>
                                        <p:cTn id="169" dur="2000"/>
                                        <p:tgtEl>
                                          <p:spTgt spid="241"/>
                                        </p:tgtEl>
                                      </p:cBhvr>
                                    </p:animEffect>
                                  </p:childTnLst>
                                </p:cTn>
                              </p:par>
                              <p:par>
                                <p:cTn id="170" presetID="5" presetClass="entr" presetSubtype="5" fill="hold" nodeType="withEffect">
                                  <p:stCondLst>
                                    <p:cond delay="0"/>
                                  </p:stCondLst>
                                  <p:childTnLst>
                                    <p:set>
                                      <p:cBhvr>
                                        <p:cTn id="171" dur="1" fill="hold">
                                          <p:stCondLst>
                                            <p:cond delay="0"/>
                                          </p:stCondLst>
                                        </p:cTn>
                                        <p:tgtEl>
                                          <p:spTgt spid="242"/>
                                        </p:tgtEl>
                                        <p:attrNameLst>
                                          <p:attrName>style.visibility</p:attrName>
                                        </p:attrNameLst>
                                      </p:cBhvr>
                                      <p:to>
                                        <p:strVal val="visible"/>
                                      </p:to>
                                    </p:set>
                                    <p:animEffect transition="in" filter="checkerboard(down)">
                                      <p:cBhvr>
                                        <p:cTn id="172" dur="2000"/>
                                        <p:tgtEl>
                                          <p:spTgt spid="242"/>
                                        </p:tgtEl>
                                      </p:cBhvr>
                                    </p:animEffect>
                                  </p:childTnLst>
                                </p:cTn>
                              </p:par>
                              <p:par>
                                <p:cTn id="173" presetID="5" presetClass="entr" presetSubtype="5" fill="hold" nodeType="withEffect">
                                  <p:stCondLst>
                                    <p:cond delay="0"/>
                                  </p:stCondLst>
                                  <p:childTnLst>
                                    <p:set>
                                      <p:cBhvr>
                                        <p:cTn id="174" dur="1" fill="hold">
                                          <p:stCondLst>
                                            <p:cond delay="0"/>
                                          </p:stCondLst>
                                        </p:cTn>
                                        <p:tgtEl>
                                          <p:spTgt spid="261"/>
                                        </p:tgtEl>
                                        <p:attrNameLst>
                                          <p:attrName>style.visibility</p:attrName>
                                        </p:attrNameLst>
                                      </p:cBhvr>
                                      <p:to>
                                        <p:strVal val="visible"/>
                                      </p:to>
                                    </p:set>
                                    <p:animEffect transition="in" filter="checkerboard(down)">
                                      <p:cBhvr>
                                        <p:cTn id="175" dur="2000"/>
                                        <p:tgtEl>
                                          <p:spTgt spid="261"/>
                                        </p:tgtEl>
                                      </p:cBhvr>
                                    </p:animEffect>
                                  </p:childTnLst>
                                </p:cTn>
                              </p:par>
                              <p:par>
                                <p:cTn id="176" presetID="5" presetClass="entr" presetSubtype="5" fill="hold" nodeType="withEffect">
                                  <p:stCondLst>
                                    <p:cond delay="0"/>
                                  </p:stCondLst>
                                  <p:childTnLst>
                                    <p:set>
                                      <p:cBhvr>
                                        <p:cTn id="177" dur="1" fill="hold">
                                          <p:stCondLst>
                                            <p:cond delay="0"/>
                                          </p:stCondLst>
                                        </p:cTn>
                                        <p:tgtEl>
                                          <p:spTgt spid="262"/>
                                        </p:tgtEl>
                                        <p:attrNameLst>
                                          <p:attrName>style.visibility</p:attrName>
                                        </p:attrNameLst>
                                      </p:cBhvr>
                                      <p:to>
                                        <p:strVal val="visible"/>
                                      </p:to>
                                    </p:set>
                                    <p:animEffect transition="in" filter="checkerboard(down)">
                                      <p:cBhvr>
                                        <p:cTn id="178" dur="2000"/>
                                        <p:tgtEl>
                                          <p:spTgt spid="262"/>
                                        </p:tgtEl>
                                      </p:cBhvr>
                                    </p:animEffect>
                                  </p:childTnLst>
                                </p:cTn>
                              </p:par>
                              <p:par>
                                <p:cTn id="179" presetID="5" presetClass="entr" presetSubtype="5" fill="hold" nodeType="withEffect">
                                  <p:stCondLst>
                                    <p:cond delay="0"/>
                                  </p:stCondLst>
                                  <p:childTnLst>
                                    <p:set>
                                      <p:cBhvr>
                                        <p:cTn id="180" dur="1" fill="hold">
                                          <p:stCondLst>
                                            <p:cond delay="0"/>
                                          </p:stCondLst>
                                        </p:cTn>
                                        <p:tgtEl>
                                          <p:spTgt spid="263"/>
                                        </p:tgtEl>
                                        <p:attrNameLst>
                                          <p:attrName>style.visibility</p:attrName>
                                        </p:attrNameLst>
                                      </p:cBhvr>
                                      <p:to>
                                        <p:strVal val="visible"/>
                                      </p:to>
                                    </p:set>
                                    <p:animEffect transition="in" filter="checkerboard(down)">
                                      <p:cBhvr>
                                        <p:cTn id="181" dur="2000"/>
                                        <p:tgtEl>
                                          <p:spTgt spid="263"/>
                                        </p:tgtEl>
                                      </p:cBhvr>
                                    </p:animEffect>
                                  </p:childTnLst>
                                </p:cTn>
                              </p:par>
                              <p:par>
                                <p:cTn id="182" presetID="5" presetClass="entr" presetSubtype="5" fill="hold" nodeType="withEffect">
                                  <p:stCondLst>
                                    <p:cond delay="0"/>
                                  </p:stCondLst>
                                  <p:childTnLst>
                                    <p:set>
                                      <p:cBhvr>
                                        <p:cTn id="183" dur="1" fill="hold">
                                          <p:stCondLst>
                                            <p:cond delay="0"/>
                                          </p:stCondLst>
                                        </p:cTn>
                                        <p:tgtEl>
                                          <p:spTgt spid="264"/>
                                        </p:tgtEl>
                                        <p:attrNameLst>
                                          <p:attrName>style.visibility</p:attrName>
                                        </p:attrNameLst>
                                      </p:cBhvr>
                                      <p:to>
                                        <p:strVal val="visible"/>
                                      </p:to>
                                    </p:set>
                                    <p:animEffect transition="in" filter="checkerboard(down)">
                                      <p:cBhvr>
                                        <p:cTn id="184" dur="2000"/>
                                        <p:tgtEl>
                                          <p:spTgt spid="264"/>
                                        </p:tgtEl>
                                      </p:cBhvr>
                                    </p:animEffect>
                                  </p:childTnLst>
                                </p:cTn>
                              </p:par>
                              <p:par>
                                <p:cTn id="185" presetID="5" presetClass="entr" presetSubtype="5" fill="hold" nodeType="withEffect">
                                  <p:stCondLst>
                                    <p:cond delay="0"/>
                                  </p:stCondLst>
                                  <p:childTnLst>
                                    <p:set>
                                      <p:cBhvr>
                                        <p:cTn id="186" dur="1" fill="hold">
                                          <p:stCondLst>
                                            <p:cond delay="0"/>
                                          </p:stCondLst>
                                        </p:cTn>
                                        <p:tgtEl>
                                          <p:spTgt spid="265"/>
                                        </p:tgtEl>
                                        <p:attrNameLst>
                                          <p:attrName>style.visibility</p:attrName>
                                        </p:attrNameLst>
                                      </p:cBhvr>
                                      <p:to>
                                        <p:strVal val="visible"/>
                                      </p:to>
                                    </p:set>
                                    <p:animEffect transition="in" filter="checkerboard(down)">
                                      <p:cBhvr>
                                        <p:cTn id="187" dur="2000"/>
                                        <p:tgtEl>
                                          <p:spTgt spid="265"/>
                                        </p:tgtEl>
                                      </p:cBhvr>
                                    </p:animEffect>
                                  </p:childTnLst>
                                </p:cTn>
                              </p:par>
                              <p:par>
                                <p:cTn id="188" presetID="5" presetClass="entr" presetSubtype="5" fill="hold" nodeType="withEffect">
                                  <p:stCondLst>
                                    <p:cond delay="0"/>
                                  </p:stCondLst>
                                  <p:childTnLst>
                                    <p:set>
                                      <p:cBhvr>
                                        <p:cTn id="189" dur="1" fill="hold">
                                          <p:stCondLst>
                                            <p:cond delay="0"/>
                                          </p:stCondLst>
                                        </p:cTn>
                                        <p:tgtEl>
                                          <p:spTgt spid="266"/>
                                        </p:tgtEl>
                                        <p:attrNameLst>
                                          <p:attrName>style.visibility</p:attrName>
                                        </p:attrNameLst>
                                      </p:cBhvr>
                                      <p:to>
                                        <p:strVal val="visible"/>
                                      </p:to>
                                    </p:set>
                                    <p:animEffect transition="in" filter="checkerboard(down)">
                                      <p:cBhvr>
                                        <p:cTn id="190" dur="2000"/>
                                        <p:tgtEl>
                                          <p:spTgt spid="266"/>
                                        </p:tgtEl>
                                      </p:cBhvr>
                                    </p:animEffect>
                                  </p:childTnLst>
                                </p:cTn>
                              </p:par>
                              <p:par>
                                <p:cTn id="191" presetID="5" presetClass="entr" presetSubtype="5" fill="hold" nodeType="withEffect">
                                  <p:stCondLst>
                                    <p:cond delay="0"/>
                                  </p:stCondLst>
                                  <p:childTnLst>
                                    <p:set>
                                      <p:cBhvr>
                                        <p:cTn id="192" dur="1" fill="hold">
                                          <p:stCondLst>
                                            <p:cond delay="0"/>
                                          </p:stCondLst>
                                        </p:cTn>
                                        <p:tgtEl>
                                          <p:spTgt spid="267"/>
                                        </p:tgtEl>
                                        <p:attrNameLst>
                                          <p:attrName>style.visibility</p:attrName>
                                        </p:attrNameLst>
                                      </p:cBhvr>
                                      <p:to>
                                        <p:strVal val="visible"/>
                                      </p:to>
                                    </p:set>
                                    <p:animEffect transition="in" filter="checkerboard(down)">
                                      <p:cBhvr>
                                        <p:cTn id="193" dur="2000"/>
                                        <p:tgtEl>
                                          <p:spTgt spid="267"/>
                                        </p:tgtEl>
                                      </p:cBhvr>
                                    </p:animEffect>
                                  </p:childTnLst>
                                </p:cTn>
                              </p:par>
                              <p:par>
                                <p:cTn id="194" presetID="5" presetClass="entr" presetSubtype="5" fill="hold" nodeType="withEffect">
                                  <p:stCondLst>
                                    <p:cond delay="0"/>
                                  </p:stCondLst>
                                  <p:childTnLst>
                                    <p:set>
                                      <p:cBhvr>
                                        <p:cTn id="195" dur="1" fill="hold">
                                          <p:stCondLst>
                                            <p:cond delay="0"/>
                                          </p:stCondLst>
                                        </p:cTn>
                                        <p:tgtEl>
                                          <p:spTgt spid="268"/>
                                        </p:tgtEl>
                                        <p:attrNameLst>
                                          <p:attrName>style.visibility</p:attrName>
                                        </p:attrNameLst>
                                      </p:cBhvr>
                                      <p:to>
                                        <p:strVal val="visible"/>
                                      </p:to>
                                    </p:set>
                                    <p:animEffect transition="in" filter="checkerboard(down)">
                                      <p:cBhvr>
                                        <p:cTn id="196" dur="2000"/>
                                        <p:tgtEl>
                                          <p:spTgt spid="268"/>
                                        </p:tgtEl>
                                      </p:cBhvr>
                                    </p:animEffect>
                                  </p:childTnLst>
                                </p:cTn>
                              </p:par>
                              <p:par>
                                <p:cTn id="197" presetID="5" presetClass="entr" presetSubtype="5" fill="hold" nodeType="withEffect">
                                  <p:stCondLst>
                                    <p:cond delay="0"/>
                                  </p:stCondLst>
                                  <p:childTnLst>
                                    <p:set>
                                      <p:cBhvr>
                                        <p:cTn id="198" dur="1" fill="hold">
                                          <p:stCondLst>
                                            <p:cond delay="0"/>
                                          </p:stCondLst>
                                        </p:cTn>
                                        <p:tgtEl>
                                          <p:spTgt spid="287"/>
                                        </p:tgtEl>
                                        <p:attrNameLst>
                                          <p:attrName>style.visibility</p:attrName>
                                        </p:attrNameLst>
                                      </p:cBhvr>
                                      <p:to>
                                        <p:strVal val="visible"/>
                                      </p:to>
                                    </p:set>
                                    <p:animEffect transition="in" filter="checkerboard(down)">
                                      <p:cBhvr>
                                        <p:cTn id="199" dur="2000"/>
                                        <p:tgtEl>
                                          <p:spTgt spid="287"/>
                                        </p:tgtEl>
                                      </p:cBhvr>
                                    </p:animEffect>
                                  </p:childTnLst>
                                </p:cTn>
                              </p:par>
                              <p:par>
                                <p:cTn id="200" presetID="5" presetClass="entr" presetSubtype="5" fill="hold" nodeType="withEffect">
                                  <p:stCondLst>
                                    <p:cond delay="0"/>
                                  </p:stCondLst>
                                  <p:childTnLst>
                                    <p:set>
                                      <p:cBhvr>
                                        <p:cTn id="201" dur="1" fill="hold">
                                          <p:stCondLst>
                                            <p:cond delay="0"/>
                                          </p:stCondLst>
                                        </p:cTn>
                                        <p:tgtEl>
                                          <p:spTgt spid="288"/>
                                        </p:tgtEl>
                                        <p:attrNameLst>
                                          <p:attrName>style.visibility</p:attrName>
                                        </p:attrNameLst>
                                      </p:cBhvr>
                                      <p:to>
                                        <p:strVal val="visible"/>
                                      </p:to>
                                    </p:set>
                                    <p:animEffect transition="in" filter="checkerboard(down)">
                                      <p:cBhvr>
                                        <p:cTn id="202" dur="2000"/>
                                        <p:tgtEl>
                                          <p:spTgt spid="288"/>
                                        </p:tgtEl>
                                      </p:cBhvr>
                                    </p:animEffect>
                                  </p:childTnLst>
                                </p:cTn>
                              </p:par>
                              <p:par>
                                <p:cTn id="203" presetID="5" presetClass="entr" presetSubtype="5" fill="hold" nodeType="withEffect">
                                  <p:stCondLst>
                                    <p:cond delay="0"/>
                                  </p:stCondLst>
                                  <p:childTnLst>
                                    <p:set>
                                      <p:cBhvr>
                                        <p:cTn id="204" dur="1" fill="hold">
                                          <p:stCondLst>
                                            <p:cond delay="0"/>
                                          </p:stCondLst>
                                        </p:cTn>
                                        <p:tgtEl>
                                          <p:spTgt spid="289"/>
                                        </p:tgtEl>
                                        <p:attrNameLst>
                                          <p:attrName>style.visibility</p:attrName>
                                        </p:attrNameLst>
                                      </p:cBhvr>
                                      <p:to>
                                        <p:strVal val="visible"/>
                                      </p:to>
                                    </p:set>
                                    <p:animEffect transition="in" filter="checkerboard(down)">
                                      <p:cBhvr>
                                        <p:cTn id="205" dur="2000"/>
                                        <p:tgtEl>
                                          <p:spTgt spid="289"/>
                                        </p:tgtEl>
                                      </p:cBhvr>
                                    </p:animEffect>
                                  </p:childTnLst>
                                </p:cTn>
                              </p:par>
                              <p:par>
                                <p:cTn id="206" presetID="5" presetClass="entr" presetSubtype="5" fill="hold" nodeType="withEffect">
                                  <p:stCondLst>
                                    <p:cond delay="0"/>
                                  </p:stCondLst>
                                  <p:childTnLst>
                                    <p:set>
                                      <p:cBhvr>
                                        <p:cTn id="207" dur="1" fill="hold">
                                          <p:stCondLst>
                                            <p:cond delay="0"/>
                                          </p:stCondLst>
                                        </p:cTn>
                                        <p:tgtEl>
                                          <p:spTgt spid="290"/>
                                        </p:tgtEl>
                                        <p:attrNameLst>
                                          <p:attrName>style.visibility</p:attrName>
                                        </p:attrNameLst>
                                      </p:cBhvr>
                                      <p:to>
                                        <p:strVal val="visible"/>
                                      </p:to>
                                    </p:set>
                                    <p:animEffect transition="in" filter="checkerboard(down)">
                                      <p:cBhvr>
                                        <p:cTn id="208" dur="2000"/>
                                        <p:tgtEl>
                                          <p:spTgt spid="290"/>
                                        </p:tgtEl>
                                      </p:cBhvr>
                                    </p:animEffect>
                                  </p:childTnLst>
                                </p:cTn>
                              </p:par>
                              <p:par>
                                <p:cTn id="209" presetID="5" presetClass="entr" presetSubtype="5" fill="hold" nodeType="withEffect">
                                  <p:stCondLst>
                                    <p:cond delay="0"/>
                                  </p:stCondLst>
                                  <p:childTnLst>
                                    <p:set>
                                      <p:cBhvr>
                                        <p:cTn id="210" dur="1" fill="hold">
                                          <p:stCondLst>
                                            <p:cond delay="0"/>
                                          </p:stCondLst>
                                        </p:cTn>
                                        <p:tgtEl>
                                          <p:spTgt spid="291"/>
                                        </p:tgtEl>
                                        <p:attrNameLst>
                                          <p:attrName>style.visibility</p:attrName>
                                        </p:attrNameLst>
                                      </p:cBhvr>
                                      <p:to>
                                        <p:strVal val="visible"/>
                                      </p:to>
                                    </p:set>
                                    <p:animEffect transition="in" filter="checkerboard(down)">
                                      <p:cBhvr>
                                        <p:cTn id="211" dur="2000"/>
                                        <p:tgtEl>
                                          <p:spTgt spid="291"/>
                                        </p:tgtEl>
                                      </p:cBhvr>
                                    </p:animEffect>
                                  </p:childTnLst>
                                </p:cTn>
                              </p:par>
                              <p:par>
                                <p:cTn id="212" presetID="5" presetClass="entr" presetSubtype="5" fill="hold" nodeType="withEffect">
                                  <p:stCondLst>
                                    <p:cond delay="0"/>
                                  </p:stCondLst>
                                  <p:childTnLst>
                                    <p:set>
                                      <p:cBhvr>
                                        <p:cTn id="213" dur="1" fill="hold">
                                          <p:stCondLst>
                                            <p:cond delay="0"/>
                                          </p:stCondLst>
                                        </p:cTn>
                                        <p:tgtEl>
                                          <p:spTgt spid="292"/>
                                        </p:tgtEl>
                                        <p:attrNameLst>
                                          <p:attrName>style.visibility</p:attrName>
                                        </p:attrNameLst>
                                      </p:cBhvr>
                                      <p:to>
                                        <p:strVal val="visible"/>
                                      </p:to>
                                    </p:set>
                                    <p:animEffect transition="in" filter="checkerboard(down)">
                                      <p:cBhvr>
                                        <p:cTn id="214" dur="2000"/>
                                        <p:tgtEl>
                                          <p:spTgt spid="292"/>
                                        </p:tgtEl>
                                      </p:cBhvr>
                                    </p:animEffect>
                                  </p:childTnLst>
                                </p:cTn>
                              </p:par>
                              <p:par>
                                <p:cTn id="215" presetID="5" presetClass="entr" presetSubtype="5"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animEffect transition="in" filter="checkerboard(down)">
                                      <p:cBhvr>
                                        <p:cTn id="217" dur="2000"/>
                                        <p:tgtEl>
                                          <p:spTgt spid="293"/>
                                        </p:tgtEl>
                                      </p:cBhvr>
                                    </p:animEffect>
                                  </p:childTnLst>
                                </p:cTn>
                              </p:par>
                              <p:par>
                                <p:cTn id="218" presetID="5" presetClass="entr" presetSubtype="5" fill="hold" nodeType="withEffect">
                                  <p:stCondLst>
                                    <p:cond delay="0"/>
                                  </p:stCondLst>
                                  <p:childTnLst>
                                    <p:set>
                                      <p:cBhvr>
                                        <p:cTn id="219" dur="1" fill="hold">
                                          <p:stCondLst>
                                            <p:cond delay="0"/>
                                          </p:stCondLst>
                                        </p:cTn>
                                        <p:tgtEl>
                                          <p:spTgt spid="294"/>
                                        </p:tgtEl>
                                        <p:attrNameLst>
                                          <p:attrName>style.visibility</p:attrName>
                                        </p:attrNameLst>
                                      </p:cBhvr>
                                      <p:to>
                                        <p:strVal val="visible"/>
                                      </p:to>
                                    </p:set>
                                    <p:animEffect transition="in" filter="checkerboard(down)">
                                      <p:cBhvr>
                                        <p:cTn id="220" dur="2000"/>
                                        <p:tgtEl>
                                          <p:spTgt spid="294"/>
                                        </p:tgtEl>
                                      </p:cBhvr>
                                    </p:animEffect>
                                  </p:childTnLst>
                                </p:cTn>
                              </p:par>
                              <p:par>
                                <p:cTn id="221" presetID="5" presetClass="entr" presetSubtype="5" fill="hold" nodeType="withEffect">
                                  <p:stCondLst>
                                    <p:cond delay="0"/>
                                  </p:stCondLst>
                                  <p:childTnLst>
                                    <p:set>
                                      <p:cBhvr>
                                        <p:cTn id="222" dur="1" fill="hold">
                                          <p:stCondLst>
                                            <p:cond delay="0"/>
                                          </p:stCondLst>
                                        </p:cTn>
                                        <p:tgtEl>
                                          <p:spTgt spid="313"/>
                                        </p:tgtEl>
                                        <p:attrNameLst>
                                          <p:attrName>style.visibility</p:attrName>
                                        </p:attrNameLst>
                                      </p:cBhvr>
                                      <p:to>
                                        <p:strVal val="visible"/>
                                      </p:to>
                                    </p:set>
                                    <p:animEffect transition="in" filter="checkerboard(down)">
                                      <p:cBhvr>
                                        <p:cTn id="223" dur="2000"/>
                                        <p:tgtEl>
                                          <p:spTgt spid="313"/>
                                        </p:tgtEl>
                                      </p:cBhvr>
                                    </p:animEffect>
                                  </p:childTnLst>
                                </p:cTn>
                              </p:par>
                              <p:par>
                                <p:cTn id="224" presetID="5" presetClass="entr" presetSubtype="5" fill="hold" nodeType="withEffect">
                                  <p:stCondLst>
                                    <p:cond delay="0"/>
                                  </p:stCondLst>
                                  <p:childTnLst>
                                    <p:set>
                                      <p:cBhvr>
                                        <p:cTn id="225" dur="1" fill="hold">
                                          <p:stCondLst>
                                            <p:cond delay="0"/>
                                          </p:stCondLst>
                                        </p:cTn>
                                        <p:tgtEl>
                                          <p:spTgt spid="314"/>
                                        </p:tgtEl>
                                        <p:attrNameLst>
                                          <p:attrName>style.visibility</p:attrName>
                                        </p:attrNameLst>
                                      </p:cBhvr>
                                      <p:to>
                                        <p:strVal val="visible"/>
                                      </p:to>
                                    </p:set>
                                    <p:animEffect transition="in" filter="checkerboard(down)">
                                      <p:cBhvr>
                                        <p:cTn id="226" dur="2000"/>
                                        <p:tgtEl>
                                          <p:spTgt spid="314"/>
                                        </p:tgtEl>
                                      </p:cBhvr>
                                    </p:animEffect>
                                  </p:childTnLst>
                                </p:cTn>
                              </p:par>
                              <p:par>
                                <p:cTn id="227" presetID="5" presetClass="entr" presetSubtype="5" fill="hold" nodeType="withEffect">
                                  <p:stCondLst>
                                    <p:cond delay="0"/>
                                  </p:stCondLst>
                                  <p:childTnLst>
                                    <p:set>
                                      <p:cBhvr>
                                        <p:cTn id="228" dur="1" fill="hold">
                                          <p:stCondLst>
                                            <p:cond delay="0"/>
                                          </p:stCondLst>
                                        </p:cTn>
                                        <p:tgtEl>
                                          <p:spTgt spid="315"/>
                                        </p:tgtEl>
                                        <p:attrNameLst>
                                          <p:attrName>style.visibility</p:attrName>
                                        </p:attrNameLst>
                                      </p:cBhvr>
                                      <p:to>
                                        <p:strVal val="visible"/>
                                      </p:to>
                                    </p:set>
                                    <p:animEffect transition="in" filter="checkerboard(down)">
                                      <p:cBhvr>
                                        <p:cTn id="229" dur="2000"/>
                                        <p:tgtEl>
                                          <p:spTgt spid="315"/>
                                        </p:tgtEl>
                                      </p:cBhvr>
                                    </p:animEffect>
                                  </p:childTnLst>
                                </p:cTn>
                              </p:par>
                              <p:par>
                                <p:cTn id="230" presetID="5" presetClass="entr" presetSubtype="5" fill="hold" nodeType="withEffect">
                                  <p:stCondLst>
                                    <p:cond delay="0"/>
                                  </p:stCondLst>
                                  <p:childTnLst>
                                    <p:set>
                                      <p:cBhvr>
                                        <p:cTn id="231" dur="1" fill="hold">
                                          <p:stCondLst>
                                            <p:cond delay="0"/>
                                          </p:stCondLst>
                                        </p:cTn>
                                        <p:tgtEl>
                                          <p:spTgt spid="316"/>
                                        </p:tgtEl>
                                        <p:attrNameLst>
                                          <p:attrName>style.visibility</p:attrName>
                                        </p:attrNameLst>
                                      </p:cBhvr>
                                      <p:to>
                                        <p:strVal val="visible"/>
                                      </p:to>
                                    </p:set>
                                    <p:animEffect transition="in" filter="checkerboard(down)">
                                      <p:cBhvr>
                                        <p:cTn id="232" dur="2000"/>
                                        <p:tgtEl>
                                          <p:spTgt spid="316"/>
                                        </p:tgtEl>
                                      </p:cBhvr>
                                    </p:animEffect>
                                  </p:childTnLst>
                                </p:cTn>
                              </p:par>
                              <p:par>
                                <p:cTn id="233" presetID="5" presetClass="entr" presetSubtype="5" fill="hold" nodeType="withEffect">
                                  <p:stCondLst>
                                    <p:cond delay="0"/>
                                  </p:stCondLst>
                                  <p:childTnLst>
                                    <p:set>
                                      <p:cBhvr>
                                        <p:cTn id="234" dur="1" fill="hold">
                                          <p:stCondLst>
                                            <p:cond delay="0"/>
                                          </p:stCondLst>
                                        </p:cTn>
                                        <p:tgtEl>
                                          <p:spTgt spid="317"/>
                                        </p:tgtEl>
                                        <p:attrNameLst>
                                          <p:attrName>style.visibility</p:attrName>
                                        </p:attrNameLst>
                                      </p:cBhvr>
                                      <p:to>
                                        <p:strVal val="visible"/>
                                      </p:to>
                                    </p:set>
                                    <p:animEffect transition="in" filter="checkerboard(down)">
                                      <p:cBhvr>
                                        <p:cTn id="235" dur="2000"/>
                                        <p:tgtEl>
                                          <p:spTgt spid="317"/>
                                        </p:tgtEl>
                                      </p:cBhvr>
                                    </p:animEffect>
                                  </p:childTnLst>
                                </p:cTn>
                              </p:par>
                              <p:par>
                                <p:cTn id="236" presetID="5" presetClass="entr" presetSubtype="5" fill="hold" nodeType="withEffect">
                                  <p:stCondLst>
                                    <p:cond delay="0"/>
                                  </p:stCondLst>
                                  <p:childTnLst>
                                    <p:set>
                                      <p:cBhvr>
                                        <p:cTn id="237" dur="1" fill="hold">
                                          <p:stCondLst>
                                            <p:cond delay="0"/>
                                          </p:stCondLst>
                                        </p:cTn>
                                        <p:tgtEl>
                                          <p:spTgt spid="318"/>
                                        </p:tgtEl>
                                        <p:attrNameLst>
                                          <p:attrName>style.visibility</p:attrName>
                                        </p:attrNameLst>
                                      </p:cBhvr>
                                      <p:to>
                                        <p:strVal val="visible"/>
                                      </p:to>
                                    </p:set>
                                    <p:animEffect transition="in" filter="checkerboard(down)">
                                      <p:cBhvr>
                                        <p:cTn id="238" dur="2000"/>
                                        <p:tgtEl>
                                          <p:spTgt spid="318"/>
                                        </p:tgtEl>
                                      </p:cBhvr>
                                    </p:animEffect>
                                  </p:childTnLst>
                                </p:cTn>
                              </p:par>
                              <p:par>
                                <p:cTn id="239" presetID="5" presetClass="entr" presetSubtype="5" fill="hold" nodeType="withEffect">
                                  <p:stCondLst>
                                    <p:cond delay="0"/>
                                  </p:stCondLst>
                                  <p:childTnLst>
                                    <p:set>
                                      <p:cBhvr>
                                        <p:cTn id="240" dur="1" fill="hold">
                                          <p:stCondLst>
                                            <p:cond delay="0"/>
                                          </p:stCondLst>
                                        </p:cTn>
                                        <p:tgtEl>
                                          <p:spTgt spid="319"/>
                                        </p:tgtEl>
                                        <p:attrNameLst>
                                          <p:attrName>style.visibility</p:attrName>
                                        </p:attrNameLst>
                                      </p:cBhvr>
                                      <p:to>
                                        <p:strVal val="visible"/>
                                      </p:to>
                                    </p:set>
                                    <p:animEffect transition="in" filter="checkerboard(down)">
                                      <p:cBhvr>
                                        <p:cTn id="241" dur="2000"/>
                                        <p:tgtEl>
                                          <p:spTgt spid="319"/>
                                        </p:tgtEl>
                                      </p:cBhvr>
                                    </p:animEffect>
                                  </p:childTnLst>
                                </p:cTn>
                              </p:par>
                              <p:par>
                                <p:cTn id="242" presetID="5" presetClass="entr" presetSubtype="5" fill="hold" nodeType="withEffect">
                                  <p:stCondLst>
                                    <p:cond delay="0"/>
                                  </p:stCondLst>
                                  <p:childTnLst>
                                    <p:set>
                                      <p:cBhvr>
                                        <p:cTn id="243" dur="1" fill="hold">
                                          <p:stCondLst>
                                            <p:cond delay="0"/>
                                          </p:stCondLst>
                                        </p:cTn>
                                        <p:tgtEl>
                                          <p:spTgt spid="320"/>
                                        </p:tgtEl>
                                        <p:attrNameLst>
                                          <p:attrName>style.visibility</p:attrName>
                                        </p:attrNameLst>
                                      </p:cBhvr>
                                      <p:to>
                                        <p:strVal val="visible"/>
                                      </p:to>
                                    </p:set>
                                    <p:animEffect transition="in" filter="checkerboard(down)">
                                      <p:cBhvr>
                                        <p:cTn id="244" dur="2000"/>
                                        <p:tgtEl>
                                          <p:spTgt spid="320"/>
                                        </p:tgtEl>
                                      </p:cBhvr>
                                    </p:animEffect>
                                  </p:childTnLst>
                                </p:cTn>
                              </p:par>
                            </p:childTnLst>
                          </p:cTn>
                        </p:par>
                      </p:childTnLst>
                    </p:cTn>
                  </p:par>
                  <p:par>
                    <p:cTn id="245" fill="hold">
                      <p:stCondLst>
                        <p:cond delay="indefinite"/>
                      </p:stCondLst>
                      <p:childTnLst>
                        <p:par>
                          <p:cTn id="246" fill="hold">
                            <p:stCondLst>
                              <p:cond delay="0"/>
                            </p:stCondLst>
                            <p:childTnLst>
                              <p:par>
                                <p:cTn id="247" presetID="23" presetClass="entr" presetSubtype="528" fill="hold" grpId="0" nodeType="clickEffect">
                                  <p:stCondLst>
                                    <p:cond delay="0"/>
                                  </p:stCondLst>
                                  <p:childTnLst>
                                    <p:set>
                                      <p:cBhvr>
                                        <p:cTn id="248" dur="1" fill="hold">
                                          <p:stCondLst>
                                            <p:cond delay="0"/>
                                          </p:stCondLst>
                                        </p:cTn>
                                        <p:tgtEl>
                                          <p:spTgt spid="341"/>
                                        </p:tgtEl>
                                        <p:attrNameLst>
                                          <p:attrName>style.visibility</p:attrName>
                                        </p:attrNameLst>
                                      </p:cBhvr>
                                      <p:to>
                                        <p:strVal val="visible"/>
                                      </p:to>
                                    </p:set>
                                    <p:anim calcmode="lin" valueType="num">
                                      <p:cBhvr>
                                        <p:cTn id="249" dur="2000" fill="hold"/>
                                        <p:tgtEl>
                                          <p:spTgt spid="341"/>
                                        </p:tgtEl>
                                        <p:attrNameLst>
                                          <p:attrName>ppt_w</p:attrName>
                                        </p:attrNameLst>
                                      </p:cBhvr>
                                      <p:tavLst>
                                        <p:tav tm="0">
                                          <p:val>
                                            <p:fltVal val="0"/>
                                          </p:val>
                                        </p:tav>
                                        <p:tav tm="100000">
                                          <p:val>
                                            <p:strVal val="#ppt_w"/>
                                          </p:val>
                                        </p:tav>
                                      </p:tavLst>
                                    </p:anim>
                                    <p:anim calcmode="lin" valueType="num">
                                      <p:cBhvr>
                                        <p:cTn id="250" dur="2000" fill="hold"/>
                                        <p:tgtEl>
                                          <p:spTgt spid="341"/>
                                        </p:tgtEl>
                                        <p:attrNameLst>
                                          <p:attrName>ppt_h</p:attrName>
                                        </p:attrNameLst>
                                      </p:cBhvr>
                                      <p:tavLst>
                                        <p:tav tm="0">
                                          <p:val>
                                            <p:fltVal val="0"/>
                                          </p:val>
                                        </p:tav>
                                        <p:tav tm="100000">
                                          <p:val>
                                            <p:strVal val="#ppt_h"/>
                                          </p:val>
                                        </p:tav>
                                      </p:tavLst>
                                    </p:anim>
                                    <p:anim calcmode="lin" valueType="num">
                                      <p:cBhvr>
                                        <p:cTn id="251" dur="2000" fill="hold"/>
                                        <p:tgtEl>
                                          <p:spTgt spid="341"/>
                                        </p:tgtEl>
                                        <p:attrNameLst>
                                          <p:attrName>ppt_x</p:attrName>
                                        </p:attrNameLst>
                                      </p:cBhvr>
                                      <p:tavLst>
                                        <p:tav tm="0">
                                          <p:val>
                                            <p:fltVal val="0.5"/>
                                          </p:val>
                                        </p:tav>
                                        <p:tav tm="100000">
                                          <p:val>
                                            <p:strVal val="#ppt_x"/>
                                          </p:val>
                                        </p:tav>
                                      </p:tavLst>
                                    </p:anim>
                                    <p:anim calcmode="lin" valueType="num">
                                      <p:cBhvr>
                                        <p:cTn id="252" dur="2000" fill="hold"/>
                                        <p:tgtEl>
                                          <p:spTgt spid="341"/>
                                        </p:tgtEl>
                                        <p:attrNameLst>
                                          <p:attrName>ppt_y</p:attrName>
                                        </p:attrNameLst>
                                      </p:cBhvr>
                                      <p:tavLst>
                                        <p:tav tm="0">
                                          <p:val>
                                            <p:fltVal val="0.5"/>
                                          </p:val>
                                        </p:tav>
                                        <p:tav tm="100000">
                                          <p:val>
                                            <p:strVal val="#ppt_y"/>
                                          </p:val>
                                        </p:tav>
                                      </p:tavLst>
                                    </p:anim>
                                  </p:childTnLst>
                                </p:cTn>
                              </p:par>
                              <p:par>
                                <p:cTn id="253" presetID="10" presetClass="exit" presetSubtype="0" fill="hold" nodeType="withEffect">
                                  <p:stCondLst>
                                    <p:cond delay="0"/>
                                  </p:stCondLst>
                                  <p:childTnLst>
                                    <p:animEffect transition="out" filter="fade">
                                      <p:cBhvr>
                                        <p:cTn id="254" dur="2000"/>
                                        <p:tgtEl>
                                          <p:spTgt spid="86"/>
                                        </p:tgtEl>
                                      </p:cBhvr>
                                    </p:animEffect>
                                    <p:set>
                                      <p:cBhvr>
                                        <p:cTn id="255" dur="1" fill="hold">
                                          <p:stCondLst>
                                            <p:cond delay="1999"/>
                                          </p:stCondLst>
                                        </p:cTn>
                                        <p:tgtEl>
                                          <p:spTgt spid="86"/>
                                        </p:tgtEl>
                                        <p:attrNameLst>
                                          <p:attrName>style.visibility</p:attrName>
                                        </p:attrNameLst>
                                      </p:cBhvr>
                                      <p:to>
                                        <p:strVal val="hidden"/>
                                      </p:to>
                                    </p:set>
                                  </p:childTnLst>
                                </p:cTn>
                              </p:par>
                              <p:par>
                                <p:cTn id="256" presetID="10" presetClass="exit" presetSubtype="0" fill="hold" nodeType="withEffect">
                                  <p:stCondLst>
                                    <p:cond delay="0"/>
                                  </p:stCondLst>
                                  <p:childTnLst>
                                    <p:animEffect transition="out" filter="fade">
                                      <p:cBhvr>
                                        <p:cTn id="257" dur="2000"/>
                                        <p:tgtEl>
                                          <p:spTgt spid="87"/>
                                        </p:tgtEl>
                                      </p:cBhvr>
                                    </p:animEffect>
                                    <p:set>
                                      <p:cBhvr>
                                        <p:cTn id="258" dur="1" fill="hold">
                                          <p:stCondLst>
                                            <p:cond delay="1999"/>
                                          </p:stCondLst>
                                        </p:cTn>
                                        <p:tgtEl>
                                          <p:spTgt spid="87"/>
                                        </p:tgtEl>
                                        <p:attrNameLst>
                                          <p:attrName>style.visibility</p:attrName>
                                        </p:attrNameLst>
                                      </p:cBhvr>
                                      <p:to>
                                        <p:strVal val="hidden"/>
                                      </p:to>
                                    </p:set>
                                  </p:childTnLst>
                                </p:cTn>
                              </p:par>
                              <p:par>
                                <p:cTn id="259" presetID="10" presetClass="exit" presetSubtype="0" fill="hold" nodeType="withEffect">
                                  <p:stCondLst>
                                    <p:cond delay="0"/>
                                  </p:stCondLst>
                                  <p:childTnLst>
                                    <p:animEffect transition="out" filter="fade">
                                      <p:cBhvr>
                                        <p:cTn id="260" dur="2000"/>
                                        <p:tgtEl>
                                          <p:spTgt spid="89"/>
                                        </p:tgtEl>
                                      </p:cBhvr>
                                    </p:animEffect>
                                    <p:set>
                                      <p:cBhvr>
                                        <p:cTn id="261" dur="1" fill="hold">
                                          <p:stCondLst>
                                            <p:cond delay="1999"/>
                                          </p:stCondLst>
                                        </p:cTn>
                                        <p:tgtEl>
                                          <p:spTgt spid="89"/>
                                        </p:tgtEl>
                                        <p:attrNameLst>
                                          <p:attrName>style.visibility</p:attrName>
                                        </p:attrNameLst>
                                      </p:cBhvr>
                                      <p:to>
                                        <p:strVal val="hidden"/>
                                      </p:to>
                                    </p:set>
                                  </p:childTnLst>
                                </p:cTn>
                              </p:par>
                              <p:par>
                                <p:cTn id="262" presetID="10" presetClass="exit" presetSubtype="0" fill="hold" nodeType="withEffect">
                                  <p:stCondLst>
                                    <p:cond delay="0"/>
                                  </p:stCondLst>
                                  <p:childTnLst>
                                    <p:animEffect transition="out" filter="fade">
                                      <p:cBhvr>
                                        <p:cTn id="263" dur="2000"/>
                                        <p:tgtEl>
                                          <p:spTgt spid="91"/>
                                        </p:tgtEl>
                                      </p:cBhvr>
                                    </p:animEffect>
                                    <p:set>
                                      <p:cBhvr>
                                        <p:cTn id="264" dur="1" fill="hold">
                                          <p:stCondLst>
                                            <p:cond delay="1999"/>
                                          </p:stCondLst>
                                        </p:cTn>
                                        <p:tgtEl>
                                          <p:spTgt spid="91"/>
                                        </p:tgtEl>
                                        <p:attrNameLst>
                                          <p:attrName>style.visibility</p:attrName>
                                        </p:attrNameLst>
                                      </p:cBhvr>
                                      <p:to>
                                        <p:strVal val="hidden"/>
                                      </p:to>
                                    </p:set>
                                  </p:childTnLst>
                                </p:cTn>
                              </p:par>
                              <p:par>
                                <p:cTn id="265" presetID="10" presetClass="exit" presetSubtype="0" fill="hold" nodeType="withEffect">
                                  <p:stCondLst>
                                    <p:cond delay="0"/>
                                  </p:stCondLst>
                                  <p:childTnLst>
                                    <p:animEffect transition="out" filter="fade">
                                      <p:cBhvr>
                                        <p:cTn id="266" dur="2000"/>
                                        <p:tgtEl>
                                          <p:spTgt spid="93"/>
                                        </p:tgtEl>
                                      </p:cBhvr>
                                    </p:animEffect>
                                    <p:set>
                                      <p:cBhvr>
                                        <p:cTn id="267" dur="1" fill="hold">
                                          <p:stCondLst>
                                            <p:cond delay="1999"/>
                                          </p:stCondLst>
                                        </p:cTn>
                                        <p:tgtEl>
                                          <p:spTgt spid="93"/>
                                        </p:tgtEl>
                                        <p:attrNameLst>
                                          <p:attrName>style.visibility</p:attrName>
                                        </p:attrNameLst>
                                      </p:cBhvr>
                                      <p:to>
                                        <p:strVal val="hidden"/>
                                      </p:to>
                                    </p:set>
                                  </p:childTnLst>
                                </p:cTn>
                              </p:par>
                              <p:par>
                                <p:cTn id="268" presetID="10" presetClass="exit" presetSubtype="0" fill="hold" nodeType="withEffect">
                                  <p:stCondLst>
                                    <p:cond delay="0"/>
                                  </p:stCondLst>
                                  <p:childTnLst>
                                    <p:animEffect transition="out" filter="fade">
                                      <p:cBhvr>
                                        <p:cTn id="269" dur="2000"/>
                                        <p:tgtEl>
                                          <p:spTgt spid="95"/>
                                        </p:tgtEl>
                                      </p:cBhvr>
                                    </p:animEffect>
                                    <p:set>
                                      <p:cBhvr>
                                        <p:cTn id="270" dur="1" fill="hold">
                                          <p:stCondLst>
                                            <p:cond delay="1999"/>
                                          </p:stCondLst>
                                        </p:cTn>
                                        <p:tgtEl>
                                          <p:spTgt spid="95"/>
                                        </p:tgtEl>
                                        <p:attrNameLst>
                                          <p:attrName>style.visibility</p:attrName>
                                        </p:attrNameLst>
                                      </p:cBhvr>
                                      <p:to>
                                        <p:strVal val="hidden"/>
                                      </p:to>
                                    </p:set>
                                  </p:childTnLst>
                                </p:cTn>
                              </p:par>
                              <p:par>
                                <p:cTn id="271" presetID="10" presetClass="exit" presetSubtype="0" fill="hold" nodeType="withEffect">
                                  <p:stCondLst>
                                    <p:cond delay="0"/>
                                  </p:stCondLst>
                                  <p:childTnLst>
                                    <p:animEffect transition="out" filter="fade">
                                      <p:cBhvr>
                                        <p:cTn id="272" dur="2000"/>
                                        <p:tgtEl>
                                          <p:spTgt spid="98"/>
                                        </p:tgtEl>
                                      </p:cBhvr>
                                    </p:animEffect>
                                    <p:set>
                                      <p:cBhvr>
                                        <p:cTn id="273" dur="1" fill="hold">
                                          <p:stCondLst>
                                            <p:cond delay="1999"/>
                                          </p:stCondLst>
                                        </p:cTn>
                                        <p:tgtEl>
                                          <p:spTgt spid="98"/>
                                        </p:tgtEl>
                                        <p:attrNameLst>
                                          <p:attrName>style.visibility</p:attrName>
                                        </p:attrNameLst>
                                      </p:cBhvr>
                                      <p:to>
                                        <p:strVal val="hidden"/>
                                      </p:to>
                                    </p:set>
                                  </p:childTnLst>
                                </p:cTn>
                              </p:par>
                              <p:par>
                                <p:cTn id="274" presetID="10" presetClass="exit" presetSubtype="0" fill="hold" nodeType="withEffect">
                                  <p:stCondLst>
                                    <p:cond delay="0"/>
                                  </p:stCondLst>
                                  <p:childTnLst>
                                    <p:animEffect transition="out" filter="fade">
                                      <p:cBhvr>
                                        <p:cTn id="275" dur="2000"/>
                                        <p:tgtEl>
                                          <p:spTgt spid="100"/>
                                        </p:tgtEl>
                                      </p:cBhvr>
                                    </p:animEffect>
                                    <p:set>
                                      <p:cBhvr>
                                        <p:cTn id="276" dur="1" fill="hold">
                                          <p:stCondLst>
                                            <p:cond delay="1999"/>
                                          </p:stCondLst>
                                        </p:cTn>
                                        <p:tgtEl>
                                          <p:spTgt spid="100"/>
                                        </p:tgtEl>
                                        <p:attrNameLst>
                                          <p:attrName>style.visibility</p:attrName>
                                        </p:attrNameLst>
                                      </p:cBhvr>
                                      <p:to>
                                        <p:strVal val="hidden"/>
                                      </p:to>
                                    </p:set>
                                  </p:childTnLst>
                                </p:cTn>
                              </p:par>
                              <p:par>
                                <p:cTn id="277" presetID="10" presetClass="exit" presetSubtype="0" fill="hold" nodeType="withEffect">
                                  <p:stCondLst>
                                    <p:cond delay="0"/>
                                  </p:stCondLst>
                                  <p:childTnLst>
                                    <p:animEffect transition="out" filter="fade">
                                      <p:cBhvr>
                                        <p:cTn id="278" dur="2000"/>
                                        <p:tgtEl>
                                          <p:spTgt spid="104"/>
                                        </p:tgtEl>
                                      </p:cBhvr>
                                    </p:animEffect>
                                    <p:set>
                                      <p:cBhvr>
                                        <p:cTn id="279" dur="1" fill="hold">
                                          <p:stCondLst>
                                            <p:cond delay="1999"/>
                                          </p:stCondLst>
                                        </p:cTn>
                                        <p:tgtEl>
                                          <p:spTgt spid="104"/>
                                        </p:tgtEl>
                                        <p:attrNameLst>
                                          <p:attrName>style.visibility</p:attrName>
                                        </p:attrNameLst>
                                      </p:cBhvr>
                                      <p:to>
                                        <p:strVal val="hidden"/>
                                      </p:to>
                                    </p:set>
                                  </p:childTnLst>
                                </p:cTn>
                              </p:par>
                              <p:par>
                                <p:cTn id="280" presetID="10" presetClass="exit" presetSubtype="0" fill="hold" nodeType="withEffect">
                                  <p:stCondLst>
                                    <p:cond delay="0"/>
                                  </p:stCondLst>
                                  <p:childTnLst>
                                    <p:animEffect transition="out" filter="fade">
                                      <p:cBhvr>
                                        <p:cTn id="281" dur="2000"/>
                                        <p:tgtEl>
                                          <p:spTgt spid="105"/>
                                        </p:tgtEl>
                                      </p:cBhvr>
                                    </p:animEffect>
                                    <p:set>
                                      <p:cBhvr>
                                        <p:cTn id="282" dur="1" fill="hold">
                                          <p:stCondLst>
                                            <p:cond delay="1999"/>
                                          </p:stCondLst>
                                        </p:cTn>
                                        <p:tgtEl>
                                          <p:spTgt spid="105"/>
                                        </p:tgtEl>
                                        <p:attrNameLst>
                                          <p:attrName>style.visibility</p:attrName>
                                        </p:attrNameLst>
                                      </p:cBhvr>
                                      <p:to>
                                        <p:strVal val="hidden"/>
                                      </p:to>
                                    </p:set>
                                  </p:childTnLst>
                                </p:cTn>
                              </p:par>
                              <p:par>
                                <p:cTn id="283" presetID="10" presetClass="exit" presetSubtype="0" fill="hold" nodeType="withEffect">
                                  <p:stCondLst>
                                    <p:cond delay="0"/>
                                  </p:stCondLst>
                                  <p:childTnLst>
                                    <p:animEffect transition="out" filter="fade">
                                      <p:cBhvr>
                                        <p:cTn id="284" dur="2000"/>
                                        <p:tgtEl>
                                          <p:spTgt spid="106"/>
                                        </p:tgtEl>
                                      </p:cBhvr>
                                    </p:animEffect>
                                    <p:set>
                                      <p:cBhvr>
                                        <p:cTn id="285" dur="1" fill="hold">
                                          <p:stCondLst>
                                            <p:cond delay="1999"/>
                                          </p:stCondLst>
                                        </p:cTn>
                                        <p:tgtEl>
                                          <p:spTgt spid="106"/>
                                        </p:tgtEl>
                                        <p:attrNameLst>
                                          <p:attrName>style.visibility</p:attrName>
                                        </p:attrNameLst>
                                      </p:cBhvr>
                                      <p:to>
                                        <p:strVal val="hidden"/>
                                      </p:to>
                                    </p:set>
                                  </p:childTnLst>
                                </p:cTn>
                              </p:par>
                              <p:par>
                                <p:cTn id="286" presetID="10" presetClass="exit" presetSubtype="0" fill="hold" nodeType="withEffect">
                                  <p:stCondLst>
                                    <p:cond delay="0"/>
                                  </p:stCondLst>
                                  <p:childTnLst>
                                    <p:animEffect transition="out" filter="fade">
                                      <p:cBhvr>
                                        <p:cTn id="287" dur="2000"/>
                                        <p:tgtEl>
                                          <p:spTgt spid="107"/>
                                        </p:tgtEl>
                                      </p:cBhvr>
                                    </p:animEffect>
                                    <p:set>
                                      <p:cBhvr>
                                        <p:cTn id="288" dur="1" fill="hold">
                                          <p:stCondLst>
                                            <p:cond delay="1999"/>
                                          </p:stCondLst>
                                        </p:cTn>
                                        <p:tgtEl>
                                          <p:spTgt spid="107"/>
                                        </p:tgtEl>
                                        <p:attrNameLst>
                                          <p:attrName>style.visibility</p:attrName>
                                        </p:attrNameLst>
                                      </p:cBhvr>
                                      <p:to>
                                        <p:strVal val="hidden"/>
                                      </p:to>
                                    </p:set>
                                  </p:childTnLst>
                                </p:cTn>
                              </p:par>
                              <p:par>
                                <p:cTn id="289" presetID="10" presetClass="exit" presetSubtype="0" fill="hold" nodeType="withEffect">
                                  <p:stCondLst>
                                    <p:cond delay="0"/>
                                  </p:stCondLst>
                                  <p:childTnLst>
                                    <p:animEffect transition="out" filter="fade">
                                      <p:cBhvr>
                                        <p:cTn id="290" dur="2000"/>
                                        <p:tgtEl>
                                          <p:spTgt spid="108"/>
                                        </p:tgtEl>
                                      </p:cBhvr>
                                    </p:animEffect>
                                    <p:set>
                                      <p:cBhvr>
                                        <p:cTn id="291" dur="1" fill="hold">
                                          <p:stCondLst>
                                            <p:cond delay="1999"/>
                                          </p:stCondLst>
                                        </p:cTn>
                                        <p:tgtEl>
                                          <p:spTgt spid="108"/>
                                        </p:tgtEl>
                                        <p:attrNameLst>
                                          <p:attrName>style.visibility</p:attrName>
                                        </p:attrNameLst>
                                      </p:cBhvr>
                                      <p:to>
                                        <p:strVal val="hidden"/>
                                      </p:to>
                                    </p:set>
                                  </p:childTnLst>
                                </p:cTn>
                              </p:par>
                              <p:par>
                                <p:cTn id="292" presetID="10" presetClass="exit" presetSubtype="0" fill="hold" nodeType="withEffect">
                                  <p:stCondLst>
                                    <p:cond delay="0"/>
                                  </p:stCondLst>
                                  <p:childTnLst>
                                    <p:animEffect transition="out" filter="fade">
                                      <p:cBhvr>
                                        <p:cTn id="293" dur="2000"/>
                                        <p:tgtEl>
                                          <p:spTgt spid="109"/>
                                        </p:tgtEl>
                                      </p:cBhvr>
                                    </p:animEffect>
                                    <p:set>
                                      <p:cBhvr>
                                        <p:cTn id="294" dur="1" fill="hold">
                                          <p:stCondLst>
                                            <p:cond delay="1999"/>
                                          </p:stCondLst>
                                        </p:cTn>
                                        <p:tgtEl>
                                          <p:spTgt spid="109"/>
                                        </p:tgtEl>
                                        <p:attrNameLst>
                                          <p:attrName>style.visibility</p:attrName>
                                        </p:attrNameLst>
                                      </p:cBhvr>
                                      <p:to>
                                        <p:strVal val="hidden"/>
                                      </p:to>
                                    </p:set>
                                  </p:childTnLst>
                                </p:cTn>
                              </p:par>
                              <p:par>
                                <p:cTn id="295" presetID="10" presetClass="exit" presetSubtype="0" fill="hold" nodeType="withEffect">
                                  <p:stCondLst>
                                    <p:cond delay="0"/>
                                  </p:stCondLst>
                                  <p:childTnLst>
                                    <p:animEffect transition="out" filter="fade">
                                      <p:cBhvr>
                                        <p:cTn id="296" dur="2000"/>
                                        <p:tgtEl>
                                          <p:spTgt spid="110"/>
                                        </p:tgtEl>
                                      </p:cBhvr>
                                    </p:animEffect>
                                    <p:set>
                                      <p:cBhvr>
                                        <p:cTn id="297" dur="1" fill="hold">
                                          <p:stCondLst>
                                            <p:cond delay="1999"/>
                                          </p:stCondLst>
                                        </p:cTn>
                                        <p:tgtEl>
                                          <p:spTgt spid="110"/>
                                        </p:tgtEl>
                                        <p:attrNameLst>
                                          <p:attrName>style.visibility</p:attrName>
                                        </p:attrNameLst>
                                      </p:cBhvr>
                                      <p:to>
                                        <p:strVal val="hidden"/>
                                      </p:to>
                                    </p:set>
                                  </p:childTnLst>
                                </p:cTn>
                              </p:par>
                              <p:par>
                                <p:cTn id="298" presetID="10" presetClass="exit" presetSubtype="0" fill="hold" nodeType="withEffect">
                                  <p:stCondLst>
                                    <p:cond delay="0"/>
                                  </p:stCondLst>
                                  <p:childTnLst>
                                    <p:animEffect transition="out" filter="fade">
                                      <p:cBhvr>
                                        <p:cTn id="299" dur="2000"/>
                                        <p:tgtEl>
                                          <p:spTgt spid="111"/>
                                        </p:tgtEl>
                                      </p:cBhvr>
                                    </p:animEffect>
                                    <p:set>
                                      <p:cBhvr>
                                        <p:cTn id="300" dur="1" fill="hold">
                                          <p:stCondLst>
                                            <p:cond delay="1999"/>
                                          </p:stCondLst>
                                        </p:cTn>
                                        <p:tgtEl>
                                          <p:spTgt spid="111"/>
                                        </p:tgtEl>
                                        <p:attrNameLst>
                                          <p:attrName>style.visibility</p:attrName>
                                        </p:attrNameLst>
                                      </p:cBhvr>
                                      <p:to>
                                        <p:strVal val="hidden"/>
                                      </p:to>
                                    </p:set>
                                  </p:childTnLst>
                                </p:cTn>
                              </p:par>
                              <p:par>
                                <p:cTn id="301" presetID="10" presetClass="exit" presetSubtype="0" fill="hold" nodeType="withEffect">
                                  <p:stCondLst>
                                    <p:cond delay="0"/>
                                  </p:stCondLst>
                                  <p:childTnLst>
                                    <p:animEffect transition="out" filter="fade">
                                      <p:cBhvr>
                                        <p:cTn id="302" dur="2000"/>
                                        <p:tgtEl>
                                          <p:spTgt spid="131"/>
                                        </p:tgtEl>
                                      </p:cBhvr>
                                    </p:animEffect>
                                    <p:set>
                                      <p:cBhvr>
                                        <p:cTn id="303" dur="1" fill="hold">
                                          <p:stCondLst>
                                            <p:cond delay="1999"/>
                                          </p:stCondLst>
                                        </p:cTn>
                                        <p:tgtEl>
                                          <p:spTgt spid="131"/>
                                        </p:tgtEl>
                                        <p:attrNameLst>
                                          <p:attrName>style.visibility</p:attrName>
                                        </p:attrNameLst>
                                      </p:cBhvr>
                                      <p:to>
                                        <p:strVal val="hidden"/>
                                      </p:to>
                                    </p:set>
                                  </p:childTnLst>
                                </p:cTn>
                              </p:par>
                              <p:par>
                                <p:cTn id="304" presetID="10" presetClass="exit" presetSubtype="0" fill="hold" nodeType="withEffect">
                                  <p:stCondLst>
                                    <p:cond delay="0"/>
                                  </p:stCondLst>
                                  <p:childTnLst>
                                    <p:animEffect transition="out" filter="fade">
                                      <p:cBhvr>
                                        <p:cTn id="305" dur="2000"/>
                                        <p:tgtEl>
                                          <p:spTgt spid="132"/>
                                        </p:tgtEl>
                                      </p:cBhvr>
                                    </p:animEffect>
                                    <p:set>
                                      <p:cBhvr>
                                        <p:cTn id="306" dur="1" fill="hold">
                                          <p:stCondLst>
                                            <p:cond delay="1999"/>
                                          </p:stCondLst>
                                        </p:cTn>
                                        <p:tgtEl>
                                          <p:spTgt spid="132"/>
                                        </p:tgtEl>
                                        <p:attrNameLst>
                                          <p:attrName>style.visibility</p:attrName>
                                        </p:attrNameLst>
                                      </p:cBhvr>
                                      <p:to>
                                        <p:strVal val="hidden"/>
                                      </p:to>
                                    </p:set>
                                  </p:childTnLst>
                                </p:cTn>
                              </p:par>
                              <p:par>
                                <p:cTn id="307" presetID="10" presetClass="exit" presetSubtype="0" fill="hold" nodeType="withEffect">
                                  <p:stCondLst>
                                    <p:cond delay="0"/>
                                  </p:stCondLst>
                                  <p:childTnLst>
                                    <p:animEffect transition="out" filter="fade">
                                      <p:cBhvr>
                                        <p:cTn id="308" dur="2000"/>
                                        <p:tgtEl>
                                          <p:spTgt spid="133"/>
                                        </p:tgtEl>
                                      </p:cBhvr>
                                    </p:animEffect>
                                    <p:set>
                                      <p:cBhvr>
                                        <p:cTn id="309" dur="1" fill="hold">
                                          <p:stCondLst>
                                            <p:cond delay="1999"/>
                                          </p:stCondLst>
                                        </p:cTn>
                                        <p:tgtEl>
                                          <p:spTgt spid="133"/>
                                        </p:tgtEl>
                                        <p:attrNameLst>
                                          <p:attrName>style.visibility</p:attrName>
                                        </p:attrNameLst>
                                      </p:cBhvr>
                                      <p:to>
                                        <p:strVal val="hidden"/>
                                      </p:to>
                                    </p:set>
                                  </p:childTnLst>
                                </p:cTn>
                              </p:par>
                              <p:par>
                                <p:cTn id="310" presetID="10" presetClass="exit" presetSubtype="0" fill="hold" nodeType="withEffect">
                                  <p:stCondLst>
                                    <p:cond delay="0"/>
                                  </p:stCondLst>
                                  <p:childTnLst>
                                    <p:animEffect transition="out" filter="fade">
                                      <p:cBhvr>
                                        <p:cTn id="311" dur="2000"/>
                                        <p:tgtEl>
                                          <p:spTgt spid="134"/>
                                        </p:tgtEl>
                                      </p:cBhvr>
                                    </p:animEffect>
                                    <p:set>
                                      <p:cBhvr>
                                        <p:cTn id="312" dur="1" fill="hold">
                                          <p:stCondLst>
                                            <p:cond delay="1999"/>
                                          </p:stCondLst>
                                        </p:cTn>
                                        <p:tgtEl>
                                          <p:spTgt spid="134"/>
                                        </p:tgtEl>
                                        <p:attrNameLst>
                                          <p:attrName>style.visibility</p:attrName>
                                        </p:attrNameLst>
                                      </p:cBhvr>
                                      <p:to>
                                        <p:strVal val="hidden"/>
                                      </p:to>
                                    </p:set>
                                  </p:childTnLst>
                                </p:cTn>
                              </p:par>
                              <p:par>
                                <p:cTn id="313" presetID="10" presetClass="exit" presetSubtype="0" fill="hold" nodeType="withEffect">
                                  <p:stCondLst>
                                    <p:cond delay="0"/>
                                  </p:stCondLst>
                                  <p:childTnLst>
                                    <p:animEffect transition="out" filter="fade">
                                      <p:cBhvr>
                                        <p:cTn id="314" dur="2000"/>
                                        <p:tgtEl>
                                          <p:spTgt spid="135"/>
                                        </p:tgtEl>
                                      </p:cBhvr>
                                    </p:animEffect>
                                    <p:set>
                                      <p:cBhvr>
                                        <p:cTn id="315" dur="1" fill="hold">
                                          <p:stCondLst>
                                            <p:cond delay="1999"/>
                                          </p:stCondLst>
                                        </p:cTn>
                                        <p:tgtEl>
                                          <p:spTgt spid="135"/>
                                        </p:tgtEl>
                                        <p:attrNameLst>
                                          <p:attrName>style.visibility</p:attrName>
                                        </p:attrNameLst>
                                      </p:cBhvr>
                                      <p:to>
                                        <p:strVal val="hidden"/>
                                      </p:to>
                                    </p:set>
                                  </p:childTnLst>
                                </p:cTn>
                              </p:par>
                              <p:par>
                                <p:cTn id="316" presetID="10" presetClass="exit" presetSubtype="0" fill="hold" nodeType="withEffect">
                                  <p:stCondLst>
                                    <p:cond delay="0"/>
                                  </p:stCondLst>
                                  <p:childTnLst>
                                    <p:animEffect transition="out" filter="fade">
                                      <p:cBhvr>
                                        <p:cTn id="317" dur="2000"/>
                                        <p:tgtEl>
                                          <p:spTgt spid="136"/>
                                        </p:tgtEl>
                                      </p:cBhvr>
                                    </p:animEffect>
                                    <p:set>
                                      <p:cBhvr>
                                        <p:cTn id="318" dur="1" fill="hold">
                                          <p:stCondLst>
                                            <p:cond delay="1999"/>
                                          </p:stCondLst>
                                        </p:cTn>
                                        <p:tgtEl>
                                          <p:spTgt spid="136"/>
                                        </p:tgtEl>
                                        <p:attrNameLst>
                                          <p:attrName>style.visibility</p:attrName>
                                        </p:attrNameLst>
                                      </p:cBhvr>
                                      <p:to>
                                        <p:strVal val="hidden"/>
                                      </p:to>
                                    </p:set>
                                  </p:childTnLst>
                                </p:cTn>
                              </p:par>
                              <p:par>
                                <p:cTn id="319" presetID="10" presetClass="exit" presetSubtype="0" fill="hold" nodeType="withEffect">
                                  <p:stCondLst>
                                    <p:cond delay="0"/>
                                  </p:stCondLst>
                                  <p:childTnLst>
                                    <p:animEffect transition="out" filter="fade">
                                      <p:cBhvr>
                                        <p:cTn id="320" dur="2000"/>
                                        <p:tgtEl>
                                          <p:spTgt spid="137"/>
                                        </p:tgtEl>
                                      </p:cBhvr>
                                    </p:animEffect>
                                    <p:set>
                                      <p:cBhvr>
                                        <p:cTn id="321" dur="1" fill="hold">
                                          <p:stCondLst>
                                            <p:cond delay="1999"/>
                                          </p:stCondLst>
                                        </p:cTn>
                                        <p:tgtEl>
                                          <p:spTgt spid="137"/>
                                        </p:tgtEl>
                                        <p:attrNameLst>
                                          <p:attrName>style.visibility</p:attrName>
                                        </p:attrNameLst>
                                      </p:cBhvr>
                                      <p:to>
                                        <p:strVal val="hidden"/>
                                      </p:to>
                                    </p:set>
                                  </p:childTnLst>
                                </p:cTn>
                              </p:par>
                              <p:par>
                                <p:cTn id="322" presetID="10" presetClass="exit" presetSubtype="0" fill="hold" nodeType="withEffect">
                                  <p:stCondLst>
                                    <p:cond delay="0"/>
                                  </p:stCondLst>
                                  <p:childTnLst>
                                    <p:animEffect transition="out" filter="fade">
                                      <p:cBhvr>
                                        <p:cTn id="323" dur="2000"/>
                                        <p:tgtEl>
                                          <p:spTgt spid="138"/>
                                        </p:tgtEl>
                                      </p:cBhvr>
                                    </p:animEffect>
                                    <p:set>
                                      <p:cBhvr>
                                        <p:cTn id="324" dur="1" fill="hold">
                                          <p:stCondLst>
                                            <p:cond delay="1999"/>
                                          </p:stCondLst>
                                        </p:cTn>
                                        <p:tgtEl>
                                          <p:spTgt spid="138"/>
                                        </p:tgtEl>
                                        <p:attrNameLst>
                                          <p:attrName>style.visibility</p:attrName>
                                        </p:attrNameLst>
                                      </p:cBhvr>
                                      <p:to>
                                        <p:strVal val="hidden"/>
                                      </p:to>
                                    </p:set>
                                  </p:childTnLst>
                                </p:cTn>
                              </p:par>
                              <p:par>
                                <p:cTn id="325" presetID="10" presetClass="exit" presetSubtype="0" fill="hold" nodeType="withEffect">
                                  <p:stCondLst>
                                    <p:cond delay="0"/>
                                  </p:stCondLst>
                                  <p:childTnLst>
                                    <p:animEffect transition="out" filter="fade">
                                      <p:cBhvr>
                                        <p:cTn id="326" dur="2000"/>
                                        <p:tgtEl>
                                          <p:spTgt spid="165"/>
                                        </p:tgtEl>
                                      </p:cBhvr>
                                    </p:animEffect>
                                    <p:set>
                                      <p:cBhvr>
                                        <p:cTn id="327" dur="1" fill="hold">
                                          <p:stCondLst>
                                            <p:cond delay="1999"/>
                                          </p:stCondLst>
                                        </p:cTn>
                                        <p:tgtEl>
                                          <p:spTgt spid="165"/>
                                        </p:tgtEl>
                                        <p:attrNameLst>
                                          <p:attrName>style.visibility</p:attrName>
                                        </p:attrNameLst>
                                      </p:cBhvr>
                                      <p:to>
                                        <p:strVal val="hidden"/>
                                      </p:to>
                                    </p:set>
                                  </p:childTnLst>
                                </p:cTn>
                              </p:par>
                              <p:par>
                                <p:cTn id="328" presetID="10" presetClass="exit" presetSubtype="0" fill="hold" nodeType="withEffect">
                                  <p:stCondLst>
                                    <p:cond delay="0"/>
                                  </p:stCondLst>
                                  <p:childTnLst>
                                    <p:animEffect transition="out" filter="fade">
                                      <p:cBhvr>
                                        <p:cTn id="329" dur="2000"/>
                                        <p:tgtEl>
                                          <p:spTgt spid="166"/>
                                        </p:tgtEl>
                                      </p:cBhvr>
                                    </p:animEffect>
                                    <p:set>
                                      <p:cBhvr>
                                        <p:cTn id="330" dur="1" fill="hold">
                                          <p:stCondLst>
                                            <p:cond delay="1999"/>
                                          </p:stCondLst>
                                        </p:cTn>
                                        <p:tgtEl>
                                          <p:spTgt spid="166"/>
                                        </p:tgtEl>
                                        <p:attrNameLst>
                                          <p:attrName>style.visibility</p:attrName>
                                        </p:attrNameLst>
                                      </p:cBhvr>
                                      <p:to>
                                        <p:strVal val="hidden"/>
                                      </p:to>
                                    </p:set>
                                  </p:childTnLst>
                                </p:cTn>
                              </p:par>
                              <p:par>
                                <p:cTn id="331" presetID="10" presetClass="exit" presetSubtype="0" fill="hold" nodeType="withEffect">
                                  <p:stCondLst>
                                    <p:cond delay="0"/>
                                  </p:stCondLst>
                                  <p:childTnLst>
                                    <p:animEffect transition="out" filter="fade">
                                      <p:cBhvr>
                                        <p:cTn id="332" dur="2000"/>
                                        <p:tgtEl>
                                          <p:spTgt spid="167"/>
                                        </p:tgtEl>
                                      </p:cBhvr>
                                    </p:animEffect>
                                    <p:set>
                                      <p:cBhvr>
                                        <p:cTn id="333" dur="1" fill="hold">
                                          <p:stCondLst>
                                            <p:cond delay="1999"/>
                                          </p:stCondLst>
                                        </p:cTn>
                                        <p:tgtEl>
                                          <p:spTgt spid="167"/>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2000"/>
                                        <p:tgtEl>
                                          <p:spTgt spid="168"/>
                                        </p:tgtEl>
                                      </p:cBhvr>
                                    </p:animEffect>
                                    <p:set>
                                      <p:cBhvr>
                                        <p:cTn id="336" dur="1" fill="hold">
                                          <p:stCondLst>
                                            <p:cond delay="1999"/>
                                          </p:stCondLst>
                                        </p:cTn>
                                        <p:tgtEl>
                                          <p:spTgt spid="168"/>
                                        </p:tgtEl>
                                        <p:attrNameLst>
                                          <p:attrName>style.visibility</p:attrName>
                                        </p:attrNameLst>
                                      </p:cBhvr>
                                      <p:to>
                                        <p:strVal val="hidden"/>
                                      </p:to>
                                    </p:set>
                                  </p:childTnLst>
                                </p:cTn>
                              </p:par>
                              <p:par>
                                <p:cTn id="337" presetID="10" presetClass="exit" presetSubtype="0" fill="hold" nodeType="withEffect">
                                  <p:stCondLst>
                                    <p:cond delay="0"/>
                                  </p:stCondLst>
                                  <p:childTnLst>
                                    <p:animEffect transition="out" filter="fade">
                                      <p:cBhvr>
                                        <p:cTn id="338" dur="2000"/>
                                        <p:tgtEl>
                                          <p:spTgt spid="169"/>
                                        </p:tgtEl>
                                      </p:cBhvr>
                                    </p:animEffect>
                                    <p:set>
                                      <p:cBhvr>
                                        <p:cTn id="339" dur="1" fill="hold">
                                          <p:stCondLst>
                                            <p:cond delay="1999"/>
                                          </p:stCondLst>
                                        </p:cTn>
                                        <p:tgtEl>
                                          <p:spTgt spid="169"/>
                                        </p:tgtEl>
                                        <p:attrNameLst>
                                          <p:attrName>style.visibility</p:attrName>
                                        </p:attrNameLst>
                                      </p:cBhvr>
                                      <p:to>
                                        <p:strVal val="hidden"/>
                                      </p:to>
                                    </p:set>
                                  </p:childTnLst>
                                </p:cTn>
                              </p:par>
                              <p:par>
                                <p:cTn id="340" presetID="10" presetClass="exit" presetSubtype="0" fill="hold" nodeType="withEffect">
                                  <p:stCondLst>
                                    <p:cond delay="0"/>
                                  </p:stCondLst>
                                  <p:childTnLst>
                                    <p:animEffect transition="out" filter="fade">
                                      <p:cBhvr>
                                        <p:cTn id="341" dur="2000"/>
                                        <p:tgtEl>
                                          <p:spTgt spid="170"/>
                                        </p:tgtEl>
                                      </p:cBhvr>
                                    </p:animEffect>
                                    <p:set>
                                      <p:cBhvr>
                                        <p:cTn id="342" dur="1" fill="hold">
                                          <p:stCondLst>
                                            <p:cond delay="1999"/>
                                          </p:stCondLst>
                                        </p:cTn>
                                        <p:tgtEl>
                                          <p:spTgt spid="170"/>
                                        </p:tgtEl>
                                        <p:attrNameLst>
                                          <p:attrName>style.visibility</p:attrName>
                                        </p:attrNameLst>
                                      </p:cBhvr>
                                      <p:to>
                                        <p:strVal val="hidden"/>
                                      </p:to>
                                    </p:set>
                                  </p:childTnLst>
                                </p:cTn>
                              </p:par>
                              <p:par>
                                <p:cTn id="343" presetID="10" presetClass="exit" presetSubtype="0" fill="hold" nodeType="withEffect">
                                  <p:stCondLst>
                                    <p:cond delay="0"/>
                                  </p:stCondLst>
                                  <p:childTnLst>
                                    <p:animEffect transition="out" filter="fade">
                                      <p:cBhvr>
                                        <p:cTn id="344" dur="2000"/>
                                        <p:tgtEl>
                                          <p:spTgt spid="171"/>
                                        </p:tgtEl>
                                      </p:cBhvr>
                                    </p:animEffect>
                                    <p:set>
                                      <p:cBhvr>
                                        <p:cTn id="345" dur="1" fill="hold">
                                          <p:stCondLst>
                                            <p:cond delay="1999"/>
                                          </p:stCondLst>
                                        </p:cTn>
                                        <p:tgtEl>
                                          <p:spTgt spid="171"/>
                                        </p:tgtEl>
                                        <p:attrNameLst>
                                          <p:attrName>style.visibility</p:attrName>
                                        </p:attrNameLst>
                                      </p:cBhvr>
                                      <p:to>
                                        <p:strVal val="hidden"/>
                                      </p:to>
                                    </p:set>
                                  </p:childTnLst>
                                </p:cTn>
                              </p:par>
                              <p:par>
                                <p:cTn id="346" presetID="10" presetClass="exit" presetSubtype="0" fill="hold" nodeType="withEffect">
                                  <p:stCondLst>
                                    <p:cond delay="0"/>
                                  </p:stCondLst>
                                  <p:childTnLst>
                                    <p:animEffect transition="out" filter="fade">
                                      <p:cBhvr>
                                        <p:cTn id="347" dur="2000"/>
                                        <p:tgtEl>
                                          <p:spTgt spid="172"/>
                                        </p:tgtEl>
                                      </p:cBhvr>
                                    </p:animEffect>
                                    <p:set>
                                      <p:cBhvr>
                                        <p:cTn id="348" dur="1" fill="hold">
                                          <p:stCondLst>
                                            <p:cond delay="1999"/>
                                          </p:stCondLst>
                                        </p:cTn>
                                        <p:tgtEl>
                                          <p:spTgt spid="172"/>
                                        </p:tgtEl>
                                        <p:attrNameLst>
                                          <p:attrName>style.visibility</p:attrName>
                                        </p:attrNameLst>
                                      </p:cBhvr>
                                      <p:to>
                                        <p:strVal val="hidden"/>
                                      </p:to>
                                    </p:set>
                                  </p:childTnLst>
                                </p:cTn>
                              </p:par>
                              <p:par>
                                <p:cTn id="349" presetID="10" presetClass="exit" presetSubtype="0" fill="hold" nodeType="withEffect">
                                  <p:stCondLst>
                                    <p:cond delay="0"/>
                                  </p:stCondLst>
                                  <p:childTnLst>
                                    <p:animEffect transition="out" filter="fade">
                                      <p:cBhvr>
                                        <p:cTn id="350" dur="2000"/>
                                        <p:tgtEl>
                                          <p:spTgt spid="191"/>
                                        </p:tgtEl>
                                      </p:cBhvr>
                                    </p:animEffect>
                                    <p:set>
                                      <p:cBhvr>
                                        <p:cTn id="351" dur="1" fill="hold">
                                          <p:stCondLst>
                                            <p:cond delay="1999"/>
                                          </p:stCondLst>
                                        </p:cTn>
                                        <p:tgtEl>
                                          <p:spTgt spid="191"/>
                                        </p:tgtEl>
                                        <p:attrNameLst>
                                          <p:attrName>style.visibility</p:attrName>
                                        </p:attrNameLst>
                                      </p:cBhvr>
                                      <p:to>
                                        <p:strVal val="hidden"/>
                                      </p:to>
                                    </p:set>
                                  </p:childTnLst>
                                </p:cTn>
                              </p:par>
                              <p:par>
                                <p:cTn id="352" presetID="10" presetClass="exit" presetSubtype="0" fill="hold" nodeType="withEffect">
                                  <p:stCondLst>
                                    <p:cond delay="0"/>
                                  </p:stCondLst>
                                  <p:childTnLst>
                                    <p:animEffect transition="out" filter="fade">
                                      <p:cBhvr>
                                        <p:cTn id="353" dur="2000"/>
                                        <p:tgtEl>
                                          <p:spTgt spid="192"/>
                                        </p:tgtEl>
                                      </p:cBhvr>
                                    </p:animEffect>
                                    <p:set>
                                      <p:cBhvr>
                                        <p:cTn id="354" dur="1" fill="hold">
                                          <p:stCondLst>
                                            <p:cond delay="1999"/>
                                          </p:stCondLst>
                                        </p:cTn>
                                        <p:tgtEl>
                                          <p:spTgt spid="192"/>
                                        </p:tgtEl>
                                        <p:attrNameLst>
                                          <p:attrName>style.visibility</p:attrName>
                                        </p:attrNameLst>
                                      </p:cBhvr>
                                      <p:to>
                                        <p:strVal val="hidden"/>
                                      </p:to>
                                    </p:set>
                                  </p:childTnLst>
                                </p:cTn>
                              </p:par>
                              <p:par>
                                <p:cTn id="355" presetID="10" presetClass="exit" presetSubtype="0" fill="hold" nodeType="withEffect">
                                  <p:stCondLst>
                                    <p:cond delay="0"/>
                                  </p:stCondLst>
                                  <p:childTnLst>
                                    <p:animEffect transition="out" filter="fade">
                                      <p:cBhvr>
                                        <p:cTn id="356" dur="2000"/>
                                        <p:tgtEl>
                                          <p:spTgt spid="193"/>
                                        </p:tgtEl>
                                      </p:cBhvr>
                                    </p:animEffect>
                                    <p:set>
                                      <p:cBhvr>
                                        <p:cTn id="357" dur="1" fill="hold">
                                          <p:stCondLst>
                                            <p:cond delay="1999"/>
                                          </p:stCondLst>
                                        </p:cTn>
                                        <p:tgtEl>
                                          <p:spTgt spid="193"/>
                                        </p:tgtEl>
                                        <p:attrNameLst>
                                          <p:attrName>style.visibility</p:attrName>
                                        </p:attrNameLst>
                                      </p:cBhvr>
                                      <p:to>
                                        <p:strVal val="hidden"/>
                                      </p:to>
                                    </p:set>
                                  </p:childTnLst>
                                </p:cTn>
                              </p:par>
                              <p:par>
                                <p:cTn id="358" presetID="10" presetClass="exit" presetSubtype="0" fill="hold" nodeType="withEffect">
                                  <p:stCondLst>
                                    <p:cond delay="0"/>
                                  </p:stCondLst>
                                  <p:childTnLst>
                                    <p:animEffect transition="out" filter="fade">
                                      <p:cBhvr>
                                        <p:cTn id="359" dur="2000"/>
                                        <p:tgtEl>
                                          <p:spTgt spid="194"/>
                                        </p:tgtEl>
                                      </p:cBhvr>
                                    </p:animEffect>
                                    <p:set>
                                      <p:cBhvr>
                                        <p:cTn id="360" dur="1" fill="hold">
                                          <p:stCondLst>
                                            <p:cond delay="1999"/>
                                          </p:stCondLst>
                                        </p:cTn>
                                        <p:tgtEl>
                                          <p:spTgt spid="194"/>
                                        </p:tgtEl>
                                        <p:attrNameLst>
                                          <p:attrName>style.visibility</p:attrName>
                                        </p:attrNameLst>
                                      </p:cBhvr>
                                      <p:to>
                                        <p:strVal val="hidden"/>
                                      </p:to>
                                    </p:set>
                                  </p:childTnLst>
                                </p:cTn>
                              </p:par>
                              <p:par>
                                <p:cTn id="361" presetID="10" presetClass="exit" presetSubtype="0" fill="hold" nodeType="withEffect">
                                  <p:stCondLst>
                                    <p:cond delay="0"/>
                                  </p:stCondLst>
                                  <p:childTnLst>
                                    <p:animEffect transition="out" filter="fade">
                                      <p:cBhvr>
                                        <p:cTn id="362" dur="2000"/>
                                        <p:tgtEl>
                                          <p:spTgt spid="195"/>
                                        </p:tgtEl>
                                      </p:cBhvr>
                                    </p:animEffect>
                                    <p:set>
                                      <p:cBhvr>
                                        <p:cTn id="363" dur="1" fill="hold">
                                          <p:stCondLst>
                                            <p:cond delay="1999"/>
                                          </p:stCondLst>
                                        </p:cTn>
                                        <p:tgtEl>
                                          <p:spTgt spid="195"/>
                                        </p:tgtEl>
                                        <p:attrNameLst>
                                          <p:attrName>style.visibility</p:attrName>
                                        </p:attrNameLst>
                                      </p:cBhvr>
                                      <p:to>
                                        <p:strVal val="hidden"/>
                                      </p:to>
                                    </p:set>
                                  </p:childTnLst>
                                </p:cTn>
                              </p:par>
                              <p:par>
                                <p:cTn id="364" presetID="10" presetClass="exit" presetSubtype="0" fill="hold" nodeType="withEffect">
                                  <p:stCondLst>
                                    <p:cond delay="0"/>
                                  </p:stCondLst>
                                  <p:childTnLst>
                                    <p:animEffect transition="out" filter="fade">
                                      <p:cBhvr>
                                        <p:cTn id="365" dur="2000"/>
                                        <p:tgtEl>
                                          <p:spTgt spid="196"/>
                                        </p:tgtEl>
                                      </p:cBhvr>
                                    </p:animEffect>
                                    <p:set>
                                      <p:cBhvr>
                                        <p:cTn id="366" dur="1" fill="hold">
                                          <p:stCondLst>
                                            <p:cond delay="1999"/>
                                          </p:stCondLst>
                                        </p:cTn>
                                        <p:tgtEl>
                                          <p:spTgt spid="196"/>
                                        </p:tgtEl>
                                        <p:attrNameLst>
                                          <p:attrName>style.visibility</p:attrName>
                                        </p:attrNameLst>
                                      </p:cBhvr>
                                      <p:to>
                                        <p:strVal val="hidden"/>
                                      </p:to>
                                    </p:set>
                                  </p:childTnLst>
                                </p:cTn>
                              </p:par>
                              <p:par>
                                <p:cTn id="367" presetID="10" presetClass="exit" presetSubtype="0" fill="hold" nodeType="withEffect">
                                  <p:stCondLst>
                                    <p:cond delay="0"/>
                                  </p:stCondLst>
                                  <p:childTnLst>
                                    <p:animEffect transition="out" filter="fade">
                                      <p:cBhvr>
                                        <p:cTn id="368" dur="2000"/>
                                        <p:tgtEl>
                                          <p:spTgt spid="197"/>
                                        </p:tgtEl>
                                      </p:cBhvr>
                                    </p:animEffect>
                                    <p:set>
                                      <p:cBhvr>
                                        <p:cTn id="369" dur="1" fill="hold">
                                          <p:stCondLst>
                                            <p:cond delay="1999"/>
                                          </p:stCondLst>
                                        </p:cTn>
                                        <p:tgtEl>
                                          <p:spTgt spid="197"/>
                                        </p:tgtEl>
                                        <p:attrNameLst>
                                          <p:attrName>style.visibility</p:attrName>
                                        </p:attrNameLst>
                                      </p:cBhvr>
                                      <p:to>
                                        <p:strVal val="hidden"/>
                                      </p:to>
                                    </p:set>
                                  </p:childTnLst>
                                </p:cTn>
                              </p:par>
                              <p:par>
                                <p:cTn id="370" presetID="10" presetClass="exit" presetSubtype="0" fill="hold" nodeType="withEffect">
                                  <p:stCondLst>
                                    <p:cond delay="0"/>
                                  </p:stCondLst>
                                  <p:childTnLst>
                                    <p:animEffect transition="out" filter="fade">
                                      <p:cBhvr>
                                        <p:cTn id="371" dur="2000"/>
                                        <p:tgtEl>
                                          <p:spTgt spid="198"/>
                                        </p:tgtEl>
                                      </p:cBhvr>
                                    </p:animEffect>
                                    <p:set>
                                      <p:cBhvr>
                                        <p:cTn id="372" dur="1" fill="hold">
                                          <p:stCondLst>
                                            <p:cond delay="1999"/>
                                          </p:stCondLst>
                                        </p:cTn>
                                        <p:tgtEl>
                                          <p:spTgt spid="198"/>
                                        </p:tgtEl>
                                        <p:attrNameLst>
                                          <p:attrName>style.visibility</p:attrName>
                                        </p:attrNameLst>
                                      </p:cBhvr>
                                      <p:to>
                                        <p:strVal val="hidden"/>
                                      </p:to>
                                    </p:set>
                                  </p:childTnLst>
                                </p:cTn>
                              </p:par>
                              <p:par>
                                <p:cTn id="373" presetID="10" presetClass="exit" presetSubtype="0" fill="hold" nodeType="withEffect">
                                  <p:stCondLst>
                                    <p:cond delay="0"/>
                                  </p:stCondLst>
                                  <p:childTnLst>
                                    <p:animEffect transition="out" filter="fade">
                                      <p:cBhvr>
                                        <p:cTn id="374" dur="2000"/>
                                        <p:tgtEl>
                                          <p:spTgt spid="209"/>
                                        </p:tgtEl>
                                      </p:cBhvr>
                                    </p:animEffect>
                                    <p:set>
                                      <p:cBhvr>
                                        <p:cTn id="375" dur="1" fill="hold">
                                          <p:stCondLst>
                                            <p:cond delay="1999"/>
                                          </p:stCondLst>
                                        </p:cTn>
                                        <p:tgtEl>
                                          <p:spTgt spid="209"/>
                                        </p:tgtEl>
                                        <p:attrNameLst>
                                          <p:attrName>style.visibility</p:attrName>
                                        </p:attrNameLst>
                                      </p:cBhvr>
                                      <p:to>
                                        <p:strVal val="hidden"/>
                                      </p:to>
                                    </p:set>
                                  </p:childTnLst>
                                </p:cTn>
                              </p:par>
                              <p:par>
                                <p:cTn id="376" presetID="10" presetClass="exit" presetSubtype="0" fill="hold" nodeType="withEffect">
                                  <p:stCondLst>
                                    <p:cond delay="0"/>
                                  </p:stCondLst>
                                  <p:childTnLst>
                                    <p:animEffect transition="out" filter="fade">
                                      <p:cBhvr>
                                        <p:cTn id="377" dur="2000"/>
                                        <p:tgtEl>
                                          <p:spTgt spid="210"/>
                                        </p:tgtEl>
                                      </p:cBhvr>
                                    </p:animEffect>
                                    <p:set>
                                      <p:cBhvr>
                                        <p:cTn id="378" dur="1" fill="hold">
                                          <p:stCondLst>
                                            <p:cond delay="1999"/>
                                          </p:stCondLst>
                                        </p:cTn>
                                        <p:tgtEl>
                                          <p:spTgt spid="210"/>
                                        </p:tgtEl>
                                        <p:attrNameLst>
                                          <p:attrName>style.visibility</p:attrName>
                                        </p:attrNameLst>
                                      </p:cBhvr>
                                      <p:to>
                                        <p:strVal val="hidden"/>
                                      </p:to>
                                    </p:set>
                                  </p:childTnLst>
                                </p:cTn>
                              </p:par>
                              <p:par>
                                <p:cTn id="379" presetID="10" presetClass="exit" presetSubtype="0" fill="hold" nodeType="withEffect">
                                  <p:stCondLst>
                                    <p:cond delay="0"/>
                                  </p:stCondLst>
                                  <p:childTnLst>
                                    <p:animEffect transition="out" filter="fade">
                                      <p:cBhvr>
                                        <p:cTn id="380" dur="2000"/>
                                        <p:tgtEl>
                                          <p:spTgt spid="211"/>
                                        </p:tgtEl>
                                      </p:cBhvr>
                                    </p:animEffect>
                                    <p:set>
                                      <p:cBhvr>
                                        <p:cTn id="381" dur="1" fill="hold">
                                          <p:stCondLst>
                                            <p:cond delay="1999"/>
                                          </p:stCondLst>
                                        </p:cTn>
                                        <p:tgtEl>
                                          <p:spTgt spid="211"/>
                                        </p:tgtEl>
                                        <p:attrNameLst>
                                          <p:attrName>style.visibility</p:attrName>
                                        </p:attrNameLst>
                                      </p:cBhvr>
                                      <p:to>
                                        <p:strVal val="hidden"/>
                                      </p:to>
                                    </p:set>
                                  </p:childTnLst>
                                </p:cTn>
                              </p:par>
                              <p:par>
                                <p:cTn id="382" presetID="10" presetClass="exit" presetSubtype="0" fill="hold" nodeType="withEffect">
                                  <p:stCondLst>
                                    <p:cond delay="0"/>
                                  </p:stCondLst>
                                  <p:childTnLst>
                                    <p:animEffect transition="out" filter="fade">
                                      <p:cBhvr>
                                        <p:cTn id="383" dur="2000"/>
                                        <p:tgtEl>
                                          <p:spTgt spid="212"/>
                                        </p:tgtEl>
                                      </p:cBhvr>
                                    </p:animEffect>
                                    <p:set>
                                      <p:cBhvr>
                                        <p:cTn id="384" dur="1" fill="hold">
                                          <p:stCondLst>
                                            <p:cond delay="1999"/>
                                          </p:stCondLst>
                                        </p:cTn>
                                        <p:tgtEl>
                                          <p:spTgt spid="212"/>
                                        </p:tgtEl>
                                        <p:attrNameLst>
                                          <p:attrName>style.visibility</p:attrName>
                                        </p:attrNameLst>
                                      </p:cBhvr>
                                      <p:to>
                                        <p:strVal val="hidden"/>
                                      </p:to>
                                    </p:set>
                                  </p:childTnLst>
                                </p:cTn>
                              </p:par>
                              <p:par>
                                <p:cTn id="385" presetID="10" presetClass="exit" presetSubtype="0" fill="hold" nodeType="withEffect">
                                  <p:stCondLst>
                                    <p:cond delay="0"/>
                                  </p:stCondLst>
                                  <p:childTnLst>
                                    <p:animEffect transition="out" filter="fade">
                                      <p:cBhvr>
                                        <p:cTn id="386" dur="2000"/>
                                        <p:tgtEl>
                                          <p:spTgt spid="213"/>
                                        </p:tgtEl>
                                      </p:cBhvr>
                                    </p:animEffect>
                                    <p:set>
                                      <p:cBhvr>
                                        <p:cTn id="387" dur="1" fill="hold">
                                          <p:stCondLst>
                                            <p:cond delay="1999"/>
                                          </p:stCondLst>
                                        </p:cTn>
                                        <p:tgtEl>
                                          <p:spTgt spid="213"/>
                                        </p:tgtEl>
                                        <p:attrNameLst>
                                          <p:attrName>style.visibility</p:attrName>
                                        </p:attrNameLst>
                                      </p:cBhvr>
                                      <p:to>
                                        <p:strVal val="hidden"/>
                                      </p:to>
                                    </p:set>
                                  </p:childTnLst>
                                </p:cTn>
                              </p:par>
                              <p:par>
                                <p:cTn id="388" presetID="10" presetClass="exit" presetSubtype="0" fill="hold" nodeType="withEffect">
                                  <p:stCondLst>
                                    <p:cond delay="0"/>
                                  </p:stCondLst>
                                  <p:childTnLst>
                                    <p:animEffect transition="out" filter="fade">
                                      <p:cBhvr>
                                        <p:cTn id="389" dur="2000"/>
                                        <p:tgtEl>
                                          <p:spTgt spid="214"/>
                                        </p:tgtEl>
                                      </p:cBhvr>
                                    </p:animEffect>
                                    <p:set>
                                      <p:cBhvr>
                                        <p:cTn id="390" dur="1" fill="hold">
                                          <p:stCondLst>
                                            <p:cond delay="1999"/>
                                          </p:stCondLst>
                                        </p:cTn>
                                        <p:tgtEl>
                                          <p:spTgt spid="214"/>
                                        </p:tgtEl>
                                        <p:attrNameLst>
                                          <p:attrName>style.visibility</p:attrName>
                                        </p:attrNameLst>
                                      </p:cBhvr>
                                      <p:to>
                                        <p:strVal val="hidden"/>
                                      </p:to>
                                    </p:set>
                                  </p:childTnLst>
                                </p:cTn>
                              </p:par>
                              <p:par>
                                <p:cTn id="391" presetID="10" presetClass="exit" presetSubtype="0" fill="hold" nodeType="withEffect">
                                  <p:stCondLst>
                                    <p:cond delay="0"/>
                                  </p:stCondLst>
                                  <p:childTnLst>
                                    <p:animEffect transition="out" filter="fade">
                                      <p:cBhvr>
                                        <p:cTn id="392" dur="2000"/>
                                        <p:tgtEl>
                                          <p:spTgt spid="215"/>
                                        </p:tgtEl>
                                      </p:cBhvr>
                                    </p:animEffect>
                                    <p:set>
                                      <p:cBhvr>
                                        <p:cTn id="393" dur="1" fill="hold">
                                          <p:stCondLst>
                                            <p:cond delay="1999"/>
                                          </p:stCondLst>
                                        </p:cTn>
                                        <p:tgtEl>
                                          <p:spTgt spid="215"/>
                                        </p:tgtEl>
                                        <p:attrNameLst>
                                          <p:attrName>style.visibility</p:attrName>
                                        </p:attrNameLst>
                                      </p:cBhvr>
                                      <p:to>
                                        <p:strVal val="hidden"/>
                                      </p:to>
                                    </p:set>
                                  </p:childTnLst>
                                </p:cTn>
                              </p:par>
                              <p:par>
                                <p:cTn id="394" presetID="10" presetClass="exit" presetSubtype="0" fill="hold" nodeType="withEffect">
                                  <p:stCondLst>
                                    <p:cond delay="0"/>
                                  </p:stCondLst>
                                  <p:childTnLst>
                                    <p:animEffect transition="out" filter="fade">
                                      <p:cBhvr>
                                        <p:cTn id="395" dur="2000"/>
                                        <p:tgtEl>
                                          <p:spTgt spid="216"/>
                                        </p:tgtEl>
                                      </p:cBhvr>
                                    </p:animEffect>
                                    <p:set>
                                      <p:cBhvr>
                                        <p:cTn id="396" dur="1" fill="hold">
                                          <p:stCondLst>
                                            <p:cond delay="1999"/>
                                          </p:stCondLst>
                                        </p:cTn>
                                        <p:tgtEl>
                                          <p:spTgt spid="216"/>
                                        </p:tgtEl>
                                        <p:attrNameLst>
                                          <p:attrName>style.visibility</p:attrName>
                                        </p:attrNameLst>
                                      </p:cBhvr>
                                      <p:to>
                                        <p:strVal val="hidden"/>
                                      </p:to>
                                    </p:set>
                                  </p:childTnLst>
                                </p:cTn>
                              </p:par>
                              <p:par>
                                <p:cTn id="397" presetID="10" presetClass="exit" presetSubtype="0" fill="hold" nodeType="withEffect">
                                  <p:stCondLst>
                                    <p:cond delay="0"/>
                                  </p:stCondLst>
                                  <p:childTnLst>
                                    <p:animEffect transition="out" filter="fade">
                                      <p:cBhvr>
                                        <p:cTn id="398" dur="2000"/>
                                        <p:tgtEl>
                                          <p:spTgt spid="235"/>
                                        </p:tgtEl>
                                      </p:cBhvr>
                                    </p:animEffect>
                                    <p:set>
                                      <p:cBhvr>
                                        <p:cTn id="399" dur="1" fill="hold">
                                          <p:stCondLst>
                                            <p:cond delay="1999"/>
                                          </p:stCondLst>
                                        </p:cTn>
                                        <p:tgtEl>
                                          <p:spTgt spid="235"/>
                                        </p:tgtEl>
                                        <p:attrNameLst>
                                          <p:attrName>style.visibility</p:attrName>
                                        </p:attrNameLst>
                                      </p:cBhvr>
                                      <p:to>
                                        <p:strVal val="hidden"/>
                                      </p:to>
                                    </p:set>
                                  </p:childTnLst>
                                </p:cTn>
                              </p:par>
                              <p:par>
                                <p:cTn id="400" presetID="10" presetClass="exit" presetSubtype="0" fill="hold" nodeType="withEffect">
                                  <p:stCondLst>
                                    <p:cond delay="0"/>
                                  </p:stCondLst>
                                  <p:childTnLst>
                                    <p:animEffect transition="out" filter="fade">
                                      <p:cBhvr>
                                        <p:cTn id="401" dur="2000"/>
                                        <p:tgtEl>
                                          <p:spTgt spid="236"/>
                                        </p:tgtEl>
                                      </p:cBhvr>
                                    </p:animEffect>
                                    <p:set>
                                      <p:cBhvr>
                                        <p:cTn id="402" dur="1" fill="hold">
                                          <p:stCondLst>
                                            <p:cond delay="1999"/>
                                          </p:stCondLst>
                                        </p:cTn>
                                        <p:tgtEl>
                                          <p:spTgt spid="236"/>
                                        </p:tgtEl>
                                        <p:attrNameLst>
                                          <p:attrName>style.visibility</p:attrName>
                                        </p:attrNameLst>
                                      </p:cBhvr>
                                      <p:to>
                                        <p:strVal val="hidden"/>
                                      </p:to>
                                    </p:set>
                                  </p:childTnLst>
                                </p:cTn>
                              </p:par>
                              <p:par>
                                <p:cTn id="403" presetID="10" presetClass="exit" presetSubtype="0" fill="hold" nodeType="withEffect">
                                  <p:stCondLst>
                                    <p:cond delay="0"/>
                                  </p:stCondLst>
                                  <p:childTnLst>
                                    <p:animEffect transition="out" filter="fade">
                                      <p:cBhvr>
                                        <p:cTn id="404" dur="2000"/>
                                        <p:tgtEl>
                                          <p:spTgt spid="237"/>
                                        </p:tgtEl>
                                      </p:cBhvr>
                                    </p:animEffect>
                                    <p:set>
                                      <p:cBhvr>
                                        <p:cTn id="405" dur="1" fill="hold">
                                          <p:stCondLst>
                                            <p:cond delay="1999"/>
                                          </p:stCondLst>
                                        </p:cTn>
                                        <p:tgtEl>
                                          <p:spTgt spid="237"/>
                                        </p:tgtEl>
                                        <p:attrNameLst>
                                          <p:attrName>style.visibility</p:attrName>
                                        </p:attrNameLst>
                                      </p:cBhvr>
                                      <p:to>
                                        <p:strVal val="hidden"/>
                                      </p:to>
                                    </p:set>
                                  </p:childTnLst>
                                </p:cTn>
                              </p:par>
                              <p:par>
                                <p:cTn id="406" presetID="10" presetClass="exit" presetSubtype="0" fill="hold" nodeType="withEffect">
                                  <p:stCondLst>
                                    <p:cond delay="0"/>
                                  </p:stCondLst>
                                  <p:childTnLst>
                                    <p:animEffect transition="out" filter="fade">
                                      <p:cBhvr>
                                        <p:cTn id="407" dur="2000"/>
                                        <p:tgtEl>
                                          <p:spTgt spid="238"/>
                                        </p:tgtEl>
                                      </p:cBhvr>
                                    </p:animEffect>
                                    <p:set>
                                      <p:cBhvr>
                                        <p:cTn id="408" dur="1" fill="hold">
                                          <p:stCondLst>
                                            <p:cond delay="1999"/>
                                          </p:stCondLst>
                                        </p:cTn>
                                        <p:tgtEl>
                                          <p:spTgt spid="238"/>
                                        </p:tgtEl>
                                        <p:attrNameLst>
                                          <p:attrName>style.visibility</p:attrName>
                                        </p:attrNameLst>
                                      </p:cBhvr>
                                      <p:to>
                                        <p:strVal val="hidden"/>
                                      </p:to>
                                    </p:set>
                                  </p:childTnLst>
                                </p:cTn>
                              </p:par>
                              <p:par>
                                <p:cTn id="409" presetID="10" presetClass="exit" presetSubtype="0" fill="hold" nodeType="withEffect">
                                  <p:stCondLst>
                                    <p:cond delay="0"/>
                                  </p:stCondLst>
                                  <p:childTnLst>
                                    <p:animEffect transition="out" filter="fade">
                                      <p:cBhvr>
                                        <p:cTn id="410" dur="2000"/>
                                        <p:tgtEl>
                                          <p:spTgt spid="239"/>
                                        </p:tgtEl>
                                      </p:cBhvr>
                                    </p:animEffect>
                                    <p:set>
                                      <p:cBhvr>
                                        <p:cTn id="411" dur="1" fill="hold">
                                          <p:stCondLst>
                                            <p:cond delay="1999"/>
                                          </p:stCondLst>
                                        </p:cTn>
                                        <p:tgtEl>
                                          <p:spTgt spid="239"/>
                                        </p:tgtEl>
                                        <p:attrNameLst>
                                          <p:attrName>style.visibility</p:attrName>
                                        </p:attrNameLst>
                                      </p:cBhvr>
                                      <p:to>
                                        <p:strVal val="hidden"/>
                                      </p:to>
                                    </p:set>
                                  </p:childTnLst>
                                </p:cTn>
                              </p:par>
                              <p:par>
                                <p:cTn id="412" presetID="10" presetClass="exit" presetSubtype="0" fill="hold" nodeType="withEffect">
                                  <p:stCondLst>
                                    <p:cond delay="0"/>
                                  </p:stCondLst>
                                  <p:childTnLst>
                                    <p:animEffect transition="out" filter="fade">
                                      <p:cBhvr>
                                        <p:cTn id="413" dur="2000"/>
                                        <p:tgtEl>
                                          <p:spTgt spid="240"/>
                                        </p:tgtEl>
                                      </p:cBhvr>
                                    </p:animEffect>
                                    <p:set>
                                      <p:cBhvr>
                                        <p:cTn id="414" dur="1" fill="hold">
                                          <p:stCondLst>
                                            <p:cond delay="1999"/>
                                          </p:stCondLst>
                                        </p:cTn>
                                        <p:tgtEl>
                                          <p:spTgt spid="240"/>
                                        </p:tgtEl>
                                        <p:attrNameLst>
                                          <p:attrName>style.visibility</p:attrName>
                                        </p:attrNameLst>
                                      </p:cBhvr>
                                      <p:to>
                                        <p:strVal val="hidden"/>
                                      </p:to>
                                    </p:set>
                                  </p:childTnLst>
                                </p:cTn>
                              </p:par>
                              <p:par>
                                <p:cTn id="415" presetID="10" presetClass="exit" presetSubtype="0" fill="hold" nodeType="withEffect">
                                  <p:stCondLst>
                                    <p:cond delay="0"/>
                                  </p:stCondLst>
                                  <p:childTnLst>
                                    <p:animEffect transition="out" filter="fade">
                                      <p:cBhvr>
                                        <p:cTn id="416" dur="2000"/>
                                        <p:tgtEl>
                                          <p:spTgt spid="241"/>
                                        </p:tgtEl>
                                      </p:cBhvr>
                                    </p:animEffect>
                                    <p:set>
                                      <p:cBhvr>
                                        <p:cTn id="417" dur="1" fill="hold">
                                          <p:stCondLst>
                                            <p:cond delay="1999"/>
                                          </p:stCondLst>
                                        </p:cTn>
                                        <p:tgtEl>
                                          <p:spTgt spid="241"/>
                                        </p:tgtEl>
                                        <p:attrNameLst>
                                          <p:attrName>style.visibility</p:attrName>
                                        </p:attrNameLst>
                                      </p:cBhvr>
                                      <p:to>
                                        <p:strVal val="hidden"/>
                                      </p:to>
                                    </p:set>
                                  </p:childTnLst>
                                </p:cTn>
                              </p:par>
                              <p:par>
                                <p:cTn id="418" presetID="10" presetClass="exit" presetSubtype="0" fill="hold" nodeType="withEffect">
                                  <p:stCondLst>
                                    <p:cond delay="0"/>
                                  </p:stCondLst>
                                  <p:childTnLst>
                                    <p:animEffect transition="out" filter="fade">
                                      <p:cBhvr>
                                        <p:cTn id="419" dur="2000"/>
                                        <p:tgtEl>
                                          <p:spTgt spid="242"/>
                                        </p:tgtEl>
                                      </p:cBhvr>
                                    </p:animEffect>
                                    <p:set>
                                      <p:cBhvr>
                                        <p:cTn id="420" dur="1" fill="hold">
                                          <p:stCondLst>
                                            <p:cond delay="1999"/>
                                          </p:stCondLst>
                                        </p:cTn>
                                        <p:tgtEl>
                                          <p:spTgt spid="242"/>
                                        </p:tgtEl>
                                        <p:attrNameLst>
                                          <p:attrName>style.visibility</p:attrName>
                                        </p:attrNameLst>
                                      </p:cBhvr>
                                      <p:to>
                                        <p:strVal val="hidden"/>
                                      </p:to>
                                    </p:set>
                                  </p:childTnLst>
                                </p:cTn>
                              </p:par>
                              <p:par>
                                <p:cTn id="421" presetID="10" presetClass="exit" presetSubtype="0" fill="hold" nodeType="withEffect">
                                  <p:stCondLst>
                                    <p:cond delay="0"/>
                                  </p:stCondLst>
                                  <p:childTnLst>
                                    <p:animEffect transition="out" filter="fade">
                                      <p:cBhvr>
                                        <p:cTn id="422" dur="2000"/>
                                        <p:tgtEl>
                                          <p:spTgt spid="261"/>
                                        </p:tgtEl>
                                      </p:cBhvr>
                                    </p:animEffect>
                                    <p:set>
                                      <p:cBhvr>
                                        <p:cTn id="423" dur="1" fill="hold">
                                          <p:stCondLst>
                                            <p:cond delay="1999"/>
                                          </p:stCondLst>
                                        </p:cTn>
                                        <p:tgtEl>
                                          <p:spTgt spid="261"/>
                                        </p:tgtEl>
                                        <p:attrNameLst>
                                          <p:attrName>style.visibility</p:attrName>
                                        </p:attrNameLst>
                                      </p:cBhvr>
                                      <p:to>
                                        <p:strVal val="hidden"/>
                                      </p:to>
                                    </p:set>
                                  </p:childTnLst>
                                </p:cTn>
                              </p:par>
                              <p:par>
                                <p:cTn id="424" presetID="10" presetClass="exit" presetSubtype="0" fill="hold" nodeType="withEffect">
                                  <p:stCondLst>
                                    <p:cond delay="0"/>
                                  </p:stCondLst>
                                  <p:childTnLst>
                                    <p:animEffect transition="out" filter="fade">
                                      <p:cBhvr>
                                        <p:cTn id="425" dur="2000"/>
                                        <p:tgtEl>
                                          <p:spTgt spid="262"/>
                                        </p:tgtEl>
                                      </p:cBhvr>
                                    </p:animEffect>
                                    <p:set>
                                      <p:cBhvr>
                                        <p:cTn id="426" dur="1" fill="hold">
                                          <p:stCondLst>
                                            <p:cond delay="1999"/>
                                          </p:stCondLst>
                                        </p:cTn>
                                        <p:tgtEl>
                                          <p:spTgt spid="262"/>
                                        </p:tgtEl>
                                        <p:attrNameLst>
                                          <p:attrName>style.visibility</p:attrName>
                                        </p:attrNameLst>
                                      </p:cBhvr>
                                      <p:to>
                                        <p:strVal val="hidden"/>
                                      </p:to>
                                    </p:set>
                                  </p:childTnLst>
                                </p:cTn>
                              </p:par>
                              <p:par>
                                <p:cTn id="427" presetID="10" presetClass="exit" presetSubtype="0" fill="hold" nodeType="withEffect">
                                  <p:stCondLst>
                                    <p:cond delay="0"/>
                                  </p:stCondLst>
                                  <p:childTnLst>
                                    <p:animEffect transition="out" filter="fade">
                                      <p:cBhvr>
                                        <p:cTn id="428" dur="2000"/>
                                        <p:tgtEl>
                                          <p:spTgt spid="263"/>
                                        </p:tgtEl>
                                      </p:cBhvr>
                                    </p:animEffect>
                                    <p:set>
                                      <p:cBhvr>
                                        <p:cTn id="429" dur="1" fill="hold">
                                          <p:stCondLst>
                                            <p:cond delay="1999"/>
                                          </p:stCondLst>
                                        </p:cTn>
                                        <p:tgtEl>
                                          <p:spTgt spid="263"/>
                                        </p:tgtEl>
                                        <p:attrNameLst>
                                          <p:attrName>style.visibility</p:attrName>
                                        </p:attrNameLst>
                                      </p:cBhvr>
                                      <p:to>
                                        <p:strVal val="hidden"/>
                                      </p:to>
                                    </p:set>
                                  </p:childTnLst>
                                </p:cTn>
                              </p:par>
                              <p:par>
                                <p:cTn id="430" presetID="10" presetClass="exit" presetSubtype="0" fill="hold" nodeType="withEffect">
                                  <p:stCondLst>
                                    <p:cond delay="0"/>
                                  </p:stCondLst>
                                  <p:childTnLst>
                                    <p:animEffect transition="out" filter="fade">
                                      <p:cBhvr>
                                        <p:cTn id="431" dur="2000"/>
                                        <p:tgtEl>
                                          <p:spTgt spid="264"/>
                                        </p:tgtEl>
                                      </p:cBhvr>
                                    </p:animEffect>
                                    <p:set>
                                      <p:cBhvr>
                                        <p:cTn id="432" dur="1" fill="hold">
                                          <p:stCondLst>
                                            <p:cond delay="1999"/>
                                          </p:stCondLst>
                                        </p:cTn>
                                        <p:tgtEl>
                                          <p:spTgt spid="264"/>
                                        </p:tgtEl>
                                        <p:attrNameLst>
                                          <p:attrName>style.visibility</p:attrName>
                                        </p:attrNameLst>
                                      </p:cBhvr>
                                      <p:to>
                                        <p:strVal val="hidden"/>
                                      </p:to>
                                    </p:set>
                                  </p:childTnLst>
                                </p:cTn>
                              </p:par>
                              <p:par>
                                <p:cTn id="433" presetID="10" presetClass="exit" presetSubtype="0" fill="hold" nodeType="withEffect">
                                  <p:stCondLst>
                                    <p:cond delay="0"/>
                                  </p:stCondLst>
                                  <p:childTnLst>
                                    <p:animEffect transition="out" filter="fade">
                                      <p:cBhvr>
                                        <p:cTn id="434" dur="2000"/>
                                        <p:tgtEl>
                                          <p:spTgt spid="265"/>
                                        </p:tgtEl>
                                      </p:cBhvr>
                                    </p:animEffect>
                                    <p:set>
                                      <p:cBhvr>
                                        <p:cTn id="435" dur="1" fill="hold">
                                          <p:stCondLst>
                                            <p:cond delay="1999"/>
                                          </p:stCondLst>
                                        </p:cTn>
                                        <p:tgtEl>
                                          <p:spTgt spid="265"/>
                                        </p:tgtEl>
                                        <p:attrNameLst>
                                          <p:attrName>style.visibility</p:attrName>
                                        </p:attrNameLst>
                                      </p:cBhvr>
                                      <p:to>
                                        <p:strVal val="hidden"/>
                                      </p:to>
                                    </p:set>
                                  </p:childTnLst>
                                </p:cTn>
                              </p:par>
                              <p:par>
                                <p:cTn id="436" presetID="10" presetClass="exit" presetSubtype="0" fill="hold" nodeType="withEffect">
                                  <p:stCondLst>
                                    <p:cond delay="0"/>
                                  </p:stCondLst>
                                  <p:childTnLst>
                                    <p:animEffect transition="out" filter="fade">
                                      <p:cBhvr>
                                        <p:cTn id="437" dur="2000"/>
                                        <p:tgtEl>
                                          <p:spTgt spid="266"/>
                                        </p:tgtEl>
                                      </p:cBhvr>
                                    </p:animEffect>
                                    <p:set>
                                      <p:cBhvr>
                                        <p:cTn id="438" dur="1" fill="hold">
                                          <p:stCondLst>
                                            <p:cond delay="1999"/>
                                          </p:stCondLst>
                                        </p:cTn>
                                        <p:tgtEl>
                                          <p:spTgt spid="266"/>
                                        </p:tgtEl>
                                        <p:attrNameLst>
                                          <p:attrName>style.visibility</p:attrName>
                                        </p:attrNameLst>
                                      </p:cBhvr>
                                      <p:to>
                                        <p:strVal val="hidden"/>
                                      </p:to>
                                    </p:set>
                                  </p:childTnLst>
                                </p:cTn>
                              </p:par>
                              <p:par>
                                <p:cTn id="439" presetID="10" presetClass="exit" presetSubtype="0" fill="hold" nodeType="withEffect">
                                  <p:stCondLst>
                                    <p:cond delay="0"/>
                                  </p:stCondLst>
                                  <p:childTnLst>
                                    <p:animEffect transition="out" filter="fade">
                                      <p:cBhvr>
                                        <p:cTn id="440" dur="2000"/>
                                        <p:tgtEl>
                                          <p:spTgt spid="267"/>
                                        </p:tgtEl>
                                      </p:cBhvr>
                                    </p:animEffect>
                                    <p:set>
                                      <p:cBhvr>
                                        <p:cTn id="441" dur="1" fill="hold">
                                          <p:stCondLst>
                                            <p:cond delay="1999"/>
                                          </p:stCondLst>
                                        </p:cTn>
                                        <p:tgtEl>
                                          <p:spTgt spid="267"/>
                                        </p:tgtEl>
                                        <p:attrNameLst>
                                          <p:attrName>style.visibility</p:attrName>
                                        </p:attrNameLst>
                                      </p:cBhvr>
                                      <p:to>
                                        <p:strVal val="hidden"/>
                                      </p:to>
                                    </p:set>
                                  </p:childTnLst>
                                </p:cTn>
                              </p:par>
                              <p:par>
                                <p:cTn id="442" presetID="10" presetClass="exit" presetSubtype="0" fill="hold" nodeType="withEffect">
                                  <p:stCondLst>
                                    <p:cond delay="0"/>
                                  </p:stCondLst>
                                  <p:childTnLst>
                                    <p:animEffect transition="out" filter="fade">
                                      <p:cBhvr>
                                        <p:cTn id="443" dur="2000"/>
                                        <p:tgtEl>
                                          <p:spTgt spid="268"/>
                                        </p:tgtEl>
                                      </p:cBhvr>
                                    </p:animEffect>
                                    <p:set>
                                      <p:cBhvr>
                                        <p:cTn id="444" dur="1" fill="hold">
                                          <p:stCondLst>
                                            <p:cond delay="1999"/>
                                          </p:stCondLst>
                                        </p:cTn>
                                        <p:tgtEl>
                                          <p:spTgt spid="268"/>
                                        </p:tgtEl>
                                        <p:attrNameLst>
                                          <p:attrName>style.visibility</p:attrName>
                                        </p:attrNameLst>
                                      </p:cBhvr>
                                      <p:to>
                                        <p:strVal val="hidden"/>
                                      </p:to>
                                    </p:set>
                                  </p:childTnLst>
                                </p:cTn>
                              </p:par>
                              <p:par>
                                <p:cTn id="445" presetID="10" presetClass="exit" presetSubtype="0" fill="hold" nodeType="withEffect">
                                  <p:stCondLst>
                                    <p:cond delay="0"/>
                                  </p:stCondLst>
                                  <p:childTnLst>
                                    <p:animEffect transition="out" filter="fade">
                                      <p:cBhvr>
                                        <p:cTn id="446" dur="2000"/>
                                        <p:tgtEl>
                                          <p:spTgt spid="287"/>
                                        </p:tgtEl>
                                      </p:cBhvr>
                                    </p:animEffect>
                                    <p:set>
                                      <p:cBhvr>
                                        <p:cTn id="447" dur="1" fill="hold">
                                          <p:stCondLst>
                                            <p:cond delay="1999"/>
                                          </p:stCondLst>
                                        </p:cTn>
                                        <p:tgtEl>
                                          <p:spTgt spid="287"/>
                                        </p:tgtEl>
                                        <p:attrNameLst>
                                          <p:attrName>style.visibility</p:attrName>
                                        </p:attrNameLst>
                                      </p:cBhvr>
                                      <p:to>
                                        <p:strVal val="hidden"/>
                                      </p:to>
                                    </p:set>
                                  </p:childTnLst>
                                </p:cTn>
                              </p:par>
                              <p:par>
                                <p:cTn id="448" presetID="10" presetClass="exit" presetSubtype="0" fill="hold" nodeType="withEffect">
                                  <p:stCondLst>
                                    <p:cond delay="0"/>
                                  </p:stCondLst>
                                  <p:childTnLst>
                                    <p:animEffect transition="out" filter="fade">
                                      <p:cBhvr>
                                        <p:cTn id="449" dur="2000"/>
                                        <p:tgtEl>
                                          <p:spTgt spid="288"/>
                                        </p:tgtEl>
                                      </p:cBhvr>
                                    </p:animEffect>
                                    <p:set>
                                      <p:cBhvr>
                                        <p:cTn id="450" dur="1" fill="hold">
                                          <p:stCondLst>
                                            <p:cond delay="1999"/>
                                          </p:stCondLst>
                                        </p:cTn>
                                        <p:tgtEl>
                                          <p:spTgt spid="288"/>
                                        </p:tgtEl>
                                        <p:attrNameLst>
                                          <p:attrName>style.visibility</p:attrName>
                                        </p:attrNameLst>
                                      </p:cBhvr>
                                      <p:to>
                                        <p:strVal val="hidden"/>
                                      </p:to>
                                    </p:set>
                                  </p:childTnLst>
                                </p:cTn>
                              </p:par>
                              <p:par>
                                <p:cTn id="451" presetID="10" presetClass="exit" presetSubtype="0" fill="hold" nodeType="withEffect">
                                  <p:stCondLst>
                                    <p:cond delay="0"/>
                                  </p:stCondLst>
                                  <p:childTnLst>
                                    <p:animEffect transition="out" filter="fade">
                                      <p:cBhvr>
                                        <p:cTn id="452" dur="2000"/>
                                        <p:tgtEl>
                                          <p:spTgt spid="289"/>
                                        </p:tgtEl>
                                      </p:cBhvr>
                                    </p:animEffect>
                                    <p:set>
                                      <p:cBhvr>
                                        <p:cTn id="453" dur="1" fill="hold">
                                          <p:stCondLst>
                                            <p:cond delay="1999"/>
                                          </p:stCondLst>
                                        </p:cTn>
                                        <p:tgtEl>
                                          <p:spTgt spid="289"/>
                                        </p:tgtEl>
                                        <p:attrNameLst>
                                          <p:attrName>style.visibility</p:attrName>
                                        </p:attrNameLst>
                                      </p:cBhvr>
                                      <p:to>
                                        <p:strVal val="hidden"/>
                                      </p:to>
                                    </p:set>
                                  </p:childTnLst>
                                </p:cTn>
                              </p:par>
                              <p:par>
                                <p:cTn id="454" presetID="10" presetClass="exit" presetSubtype="0" fill="hold" nodeType="withEffect">
                                  <p:stCondLst>
                                    <p:cond delay="0"/>
                                  </p:stCondLst>
                                  <p:childTnLst>
                                    <p:animEffect transition="out" filter="fade">
                                      <p:cBhvr>
                                        <p:cTn id="455" dur="2000"/>
                                        <p:tgtEl>
                                          <p:spTgt spid="290"/>
                                        </p:tgtEl>
                                      </p:cBhvr>
                                    </p:animEffect>
                                    <p:set>
                                      <p:cBhvr>
                                        <p:cTn id="456" dur="1" fill="hold">
                                          <p:stCondLst>
                                            <p:cond delay="1999"/>
                                          </p:stCondLst>
                                        </p:cTn>
                                        <p:tgtEl>
                                          <p:spTgt spid="290"/>
                                        </p:tgtEl>
                                        <p:attrNameLst>
                                          <p:attrName>style.visibility</p:attrName>
                                        </p:attrNameLst>
                                      </p:cBhvr>
                                      <p:to>
                                        <p:strVal val="hidden"/>
                                      </p:to>
                                    </p:set>
                                  </p:childTnLst>
                                </p:cTn>
                              </p:par>
                              <p:par>
                                <p:cTn id="457" presetID="10" presetClass="exit" presetSubtype="0" fill="hold" nodeType="withEffect">
                                  <p:stCondLst>
                                    <p:cond delay="0"/>
                                  </p:stCondLst>
                                  <p:childTnLst>
                                    <p:animEffect transition="out" filter="fade">
                                      <p:cBhvr>
                                        <p:cTn id="458" dur="2000"/>
                                        <p:tgtEl>
                                          <p:spTgt spid="291"/>
                                        </p:tgtEl>
                                      </p:cBhvr>
                                    </p:animEffect>
                                    <p:set>
                                      <p:cBhvr>
                                        <p:cTn id="459" dur="1" fill="hold">
                                          <p:stCondLst>
                                            <p:cond delay="1999"/>
                                          </p:stCondLst>
                                        </p:cTn>
                                        <p:tgtEl>
                                          <p:spTgt spid="291"/>
                                        </p:tgtEl>
                                        <p:attrNameLst>
                                          <p:attrName>style.visibility</p:attrName>
                                        </p:attrNameLst>
                                      </p:cBhvr>
                                      <p:to>
                                        <p:strVal val="hidden"/>
                                      </p:to>
                                    </p:set>
                                  </p:childTnLst>
                                </p:cTn>
                              </p:par>
                              <p:par>
                                <p:cTn id="460" presetID="10" presetClass="exit" presetSubtype="0" fill="hold" nodeType="withEffect">
                                  <p:stCondLst>
                                    <p:cond delay="0"/>
                                  </p:stCondLst>
                                  <p:childTnLst>
                                    <p:animEffect transition="out" filter="fade">
                                      <p:cBhvr>
                                        <p:cTn id="461" dur="2000"/>
                                        <p:tgtEl>
                                          <p:spTgt spid="292"/>
                                        </p:tgtEl>
                                      </p:cBhvr>
                                    </p:animEffect>
                                    <p:set>
                                      <p:cBhvr>
                                        <p:cTn id="462" dur="1" fill="hold">
                                          <p:stCondLst>
                                            <p:cond delay="1999"/>
                                          </p:stCondLst>
                                        </p:cTn>
                                        <p:tgtEl>
                                          <p:spTgt spid="292"/>
                                        </p:tgtEl>
                                        <p:attrNameLst>
                                          <p:attrName>style.visibility</p:attrName>
                                        </p:attrNameLst>
                                      </p:cBhvr>
                                      <p:to>
                                        <p:strVal val="hidden"/>
                                      </p:to>
                                    </p:set>
                                  </p:childTnLst>
                                </p:cTn>
                              </p:par>
                              <p:par>
                                <p:cTn id="463" presetID="10" presetClass="exit" presetSubtype="0" fill="hold" nodeType="withEffect">
                                  <p:stCondLst>
                                    <p:cond delay="0"/>
                                  </p:stCondLst>
                                  <p:childTnLst>
                                    <p:animEffect transition="out" filter="fade">
                                      <p:cBhvr>
                                        <p:cTn id="464" dur="2000"/>
                                        <p:tgtEl>
                                          <p:spTgt spid="293"/>
                                        </p:tgtEl>
                                      </p:cBhvr>
                                    </p:animEffect>
                                    <p:set>
                                      <p:cBhvr>
                                        <p:cTn id="465" dur="1" fill="hold">
                                          <p:stCondLst>
                                            <p:cond delay="1999"/>
                                          </p:stCondLst>
                                        </p:cTn>
                                        <p:tgtEl>
                                          <p:spTgt spid="293"/>
                                        </p:tgtEl>
                                        <p:attrNameLst>
                                          <p:attrName>style.visibility</p:attrName>
                                        </p:attrNameLst>
                                      </p:cBhvr>
                                      <p:to>
                                        <p:strVal val="hidden"/>
                                      </p:to>
                                    </p:set>
                                  </p:childTnLst>
                                </p:cTn>
                              </p:par>
                              <p:par>
                                <p:cTn id="466" presetID="10" presetClass="exit" presetSubtype="0" fill="hold" nodeType="withEffect">
                                  <p:stCondLst>
                                    <p:cond delay="0"/>
                                  </p:stCondLst>
                                  <p:childTnLst>
                                    <p:animEffect transition="out" filter="fade">
                                      <p:cBhvr>
                                        <p:cTn id="467" dur="2000"/>
                                        <p:tgtEl>
                                          <p:spTgt spid="294"/>
                                        </p:tgtEl>
                                      </p:cBhvr>
                                    </p:animEffect>
                                    <p:set>
                                      <p:cBhvr>
                                        <p:cTn id="468" dur="1" fill="hold">
                                          <p:stCondLst>
                                            <p:cond delay="1999"/>
                                          </p:stCondLst>
                                        </p:cTn>
                                        <p:tgtEl>
                                          <p:spTgt spid="294"/>
                                        </p:tgtEl>
                                        <p:attrNameLst>
                                          <p:attrName>style.visibility</p:attrName>
                                        </p:attrNameLst>
                                      </p:cBhvr>
                                      <p:to>
                                        <p:strVal val="hidden"/>
                                      </p:to>
                                    </p:set>
                                  </p:childTnLst>
                                </p:cTn>
                              </p:par>
                              <p:par>
                                <p:cTn id="469" presetID="10" presetClass="exit" presetSubtype="0" fill="hold" nodeType="withEffect">
                                  <p:stCondLst>
                                    <p:cond delay="0"/>
                                  </p:stCondLst>
                                  <p:childTnLst>
                                    <p:animEffect transition="out" filter="fade">
                                      <p:cBhvr>
                                        <p:cTn id="470" dur="2000"/>
                                        <p:tgtEl>
                                          <p:spTgt spid="313"/>
                                        </p:tgtEl>
                                      </p:cBhvr>
                                    </p:animEffect>
                                    <p:set>
                                      <p:cBhvr>
                                        <p:cTn id="471" dur="1" fill="hold">
                                          <p:stCondLst>
                                            <p:cond delay="1999"/>
                                          </p:stCondLst>
                                        </p:cTn>
                                        <p:tgtEl>
                                          <p:spTgt spid="313"/>
                                        </p:tgtEl>
                                        <p:attrNameLst>
                                          <p:attrName>style.visibility</p:attrName>
                                        </p:attrNameLst>
                                      </p:cBhvr>
                                      <p:to>
                                        <p:strVal val="hidden"/>
                                      </p:to>
                                    </p:set>
                                  </p:childTnLst>
                                </p:cTn>
                              </p:par>
                              <p:par>
                                <p:cTn id="472" presetID="10" presetClass="exit" presetSubtype="0" fill="hold" nodeType="withEffect">
                                  <p:stCondLst>
                                    <p:cond delay="0"/>
                                  </p:stCondLst>
                                  <p:childTnLst>
                                    <p:animEffect transition="out" filter="fade">
                                      <p:cBhvr>
                                        <p:cTn id="473" dur="2000"/>
                                        <p:tgtEl>
                                          <p:spTgt spid="314"/>
                                        </p:tgtEl>
                                      </p:cBhvr>
                                    </p:animEffect>
                                    <p:set>
                                      <p:cBhvr>
                                        <p:cTn id="474" dur="1" fill="hold">
                                          <p:stCondLst>
                                            <p:cond delay="1999"/>
                                          </p:stCondLst>
                                        </p:cTn>
                                        <p:tgtEl>
                                          <p:spTgt spid="314"/>
                                        </p:tgtEl>
                                        <p:attrNameLst>
                                          <p:attrName>style.visibility</p:attrName>
                                        </p:attrNameLst>
                                      </p:cBhvr>
                                      <p:to>
                                        <p:strVal val="hidden"/>
                                      </p:to>
                                    </p:set>
                                  </p:childTnLst>
                                </p:cTn>
                              </p:par>
                              <p:par>
                                <p:cTn id="475" presetID="10" presetClass="exit" presetSubtype="0" fill="hold" nodeType="withEffect">
                                  <p:stCondLst>
                                    <p:cond delay="0"/>
                                  </p:stCondLst>
                                  <p:childTnLst>
                                    <p:animEffect transition="out" filter="fade">
                                      <p:cBhvr>
                                        <p:cTn id="476" dur="2000"/>
                                        <p:tgtEl>
                                          <p:spTgt spid="315"/>
                                        </p:tgtEl>
                                      </p:cBhvr>
                                    </p:animEffect>
                                    <p:set>
                                      <p:cBhvr>
                                        <p:cTn id="477" dur="1" fill="hold">
                                          <p:stCondLst>
                                            <p:cond delay="1999"/>
                                          </p:stCondLst>
                                        </p:cTn>
                                        <p:tgtEl>
                                          <p:spTgt spid="315"/>
                                        </p:tgtEl>
                                        <p:attrNameLst>
                                          <p:attrName>style.visibility</p:attrName>
                                        </p:attrNameLst>
                                      </p:cBhvr>
                                      <p:to>
                                        <p:strVal val="hidden"/>
                                      </p:to>
                                    </p:set>
                                  </p:childTnLst>
                                </p:cTn>
                              </p:par>
                              <p:par>
                                <p:cTn id="478" presetID="10" presetClass="exit" presetSubtype="0" fill="hold" nodeType="withEffect">
                                  <p:stCondLst>
                                    <p:cond delay="0"/>
                                  </p:stCondLst>
                                  <p:childTnLst>
                                    <p:animEffect transition="out" filter="fade">
                                      <p:cBhvr>
                                        <p:cTn id="479" dur="2000"/>
                                        <p:tgtEl>
                                          <p:spTgt spid="316"/>
                                        </p:tgtEl>
                                      </p:cBhvr>
                                    </p:animEffect>
                                    <p:set>
                                      <p:cBhvr>
                                        <p:cTn id="480" dur="1" fill="hold">
                                          <p:stCondLst>
                                            <p:cond delay="1999"/>
                                          </p:stCondLst>
                                        </p:cTn>
                                        <p:tgtEl>
                                          <p:spTgt spid="316"/>
                                        </p:tgtEl>
                                        <p:attrNameLst>
                                          <p:attrName>style.visibility</p:attrName>
                                        </p:attrNameLst>
                                      </p:cBhvr>
                                      <p:to>
                                        <p:strVal val="hidden"/>
                                      </p:to>
                                    </p:set>
                                  </p:childTnLst>
                                </p:cTn>
                              </p:par>
                              <p:par>
                                <p:cTn id="481" presetID="10" presetClass="exit" presetSubtype="0" fill="hold" nodeType="withEffect">
                                  <p:stCondLst>
                                    <p:cond delay="0"/>
                                  </p:stCondLst>
                                  <p:childTnLst>
                                    <p:animEffect transition="out" filter="fade">
                                      <p:cBhvr>
                                        <p:cTn id="482" dur="2000"/>
                                        <p:tgtEl>
                                          <p:spTgt spid="317"/>
                                        </p:tgtEl>
                                      </p:cBhvr>
                                    </p:animEffect>
                                    <p:set>
                                      <p:cBhvr>
                                        <p:cTn id="483" dur="1" fill="hold">
                                          <p:stCondLst>
                                            <p:cond delay="1999"/>
                                          </p:stCondLst>
                                        </p:cTn>
                                        <p:tgtEl>
                                          <p:spTgt spid="317"/>
                                        </p:tgtEl>
                                        <p:attrNameLst>
                                          <p:attrName>style.visibility</p:attrName>
                                        </p:attrNameLst>
                                      </p:cBhvr>
                                      <p:to>
                                        <p:strVal val="hidden"/>
                                      </p:to>
                                    </p:set>
                                  </p:childTnLst>
                                </p:cTn>
                              </p:par>
                              <p:par>
                                <p:cTn id="484" presetID="10" presetClass="exit" presetSubtype="0" fill="hold" nodeType="withEffect">
                                  <p:stCondLst>
                                    <p:cond delay="0"/>
                                  </p:stCondLst>
                                  <p:childTnLst>
                                    <p:animEffect transition="out" filter="fade">
                                      <p:cBhvr>
                                        <p:cTn id="485" dur="2000"/>
                                        <p:tgtEl>
                                          <p:spTgt spid="318"/>
                                        </p:tgtEl>
                                      </p:cBhvr>
                                    </p:animEffect>
                                    <p:set>
                                      <p:cBhvr>
                                        <p:cTn id="486" dur="1" fill="hold">
                                          <p:stCondLst>
                                            <p:cond delay="1999"/>
                                          </p:stCondLst>
                                        </p:cTn>
                                        <p:tgtEl>
                                          <p:spTgt spid="318"/>
                                        </p:tgtEl>
                                        <p:attrNameLst>
                                          <p:attrName>style.visibility</p:attrName>
                                        </p:attrNameLst>
                                      </p:cBhvr>
                                      <p:to>
                                        <p:strVal val="hidden"/>
                                      </p:to>
                                    </p:set>
                                  </p:childTnLst>
                                </p:cTn>
                              </p:par>
                              <p:par>
                                <p:cTn id="487" presetID="10" presetClass="exit" presetSubtype="0" fill="hold" nodeType="withEffect">
                                  <p:stCondLst>
                                    <p:cond delay="0"/>
                                  </p:stCondLst>
                                  <p:childTnLst>
                                    <p:animEffect transition="out" filter="fade">
                                      <p:cBhvr>
                                        <p:cTn id="488" dur="2000"/>
                                        <p:tgtEl>
                                          <p:spTgt spid="319"/>
                                        </p:tgtEl>
                                      </p:cBhvr>
                                    </p:animEffect>
                                    <p:set>
                                      <p:cBhvr>
                                        <p:cTn id="489" dur="1" fill="hold">
                                          <p:stCondLst>
                                            <p:cond delay="1999"/>
                                          </p:stCondLst>
                                        </p:cTn>
                                        <p:tgtEl>
                                          <p:spTgt spid="319"/>
                                        </p:tgtEl>
                                        <p:attrNameLst>
                                          <p:attrName>style.visibility</p:attrName>
                                        </p:attrNameLst>
                                      </p:cBhvr>
                                      <p:to>
                                        <p:strVal val="hidden"/>
                                      </p:to>
                                    </p:set>
                                  </p:childTnLst>
                                </p:cTn>
                              </p:par>
                              <p:par>
                                <p:cTn id="490" presetID="10" presetClass="exit" presetSubtype="0" fill="hold" nodeType="withEffect">
                                  <p:stCondLst>
                                    <p:cond delay="0"/>
                                  </p:stCondLst>
                                  <p:childTnLst>
                                    <p:animEffect transition="out" filter="fade">
                                      <p:cBhvr>
                                        <p:cTn id="491" dur="2000"/>
                                        <p:tgtEl>
                                          <p:spTgt spid="320"/>
                                        </p:tgtEl>
                                      </p:cBhvr>
                                    </p:animEffect>
                                    <p:set>
                                      <p:cBhvr>
                                        <p:cTn id="492" dur="1" fill="hold">
                                          <p:stCondLst>
                                            <p:cond delay="1999"/>
                                          </p:stCondLst>
                                        </p:cTn>
                                        <p:tgtEl>
                                          <p:spTgt spid="320"/>
                                        </p:tgtEl>
                                        <p:attrNameLst>
                                          <p:attrName>style.visibility</p:attrName>
                                        </p:attrNameLst>
                                      </p:cBhvr>
                                      <p:to>
                                        <p:strVal val="hidden"/>
                                      </p:to>
                                    </p:set>
                                  </p:childTnLst>
                                </p:cTn>
                              </p:par>
                            </p:childTnLst>
                          </p:cTn>
                        </p:par>
                      </p:childTnLst>
                    </p:cTn>
                  </p:par>
                  <p:par>
                    <p:cTn id="493" fill="hold">
                      <p:stCondLst>
                        <p:cond delay="indefinite"/>
                      </p:stCondLst>
                      <p:childTnLst>
                        <p:par>
                          <p:cTn id="494" fill="hold">
                            <p:stCondLst>
                              <p:cond delay="0"/>
                            </p:stCondLst>
                            <p:childTnLst>
                              <p:par>
                                <p:cTn id="495" presetID="23" presetClass="entr" presetSubtype="528" fill="hold" grpId="0" nodeType="clickEffect">
                                  <p:stCondLst>
                                    <p:cond delay="0"/>
                                  </p:stCondLst>
                                  <p:childTnLst>
                                    <p:set>
                                      <p:cBhvr>
                                        <p:cTn id="496" dur="1" fill="hold">
                                          <p:stCondLst>
                                            <p:cond delay="0"/>
                                          </p:stCondLst>
                                        </p:cTn>
                                        <p:tgtEl>
                                          <p:spTgt spid="340"/>
                                        </p:tgtEl>
                                        <p:attrNameLst>
                                          <p:attrName>style.visibility</p:attrName>
                                        </p:attrNameLst>
                                      </p:cBhvr>
                                      <p:to>
                                        <p:strVal val="visible"/>
                                      </p:to>
                                    </p:set>
                                    <p:anim calcmode="lin" valueType="num">
                                      <p:cBhvr>
                                        <p:cTn id="497" dur="2000" fill="hold"/>
                                        <p:tgtEl>
                                          <p:spTgt spid="340"/>
                                        </p:tgtEl>
                                        <p:attrNameLst>
                                          <p:attrName>ppt_w</p:attrName>
                                        </p:attrNameLst>
                                      </p:cBhvr>
                                      <p:tavLst>
                                        <p:tav tm="0">
                                          <p:val>
                                            <p:fltVal val="0"/>
                                          </p:val>
                                        </p:tav>
                                        <p:tav tm="100000">
                                          <p:val>
                                            <p:strVal val="#ppt_w"/>
                                          </p:val>
                                        </p:tav>
                                      </p:tavLst>
                                    </p:anim>
                                    <p:anim calcmode="lin" valueType="num">
                                      <p:cBhvr>
                                        <p:cTn id="498" dur="2000" fill="hold"/>
                                        <p:tgtEl>
                                          <p:spTgt spid="340"/>
                                        </p:tgtEl>
                                        <p:attrNameLst>
                                          <p:attrName>ppt_h</p:attrName>
                                        </p:attrNameLst>
                                      </p:cBhvr>
                                      <p:tavLst>
                                        <p:tav tm="0">
                                          <p:val>
                                            <p:fltVal val="0"/>
                                          </p:val>
                                        </p:tav>
                                        <p:tav tm="100000">
                                          <p:val>
                                            <p:strVal val="#ppt_h"/>
                                          </p:val>
                                        </p:tav>
                                      </p:tavLst>
                                    </p:anim>
                                    <p:anim calcmode="lin" valueType="num">
                                      <p:cBhvr>
                                        <p:cTn id="499" dur="2000" fill="hold"/>
                                        <p:tgtEl>
                                          <p:spTgt spid="340"/>
                                        </p:tgtEl>
                                        <p:attrNameLst>
                                          <p:attrName>ppt_x</p:attrName>
                                        </p:attrNameLst>
                                      </p:cBhvr>
                                      <p:tavLst>
                                        <p:tav tm="0">
                                          <p:val>
                                            <p:fltVal val="0.5"/>
                                          </p:val>
                                        </p:tav>
                                        <p:tav tm="100000">
                                          <p:val>
                                            <p:strVal val="#ppt_x"/>
                                          </p:val>
                                        </p:tav>
                                      </p:tavLst>
                                    </p:anim>
                                    <p:anim calcmode="lin" valueType="num">
                                      <p:cBhvr>
                                        <p:cTn id="500" dur="2000" fill="hold"/>
                                        <p:tgtEl>
                                          <p:spTgt spid="340"/>
                                        </p:tgtEl>
                                        <p:attrNameLst>
                                          <p:attrName>ppt_y</p:attrName>
                                        </p:attrNameLst>
                                      </p:cBhvr>
                                      <p:tavLst>
                                        <p:tav tm="0">
                                          <p:val>
                                            <p:fltVal val="0.5"/>
                                          </p:val>
                                        </p:tav>
                                        <p:tav tm="100000">
                                          <p:val>
                                            <p:strVal val="#ppt_y"/>
                                          </p:val>
                                        </p:tav>
                                      </p:tavLst>
                                    </p:anim>
                                  </p:childTnLst>
                                </p:cTn>
                              </p:par>
                              <p:par>
                                <p:cTn id="501" presetID="5" presetClass="entr" presetSubtype="5" fill="hold" nodeType="withEffect">
                                  <p:stCondLst>
                                    <p:cond delay="0"/>
                                  </p:stCondLst>
                                  <p:childTnLst>
                                    <p:set>
                                      <p:cBhvr>
                                        <p:cTn id="502" dur="1" fill="hold">
                                          <p:stCondLst>
                                            <p:cond delay="0"/>
                                          </p:stCondLst>
                                        </p:cTn>
                                        <p:tgtEl>
                                          <p:spTgt spid="363"/>
                                        </p:tgtEl>
                                        <p:attrNameLst>
                                          <p:attrName>style.visibility</p:attrName>
                                        </p:attrNameLst>
                                      </p:cBhvr>
                                      <p:to>
                                        <p:strVal val="visible"/>
                                      </p:to>
                                    </p:set>
                                    <p:animEffect transition="in" filter="checkerboard(down)">
                                      <p:cBhvr>
                                        <p:cTn id="503" dur="2000"/>
                                        <p:tgtEl>
                                          <p:spTgt spid="363"/>
                                        </p:tgtEl>
                                      </p:cBhvr>
                                    </p:animEffect>
                                  </p:childTnLst>
                                </p:cTn>
                              </p:par>
                            </p:childTnLst>
                          </p:cTn>
                        </p:par>
                      </p:childTnLst>
                    </p:cTn>
                  </p:par>
                  <p:par>
                    <p:cTn id="504" fill="hold">
                      <p:stCondLst>
                        <p:cond delay="indefinite"/>
                      </p:stCondLst>
                      <p:childTnLst>
                        <p:par>
                          <p:cTn id="505" fill="hold">
                            <p:stCondLst>
                              <p:cond delay="0"/>
                            </p:stCondLst>
                            <p:childTnLst>
                              <p:par>
                                <p:cTn id="506" presetID="23" presetClass="entr" presetSubtype="528" fill="hold" grpId="0" nodeType="clickEffect">
                                  <p:stCondLst>
                                    <p:cond delay="0"/>
                                  </p:stCondLst>
                                  <p:childTnLst>
                                    <p:set>
                                      <p:cBhvr>
                                        <p:cTn id="507" dur="1" fill="hold">
                                          <p:stCondLst>
                                            <p:cond delay="0"/>
                                          </p:stCondLst>
                                        </p:cTn>
                                        <p:tgtEl>
                                          <p:spTgt spid="339"/>
                                        </p:tgtEl>
                                        <p:attrNameLst>
                                          <p:attrName>style.visibility</p:attrName>
                                        </p:attrNameLst>
                                      </p:cBhvr>
                                      <p:to>
                                        <p:strVal val="visible"/>
                                      </p:to>
                                    </p:set>
                                    <p:anim calcmode="lin" valueType="num">
                                      <p:cBhvr>
                                        <p:cTn id="508" dur="2000" fill="hold"/>
                                        <p:tgtEl>
                                          <p:spTgt spid="339"/>
                                        </p:tgtEl>
                                        <p:attrNameLst>
                                          <p:attrName>ppt_w</p:attrName>
                                        </p:attrNameLst>
                                      </p:cBhvr>
                                      <p:tavLst>
                                        <p:tav tm="0">
                                          <p:val>
                                            <p:fltVal val="0"/>
                                          </p:val>
                                        </p:tav>
                                        <p:tav tm="100000">
                                          <p:val>
                                            <p:strVal val="#ppt_w"/>
                                          </p:val>
                                        </p:tav>
                                      </p:tavLst>
                                    </p:anim>
                                    <p:anim calcmode="lin" valueType="num">
                                      <p:cBhvr>
                                        <p:cTn id="509" dur="2000" fill="hold"/>
                                        <p:tgtEl>
                                          <p:spTgt spid="339"/>
                                        </p:tgtEl>
                                        <p:attrNameLst>
                                          <p:attrName>ppt_h</p:attrName>
                                        </p:attrNameLst>
                                      </p:cBhvr>
                                      <p:tavLst>
                                        <p:tav tm="0">
                                          <p:val>
                                            <p:fltVal val="0"/>
                                          </p:val>
                                        </p:tav>
                                        <p:tav tm="100000">
                                          <p:val>
                                            <p:strVal val="#ppt_h"/>
                                          </p:val>
                                        </p:tav>
                                      </p:tavLst>
                                    </p:anim>
                                    <p:anim calcmode="lin" valueType="num">
                                      <p:cBhvr>
                                        <p:cTn id="510" dur="2000" fill="hold"/>
                                        <p:tgtEl>
                                          <p:spTgt spid="339"/>
                                        </p:tgtEl>
                                        <p:attrNameLst>
                                          <p:attrName>ppt_x</p:attrName>
                                        </p:attrNameLst>
                                      </p:cBhvr>
                                      <p:tavLst>
                                        <p:tav tm="0">
                                          <p:val>
                                            <p:fltVal val="0.5"/>
                                          </p:val>
                                        </p:tav>
                                        <p:tav tm="100000">
                                          <p:val>
                                            <p:strVal val="#ppt_x"/>
                                          </p:val>
                                        </p:tav>
                                      </p:tavLst>
                                    </p:anim>
                                    <p:anim calcmode="lin" valueType="num">
                                      <p:cBhvr>
                                        <p:cTn id="511" dur="2000" fill="hold"/>
                                        <p:tgtEl>
                                          <p:spTgt spid="339"/>
                                        </p:tgtEl>
                                        <p:attrNameLst>
                                          <p:attrName>ppt_y</p:attrName>
                                        </p:attrNameLst>
                                      </p:cBhvr>
                                      <p:tavLst>
                                        <p:tav tm="0">
                                          <p:val>
                                            <p:fltVal val="0.5"/>
                                          </p:val>
                                        </p:tav>
                                        <p:tav tm="100000">
                                          <p:val>
                                            <p:strVal val="#ppt_y"/>
                                          </p:val>
                                        </p:tav>
                                      </p:tavLst>
                                    </p:anim>
                                  </p:childTnLst>
                                </p:cTn>
                              </p:par>
                              <p:par>
                                <p:cTn id="512" presetID="5" presetClass="entr" presetSubtype="5" fill="hold" nodeType="withEffect">
                                  <p:stCondLst>
                                    <p:cond delay="0"/>
                                  </p:stCondLst>
                                  <p:childTnLst>
                                    <p:set>
                                      <p:cBhvr>
                                        <p:cTn id="513" dur="1" fill="hold">
                                          <p:stCondLst>
                                            <p:cond delay="0"/>
                                          </p:stCondLst>
                                        </p:cTn>
                                        <p:tgtEl>
                                          <p:spTgt spid="366"/>
                                        </p:tgtEl>
                                        <p:attrNameLst>
                                          <p:attrName>style.visibility</p:attrName>
                                        </p:attrNameLst>
                                      </p:cBhvr>
                                      <p:to>
                                        <p:strVal val="visible"/>
                                      </p:to>
                                    </p:set>
                                    <p:animEffect transition="in" filter="checkerboard(down)">
                                      <p:cBhvr>
                                        <p:cTn id="514" dur="2000"/>
                                        <p:tgtEl>
                                          <p:spTgt spid="366"/>
                                        </p:tgtEl>
                                      </p:cBhvr>
                                    </p:animEffect>
                                  </p:childTnLst>
                                </p:cTn>
                              </p:par>
                            </p:childTnLst>
                          </p:cTn>
                        </p:par>
                      </p:childTnLst>
                    </p:cTn>
                  </p:par>
                  <p:par>
                    <p:cTn id="515" fill="hold">
                      <p:stCondLst>
                        <p:cond delay="indefinite"/>
                      </p:stCondLst>
                      <p:childTnLst>
                        <p:par>
                          <p:cTn id="516" fill="hold">
                            <p:stCondLst>
                              <p:cond delay="0"/>
                            </p:stCondLst>
                            <p:childTnLst>
                              <p:par>
                                <p:cTn id="517" presetID="5" presetClass="entr" presetSubtype="5" fill="hold" nodeType="clickEffect">
                                  <p:stCondLst>
                                    <p:cond delay="0"/>
                                  </p:stCondLst>
                                  <p:childTnLst>
                                    <p:set>
                                      <p:cBhvr>
                                        <p:cTn id="518" dur="1" fill="hold">
                                          <p:stCondLst>
                                            <p:cond delay="0"/>
                                          </p:stCondLst>
                                        </p:cTn>
                                        <p:tgtEl>
                                          <p:spTgt spid="342"/>
                                        </p:tgtEl>
                                        <p:attrNameLst>
                                          <p:attrName>style.visibility</p:attrName>
                                        </p:attrNameLst>
                                      </p:cBhvr>
                                      <p:to>
                                        <p:strVal val="visible"/>
                                      </p:to>
                                    </p:set>
                                    <p:animEffect transition="in" filter="checkerboard(down)">
                                      <p:cBhvr>
                                        <p:cTn id="519" dur="2000"/>
                                        <p:tgtEl>
                                          <p:spTgt spid="342"/>
                                        </p:tgtEl>
                                      </p:cBhvr>
                                    </p:animEffect>
                                  </p:childTnLst>
                                </p:cTn>
                              </p:par>
                              <p:par>
                                <p:cTn id="520" presetID="5" presetClass="entr" presetSubtype="5" fill="hold" nodeType="withEffect">
                                  <p:stCondLst>
                                    <p:cond delay="0"/>
                                  </p:stCondLst>
                                  <p:childTnLst>
                                    <p:set>
                                      <p:cBhvr>
                                        <p:cTn id="521" dur="1" fill="hold">
                                          <p:stCondLst>
                                            <p:cond delay="0"/>
                                          </p:stCondLst>
                                        </p:cTn>
                                        <p:tgtEl>
                                          <p:spTgt spid="345"/>
                                        </p:tgtEl>
                                        <p:attrNameLst>
                                          <p:attrName>style.visibility</p:attrName>
                                        </p:attrNameLst>
                                      </p:cBhvr>
                                      <p:to>
                                        <p:strVal val="visible"/>
                                      </p:to>
                                    </p:set>
                                    <p:animEffect transition="in" filter="checkerboard(down)">
                                      <p:cBhvr>
                                        <p:cTn id="522" dur="2000"/>
                                        <p:tgtEl>
                                          <p:spTgt spid="345"/>
                                        </p:tgtEl>
                                      </p:cBhvr>
                                    </p:animEffect>
                                  </p:childTnLst>
                                </p:cTn>
                              </p:par>
                              <p:par>
                                <p:cTn id="523" presetID="5" presetClass="entr" presetSubtype="5" fill="hold" nodeType="withEffect">
                                  <p:stCondLst>
                                    <p:cond delay="0"/>
                                  </p:stCondLst>
                                  <p:childTnLst>
                                    <p:set>
                                      <p:cBhvr>
                                        <p:cTn id="524" dur="1" fill="hold">
                                          <p:stCondLst>
                                            <p:cond delay="0"/>
                                          </p:stCondLst>
                                        </p:cTn>
                                        <p:tgtEl>
                                          <p:spTgt spid="348"/>
                                        </p:tgtEl>
                                        <p:attrNameLst>
                                          <p:attrName>style.visibility</p:attrName>
                                        </p:attrNameLst>
                                      </p:cBhvr>
                                      <p:to>
                                        <p:strVal val="visible"/>
                                      </p:to>
                                    </p:set>
                                    <p:animEffect transition="in" filter="checkerboard(down)">
                                      <p:cBhvr>
                                        <p:cTn id="525" dur="2000"/>
                                        <p:tgtEl>
                                          <p:spTgt spid="348"/>
                                        </p:tgtEl>
                                      </p:cBhvr>
                                    </p:animEffect>
                                  </p:childTnLst>
                                </p:cTn>
                              </p:par>
                              <p:par>
                                <p:cTn id="526" presetID="5" presetClass="entr" presetSubtype="5" fill="hold" nodeType="withEffect">
                                  <p:stCondLst>
                                    <p:cond delay="0"/>
                                  </p:stCondLst>
                                  <p:childTnLst>
                                    <p:set>
                                      <p:cBhvr>
                                        <p:cTn id="527" dur="1" fill="hold">
                                          <p:stCondLst>
                                            <p:cond delay="0"/>
                                          </p:stCondLst>
                                        </p:cTn>
                                        <p:tgtEl>
                                          <p:spTgt spid="351"/>
                                        </p:tgtEl>
                                        <p:attrNameLst>
                                          <p:attrName>style.visibility</p:attrName>
                                        </p:attrNameLst>
                                      </p:cBhvr>
                                      <p:to>
                                        <p:strVal val="visible"/>
                                      </p:to>
                                    </p:set>
                                    <p:animEffect transition="in" filter="checkerboard(down)">
                                      <p:cBhvr>
                                        <p:cTn id="528" dur="2000"/>
                                        <p:tgtEl>
                                          <p:spTgt spid="351"/>
                                        </p:tgtEl>
                                      </p:cBhvr>
                                    </p:animEffect>
                                  </p:childTnLst>
                                </p:cTn>
                              </p:par>
                              <p:par>
                                <p:cTn id="529" presetID="5" presetClass="entr" presetSubtype="5" fill="hold" nodeType="withEffect">
                                  <p:stCondLst>
                                    <p:cond delay="0"/>
                                  </p:stCondLst>
                                  <p:childTnLst>
                                    <p:set>
                                      <p:cBhvr>
                                        <p:cTn id="530" dur="1" fill="hold">
                                          <p:stCondLst>
                                            <p:cond delay="0"/>
                                          </p:stCondLst>
                                        </p:cTn>
                                        <p:tgtEl>
                                          <p:spTgt spid="354"/>
                                        </p:tgtEl>
                                        <p:attrNameLst>
                                          <p:attrName>style.visibility</p:attrName>
                                        </p:attrNameLst>
                                      </p:cBhvr>
                                      <p:to>
                                        <p:strVal val="visible"/>
                                      </p:to>
                                    </p:set>
                                    <p:animEffect transition="in" filter="checkerboard(down)">
                                      <p:cBhvr>
                                        <p:cTn id="531" dur="2000"/>
                                        <p:tgtEl>
                                          <p:spTgt spid="354"/>
                                        </p:tgtEl>
                                      </p:cBhvr>
                                    </p:animEffect>
                                  </p:childTnLst>
                                </p:cTn>
                              </p:par>
                              <p:par>
                                <p:cTn id="532" presetID="5" presetClass="entr" presetSubtype="5" fill="hold" nodeType="withEffect">
                                  <p:stCondLst>
                                    <p:cond delay="0"/>
                                  </p:stCondLst>
                                  <p:childTnLst>
                                    <p:set>
                                      <p:cBhvr>
                                        <p:cTn id="533" dur="1" fill="hold">
                                          <p:stCondLst>
                                            <p:cond delay="0"/>
                                          </p:stCondLst>
                                        </p:cTn>
                                        <p:tgtEl>
                                          <p:spTgt spid="356"/>
                                        </p:tgtEl>
                                        <p:attrNameLst>
                                          <p:attrName>style.visibility</p:attrName>
                                        </p:attrNameLst>
                                      </p:cBhvr>
                                      <p:to>
                                        <p:strVal val="visible"/>
                                      </p:to>
                                    </p:set>
                                    <p:animEffect transition="in" filter="checkerboard(down)">
                                      <p:cBhvr>
                                        <p:cTn id="534" dur="2000"/>
                                        <p:tgtEl>
                                          <p:spTgt spid="356"/>
                                        </p:tgtEl>
                                      </p:cBhvr>
                                    </p:animEffect>
                                  </p:childTnLst>
                                </p:cTn>
                              </p:par>
                              <p:par>
                                <p:cTn id="535" presetID="5" presetClass="entr" presetSubtype="5" fill="hold" nodeType="withEffect">
                                  <p:stCondLst>
                                    <p:cond delay="0"/>
                                  </p:stCondLst>
                                  <p:childTnLst>
                                    <p:set>
                                      <p:cBhvr>
                                        <p:cTn id="536" dur="1" fill="hold">
                                          <p:stCondLst>
                                            <p:cond delay="0"/>
                                          </p:stCondLst>
                                        </p:cTn>
                                        <p:tgtEl>
                                          <p:spTgt spid="358"/>
                                        </p:tgtEl>
                                        <p:attrNameLst>
                                          <p:attrName>style.visibility</p:attrName>
                                        </p:attrNameLst>
                                      </p:cBhvr>
                                      <p:to>
                                        <p:strVal val="visible"/>
                                      </p:to>
                                    </p:set>
                                    <p:animEffect transition="in" filter="checkerboard(down)">
                                      <p:cBhvr>
                                        <p:cTn id="537" dur="2000"/>
                                        <p:tgtEl>
                                          <p:spTgt spid="358"/>
                                        </p:tgtEl>
                                      </p:cBhvr>
                                    </p:animEffect>
                                  </p:childTnLst>
                                </p:cTn>
                              </p:par>
                              <p:par>
                                <p:cTn id="538" presetID="5" presetClass="entr" presetSubtype="5" fill="hold" nodeType="withEffect">
                                  <p:stCondLst>
                                    <p:cond delay="0"/>
                                  </p:stCondLst>
                                  <p:childTnLst>
                                    <p:set>
                                      <p:cBhvr>
                                        <p:cTn id="539" dur="1" fill="hold">
                                          <p:stCondLst>
                                            <p:cond delay="0"/>
                                          </p:stCondLst>
                                        </p:cTn>
                                        <p:tgtEl>
                                          <p:spTgt spid="360"/>
                                        </p:tgtEl>
                                        <p:attrNameLst>
                                          <p:attrName>style.visibility</p:attrName>
                                        </p:attrNameLst>
                                      </p:cBhvr>
                                      <p:to>
                                        <p:strVal val="visible"/>
                                      </p:to>
                                    </p:set>
                                    <p:animEffect transition="in" filter="checkerboard(down)">
                                      <p:cBhvr>
                                        <p:cTn id="540" dur="2000"/>
                                        <p:tgtEl>
                                          <p:spTgt spid="360"/>
                                        </p:tgtEl>
                                      </p:cBhvr>
                                    </p:animEffect>
                                  </p:childTnLst>
                                </p:cTn>
                              </p:par>
                              <p:par>
                                <p:cTn id="541" presetID="5" presetClass="entr" presetSubtype="5" fill="hold" nodeType="withEffect">
                                  <p:stCondLst>
                                    <p:cond delay="0"/>
                                  </p:stCondLst>
                                  <p:childTnLst>
                                    <p:set>
                                      <p:cBhvr>
                                        <p:cTn id="542" dur="1" fill="hold">
                                          <p:stCondLst>
                                            <p:cond delay="0"/>
                                          </p:stCondLst>
                                        </p:cTn>
                                        <p:tgtEl>
                                          <p:spTgt spid="369"/>
                                        </p:tgtEl>
                                        <p:attrNameLst>
                                          <p:attrName>style.visibility</p:attrName>
                                        </p:attrNameLst>
                                      </p:cBhvr>
                                      <p:to>
                                        <p:strVal val="visible"/>
                                      </p:to>
                                    </p:set>
                                    <p:animEffect transition="in" filter="checkerboard(down)">
                                      <p:cBhvr>
                                        <p:cTn id="543" dur="2000"/>
                                        <p:tgtEl>
                                          <p:spTgt spid="369"/>
                                        </p:tgtEl>
                                      </p:cBhvr>
                                    </p:animEffect>
                                  </p:childTnLst>
                                </p:cTn>
                              </p:par>
                              <p:par>
                                <p:cTn id="544" presetID="5" presetClass="entr" presetSubtype="5" fill="hold" nodeType="withEffect">
                                  <p:stCondLst>
                                    <p:cond delay="0"/>
                                  </p:stCondLst>
                                  <p:childTnLst>
                                    <p:set>
                                      <p:cBhvr>
                                        <p:cTn id="545" dur="1" fill="hold">
                                          <p:stCondLst>
                                            <p:cond delay="0"/>
                                          </p:stCondLst>
                                        </p:cTn>
                                        <p:tgtEl>
                                          <p:spTgt spid="372"/>
                                        </p:tgtEl>
                                        <p:attrNameLst>
                                          <p:attrName>style.visibility</p:attrName>
                                        </p:attrNameLst>
                                      </p:cBhvr>
                                      <p:to>
                                        <p:strVal val="visible"/>
                                      </p:to>
                                    </p:set>
                                    <p:animEffect transition="in" filter="checkerboard(down)">
                                      <p:cBhvr>
                                        <p:cTn id="546" dur="2000"/>
                                        <p:tgtEl>
                                          <p:spTgt spid="372"/>
                                        </p:tgtEl>
                                      </p:cBhvr>
                                    </p:animEffect>
                                  </p:childTnLst>
                                </p:cTn>
                              </p:par>
                              <p:par>
                                <p:cTn id="547" presetID="5" presetClass="entr" presetSubtype="5" fill="hold" nodeType="withEffect">
                                  <p:stCondLst>
                                    <p:cond delay="0"/>
                                  </p:stCondLst>
                                  <p:childTnLst>
                                    <p:set>
                                      <p:cBhvr>
                                        <p:cTn id="548" dur="1" fill="hold">
                                          <p:stCondLst>
                                            <p:cond delay="0"/>
                                          </p:stCondLst>
                                        </p:cTn>
                                        <p:tgtEl>
                                          <p:spTgt spid="375"/>
                                        </p:tgtEl>
                                        <p:attrNameLst>
                                          <p:attrName>style.visibility</p:attrName>
                                        </p:attrNameLst>
                                      </p:cBhvr>
                                      <p:to>
                                        <p:strVal val="visible"/>
                                      </p:to>
                                    </p:set>
                                    <p:animEffect transition="in" filter="checkerboard(down)">
                                      <p:cBhvr>
                                        <p:cTn id="549" dur="2000"/>
                                        <p:tgtEl>
                                          <p:spTgt spid="375"/>
                                        </p:tgtEl>
                                      </p:cBhvr>
                                    </p:animEffect>
                                  </p:childTnLst>
                                </p:cTn>
                              </p:par>
                              <p:par>
                                <p:cTn id="550" presetID="5" presetClass="entr" presetSubtype="5" fill="hold" nodeType="withEffect">
                                  <p:stCondLst>
                                    <p:cond delay="0"/>
                                  </p:stCondLst>
                                  <p:childTnLst>
                                    <p:set>
                                      <p:cBhvr>
                                        <p:cTn id="551" dur="1" fill="hold">
                                          <p:stCondLst>
                                            <p:cond delay="0"/>
                                          </p:stCondLst>
                                        </p:cTn>
                                        <p:tgtEl>
                                          <p:spTgt spid="378"/>
                                        </p:tgtEl>
                                        <p:attrNameLst>
                                          <p:attrName>style.visibility</p:attrName>
                                        </p:attrNameLst>
                                      </p:cBhvr>
                                      <p:to>
                                        <p:strVal val="visible"/>
                                      </p:to>
                                    </p:set>
                                    <p:animEffect transition="in" filter="checkerboard(down)">
                                      <p:cBhvr>
                                        <p:cTn id="552" dur="2000"/>
                                        <p:tgtEl>
                                          <p:spTgt spid="378"/>
                                        </p:tgtEl>
                                      </p:cBhvr>
                                    </p:animEffect>
                                  </p:childTnLst>
                                </p:cTn>
                              </p:par>
                              <p:par>
                                <p:cTn id="553" presetID="5" presetClass="entr" presetSubtype="5" fill="hold" nodeType="withEffect">
                                  <p:stCondLst>
                                    <p:cond delay="0"/>
                                  </p:stCondLst>
                                  <p:childTnLst>
                                    <p:set>
                                      <p:cBhvr>
                                        <p:cTn id="554" dur="1" fill="hold">
                                          <p:stCondLst>
                                            <p:cond delay="0"/>
                                          </p:stCondLst>
                                        </p:cTn>
                                        <p:tgtEl>
                                          <p:spTgt spid="381"/>
                                        </p:tgtEl>
                                        <p:attrNameLst>
                                          <p:attrName>style.visibility</p:attrName>
                                        </p:attrNameLst>
                                      </p:cBhvr>
                                      <p:to>
                                        <p:strVal val="visible"/>
                                      </p:to>
                                    </p:set>
                                    <p:animEffect transition="in" filter="checkerboard(down)">
                                      <p:cBhvr>
                                        <p:cTn id="555" dur="2000"/>
                                        <p:tgtEl>
                                          <p:spTgt spid="381"/>
                                        </p:tgtEl>
                                      </p:cBhvr>
                                    </p:animEffect>
                                  </p:childTnLst>
                                </p:cTn>
                              </p:par>
                              <p:par>
                                <p:cTn id="556" presetID="5" presetClass="entr" presetSubtype="5" fill="hold" nodeType="withEffect">
                                  <p:stCondLst>
                                    <p:cond delay="0"/>
                                  </p:stCondLst>
                                  <p:childTnLst>
                                    <p:set>
                                      <p:cBhvr>
                                        <p:cTn id="557" dur="1" fill="hold">
                                          <p:stCondLst>
                                            <p:cond delay="0"/>
                                          </p:stCondLst>
                                        </p:cTn>
                                        <p:tgtEl>
                                          <p:spTgt spid="384"/>
                                        </p:tgtEl>
                                        <p:attrNameLst>
                                          <p:attrName>style.visibility</p:attrName>
                                        </p:attrNameLst>
                                      </p:cBhvr>
                                      <p:to>
                                        <p:strVal val="visible"/>
                                      </p:to>
                                    </p:set>
                                    <p:animEffect transition="in" filter="checkerboard(down)">
                                      <p:cBhvr>
                                        <p:cTn id="558" dur="2000"/>
                                        <p:tgtEl>
                                          <p:spTgt spid="384"/>
                                        </p:tgtEl>
                                      </p:cBhvr>
                                    </p:animEffect>
                                  </p:childTnLst>
                                </p:cTn>
                              </p:par>
                              <p:par>
                                <p:cTn id="559" presetID="5" presetClass="entr" presetSubtype="5" fill="hold" nodeType="withEffect">
                                  <p:stCondLst>
                                    <p:cond delay="0"/>
                                  </p:stCondLst>
                                  <p:childTnLst>
                                    <p:set>
                                      <p:cBhvr>
                                        <p:cTn id="560" dur="1" fill="hold">
                                          <p:stCondLst>
                                            <p:cond delay="0"/>
                                          </p:stCondLst>
                                        </p:cTn>
                                        <p:tgtEl>
                                          <p:spTgt spid="387"/>
                                        </p:tgtEl>
                                        <p:attrNameLst>
                                          <p:attrName>style.visibility</p:attrName>
                                        </p:attrNameLst>
                                      </p:cBhvr>
                                      <p:to>
                                        <p:strVal val="visible"/>
                                      </p:to>
                                    </p:set>
                                    <p:animEffect transition="in" filter="checkerboard(down)">
                                      <p:cBhvr>
                                        <p:cTn id="561" dur="2000"/>
                                        <p:tgtEl>
                                          <p:spTgt spid="387"/>
                                        </p:tgtEl>
                                      </p:cBhvr>
                                    </p:animEffect>
                                  </p:childTnLst>
                                </p:cTn>
                              </p:par>
                              <p:par>
                                <p:cTn id="562" presetID="5" presetClass="entr" presetSubtype="5" fill="hold" nodeType="withEffect">
                                  <p:stCondLst>
                                    <p:cond delay="0"/>
                                  </p:stCondLst>
                                  <p:childTnLst>
                                    <p:set>
                                      <p:cBhvr>
                                        <p:cTn id="563" dur="1" fill="hold">
                                          <p:stCondLst>
                                            <p:cond delay="0"/>
                                          </p:stCondLst>
                                        </p:cTn>
                                        <p:tgtEl>
                                          <p:spTgt spid="390"/>
                                        </p:tgtEl>
                                        <p:attrNameLst>
                                          <p:attrName>style.visibility</p:attrName>
                                        </p:attrNameLst>
                                      </p:cBhvr>
                                      <p:to>
                                        <p:strVal val="visible"/>
                                      </p:to>
                                    </p:set>
                                    <p:animEffect transition="in" filter="checkerboard(down)">
                                      <p:cBhvr>
                                        <p:cTn id="564" dur="2000"/>
                                        <p:tgtEl>
                                          <p:spTgt spid="390"/>
                                        </p:tgtEl>
                                      </p:cBhvr>
                                    </p:animEffect>
                                  </p:childTnLst>
                                </p:cTn>
                              </p:par>
                              <p:par>
                                <p:cTn id="565" presetID="5" presetClass="entr" presetSubtype="5" fill="hold" nodeType="withEffect">
                                  <p:stCondLst>
                                    <p:cond delay="0"/>
                                  </p:stCondLst>
                                  <p:childTnLst>
                                    <p:set>
                                      <p:cBhvr>
                                        <p:cTn id="566" dur="1" fill="hold">
                                          <p:stCondLst>
                                            <p:cond delay="0"/>
                                          </p:stCondLst>
                                        </p:cTn>
                                        <p:tgtEl>
                                          <p:spTgt spid="393"/>
                                        </p:tgtEl>
                                        <p:attrNameLst>
                                          <p:attrName>style.visibility</p:attrName>
                                        </p:attrNameLst>
                                      </p:cBhvr>
                                      <p:to>
                                        <p:strVal val="visible"/>
                                      </p:to>
                                    </p:set>
                                    <p:animEffect transition="in" filter="checkerboard(down)">
                                      <p:cBhvr>
                                        <p:cTn id="567" dur="2000"/>
                                        <p:tgtEl>
                                          <p:spTgt spid="393"/>
                                        </p:tgtEl>
                                      </p:cBhvr>
                                    </p:animEffect>
                                  </p:childTnLst>
                                </p:cTn>
                              </p:par>
                              <p:par>
                                <p:cTn id="568" presetID="5" presetClass="entr" presetSubtype="5" fill="hold" nodeType="withEffect">
                                  <p:stCondLst>
                                    <p:cond delay="0"/>
                                  </p:stCondLst>
                                  <p:childTnLst>
                                    <p:set>
                                      <p:cBhvr>
                                        <p:cTn id="569" dur="1" fill="hold">
                                          <p:stCondLst>
                                            <p:cond delay="0"/>
                                          </p:stCondLst>
                                        </p:cTn>
                                        <p:tgtEl>
                                          <p:spTgt spid="396"/>
                                        </p:tgtEl>
                                        <p:attrNameLst>
                                          <p:attrName>style.visibility</p:attrName>
                                        </p:attrNameLst>
                                      </p:cBhvr>
                                      <p:to>
                                        <p:strVal val="visible"/>
                                      </p:to>
                                    </p:set>
                                    <p:animEffect transition="in" filter="checkerboard(down)">
                                      <p:cBhvr>
                                        <p:cTn id="570" dur="2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animBg="1"/>
      <p:bldP spid="340" grpId="0" animBg="1"/>
      <p:bldP spid="3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ounded Rectangle 212"/>
          <p:cNvSpPr>
            <a:spLocks noChangeArrowheads="1"/>
          </p:cNvSpPr>
          <p:nvPr/>
        </p:nvSpPr>
        <p:spPr bwMode="auto">
          <a:xfrm>
            <a:off x="163770" y="1402391"/>
            <a:ext cx="8611740" cy="4742121"/>
          </a:xfrm>
          <a:prstGeom prst="roundRect">
            <a:avLst>
              <a:gd name="adj" fmla="val 4465"/>
            </a:avLst>
          </a:prstGeom>
          <a:gradFill>
            <a:gsLst>
              <a:gs pos="0">
                <a:schemeClr val="bg1">
                  <a:lumMod val="75000"/>
                </a:schemeClr>
              </a:gs>
              <a:gs pos="100000">
                <a:schemeClr val="bg1"/>
              </a:gs>
            </a:gsLst>
            <a:lin ang="5400000" scaled="0"/>
          </a:gradFill>
          <a:ln w="25400">
            <a:no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lIns="64291" tIns="32146" rIns="64291" bIns="32146">
            <a:prstTxWarp prst="textNoShape">
              <a:avLst/>
            </a:prstTxWarp>
          </a:bodyPr>
          <a:lstStyle/>
          <a:p>
            <a:pPr algn="ctr"/>
            <a:endParaRPr lang="en-GB" dirty="0">
              <a:ea typeface="ヒラギノ角ゴ ProN W3" charset="-128"/>
              <a:cs typeface="ヒラギノ角ゴ ProN W3" charset="-128"/>
            </a:endParaRPr>
          </a:p>
        </p:txBody>
      </p:sp>
      <p:sp>
        <p:nvSpPr>
          <p:cNvPr id="127" name="Right Arrow 126"/>
          <p:cNvSpPr/>
          <p:nvPr/>
        </p:nvSpPr>
        <p:spPr>
          <a:xfrm>
            <a:off x="1842438" y="2120587"/>
            <a:ext cx="4312695" cy="3578356"/>
          </a:xfrm>
          <a:prstGeom prst="rightArrow">
            <a:avLst>
              <a:gd name="adj1" fmla="val 100000"/>
              <a:gd name="adj2" fmla="val 22888"/>
            </a:avLst>
          </a:prstGeom>
          <a:gradFill>
            <a:gsLst>
              <a:gs pos="47000">
                <a:schemeClr val="accent1">
                  <a:tint val="66000"/>
                  <a:satMod val="160000"/>
                </a:schemeClr>
              </a:gs>
              <a:gs pos="66000">
                <a:schemeClr val="accent1">
                  <a:tint val="44500"/>
                  <a:satMod val="160000"/>
                </a:schemeClr>
              </a:gs>
              <a:gs pos="100000">
                <a:schemeClr val="accent1">
                  <a:tint val="23500"/>
                  <a:satMod val="1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8" name="Oval 127"/>
          <p:cNvSpPr/>
          <p:nvPr/>
        </p:nvSpPr>
        <p:spPr>
          <a:xfrm flipV="1">
            <a:off x="289173" y="2074458"/>
            <a:ext cx="3637691" cy="3624483"/>
          </a:xfrm>
          <a:prstGeom prst="ellipse">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p:txBody>
      </p:sp>
      <p:sp>
        <p:nvSpPr>
          <p:cNvPr id="144" name="Rounded Rectangle 143"/>
          <p:cNvSpPr/>
          <p:nvPr/>
        </p:nvSpPr>
        <p:spPr>
          <a:xfrm>
            <a:off x="9062107" y="1528288"/>
            <a:ext cx="2894702" cy="4561315"/>
          </a:xfrm>
          <a:prstGeom prst="roundRect">
            <a:avLst>
              <a:gd name="adj" fmla="val 6073"/>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indent="0" algn="r">
              <a:lnSpc>
                <a:spcPts val="2400"/>
              </a:lnSpc>
              <a:spcBef>
                <a:spcPts val="600"/>
              </a:spcBef>
              <a:buNone/>
            </a:pPr>
            <a:endParaRPr lang="en-US" sz="2000" b="1" i="1" dirty="0">
              <a:solidFill>
                <a:schemeClr val="tx1">
                  <a:lumMod val="75000"/>
                  <a:lumOff val="25000"/>
                </a:schemeClr>
              </a:solidFill>
            </a:endParaRPr>
          </a:p>
        </p:txBody>
      </p:sp>
      <p:sp>
        <p:nvSpPr>
          <p:cNvPr id="130" name="Left-Right Arrow 223"/>
          <p:cNvSpPr>
            <a:spLocks noChangeArrowheads="1"/>
          </p:cNvSpPr>
          <p:nvPr/>
        </p:nvSpPr>
        <p:spPr bwMode="auto">
          <a:xfrm>
            <a:off x="289172" y="1525106"/>
            <a:ext cx="8319131" cy="459897"/>
          </a:xfrm>
          <a:prstGeom prst="leftRightArrow">
            <a:avLst>
              <a:gd name="adj1" fmla="val 80027"/>
              <a:gd name="adj2" fmla="val 50005"/>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50000" t="50000" r="50000" b="50000"/>
            </a:path>
            <a:tileRect/>
          </a:gradFill>
          <a:ln w="12700">
            <a:solidFill>
              <a:schemeClr val="bg1"/>
            </a:solidFill>
            <a:round/>
            <a:headEnd/>
            <a:tailEnd/>
          </a:ln>
          <a:effectLst>
            <a:outerShdw blurRad="50800" dist="38100" dir="2700000" algn="tl" rotWithShape="0">
              <a:prstClr val="black">
                <a:alpha val="40000"/>
              </a:prstClr>
            </a:outerShdw>
          </a:effectLst>
        </p:spPr>
        <p:txBody>
          <a:bodyPr lIns="64291" tIns="32146" rIns="64291" bIns="32146" anchor="ctr" anchorCtr="0">
            <a:prstTxWarp prst="textNoShape">
              <a:avLst/>
            </a:prstTxWarp>
          </a:bodyPr>
          <a:lstStyle/>
          <a:p>
            <a:pPr algn="ctr"/>
            <a:r>
              <a:rPr lang="en-GB" b="1" dirty="0" smtClean="0">
                <a:solidFill>
                  <a:schemeClr val="bg1"/>
                </a:solidFill>
                <a:effectLst>
                  <a:outerShdw blurRad="38100" dist="38100" dir="2700000" algn="tl">
                    <a:srgbClr val="000000">
                      <a:alpha val="43137"/>
                    </a:srgbClr>
                  </a:outerShdw>
                </a:effectLst>
                <a:ea typeface="ヒラギノ角ゴ ProN W3" charset="-128"/>
                <a:cs typeface="ヒラギノ角ゴ ProN W3" charset="-128"/>
              </a:rPr>
              <a:t>Abstraction, Analysis &amp; Automated Actions</a:t>
            </a:r>
            <a:endParaRPr lang="en-GB" b="1" dirty="0">
              <a:solidFill>
                <a:schemeClr val="bg1"/>
              </a:solidFill>
              <a:effectLst>
                <a:outerShdw blurRad="38100" dist="38100" dir="2700000" algn="tl">
                  <a:srgbClr val="000000">
                    <a:alpha val="43137"/>
                  </a:srgbClr>
                </a:outerShdw>
              </a:effectLst>
              <a:ea typeface="ヒラギノ角ゴ ProN W3" charset="-128"/>
              <a:cs typeface="ヒラギノ角ゴ ProN W3" charset="-128"/>
            </a:endParaRPr>
          </a:p>
        </p:txBody>
      </p:sp>
      <p:sp>
        <p:nvSpPr>
          <p:cNvPr id="141" name="Title 140"/>
          <p:cNvSpPr>
            <a:spLocks noGrp="1"/>
          </p:cNvSpPr>
          <p:nvPr>
            <p:ph type="title"/>
          </p:nvPr>
        </p:nvSpPr>
        <p:spPr>
          <a:xfrm>
            <a:off x="382589" y="182880"/>
            <a:ext cx="8679518" cy="945833"/>
          </a:xfrm>
        </p:spPr>
        <p:txBody>
          <a:bodyPr/>
          <a:lstStyle/>
          <a:p>
            <a:r>
              <a:rPr lang="en-US" dirty="0" smtClean="0">
                <a:solidFill>
                  <a:srgbClr val="002D86"/>
                </a:solidFill>
              </a:rPr>
              <a:t>Not Just Intelligent Optimization---VMTurbo Also Does Intelligent Planning</a:t>
            </a:r>
            <a:endParaRPr lang="en-US" dirty="0">
              <a:solidFill>
                <a:srgbClr val="002D86"/>
              </a:solidFill>
            </a:endParaRPr>
          </a:p>
        </p:txBody>
      </p:sp>
      <p:sp>
        <p:nvSpPr>
          <p:cNvPr id="142" name="Content Placeholder 141"/>
          <p:cNvSpPr>
            <a:spLocks noGrp="1"/>
          </p:cNvSpPr>
          <p:nvPr>
            <p:ph idx="4294967295"/>
          </p:nvPr>
        </p:nvSpPr>
        <p:spPr>
          <a:xfrm>
            <a:off x="9075497" y="1677575"/>
            <a:ext cx="2881312" cy="4412028"/>
          </a:xfrm>
          <a:prstGeom prst="rect">
            <a:avLst/>
          </a:prstGeom>
        </p:spPr>
        <p:txBody>
          <a:bodyPr>
            <a:noAutofit/>
          </a:bodyPr>
          <a:lstStyle/>
          <a:p>
            <a:pPr marL="173038" indent="-173038">
              <a:lnSpc>
                <a:spcPts val="2400"/>
              </a:lnSpc>
              <a:spcBef>
                <a:spcPts val="600"/>
              </a:spcBef>
              <a:buFont typeface="Arial" pitchFamily="34" charset="0"/>
              <a:buChar char="•"/>
            </a:pPr>
            <a:r>
              <a:rPr lang="en-US" sz="2000" dirty="0" smtClean="0">
                <a:solidFill>
                  <a:schemeClr val="tx1">
                    <a:lumMod val="90000"/>
                    <a:lumOff val="10000"/>
                  </a:schemeClr>
                </a:solidFill>
              </a:rPr>
              <a:t>Turn-by-Turn Steps to Creating Virtual Environments, Including Workload Placements and Est. Cost.</a:t>
            </a:r>
          </a:p>
          <a:p>
            <a:pPr marL="173038" indent="-173038">
              <a:lnSpc>
                <a:spcPts val="2400"/>
              </a:lnSpc>
              <a:spcBef>
                <a:spcPts val="600"/>
              </a:spcBef>
              <a:buFont typeface="Arial" pitchFamily="34" charset="0"/>
              <a:buChar char="•"/>
            </a:pPr>
            <a:r>
              <a:rPr lang="en-US" sz="2000" dirty="0" smtClean="0">
                <a:solidFill>
                  <a:schemeClr val="tx1">
                    <a:lumMod val="90000"/>
                    <a:lumOff val="10000"/>
                  </a:schemeClr>
                </a:solidFill>
              </a:rPr>
              <a:t>What-if ? Scenario Planning</a:t>
            </a:r>
          </a:p>
          <a:p>
            <a:pPr marL="173038" indent="-173038">
              <a:lnSpc>
                <a:spcPts val="2400"/>
              </a:lnSpc>
              <a:spcBef>
                <a:spcPts val="600"/>
              </a:spcBef>
              <a:buFont typeface="Arial" pitchFamily="34" charset="0"/>
              <a:buChar char="•"/>
            </a:pPr>
            <a:r>
              <a:rPr lang="en-US" sz="2000" dirty="0">
                <a:solidFill>
                  <a:schemeClr val="tx1">
                    <a:lumMod val="90000"/>
                    <a:lumOff val="10000"/>
                  </a:schemeClr>
                </a:solidFill>
              </a:rPr>
              <a:t>Lower Risk to the Customer and the Partner </a:t>
            </a:r>
          </a:p>
          <a:p>
            <a:pPr marL="173038" indent="-173038">
              <a:lnSpc>
                <a:spcPts val="2400"/>
              </a:lnSpc>
              <a:spcBef>
                <a:spcPts val="600"/>
              </a:spcBef>
              <a:buFont typeface="Arial" pitchFamily="34" charset="0"/>
              <a:buChar char="•"/>
            </a:pPr>
            <a:r>
              <a:rPr lang="en-US" sz="2000" dirty="0" smtClean="0">
                <a:solidFill>
                  <a:schemeClr val="tx1">
                    <a:lumMod val="90000"/>
                    <a:lumOff val="10000"/>
                  </a:schemeClr>
                </a:solidFill>
              </a:rPr>
              <a:t>Faster Turnaround on Hardware Refresh  Proposals </a:t>
            </a:r>
            <a:endParaRPr lang="en-US" sz="2000" dirty="0">
              <a:solidFill>
                <a:schemeClr val="tx1">
                  <a:lumMod val="90000"/>
                  <a:lumOff val="10000"/>
                </a:schemeClr>
              </a:solidFill>
            </a:endParaRPr>
          </a:p>
        </p:txBody>
      </p:sp>
      <p:grpSp>
        <p:nvGrpSpPr>
          <p:cNvPr id="3" name="Group 2"/>
          <p:cNvGrpSpPr/>
          <p:nvPr/>
        </p:nvGrpSpPr>
        <p:grpSpPr>
          <a:xfrm>
            <a:off x="984791" y="2783110"/>
            <a:ext cx="2243589" cy="2181809"/>
            <a:chOff x="984791" y="2783110"/>
            <a:chExt cx="2243589" cy="2181809"/>
          </a:xfrm>
        </p:grpSpPr>
        <p:grpSp>
          <p:nvGrpSpPr>
            <p:cNvPr id="2" name="Group 1"/>
            <p:cNvGrpSpPr/>
            <p:nvPr/>
          </p:nvGrpSpPr>
          <p:grpSpPr>
            <a:xfrm>
              <a:off x="984791" y="2783110"/>
              <a:ext cx="2243589" cy="2181809"/>
              <a:chOff x="984791" y="2783110"/>
              <a:chExt cx="2243589" cy="2181809"/>
            </a:xfrm>
          </p:grpSpPr>
          <p:sp>
            <p:nvSpPr>
              <p:cNvPr id="148" name="Right Arrow 185"/>
              <p:cNvSpPr>
                <a:spLocks noChangeArrowheads="1"/>
              </p:cNvSpPr>
              <p:nvPr/>
            </p:nvSpPr>
            <p:spPr bwMode="auto">
              <a:xfrm rot="10800000">
                <a:off x="2786966" y="3646801"/>
                <a:ext cx="441414" cy="420266"/>
              </a:xfrm>
              <a:prstGeom prst="rightArrow">
                <a:avLst>
                  <a:gd name="adj1" fmla="val 62990"/>
                  <a:gd name="adj2" fmla="val 50000"/>
                </a:avLst>
              </a:prstGeom>
              <a:ln>
                <a:headEnd/>
                <a:tailEnd/>
              </a:ln>
            </p:spPr>
            <p:style>
              <a:lnRef idx="1">
                <a:schemeClr val="dk1"/>
              </a:lnRef>
              <a:fillRef idx="2">
                <a:schemeClr val="dk1"/>
              </a:fillRef>
              <a:effectRef idx="1">
                <a:schemeClr val="dk1"/>
              </a:effectRef>
              <a:fontRef idx="minor">
                <a:schemeClr val="dk1"/>
              </a:fontRef>
            </p:style>
            <p:txBody>
              <a:bodyPr lIns="64291" tIns="32146" rIns="64291" bIns="32146">
                <a:prstTxWarp prst="textNoShape">
                  <a:avLst/>
                </a:prstTxWarp>
              </a:bodyPr>
              <a:lstStyle/>
              <a:p>
                <a:pPr algn="ctr"/>
                <a:endParaRPr lang="en-GB">
                  <a:ea typeface="ヒラギノ角ゴ ProN W3" charset="-128"/>
                  <a:cs typeface="ヒラギノ角ゴ ProN W3" charset="-128"/>
                </a:endParaRPr>
              </a:p>
            </p:txBody>
          </p:sp>
          <p:sp>
            <p:nvSpPr>
              <p:cNvPr id="150" name="Right Arrow 185"/>
              <p:cNvSpPr>
                <a:spLocks noChangeArrowheads="1"/>
              </p:cNvSpPr>
              <p:nvPr/>
            </p:nvSpPr>
            <p:spPr bwMode="auto">
              <a:xfrm rot="16200000" flipV="1">
                <a:off x="1898567" y="4534079"/>
                <a:ext cx="441414" cy="420266"/>
              </a:xfrm>
              <a:prstGeom prst="rightArrow">
                <a:avLst>
                  <a:gd name="adj1" fmla="val 62990"/>
                  <a:gd name="adj2" fmla="val 50000"/>
                </a:avLst>
              </a:prstGeom>
              <a:ln>
                <a:headEnd/>
                <a:tailEnd/>
              </a:ln>
            </p:spPr>
            <p:style>
              <a:lnRef idx="1">
                <a:schemeClr val="dk1"/>
              </a:lnRef>
              <a:fillRef idx="2">
                <a:schemeClr val="dk1"/>
              </a:fillRef>
              <a:effectRef idx="1">
                <a:schemeClr val="dk1"/>
              </a:effectRef>
              <a:fontRef idx="minor">
                <a:schemeClr val="dk1"/>
              </a:fontRef>
            </p:style>
            <p:txBody>
              <a:bodyPr lIns="64291" tIns="32146" rIns="64291" bIns="32146">
                <a:prstTxWarp prst="textNoShape">
                  <a:avLst/>
                </a:prstTxWarp>
              </a:bodyPr>
              <a:lstStyle/>
              <a:p>
                <a:pPr algn="ctr"/>
                <a:endParaRPr lang="en-GB">
                  <a:ea typeface="ヒラギノ角ゴ ProN W3" charset="-128"/>
                  <a:cs typeface="ヒラギノ角ゴ ProN W3" charset="-128"/>
                </a:endParaRPr>
              </a:p>
            </p:txBody>
          </p:sp>
          <p:sp>
            <p:nvSpPr>
              <p:cNvPr id="149" name="Right Arrow 185"/>
              <p:cNvSpPr>
                <a:spLocks noChangeArrowheads="1"/>
              </p:cNvSpPr>
              <p:nvPr/>
            </p:nvSpPr>
            <p:spPr bwMode="auto">
              <a:xfrm rot="10800000" flipH="1">
                <a:off x="984791" y="3646836"/>
                <a:ext cx="441414" cy="420266"/>
              </a:xfrm>
              <a:prstGeom prst="rightArrow">
                <a:avLst>
                  <a:gd name="adj1" fmla="val 62990"/>
                  <a:gd name="adj2" fmla="val 50000"/>
                </a:avLst>
              </a:prstGeom>
              <a:ln>
                <a:headEnd/>
                <a:tailEnd/>
              </a:ln>
            </p:spPr>
            <p:style>
              <a:lnRef idx="1">
                <a:schemeClr val="dk1"/>
              </a:lnRef>
              <a:fillRef idx="2">
                <a:schemeClr val="dk1"/>
              </a:fillRef>
              <a:effectRef idx="1">
                <a:schemeClr val="dk1"/>
              </a:effectRef>
              <a:fontRef idx="minor">
                <a:schemeClr val="dk1"/>
              </a:fontRef>
            </p:style>
            <p:txBody>
              <a:bodyPr lIns="64291" tIns="32146" rIns="64291" bIns="32146">
                <a:prstTxWarp prst="textNoShape">
                  <a:avLst/>
                </a:prstTxWarp>
              </a:bodyPr>
              <a:lstStyle/>
              <a:p>
                <a:pPr algn="ctr"/>
                <a:endParaRPr lang="en-GB">
                  <a:ea typeface="ヒラギノ角ゴ ProN W3" charset="-128"/>
                  <a:cs typeface="ヒラギノ角ゴ ProN W3" charset="-128"/>
                </a:endParaRPr>
              </a:p>
            </p:txBody>
          </p:sp>
          <p:sp>
            <p:nvSpPr>
              <p:cNvPr id="145" name="Right Arrow 185"/>
              <p:cNvSpPr>
                <a:spLocks noChangeArrowheads="1"/>
              </p:cNvSpPr>
              <p:nvPr/>
            </p:nvSpPr>
            <p:spPr bwMode="auto">
              <a:xfrm rot="5400000">
                <a:off x="1893802" y="2793684"/>
                <a:ext cx="441414" cy="420266"/>
              </a:xfrm>
              <a:prstGeom prst="rightArrow">
                <a:avLst>
                  <a:gd name="adj1" fmla="val 62990"/>
                  <a:gd name="adj2" fmla="val 50000"/>
                </a:avLst>
              </a:prstGeom>
              <a:ln>
                <a:headEnd/>
                <a:tailEnd/>
              </a:ln>
            </p:spPr>
            <p:style>
              <a:lnRef idx="1">
                <a:schemeClr val="dk1"/>
              </a:lnRef>
              <a:fillRef idx="2">
                <a:schemeClr val="dk1"/>
              </a:fillRef>
              <a:effectRef idx="1">
                <a:schemeClr val="dk1"/>
              </a:effectRef>
              <a:fontRef idx="minor">
                <a:schemeClr val="dk1"/>
              </a:fontRef>
            </p:style>
            <p:txBody>
              <a:bodyPr lIns="64291" tIns="32146" rIns="64291" bIns="32146">
                <a:prstTxWarp prst="textNoShape">
                  <a:avLst/>
                </a:prstTxWarp>
              </a:bodyPr>
              <a:lstStyle/>
              <a:p>
                <a:pPr algn="ctr"/>
                <a:endParaRPr lang="en-GB">
                  <a:ea typeface="ヒラギノ角ゴ ProN W3" charset="-128"/>
                  <a:cs typeface="ヒラギノ角ゴ ProN W3" charset="-128"/>
                </a:endParaRPr>
              </a:p>
            </p:txBody>
          </p:sp>
        </p:grpSp>
        <p:grpSp>
          <p:nvGrpSpPr>
            <p:cNvPr id="77" name="Group 299"/>
            <p:cNvGrpSpPr/>
            <p:nvPr/>
          </p:nvGrpSpPr>
          <p:grpSpPr>
            <a:xfrm>
              <a:off x="1295402" y="3212558"/>
              <a:ext cx="1701799" cy="1319588"/>
              <a:chOff x="1115653" y="3274058"/>
              <a:chExt cx="1476207" cy="1131254"/>
            </a:xfrm>
          </p:grpSpPr>
          <p:pic>
            <p:nvPicPr>
              <p:cNvPr id="78" name="Picture 14" descr="http://www.oasp.ac.uk/summerprogram/uploads/images/math%20formula2.jpg"/>
              <p:cNvPicPr>
                <a:picLocks noChangeAspect="1" noChangeArrowheads="1"/>
              </p:cNvPicPr>
              <p:nvPr/>
            </p:nvPicPr>
            <p:blipFill>
              <a:blip r:embed="rId3" cstate="print"/>
              <a:srcRect/>
              <a:stretch>
                <a:fillRect/>
              </a:stretch>
            </p:blipFill>
            <p:spPr bwMode="auto">
              <a:xfrm>
                <a:off x="1243282" y="3274058"/>
                <a:ext cx="1166213" cy="1131254"/>
              </a:xfrm>
              <a:prstGeom prst="ellipse">
                <a:avLst/>
              </a:prstGeom>
              <a:noFill/>
              <a:ln w="9525">
                <a:no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pic>
          <p:sp>
            <p:nvSpPr>
              <p:cNvPr id="79" name="Rounded Rectangle 78"/>
              <p:cNvSpPr/>
              <p:nvPr/>
            </p:nvSpPr>
            <p:spPr>
              <a:xfrm>
                <a:off x="1115653" y="3416779"/>
                <a:ext cx="1476207" cy="875757"/>
              </a:xfrm>
              <a:prstGeom prst="roundRect">
                <a:avLst/>
              </a:prstGeom>
              <a:solidFill>
                <a:srgbClr val="000000">
                  <a:alpha val="50196"/>
                </a:srgbClr>
              </a:solidFill>
              <a:ln w="9525">
                <a:noFill/>
                <a:miter lim="800000"/>
                <a:headEnd/>
                <a:tailEnd/>
              </a:ln>
              <a:effectLst>
                <a:softEdge rad="31750"/>
              </a:effectLst>
            </p:spPr>
            <p:txBody>
              <a:bodyPr wrap="square">
                <a:prstTxWarp prst="textNoShape">
                  <a:avLst/>
                </a:prstTxWarp>
                <a:spAutoFit/>
              </a:bodyPr>
              <a:lstStyle/>
              <a:p>
                <a:pPr algn="ctr"/>
                <a:r>
                  <a:rPr lang="en-GB" b="1" dirty="0" smtClean="0">
                    <a:solidFill>
                      <a:schemeClr val="bg1"/>
                    </a:solidFill>
                    <a:effectLst>
                      <a:outerShdw blurRad="38100" dist="38100" dir="2700000" algn="tl">
                        <a:srgbClr val="000000">
                          <a:alpha val="43137"/>
                        </a:srgbClr>
                      </a:outerShdw>
                    </a:effectLst>
                    <a:ea typeface="ヒラギノ角ゴ ProN W3" charset="-128"/>
                    <a:cs typeface="ヒラギノ角ゴ ProN W3" charset="-128"/>
                  </a:rPr>
                  <a:t>Economic</a:t>
                </a:r>
              </a:p>
              <a:p>
                <a:pPr algn="ctr"/>
                <a:r>
                  <a:rPr lang="en-GB" b="1" dirty="0" smtClean="0">
                    <a:solidFill>
                      <a:schemeClr val="bg1"/>
                    </a:solidFill>
                    <a:effectLst>
                      <a:outerShdw blurRad="38100" dist="38100" dir="2700000" algn="tl">
                        <a:srgbClr val="000000">
                          <a:alpha val="43137"/>
                        </a:srgbClr>
                      </a:outerShdw>
                    </a:effectLst>
                    <a:ea typeface="ヒラギノ角ゴ ProN W3" charset="-128"/>
                    <a:cs typeface="ヒラギノ角ゴ ProN W3" charset="-128"/>
                  </a:rPr>
                  <a:t>Scheduling</a:t>
                </a:r>
              </a:p>
              <a:p>
                <a:pPr algn="ctr"/>
                <a:r>
                  <a:rPr lang="en-GB" b="1" dirty="0" smtClean="0">
                    <a:solidFill>
                      <a:schemeClr val="bg1"/>
                    </a:solidFill>
                    <a:effectLst>
                      <a:outerShdw blurRad="38100" dist="38100" dir="2700000" algn="tl">
                        <a:srgbClr val="000000">
                          <a:alpha val="43137"/>
                        </a:srgbClr>
                      </a:outerShdw>
                    </a:effectLst>
                    <a:ea typeface="ヒラギノ角ゴ ProN W3" charset="-128"/>
                    <a:cs typeface="ヒラギノ角ゴ ProN W3" charset="-128"/>
                  </a:rPr>
                  <a:t>Engine</a:t>
                </a:r>
                <a:endParaRPr lang="en-GB" b="1" dirty="0">
                  <a:solidFill>
                    <a:schemeClr val="bg1"/>
                  </a:solidFill>
                  <a:effectLst>
                    <a:outerShdw blurRad="38100" dist="38100" dir="2700000" algn="tl">
                      <a:srgbClr val="000000">
                        <a:alpha val="43137"/>
                      </a:srgbClr>
                    </a:outerShdw>
                  </a:effectLst>
                  <a:ea typeface="ヒラギノ角ゴ ProN W3" charset="-128"/>
                  <a:cs typeface="ヒラギノ角ゴ ProN W3" charset="-128"/>
                </a:endParaRPr>
              </a:p>
            </p:txBody>
          </p:sp>
        </p:grpSp>
      </p:grpSp>
      <p:grpSp>
        <p:nvGrpSpPr>
          <p:cNvPr id="5" name="Group 298"/>
          <p:cNvGrpSpPr/>
          <p:nvPr/>
        </p:nvGrpSpPr>
        <p:grpSpPr>
          <a:xfrm>
            <a:off x="317576" y="2164171"/>
            <a:ext cx="3567953" cy="3534771"/>
            <a:chOff x="268453" y="2395865"/>
            <a:chExt cx="3094982" cy="3030279"/>
          </a:xfrm>
        </p:grpSpPr>
        <p:sp>
          <p:nvSpPr>
            <p:cNvPr id="7" name="Block Arc 6"/>
            <p:cNvSpPr/>
            <p:nvPr/>
          </p:nvSpPr>
          <p:spPr>
            <a:xfrm flipV="1">
              <a:off x="268453" y="2395865"/>
              <a:ext cx="3094982" cy="3030279"/>
            </a:xfrm>
            <a:prstGeom prst="blockArc">
              <a:avLst>
                <a:gd name="adj1" fmla="val 13755785"/>
                <a:gd name="adj2" fmla="val 18725275"/>
                <a:gd name="adj3" fmla="val 23911"/>
              </a:avLst>
            </a:prstGeom>
            <a:solidFill>
              <a:schemeClr val="tx1">
                <a:lumMod val="75000"/>
                <a:lumOff val="2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p:cNvSpPr/>
            <p:nvPr/>
          </p:nvSpPr>
          <p:spPr>
            <a:xfrm>
              <a:off x="1392007" y="4877599"/>
              <a:ext cx="861237" cy="382771"/>
            </a:xfrm>
            <a:prstGeom prst="roundRect">
              <a:avLst/>
            </a:prstGeom>
            <a:solidFill>
              <a:schemeClr val="tx1">
                <a:lumMod val="75000"/>
                <a:lumOff val="25000"/>
              </a:schemeClr>
            </a:solidFill>
            <a:ln w="95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500045">
                <a:lnSpc>
                  <a:spcPct val="90000"/>
                </a:lnSpc>
                <a:spcAft>
                  <a:spcPct val="35000"/>
                </a:spcAft>
                <a:defRPr/>
              </a:pPr>
              <a:r>
                <a:rPr lang="en-GB" sz="1200" b="1" dirty="0" smtClean="0">
                  <a:effectLst>
                    <a:outerShdw blurRad="38100" dist="38100" dir="2700000" algn="tl">
                      <a:srgbClr val="000000">
                        <a:alpha val="43137"/>
                      </a:srgbClr>
                    </a:outerShdw>
                  </a:effectLst>
                </a:rPr>
                <a:t>Service Level  Priorities</a:t>
              </a:r>
              <a:endParaRPr lang="en-GB" sz="1200" b="1" dirty="0">
                <a:effectLst>
                  <a:outerShdw blurRad="38100" dist="38100" dir="2700000" algn="tl">
                    <a:srgbClr val="000000">
                      <a:alpha val="43137"/>
                    </a:srgbClr>
                  </a:outerShdw>
                </a:effectLst>
              </a:endParaRPr>
            </a:p>
          </p:txBody>
        </p:sp>
      </p:grpSp>
      <p:grpSp>
        <p:nvGrpSpPr>
          <p:cNvPr id="9" name="Group 297"/>
          <p:cNvGrpSpPr/>
          <p:nvPr/>
        </p:nvGrpSpPr>
        <p:grpSpPr>
          <a:xfrm>
            <a:off x="356035" y="2120586"/>
            <a:ext cx="3598125" cy="3534771"/>
            <a:chOff x="305102" y="2348384"/>
            <a:chExt cx="3121154" cy="3030279"/>
          </a:xfrm>
        </p:grpSpPr>
        <p:sp>
          <p:nvSpPr>
            <p:cNvPr id="11" name="Block Arc 10"/>
            <p:cNvSpPr/>
            <p:nvPr/>
          </p:nvSpPr>
          <p:spPr>
            <a:xfrm flipH="1">
              <a:off x="305102" y="2348384"/>
              <a:ext cx="3094982" cy="3030279"/>
            </a:xfrm>
            <a:prstGeom prst="blockArc">
              <a:avLst>
                <a:gd name="adj1" fmla="val 8070137"/>
                <a:gd name="adj2" fmla="val 13432435"/>
                <a:gd name="adj3" fmla="val 23531"/>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232"/>
            <p:cNvSpPr txBox="1">
              <a:spLocks noChangeArrowheads="1"/>
            </p:cNvSpPr>
            <p:nvPr/>
          </p:nvSpPr>
          <p:spPr bwMode="auto">
            <a:xfrm>
              <a:off x="2528253" y="4141723"/>
              <a:ext cx="898003" cy="350609"/>
            </a:xfrm>
            <a:prstGeom prst="rect">
              <a:avLst/>
            </a:prstGeom>
            <a:noFill/>
            <a:ln w="9525">
              <a:noFill/>
              <a:miter lim="800000"/>
              <a:headEnd/>
              <a:tailEnd/>
            </a:ln>
          </p:spPr>
          <p:txBody>
            <a:bodyPr wrap="none">
              <a:prstTxWarp prst="textNoShape">
                <a:avLst/>
              </a:prstTxWarp>
              <a:spAutoFit/>
            </a:bodyPr>
            <a:lstStyle/>
            <a:p>
              <a:pPr algn="ctr">
                <a:lnSpc>
                  <a:spcPts val="1000"/>
                </a:lnSpc>
              </a:pPr>
              <a:r>
                <a:rPr lang="en-GB" sz="1000" b="1" dirty="0">
                  <a:solidFill>
                    <a:schemeClr val="bg1"/>
                  </a:solidFill>
                  <a:effectLst>
                    <a:outerShdw blurRad="38100" dist="38100" dir="2700000" algn="tl">
                      <a:srgbClr val="000000">
                        <a:alpha val="43137"/>
                      </a:srgbClr>
                    </a:outerShdw>
                  </a:effectLst>
                  <a:ea typeface="ヒラギノ角ゴ ProN W3" charset="-128"/>
                  <a:cs typeface="ヒラギノ角ゴ ProN W3" charset="-128"/>
                </a:rPr>
                <a:t>Performance </a:t>
              </a:r>
            </a:p>
            <a:p>
              <a:pPr algn="ctr">
                <a:lnSpc>
                  <a:spcPts val="1000"/>
                </a:lnSpc>
              </a:pPr>
              <a:r>
                <a:rPr lang="en-GB" sz="1000" b="1" dirty="0">
                  <a:solidFill>
                    <a:schemeClr val="bg1"/>
                  </a:solidFill>
                  <a:effectLst>
                    <a:outerShdw blurRad="38100" dist="38100" dir="2700000" algn="tl">
                      <a:srgbClr val="000000">
                        <a:alpha val="43137"/>
                      </a:srgbClr>
                    </a:outerShdw>
                  </a:effectLst>
                  <a:ea typeface="ヒラギノ角ゴ ProN W3" charset="-128"/>
                  <a:cs typeface="ヒラギノ角ゴ ProN W3" charset="-128"/>
                </a:rPr>
                <a:t>Metrics</a:t>
              </a:r>
            </a:p>
          </p:txBody>
        </p:sp>
        <p:grpSp>
          <p:nvGrpSpPr>
            <p:cNvPr id="13" name="Group 54"/>
            <p:cNvGrpSpPr>
              <a:grpSpLocks/>
            </p:cNvGrpSpPr>
            <p:nvPr/>
          </p:nvGrpSpPr>
          <p:grpSpPr bwMode="auto">
            <a:xfrm>
              <a:off x="2732870" y="3561907"/>
              <a:ext cx="554195" cy="443356"/>
              <a:chOff x="-3206" y="4822"/>
              <a:chExt cx="791" cy="592"/>
            </a:xfrm>
            <a:effectLst>
              <a:outerShdw blurRad="50800" dist="38100" dir="2700000" algn="tl" rotWithShape="0">
                <a:prstClr val="black">
                  <a:alpha val="40000"/>
                </a:prstClr>
              </a:outerShdw>
            </a:effectLst>
          </p:grpSpPr>
          <p:sp>
            <p:nvSpPr>
              <p:cNvPr id="14" name="Freeform 13"/>
              <p:cNvSpPr>
                <a:spLocks noEditPoints="1"/>
              </p:cNvSpPr>
              <p:nvPr/>
            </p:nvSpPr>
            <p:spPr bwMode="auto">
              <a:xfrm>
                <a:off x="-3206" y="4822"/>
                <a:ext cx="791" cy="592"/>
              </a:xfrm>
              <a:custGeom>
                <a:avLst/>
                <a:gdLst>
                  <a:gd name="T0" fmla="*/ 0 w 3957"/>
                  <a:gd name="T1" fmla="*/ 0 h 2963"/>
                  <a:gd name="T2" fmla="*/ 3957 w 3957"/>
                  <a:gd name="T3" fmla="*/ 0 h 2963"/>
                  <a:gd name="T4" fmla="*/ 3957 w 3957"/>
                  <a:gd name="T5" fmla="*/ 2963 h 2963"/>
                  <a:gd name="T6" fmla="*/ 0 w 3957"/>
                  <a:gd name="T7" fmla="*/ 2963 h 2963"/>
                  <a:gd name="T8" fmla="*/ 0 w 3957"/>
                  <a:gd name="T9" fmla="*/ 0 h 2963"/>
                  <a:gd name="T10" fmla="*/ 118 w 3957"/>
                  <a:gd name="T11" fmla="*/ 119 h 2963"/>
                  <a:gd name="T12" fmla="*/ 118 w 3957"/>
                  <a:gd name="T13" fmla="*/ 2846 h 2963"/>
                  <a:gd name="T14" fmla="*/ 3838 w 3957"/>
                  <a:gd name="T15" fmla="*/ 2846 h 2963"/>
                  <a:gd name="T16" fmla="*/ 3838 w 3957"/>
                  <a:gd name="T17" fmla="*/ 119 h 2963"/>
                  <a:gd name="T18" fmla="*/ 118 w 3957"/>
                  <a:gd name="T19" fmla="*/ 119 h 2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57"/>
                  <a:gd name="T31" fmla="*/ 0 h 2963"/>
                  <a:gd name="T32" fmla="*/ 3957 w 3957"/>
                  <a:gd name="T33" fmla="*/ 2963 h 2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57" h="2963">
                    <a:moveTo>
                      <a:pt x="0" y="0"/>
                    </a:moveTo>
                    <a:lnTo>
                      <a:pt x="3957" y="0"/>
                    </a:lnTo>
                    <a:lnTo>
                      <a:pt x="3957" y="2963"/>
                    </a:lnTo>
                    <a:lnTo>
                      <a:pt x="0" y="2963"/>
                    </a:lnTo>
                    <a:lnTo>
                      <a:pt x="0" y="0"/>
                    </a:lnTo>
                    <a:close/>
                    <a:moveTo>
                      <a:pt x="118" y="119"/>
                    </a:moveTo>
                    <a:lnTo>
                      <a:pt x="118" y="2846"/>
                    </a:lnTo>
                    <a:lnTo>
                      <a:pt x="3838" y="2846"/>
                    </a:lnTo>
                    <a:lnTo>
                      <a:pt x="3838" y="119"/>
                    </a:lnTo>
                    <a:lnTo>
                      <a:pt x="118" y="119"/>
                    </a:lnTo>
                    <a:close/>
                  </a:path>
                </a:pathLst>
              </a:custGeom>
              <a:solidFill>
                <a:schemeClr val="bg2"/>
              </a:solid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15" name="Freeform 14"/>
              <p:cNvSpPr>
                <a:spLocks/>
              </p:cNvSpPr>
              <p:nvPr/>
            </p:nvSpPr>
            <p:spPr bwMode="auto">
              <a:xfrm>
                <a:off x="-2612" y="4926"/>
                <a:ext cx="134" cy="94"/>
              </a:xfrm>
              <a:custGeom>
                <a:avLst/>
                <a:gdLst>
                  <a:gd name="T0" fmla="*/ 529 w 671"/>
                  <a:gd name="T1" fmla="*/ 0 h 468"/>
                  <a:gd name="T2" fmla="*/ 545 w 671"/>
                  <a:gd name="T3" fmla="*/ 14 h 468"/>
                  <a:gd name="T4" fmla="*/ 561 w 671"/>
                  <a:gd name="T5" fmla="*/ 27 h 468"/>
                  <a:gd name="T6" fmla="*/ 576 w 671"/>
                  <a:gd name="T7" fmla="*/ 41 h 468"/>
                  <a:gd name="T8" fmla="*/ 590 w 671"/>
                  <a:gd name="T9" fmla="*/ 54 h 468"/>
                  <a:gd name="T10" fmla="*/ 602 w 671"/>
                  <a:gd name="T11" fmla="*/ 69 h 468"/>
                  <a:gd name="T12" fmla="*/ 613 w 671"/>
                  <a:gd name="T13" fmla="*/ 84 h 468"/>
                  <a:gd name="T14" fmla="*/ 624 w 671"/>
                  <a:gd name="T15" fmla="*/ 99 h 468"/>
                  <a:gd name="T16" fmla="*/ 634 w 671"/>
                  <a:gd name="T17" fmla="*/ 114 h 468"/>
                  <a:gd name="T18" fmla="*/ 643 w 671"/>
                  <a:gd name="T19" fmla="*/ 128 h 468"/>
                  <a:gd name="T20" fmla="*/ 650 w 671"/>
                  <a:gd name="T21" fmla="*/ 144 h 468"/>
                  <a:gd name="T22" fmla="*/ 656 w 671"/>
                  <a:gd name="T23" fmla="*/ 160 h 468"/>
                  <a:gd name="T24" fmla="*/ 662 w 671"/>
                  <a:gd name="T25" fmla="*/ 176 h 468"/>
                  <a:gd name="T26" fmla="*/ 666 w 671"/>
                  <a:gd name="T27" fmla="*/ 193 h 468"/>
                  <a:gd name="T28" fmla="*/ 669 w 671"/>
                  <a:gd name="T29" fmla="*/ 210 h 468"/>
                  <a:gd name="T30" fmla="*/ 671 w 671"/>
                  <a:gd name="T31" fmla="*/ 226 h 468"/>
                  <a:gd name="T32" fmla="*/ 671 w 671"/>
                  <a:gd name="T33" fmla="*/ 243 h 468"/>
                  <a:gd name="T34" fmla="*/ 671 w 671"/>
                  <a:gd name="T35" fmla="*/ 258 h 468"/>
                  <a:gd name="T36" fmla="*/ 670 w 671"/>
                  <a:gd name="T37" fmla="*/ 274 h 468"/>
                  <a:gd name="T38" fmla="*/ 667 w 671"/>
                  <a:gd name="T39" fmla="*/ 289 h 468"/>
                  <a:gd name="T40" fmla="*/ 664 w 671"/>
                  <a:gd name="T41" fmla="*/ 304 h 468"/>
                  <a:gd name="T42" fmla="*/ 659 w 671"/>
                  <a:gd name="T43" fmla="*/ 318 h 468"/>
                  <a:gd name="T44" fmla="*/ 654 w 671"/>
                  <a:gd name="T45" fmla="*/ 333 h 468"/>
                  <a:gd name="T46" fmla="*/ 646 w 671"/>
                  <a:gd name="T47" fmla="*/ 348 h 468"/>
                  <a:gd name="T48" fmla="*/ 640 w 671"/>
                  <a:gd name="T49" fmla="*/ 361 h 468"/>
                  <a:gd name="T50" fmla="*/ 632 w 671"/>
                  <a:gd name="T51" fmla="*/ 376 h 468"/>
                  <a:gd name="T52" fmla="*/ 622 w 671"/>
                  <a:gd name="T53" fmla="*/ 390 h 468"/>
                  <a:gd name="T54" fmla="*/ 612 w 671"/>
                  <a:gd name="T55" fmla="*/ 403 h 468"/>
                  <a:gd name="T56" fmla="*/ 602 w 671"/>
                  <a:gd name="T57" fmla="*/ 417 h 468"/>
                  <a:gd name="T58" fmla="*/ 590 w 671"/>
                  <a:gd name="T59" fmla="*/ 431 h 468"/>
                  <a:gd name="T60" fmla="*/ 577 w 671"/>
                  <a:gd name="T61" fmla="*/ 443 h 468"/>
                  <a:gd name="T62" fmla="*/ 564 w 671"/>
                  <a:gd name="T63" fmla="*/ 455 h 468"/>
                  <a:gd name="T64" fmla="*/ 550 w 671"/>
                  <a:gd name="T65" fmla="*/ 468 h 468"/>
                  <a:gd name="T66" fmla="*/ 0 w 671"/>
                  <a:gd name="T67" fmla="*/ 246 h 468"/>
                  <a:gd name="T68" fmla="*/ 529 w 671"/>
                  <a:gd name="T69" fmla="*/ 0 h 4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1"/>
                  <a:gd name="T106" fmla="*/ 0 h 468"/>
                  <a:gd name="T107" fmla="*/ 671 w 671"/>
                  <a:gd name="T108" fmla="*/ 468 h 4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1" h="468">
                    <a:moveTo>
                      <a:pt x="529" y="0"/>
                    </a:moveTo>
                    <a:lnTo>
                      <a:pt x="545" y="14"/>
                    </a:lnTo>
                    <a:lnTo>
                      <a:pt x="561" y="27"/>
                    </a:lnTo>
                    <a:lnTo>
                      <a:pt x="576" y="41"/>
                    </a:lnTo>
                    <a:lnTo>
                      <a:pt x="590" y="54"/>
                    </a:lnTo>
                    <a:lnTo>
                      <a:pt x="602" y="69"/>
                    </a:lnTo>
                    <a:lnTo>
                      <a:pt x="613" y="84"/>
                    </a:lnTo>
                    <a:lnTo>
                      <a:pt x="624" y="99"/>
                    </a:lnTo>
                    <a:lnTo>
                      <a:pt x="634" y="114"/>
                    </a:lnTo>
                    <a:lnTo>
                      <a:pt x="643" y="128"/>
                    </a:lnTo>
                    <a:lnTo>
                      <a:pt x="650" y="144"/>
                    </a:lnTo>
                    <a:lnTo>
                      <a:pt x="656" y="160"/>
                    </a:lnTo>
                    <a:lnTo>
                      <a:pt x="662" y="176"/>
                    </a:lnTo>
                    <a:lnTo>
                      <a:pt x="666" y="193"/>
                    </a:lnTo>
                    <a:lnTo>
                      <a:pt x="669" y="210"/>
                    </a:lnTo>
                    <a:lnTo>
                      <a:pt x="671" y="226"/>
                    </a:lnTo>
                    <a:lnTo>
                      <a:pt x="671" y="243"/>
                    </a:lnTo>
                    <a:lnTo>
                      <a:pt x="671" y="258"/>
                    </a:lnTo>
                    <a:lnTo>
                      <a:pt x="670" y="274"/>
                    </a:lnTo>
                    <a:lnTo>
                      <a:pt x="667" y="289"/>
                    </a:lnTo>
                    <a:lnTo>
                      <a:pt x="664" y="304"/>
                    </a:lnTo>
                    <a:lnTo>
                      <a:pt x="659" y="318"/>
                    </a:lnTo>
                    <a:lnTo>
                      <a:pt x="654" y="333"/>
                    </a:lnTo>
                    <a:lnTo>
                      <a:pt x="646" y="348"/>
                    </a:lnTo>
                    <a:lnTo>
                      <a:pt x="640" y="361"/>
                    </a:lnTo>
                    <a:lnTo>
                      <a:pt x="632" y="376"/>
                    </a:lnTo>
                    <a:lnTo>
                      <a:pt x="622" y="390"/>
                    </a:lnTo>
                    <a:lnTo>
                      <a:pt x="612" y="403"/>
                    </a:lnTo>
                    <a:lnTo>
                      <a:pt x="602" y="417"/>
                    </a:lnTo>
                    <a:lnTo>
                      <a:pt x="590" y="431"/>
                    </a:lnTo>
                    <a:lnTo>
                      <a:pt x="577" y="443"/>
                    </a:lnTo>
                    <a:lnTo>
                      <a:pt x="564" y="455"/>
                    </a:lnTo>
                    <a:lnTo>
                      <a:pt x="550" y="468"/>
                    </a:lnTo>
                    <a:lnTo>
                      <a:pt x="0" y="246"/>
                    </a:lnTo>
                    <a:lnTo>
                      <a:pt x="529" y="0"/>
                    </a:lnTo>
                    <a:close/>
                  </a:path>
                </a:pathLst>
              </a:custGeom>
              <a:solidFill>
                <a:schemeClr val="bg2"/>
              </a:solid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16" name="Rectangle 15"/>
              <p:cNvSpPr>
                <a:spLocks noChangeArrowheads="1"/>
              </p:cNvSpPr>
              <p:nvPr/>
            </p:nvSpPr>
            <p:spPr bwMode="auto">
              <a:xfrm>
                <a:off x="-3124" y="4888"/>
                <a:ext cx="277" cy="36"/>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17" name="Rectangle 16"/>
              <p:cNvSpPr>
                <a:spLocks noChangeArrowheads="1"/>
              </p:cNvSpPr>
              <p:nvPr/>
            </p:nvSpPr>
            <p:spPr bwMode="auto">
              <a:xfrm>
                <a:off x="-3124" y="4954"/>
                <a:ext cx="277" cy="35"/>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18" name="Rectangle 17"/>
              <p:cNvSpPr>
                <a:spLocks noChangeArrowheads="1"/>
              </p:cNvSpPr>
              <p:nvPr/>
            </p:nvSpPr>
            <p:spPr bwMode="auto">
              <a:xfrm>
                <a:off x="-3124" y="5020"/>
                <a:ext cx="277" cy="35"/>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19" name="Rectangle 18"/>
              <p:cNvSpPr>
                <a:spLocks noChangeArrowheads="1"/>
              </p:cNvSpPr>
              <p:nvPr/>
            </p:nvSpPr>
            <p:spPr bwMode="auto">
              <a:xfrm>
                <a:off x="-3124" y="5086"/>
                <a:ext cx="277" cy="35"/>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20" name="Freeform 19"/>
              <p:cNvSpPr>
                <a:spLocks/>
              </p:cNvSpPr>
              <p:nvPr/>
            </p:nvSpPr>
            <p:spPr bwMode="auto">
              <a:xfrm>
                <a:off x="-2784" y="4891"/>
                <a:ext cx="148" cy="142"/>
              </a:xfrm>
              <a:custGeom>
                <a:avLst/>
                <a:gdLst>
                  <a:gd name="T0" fmla="*/ 220 w 739"/>
                  <a:gd name="T1" fmla="*/ 710 h 710"/>
                  <a:gd name="T2" fmla="*/ 195 w 739"/>
                  <a:gd name="T3" fmla="*/ 696 h 710"/>
                  <a:gd name="T4" fmla="*/ 172 w 739"/>
                  <a:gd name="T5" fmla="*/ 681 h 710"/>
                  <a:gd name="T6" fmla="*/ 150 w 739"/>
                  <a:gd name="T7" fmla="*/ 665 h 710"/>
                  <a:gd name="T8" fmla="*/ 129 w 739"/>
                  <a:gd name="T9" fmla="*/ 649 h 710"/>
                  <a:gd name="T10" fmla="*/ 109 w 739"/>
                  <a:gd name="T11" fmla="*/ 631 h 710"/>
                  <a:gd name="T12" fmla="*/ 92 w 739"/>
                  <a:gd name="T13" fmla="*/ 614 h 710"/>
                  <a:gd name="T14" fmla="*/ 74 w 739"/>
                  <a:gd name="T15" fmla="*/ 597 h 710"/>
                  <a:gd name="T16" fmla="*/ 60 w 739"/>
                  <a:gd name="T17" fmla="*/ 578 h 710"/>
                  <a:gd name="T18" fmla="*/ 46 w 739"/>
                  <a:gd name="T19" fmla="*/ 560 h 710"/>
                  <a:gd name="T20" fmla="*/ 34 w 739"/>
                  <a:gd name="T21" fmla="*/ 540 h 710"/>
                  <a:gd name="T22" fmla="*/ 24 w 739"/>
                  <a:gd name="T23" fmla="*/ 520 h 710"/>
                  <a:gd name="T24" fmla="*/ 15 w 739"/>
                  <a:gd name="T25" fmla="*/ 501 h 710"/>
                  <a:gd name="T26" fmla="*/ 9 w 739"/>
                  <a:gd name="T27" fmla="*/ 481 h 710"/>
                  <a:gd name="T28" fmla="*/ 4 w 739"/>
                  <a:gd name="T29" fmla="*/ 460 h 710"/>
                  <a:gd name="T30" fmla="*/ 2 w 739"/>
                  <a:gd name="T31" fmla="*/ 439 h 710"/>
                  <a:gd name="T32" fmla="*/ 0 w 739"/>
                  <a:gd name="T33" fmla="*/ 418 h 710"/>
                  <a:gd name="T34" fmla="*/ 2 w 739"/>
                  <a:gd name="T35" fmla="*/ 397 h 710"/>
                  <a:gd name="T36" fmla="*/ 4 w 739"/>
                  <a:gd name="T37" fmla="*/ 376 h 710"/>
                  <a:gd name="T38" fmla="*/ 9 w 739"/>
                  <a:gd name="T39" fmla="*/ 355 h 710"/>
                  <a:gd name="T40" fmla="*/ 15 w 739"/>
                  <a:gd name="T41" fmla="*/ 335 h 710"/>
                  <a:gd name="T42" fmla="*/ 24 w 739"/>
                  <a:gd name="T43" fmla="*/ 316 h 710"/>
                  <a:gd name="T44" fmla="*/ 34 w 739"/>
                  <a:gd name="T45" fmla="*/ 296 h 710"/>
                  <a:gd name="T46" fmla="*/ 45 w 739"/>
                  <a:gd name="T47" fmla="*/ 277 h 710"/>
                  <a:gd name="T48" fmla="*/ 58 w 739"/>
                  <a:gd name="T49" fmla="*/ 259 h 710"/>
                  <a:gd name="T50" fmla="*/ 73 w 739"/>
                  <a:gd name="T51" fmla="*/ 240 h 710"/>
                  <a:gd name="T52" fmla="*/ 89 w 739"/>
                  <a:gd name="T53" fmla="*/ 222 h 710"/>
                  <a:gd name="T54" fmla="*/ 108 w 739"/>
                  <a:gd name="T55" fmla="*/ 205 h 710"/>
                  <a:gd name="T56" fmla="*/ 126 w 739"/>
                  <a:gd name="T57" fmla="*/ 189 h 710"/>
                  <a:gd name="T58" fmla="*/ 147 w 739"/>
                  <a:gd name="T59" fmla="*/ 173 h 710"/>
                  <a:gd name="T60" fmla="*/ 169 w 739"/>
                  <a:gd name="T61" fmla="*/ 157 h 710"/>
                  <a:gd name="T62" fmla="*/ 192 w 739"/>
                  <a:gd name="T63" fmla="*/ 142 h 710"/>
                  <a:gd name="T64" fmla="*/ 216 w 739"/>
                  <a:gd name="T65" fmla="*/ 127 h 710"/>
                  <a:gd name="T66" fmla="*/ 242 w 739"/>
                  <a:gd name="T67" fmla="*/ 113 h 710"/>
                  <a:gd name="T68" fmla="*/ 269 w 739"/>
                  <a:gd name="T69" fmla="*/ 100 h 710"/>
                  <a:gd name="T70" fmla="*/ 296 w 739"/>
                  <a:gd name="T71" fmla="*/ 88 h 710"/>
                  <a:gd name="T72" fmla="*/ 326 w 739"/>
                  <a:gd name="T73" fmla="*/ 76 h 710"/>
                  <a:gd name="T74" fmla="*/ 356 w 739"/>
                  <a:gd name="T75" fmla="*/ 65 h 710"/>
                  <a:gd name="T76" fmla="*/ 386 w 739"/>
                  <a:gd name="T77" fmla="*/ 55 h 710"/>
                  <a:gd name="T78" fmla="*/ 419 w 739"/>
                  <a:gd name="T79" fmla="*/ 46 h 710"/>
                  <a:gd name="T80" fmla="*/ 452 w 739"/>
                  <a:gd name="T81" fmla="*/ 37 h 710"/>
                  <a:gd name="T82" fmla="*/ 485 w 739"/>
                  <a:gd name="T83" fmla="*/ 30 h 710"/>
                  <a:gd name="T84" fmla="*/ 520 w 739"/>
                  <a:gd name="T85" fmla="*/ 22 h 710"/>
                  <a:gd name="T86" fmla="*/ 554 w 739"/>
                  <a:gd name="T87" fmla="*/ 16 h 710"/>
                  <a:gd name="T88" fmla="*/ 590 w 739"/>
                  <a:gd name="T89" fmla="*/ 11 h 710"/>
                  <a:gd name="T90" fmla="*/ 627 w 739"/>
                  <a:gd name="T91" fmla="*/ 6 h 710"/>
                  <a:gd name="T92" fmla="*/ 664 w 739"/>
                  <a:gd name="T93" fmla="*/ 4 h 710"/>
                  <a:gd name="T94" fmla="*/ 701 w 739"/>
                  <a:gd name="T95" fmla="*/ 1 h 710"/>
                  <a:gd name="T96" fmla="*/ 739 w 739"/>
                  <a:gd name="T97" fmla="*/ 0 h 710"/>
                  <a:gd name="T98" fmla="*/ 739 w 739"/>
                  <a:gd name="T99" fmla="*/ 396 h 710"/>
                  <a:gd name="T100" fmla="*/ 707 w 739"/>
                  <a:gd name="T101" fmla="*/ 416 h 710"/>
                  <a:gd name="T102" fmla="*/ 687 w 739"/>
                  <a:gd name="T103" fmla="*/ 424 h 710"/>
                  <a:gd name="T104" fmla="*/ 691 w 739"/>
                  <a:gd name="T105" fmla="*/ 425 h 710"/>
                  <a:gd name="T106" fmla="*/ 220 w 739"/>
                  <a:gd name="T107" fmla="*/ 710 h 7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39"/>
                  <a:gd name="T163" fmla="*/ 0 h 710"/>
                  <a:gd name="T164" fmla="*/ 739 w 739"/>
                  <a:gd name="T165" fmla="*/ 710 h 71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39" h="710">
                    <a:moveTo>
                      <a:pt x="220" y="710"/>
                    </a:moveTo>
                    <a:lnTo>
                      <a:pt x="195" y="696"/>
                    </a:lnTo>
                    <a:lnTo>
                      <a:pt x="172" y="681"/>
                    </a:lnTo>
                    <a:lnTo>
                      <a:pt x="150" y="665"/>
                    </a:lnTo>
                    <a:lnTo>
                      <a:pt x="129" y="649"/>
                    </a:lnTo>
                    <a:lnTo>
                      <a:pt x="109" y="631"/>
                    </a:lnTo>
                    <a:lnTo>
                      <a:pt x="92" y="614"/>
                    </a:lnTo>
                    <a:lnTo>
                      <a:pt x="74" y="597"/>
                    </a:lnTo>
                    <a:lnTo>
                      <a:pt x="60" y="578"/>
                    </a:lnTo>
                    <a:lnTo>
                      <a:pt x="46" y="560"/>
                    </a:lnTo>
                    <a:lnTo>
                      <a:pt x="34" y="540"/>
                    </a:lnTo>
                    <a:lnTo>
                      <a:pt x="24" y="520"/>
                    </a:lnTo>
                    <a:lnTo>
                      <a:pt x="15" y="501"/>
                    </a:lnTo>
                    <a:lnTo>
                      <a:pt x="9" y="481"/>
                    </a:lnTo>
                    <a:lnTo>
                      <a:pt x="4" y="460"/>
                    </a:lnTo>
                    <a:lnTo>
                      <a:pt x="2" y="439"/>
                    </a:lnTo>
                    <a:lnTo>
                      <a:pt x="0" y="418"/>
                    </a:lnTo>
                    <a:lnTo>
                      <a:pt x="2" y="397"/>
                    </a:lnTo>
                    <a:lnTo>
                      <a:pt x="4" y="376"/>
                    </a:lnTo>
                    <a:lnTo>
                      <a:pt x="9" y="355"/>
                    </a:lnTo>
                    <a:lnTo>
                      <a:pt x="15" y="335"/>
                    </a:lnTo>
                    <a:lnTo>
                      <a:pt x="24" y="316"/>
                    </a:lnTo>
                    <a:lnTo>
                      <a:pt x="34" y="296"/>
                    </a:lnTo>
                    <a:lnTo>
                      <a:pt x="45" y="277"/>
                    </a:lnTo>
                    <a:lnTo>
                      <a:pt x="58" y="259"/>
                    </a:lnTo>
                    <a:lnTo>
                      <a:pt x="73" y="240"/>
                    </a:lnTo>
                    <a:lnTo>
                      <a:pt x="89" y="222"/>
                    </a:lnTo>
                    <a:lnTo>
                      <a:pt x="108" y="205"/>
                    </a:lnTo>
                    <a:lnTo>
                      <a:pt x="126" y="189"/>
                    </a:lnTo>
                    <a:lnTo>
                      <a:pt x="147" y="173"/>
                    </a:lnTo>
                    <a:lnTo>
                      <a:pt x="169" y="157"/>
                    </a:lnTo>
                    <a:lnTo>
                      <a:pt x="192" y="142"/>
                    </a:lnTo>
                    <a:lnTo>
                      <a:pt x="216" y="127"/>
                    </a:lnTo>
                    <a:lnTo>
                      <a:pt x="242" y="113"/>
                    </a:lnTo>
                    <a:lnTo>
                      <a:pt x="269" y="100"/>
                    </a:lnTo>
                    <a:lnTo>
                      <a:pt x="296" y="88"/>
                    </a:lnTo>
                    <a:lnTo>
                      <a:pt x="326" y="76"/>
                    </a:lnTo>
                    <a:lnTo>
                      <a:pt x="356" y="65"/>
                    </a:lnTo>
                    <a:lnTo>
                      <a:pt x="386" y="55"/>
                    </a:lnTo>
                    <a:lnTo>
                      <a:pt x="419" y="46"/>
                    </a:lnTo>
                    <a:lnTo>
                      <a:pt x="452" y="37"/>
                    </a:lnTo>
                    <a:lnTo>
                      <a:pt x="485" y="30"/>
                    </a:lnTo>
                    <a:lnTo>
                      <a:pt x="520" y="22"/>
                    </a:lnTo>
                    <a:lnTo>
                      <a:pt x="554" y="16"/>
                    </a:lnTo>
                    <a:lnTo>
                      <a:pt x="590" y="11"/>
                    </a:lnTo>
                    <a:lnTo>
                      <a:pt x="627" y="6"/>
                    </a:lnTo>
                    <a:lnTo>
                      <a:pt x="664" y="4"/>
                    </a:lnTo>
                    <a:lnTo>
                      <a:pt x="701" y="1"/>
                    </a:lnTo>
                    <a:lnTo>
                      <a:pt x="739" y="0"/>
                    </a:lnTo>
                    <a:lnTo>
                      <a:pt x="739" y="396"/>
                    </a:lnTo>
                    <a:lnTo>
                      <a:pt x="707" y="416"/>
                    </a:lnTo>
                    <a:lnTo>
                      <a:pt x="687" y="424"/>
                    </a:lnTo>
                    <a:lnTo>
                      <a:pt x="691" y="425"/>
                    </a:lnTo>
                    <a:lnTo>
                      <a:pt x="220" y="710"/>
                    </a:lnTo>
                    <a:close/>
                  </a:path>
                </a:pathLst>
              </a:custGeom>
              <a:solidFill>
                <a:schemeClr val="bg2"/>
              </a:solid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21" name="Freeform 20"/>
              <p:cNvSpPr>
                <a:spLocks/>
              </p:cNvSpPr>
              <p:nvPr/>
            </p:nvSpPr>
            <p:spPr bwMode="auto">
              <a:xfrm>
                <a:off x="-2725" y="4983"/>
                <a:ext cx="210" cy="75"/>
              </a:xfrm>
              <a:custGeom>
                <a:avLst/>
                <a:gdLst>
                  <a:gd name="T0" fmla="*/ 1051 w 1051"/>
                  <a:gd name="T1" fmla="*/ 233 h 378"/>
                  <a:gd name="T2" fmla="*/ 1024 w 1051"/>
                  <a:gd name="T3" fmla="*/ 249 h 378"/>
                  <a:gd name="T4" fmla="*/ 995 w 1051"/>
                  <a:gd name="T5" fmla="*/ 265 h 378"/>
                  <a:gd name="T6" fmla="*/ 966 w 1051"/>
                  <a:gd name="T7" fmla="*/ 280 h 378"/>
                  <a:gd name="T8" fmla="*/ 934 w 1051"/>
                  <a:gd name="T9" fmla="*/ 293 h 378"/>
                  <a:gd name="T10" fmla="*/ 902 w 1051"/>
                  <a:gd name="T11" fmla="*/ 305 h 378"/>
                  <a:gd name="T12" fmla="*/ 867 w 1051"/>
                  <a:gd name="T13" fmla="*/ 318 h 378"/>
                  <a:gd name="T14" fmla="*/ 831 w 1051"/>
                  <a:gd name="T15" fmla="*/ 329 h 378"/>
                  <a:gd name="T16" fmla="*/ 796 w 1051"/>
                  <a:gd name="T17" fmla="*/ 339 h 378"/>
                  <a:gd name="T18" fmla="*/ 759 w 1051"/>
                  <a:gd name="T19" fmla="*/ 347 h 378"/>
                  <a:gd name="T20" fmla="*/ 720 w 1051"/>
                  <a:gd name="T21" fmla="*/ 355 h 378"/>
                  <a:gd name="T22" fmla="*/ 681 w 1051"/>
                  <a:gd name="T23" fmla="*/ 362 h 378"/>
                  <a:gd name="T24" fmla="*/ 640 w 1051"/>
                  <a:gd name="T25" fmla="*/ 367 h 378"/>
                  <a:gd name="T26" fmla="*/ 599 w 1051"/>
                  <a:gd name="T27" fmla="*/ 372 h 378"/>
                  <a:gd name="T28" fmla="*/ 557 w 1051"/>
                  <a:gd name="T29" fmla="*/ 375 h 378"/>
                  <a:gd name="T30" fmla="*/ 516 w 1051"/>
                  <a:gd name="T31" fmla="*/ 377 h 378"/>
                  <a:gd name="T32" fmla="*/ 472 w 1051"/>
                  <a:gd name="T33" fmla="*/ 378 h 378"/>
                  <a:gd name="T34" fmla="*/ 439 w 1051"/>
                  <a:gd name="T35" fmla="*/ 377 h 378"/>
                  <a:gd name="T36" fmla="*/ 406 w 1051"/>
                  <a:gd name="T37" fmla="*/ 376 h 378"/>
                  <a:gd name="T38" fmla="*/ 374 w 1051"/>
                  <a:gd name="T39" fmla="*/ 375 h 378"/>
                  <a:gd name="T40" fmla="*/ 342 w 1051"/>
                  <a:gd name="T41" fmla="*/ 372 h 378"/>
                  <a:gd name="T42" fmla="*/ 310 w 1051"/>
                  <a:gd name="T43" fmla="*/ 368 h 378"/>
                  <a:gd name="T44" fmla="*/ 279 w 1051"/>
                  <a:gd name="T45" fmla="*/ 365 h 378"/>
                  <a:gd name="T46" fmla="*/ 248 w 1051"/>
                  <a:gd name="T47" fmla="*/ 360 h 378"/>
                  <a:gd name="T48" fmla="*/ 218 w 1051"/>
                  <a:gd name="T49" fmla="*/ 354 h 378"/>
                  <a:gd name="T50" fmla="*/ 189 w 1051"/>
                  <a:gd name="T51" fmla="*/ 347 h 378"/>
                  <a:gd name="T52" fmla="*/ 159 w 1051"/>
                  <a:gd name="T53" fmla="*/ 341 h 378"/>
                  <a:gd name="T54" fmla="*/ 131 w 1051"/>
                  <a:gd name="T55" fmla="*/ 334 h 378"/>
                  <a:gd name="T56" fmla="*/ 104 w 1051"/>
                  <a:gd name="T57" fmla="*/ 326 h 378"/>
                  <a:gd name="T58" fmla="*/ 76 w 1051"/>
                  <a:gd name="T59" fmla="*/ 318 h 378"/>
                  <a:gd name="T60" fmla="*/ 51 w 1051"/>
                  <a:gd name="T61" fmla="*/ 308 h 378"/>
                  <a:gd name="T62" fmla="*/ 25 w 1051"/>
                  <a:gd name="T63" fmla="*/ 298 h 378"/>
                  <a:gd name="T64" fmla="*/ 0 w 1051"/>
                  <a:gd name="T65" fmla="*/ 288 h 378"/>
                  <a:gd name="T66" fmla="*/ 476 w 1051"/>
                  <a:gd name="T67" fmla="*/ 0 h 378"/>
                  <a:gd name="T68" fmla="*/ 1051 w 1051"/>
                  <a:gd name="T69" fmla="*/ 233 h 3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51"/>
                  <a:gd name="T106" fmla="*/ 0 h 378"/>
                  <a:gd name="T107" fmla="*/ 1051 w 1051"/>
                  <a:gd name="T108" fmla="*/ 378 h 3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51" h="378">
                    <a:moveTo>
                      <a:pt x="1051" y="233"/>
                    </a:moveTo>
                    <a:lnTo>
                      <a:pt x="1024" y="249"/>
                    </a:lnTo>
                    <a:lnTo>
                      <a:pt x="995" y="265"/>
                    </a:lnTo>
                    <a:lnTo>
                      <a:pt x="966" y="280"/>
                    </a:lnTo>
                    <a:lnTo>
                      <a:pt x="934" y="293"/>
                    </a:lnTo>
                    <a:lnTo>
                      <a:pt x="902" y="305"/>
                    </a:lnTo>
                    <a:lnTo>
                      <a:pt x="867" y="318"/>
                    </a:lnTo>
                    <a:lnTo>
                      <a:pt x="831" y="329"/>
                    </a:lnTo>
                    <a:lnTo>
                      <a:pt x="796" y="339"/>
                    </a:lnTo>
                    <a:lnTo>
                      <a:pt x="759" y="347"/>
                    </a:lnTo>
                    <a:lnTo>
                      <a:pt x="720" y="355"/>
                    </a:lnTo>
                    <a:lnTo>
                      <a:pt x="681" y="362"/>
                    </a:lnTo>
                    <a:lnTo>
                      <a:pt x="640" y="367"/>
                    </a:lnTo>
                    <a:lnTo>
                      <a:pt x="599" y="372"/>
                    </a:lnTo>
                    <a:lnTo>
                      <a:pt x="557" y="375"/>
                    </a:lnTo>
                    <a:lnTo>
                      <a:pt x="516" y="377"/>
                    </a:lnTo>
                    <a:lnTo>
                      <a:pt x="472" y="378"/>
                    </a:lnTo>
                    <a:lnTo>
                      <a:pt x="439" y="377"/>
                    </a:lnTo>
                    <a:lnTo>
                      <a:pt x="406" y="376"/>
                    </a:lnTo>
                    <a:lnTo>
                      <a:pt x="374" y="375"/>
                    </a:lnTo>
                    <a:lnTo>
                      <a:pt x="342" y="372"/>
                    </a:lnTo>
                    <a:lnTo>
                      <a:pt x="310" y="368"/>
                    </a:lnTo>
                    <a:lnTo>
                      <a:pt x="279" y="365"/>
                    </a:lnTo>
                    <a:lnTo>
                      <a:pt x="248" y="360"/>
                    </a:lnTo>
                    <a:lnTo>
                      <a:pt x="218" y="354"/>
                    </a:lnTo>
                    <a:lnTo>
                      <a:pt x="189" y="347"/>
                    </a:lnTo>
                    <a:lnTo>
                      <a:pt x="159" y="341"/>
                    </a:lnTo>
                    <a:lnTo>
                      <a:pt x="131" y="334"/>
                    </a:lnTo>
                    <a:lnTo>
                      <a:pt x="104" y="326"/>
                    </a:lnTo>
                    <a:lnTo>
                      <a:pt x="76" y="318"/>
                    </a:lnTo>
                    <a:lnTo>
                      <a:pt x="51" y="308"/>
                    </a:lnTo>
                    <a:lnTo>
                      <a:pt x="25" y="298"/>
                    </a:lnTo>
                    <a:lnTo>
                      <a:pt x="0" y="288"/>
                    </a:lnTo>
                    <a:lnTo>
                      <a:pt x="476" y="0"/>
                    </a:lnTo>
                    <a:lnTo>
                      <a:pt x="1051" y="233"/>
                    </a:lnTo>
                    <a:close/>
                  </a:path>
                </a:pathLst>
              </a:custGeom>
              <a:solidFill>
                <a:schemeClr val="bg2"/>
              </a:solid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22" name="Freeform 21"/>
              <p:cNvSpPr>
                <a:spLocks/>
              </p:cNvSpPr>
              <p:nvPr/>
            </p:nvSpPr>
            <p:spPr bwMode="auto">
              <a:xfrm>
                <a:off x="-2622" y="4891"/>
                <a:ext cx="103" cy="74"/>
              </a:xfrm>
              <a:custGeom>
                <a:avLst/>
                <a:gdLst>
                  <a:gd name="T0" fmla="*/ 0 w 515"/>
                  <a:gd name="T1" fmla="*/ 0 h 369"/>
                  <a:gd name="T2" fmla="*/ 37 w 515"/>
                  <a:gd name="T3" fmla="*/ 2 h 369"/>
                  <a:gd name="T4" fmla="*/ 76 w 515"/>
                  <a:gd name="T5" fmla="*/ 5 h 369"/>
                  <a:gd name="T6" fmla="*/ 111 w 515"/>
                  <a:gd name="T7" fmla="*/ 9 h 369"/>
                  <a:gd name="T8" fmla="*/ 147 w 515"/>
                  <a:gd name="T9" fmla="*/ 12 h 369"/>
                  <a:gd name="T10" fmla="*/ 183 w 515"/>
                  <a:gd name="T11" fmla="*/ 18 h 369"/>
                  <a:gd name="T12" fmla="*/ 217 w 515"/>
                  <a:gd name="T13" fmla="*/ 25 h 369"/>
                  <a:gd name="T14" fmla="*/ 251 w 515"/>
                  <a:gd name="T15" fmla="*/ 32 h 369"/>
                  <a:gd name="T16" fmla="*/ 284 w 515"/>
                  <a:gd name="T17" fmla="*/ 39 h 369"/>
                  <a:gd name="T18" fmla="*/ 316 w 515"/>
                  <a:gd name="T19" fmla="*/ 48 h 369"/>
                  <a:gd name="T20" fmla="*/ 348 w 515"/>
                  <a:gd name="T21" fmla="*/ 58 h 369"/>
                  <a:gd name="T22" fmla="*/ 378 w 515"/>
                  <a:gd name="T23" fmla="*/ 69 h 369"/>
                  <a:gd name="T24" fmla="*/ 407 w 515"/>
                  <a:gd name="T25" fmla="*/ 80 h 369"/>
                  <a:gd name="T26" fmla="*/ 436 w 515"/>
                  <a:gd name="T27" fmla="*/ 91 h 369"/>
                  <a:gd name="T28" fmla="*/ 463 w 515"/>
                  <a:gd name="T29" fmla="*/ 104 h 369"/>
                  <a:gd name="T30" fmla="*/ 490 w 515"/>
                  <a:gd name="T31" fmla="*/ 117 h 369"/>
                  <a:gd name="T32" fmla="*/ 515 w 515"/>
                  <a:gd name="T33" fmla="*/ 131 h 369"/>
                  <a:gd name="T34" fmla="*/ 0 w 515"/>
                  <a:gd name="T35" fmla="*/ 369 h 369"/>
                  <a:gd name="T36" fmla="*/ 0 w 515"/>
                  <a:gd name="T37" fmla="*/ 0 h 3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5"/>
                  <a:gd name="T58" fmla="*/ 0 h 369"/>
                  <a:gd name="T59" fmla="*/ 515 w 515"/>
                  <a:gd name="T60" fmla="*/ 369 h 3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5" h="369">
                    <a:moveTo>
                      <a:pt x="0" y="0"/>
                    </a:moveTo>
                    <a:lnTo>
                      <a:pt x="37" y="2"/>
                    </a:lnTo>
                    <a:lnTo>
                      <a:pt x="76" y="5"/>
                    </a:lnTo>
                    <a:lnTo>
                      <a:pt x="111" y="9"/>
                    </a:lnTo>
                    <a:lnTo>
                      <a:pt x="147" y="12"/>
                    </a:lnTo>
                    <a:lnTo>
                      <a:pt x="183" y="18"/>
                    </a:lnTo>
                    <a:lnTo>
                      <a:pt x="217" y="25"/>
                    </a:lnTo>
                    <a:lnTo>
                      <a:pt x="251" y="32"/>
                    </a:lnTo>
                    <a:lnTo>
                      <a:pt x="284" y="39"/>
                    </a:lnTo>
                    <a:lnTo>
                      <a:pt x="316" y="48"/>
                    </a:lnTo>
                    <a:lnTo>
                      <a:pt x="348" y="58"/>
                    </a:lnTo>
                    <a:lnTo>
                      <a:pt x="378" y="69"/>
                    </a:lnTo>
                    <a:lnTo>
                      <a:pt x="407" y="80"/>
                    </a:lnTo>
                    <a:lnTo>
                      <a:pt x="436" y="91"/>
                    </a:lnTo>
                    <a:lnTo>
                      <a:pt x="463" y="104"/>
                    </a:lnTo>
                    <a:lnTo>
                      <a:pt x="490" y="117"/>
                    </a:lnTo>
                    <a:lnTo>
                      <a:pt x="515" y="131"/>
                    </a:lnTo>
                    <a:lnTo>
                      <a:pt x="0" y="369"/>
                    </a:lnTo>
                    <a:lnTo>
                      <a:pt x="0" y="0"/>
                    </a:lnTo>
                    <a:close/>
                  </a:path>
                </a:pathLst>
              </a:custGeom>
              <a:solidFill>
                <a:schemeClr val="bg2"/>
              </a:solid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23" name="Rectangle 22"/>
              <p:cNvSpPr>
                <a:spLocks noChangeArrowheads="1"/>
              </p:cNvSpPr>
              <p:nvPr/>
            </p:nvSpPr>
            <p:spPr bwMode="auto">
              <a:xfrm>
                <a:off x="-2775" y="5116"/>
                <a:ext cx="278" cy="35"/>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24" name="Rectangle 23"/>
              <p:cNvSpPr>
                <a:spLocks noChangeArrowheads="1"/>
              </p:cNvSpPr>
              <p:nvPr/>
            </p:nvSpPr>
            <p:spPr bwMode="auto">
              <a:xfrm>
                <a:off x="-2775" y="5182"/>
                <a:ext cx="278" cy="35"/>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25" name="Rectangle 24"/>
              <p:cNvSpPr>
                <a:spLocks noChangeArrowheads="1"/>
              </p:cNvSpPr>
              <p:nvPr/>
            </p:nvSpPr>
            <p:spPr bwMode="auto">
              <a:xfrm>
                <a:off x="-2775" y="5248"/>
                <a:ext cx="278" cy="35"/>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26" name="Rectangle 25"/>
              <p:cNvSpPr>
                <a:spLocks noChangeArrowheads="1"/>
              </p:cNvSpPr>
              <p:nvPr/>
            </p:nvSpPr>
            <p:spPr bwMode="auto">
              <a:xfrm>
                <a:off x="-2775" y="5314"/>
                <a:ext cx="278" cy="35"/>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27" name="Rectangle 26"/>
              <p:cNvSpPr>
                <a:spLocks noChangeArrowheads="1"/>
              </p:cNvSpPr>
              <p:nvPr/>
            </p:nvSpPr>
            <p:spPr bwMode="auto">
              <a:xfrm>
                <a:off x="-3121" y="5272"/>
                <a:ext cx="61" cy="78"/>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28" name="Rectangle 27"/>
              <p:cNvSpPr>
                <a:spLocks noChangeArrowheads="1"/>
              </p:cNvSpPr>
              <p:nvPr/>
            </p:nvSpPr>
            <p:spPr bwMode="auto">
              <a:xfrm>
                <a:off x="-3017" y="5219"/>
                <a:ext cx="61" cy="131"/>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29" name="Rectangle 28"/>
              <p:cNvSpPr>
                <a:spLocks noChangeArrowheads="1"/>
              </p:cNvSpPr>
              <p:nvPr/>
            </p:nvSpPr>
            <p:spPr bwMode="auto">
              <a:xfrm>
                <a:off x="-2913" y="5168"/>
                <a:ext cx="61" cy="182"/>
              </a:xfrm>
              <a:prstGeom prst="rect">
                <a:avLst/>
              </a:prstGeom>
              <a:solidFill>
                <a:schemeClr val="bg2"/>
              </a:solid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grpSp>
      </p:grpSp>
      <p:grpSp>
        <p:nvGrpSpPr>
          <p:cNvPr id="30" name="Group 295"/>
          <p:cNvGrpSpPr/>
          <p:nvPr/>
        </p:nvGrpSpPr>
        <p:grpSpPr>
          <a:xfrm>
            <a:off x="289173" y="2135131"/>
            <a:ext cx="3567953" cy="3534771"/>
            <a:chOff x="243668" y="2362929"/>
            <a:chExt cx="3094982" cy="3030279"/>
          </a:xfrm>
        </p:grpSpPr>
        <p:sp>
          <p:nvSpPr>
            <p:cNvPr id="32" name="Block Arc 31"/>
            <p:cNvSpPr/>
            <p:nvPr/>
          </p:nvSpPr>
          <p:spPr>
            <a:xfrm>
              <a:off x="243668" y="2362929"/>
              <a:ext cx="3094982" cy="3030279"/>
            </a:xfrm>
            <a:prstGeom prst="blockArc">
              <a:avLst>
                <a:gd name="adj1" fmla="val 8070137"/>
                <a:gd name="adj2" fmla="val 13640129"/>
                <a:gd name="adj3" fmla="val 23589"/>
              </a:avLst>
            </a:prstGeom>
            <a:solidFill>
              <a:schemeClr val="bg2">
                <a:lumMod val="2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231"/>
            <p:cNvSpPr txBox="1">
              <a:spLocks noChangeArrowheads="1"/>
            </p:cNvSpPr>
            <p:nvPr/>
          </p:nvSpPr>
          <p:spPr bwMode="auto">
            <a:xfrm>
              <a:off x="389728" y="4141723"/>
              <a:ext cx="700833" cy="478849"/>
            </a:xfrm>
            <a:prstGeom prst="rect">
              <a:avLst/>
            </a:prstGeom>
            <a:noFill/>
            <a:ln w="9525">
              <a:noFill/>
              <a:miter lim="800000"/>
              <a:headEnd/>
              <a:tailEnd/>
            </a:ln>
          </p:spPr>
          <p:txBody>
            <a:bodyPr wrap="none">
              <a:prstTxWarp prst="textNoShape">
                <a:avLst/>
              </a:prstTxWarp>
              <a:spAutoFit/>
            </a:bodyPr>
            <a:lstStyle/>
            <a:p>
              <a:pPr algn="ctr">
                <a:lnSpc>
                  <a:spcPts val="1000"/>
                </a:lnSpc>
              </a:pPr>
              <a:r>
                <a:rPr lang="en-GB" sz="1000" b="1" dirty="0" smtClean="0">
                  <a:solidFill>
                    <a:schemeClr val="bg1"/>
                  </a:solidFill>
                  <a:effectLst>
                    <a:outerShdw blurRad="38100" dist="38100" dir="2700000" algn="tl">
                      <a:srgbClr val="000000">
                        <a:alpha val="43137"/>
                      </a:srgbClr>
                    </a:outerShdw>
                  </a:effectLst>
                  <a:ea typeface="ヒラギノ角ゴ ProN W3" charset="-128"/>
                  <a:cs typeface="ヒラギノ角ゴ ProN W3" charset="-128"/>
                </a:rPr>
                <a:t>Compute</a:t>
              </a:r>
            </a:p>
            <a:p>
              <a:pPr algn="ctr">
                <a:lnSpc>
                  <a:spcPts val="1000"/>
                </a:lnSpc>
              </a:pPr>
              <a:r>
                <a:rPr lang="en-GB" sz="1000" b="1" dirty="0" smtClean="0">
                  <a:solidFill>
                    <a:schemeClr val="bg1"/>
                  </a:solidFill>
                  <a:effectLst>
                    <a:outerShdw blurRad="38100" dist="38100" dir="2700000" algn="tl">
                      <a:srgbClr val="000000">
                        <a:alpha val="43137"/>
                      </a:srgbClr>
                    </a:outerShdw>
                  </a:effectLst>
                  <a:ea typeface="ヒラギノ角ゴ ProN W3" charset="-128"/>
                  <a:cs typeface="ヒラギノ角ゴ ProN W3" charset="-128"/>
                </a:rPr>
                <a:t>Resource </a:t>
              </a:r>
              <a:endParaRPr lang="en-GB" sz="1000" b="1" dirty="0">
                <a:solidFill>
                  <a:schemeClr val="bg1"/>
                </a:solidFill>
                <a:effectLst>
                  <a:outerShdw blurRad="38100" dist="38100" dir="2700000" algn="tl">
                    <a:srgbClr val="000000">
                      <a:alpha val="43137"/>
                    </a:srgbClr>
                  </a:outerShdw>
                </a:effectLst>
                <a:ea typeface="ヒラギノ角ゴ ProN W3" charset="-128"/>
                <a:cs typeface="ヒラギノ角ゴ ProN W3" charset="-128"/>
              </a:endParaRPr>
            </a:p>
            <a:p>
              <a:pPr algn="ctr">
                <a:lnSpc>
                  <a:spcPts val="1000"/>
                </a:lnSpc>
              </a:pPr>
              <a:r>
                <a:rPr lang="en-GB" sz="1000" b="1" dirty="0">
                  <a:solidFill>
                    <a:schemeClr val="bg1"/>
                  </a:solidFill>
                  <a:effectLst>
                    <a:outerShdw blurRad="38100" dist="38100" dir="2700000" algn="tl">
                      <a:srgbClr val="000000">
                        <a:alpha val="43137"/>
                      </a:srgbClr>
                    </a:outerShdw>
                  </a:effectLst>
                  <a:ea typeface="ヒラギノ角ゴ ProN W3" charset="-128"/>
                  <a:cs typeface="ヒラギノ角ゴ ProN W3" charset="-128"/>
                </a:rPr>
                <a:t>Capacity</a:t>
              </a:r>
            </a:p>
          </p:txBody>
        </p:sp>
        <p:grpSp>
          <p:nvGrpSpPr>
            <p:cNvPr id="34" name="Group 189"/>
            <p:cNvGrpSpPr/>
            <p:nvPr/>
          </p:nvGrpSpPr>
          <p:grpSpPr>
            <a:xfrm>
              <a:off x="607048" y="3013224"/>
              <a:ext cx="294062" cy="410692"/>
              <a:chOff x="-853179" y="4127544"/>
              <a:chExt cx="326355" cy="455793"/>
            </a:xfrm>
          </p:grpSpPr>
          <p:sp>
            <p:nvSpPr>
              <p:cNvPr id="51" name="Freeform 6"/>
              <p:cNvSpPr>
                <a:spLocks/>
              </p:cNvSpPr>
              <p:nvPr/>
            </p:nvSpPr>
            <p:spPr bwMode="auto">
              <a:xfrm>
                <a:off x="-850385" y="4127544"/>
                <a:ext cx="320767" cy="174980"/>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2" name="Freeform 7"/>
              <p:cNvSpPr>
                <a:spLocks/>
              </p:cNvSpPr>
              <p:nvPr/>
            </p:nvSpPr>
            <p:spPr bwMode="auto">
              <a:xfrm>
                <a:off x="-788635" y="4232321"/>
                <a:ext cx="17603" cy="27949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3" name="Freeform 8"/>
              <p:cNvSpPr>
                <a:spLocks noEditPoints="1"/>
              </p:cNvSpPr>
              <p:nvPr/>
            </p:nvSpPr>
            <p:spPr bwMode="auto">
              <a:xfrm>
                <a:off x="-853179" y="4210943"/>
                <a:ext cx="58118" cy="303246"/>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4" name="Freeform 9"/>
              <p:cNvSpPr>
                <a:spLocks/>
              </p:cNvSpPr>
              <p:nvPr/>
            </p:nvSpPr>
            <p:spPr bwMode="auto">
              <a:xfrm>
                <a:off x="-737222" y="4377742"/>
                <a:ext cx="13691" cy="14252"/>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5" name="Freeform 10"/>
              <p:cNvSpPr>
                <a:spLocks/>
              </p:cNvSpPr>
              <p:nvPr/>
            </p:nvSpPr>
            <p:spPr bwMode="auto">
              <a:xfrm>
                <a:off x="-712355" y="4391202"/>
                <a:ext cx="13691" cy="1398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6" name="Freeform 11"/>
              <p:cNvSpPr>
                <a:spLocks noEditPoints="1"/>
              </p:cNvSpPr>
              <p:nvPr/>
            </p:nvSpPr>
            <p:spPr bwMode="auto">
              <a:xfrm>
                <a:off x="-764046" y="4256338"/>
                <a:ext cx="94442" cy="324888"/>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7" name="Freeform 5"/>
              <p:cNvSpPr>
                <a:spLocks/>
              </p:cNvSpPr>
              <p:nvPr/>
            </p:nvSpPr>
            <p:spPr bwMode="auto">
              <a:xfrm>
                <a:off x="-660104" y="4235752"/>
                <a:ext cx="133280" cy="347585"/>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35" name="Group 189"/>
            <p:cNvGrpSpPr/>
            <p:nvPr/>
          </p:nvGrpSpPr>
          <p:grpSpPr>
            <a:xfrm>
              <a:off x="360179" y="3330313"/>
              <a:ext cx="294062" cy="410692"/>
              <a:chOff x="-853179" y="4127544"/>
              <a:chExt cx="326355" cy="455793"/>
            </a:xfrm>
          </p:grpSpPr>
          <p:sp>
            <p:nvSpPr>
              <p:cNvPr id="44" name="Freeform 6"/>
              <p:cNvSpPr>
                <a:spLocks/>
              </p:cNvSpPr>
              <p:nvPr/>
            </p:nvSpPr>
            <p:spPr bwMode="auto">
              <a:xfrm>
                <a:off x="-850385" y="4127544"/>
                <a:ext cx="320767" cy="174980"/>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5" name="Freeform 7"/>
              <p:cNvSpPr>
                <a:spLocks/>
              </p:cNvSpPr>
              <p:nvPr/>
            </p:nvSpPr>
            <p:spPr bwMode="auto">
              <a:xfrm>
                <a:off x="-788635" y="4232321"/>
                <a:ext cx="17603" cy="27949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6" name="Freeform 8"/>
              <p:cNvSpPr>
                <a:spLocks noEditPoints="1"/>
              </p:cNvSpPr>
              <p:nvPr/>
            </p:nvSpPr>
            <p:spPr bwMode="auto">
              <a:xfrm>
                <a:off x="-853179" y="4210943"/>
                <a:ext cx="58118" cy="303246"/>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7" name="Freeform 9"/>
              <p:cNvSpPr>
                <a:spLocks/>
              </p:cNvSpPr>
              <p:nvPr/>
            </p:nvSpPr>
            <p:spPr bwMode="auto">
              <a:xfrm>
                <a:off x="-737222" y="4377742"/>
                <a:ext cx="13691" cy="14252"/>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8" name="Freeform 10"/>
              <p:cNvSpPr>
                <a:spLocks/>
              </p:cNvSpPr>
              <p:nvPr/>
            </p:nvSpPr>
            <p:spPr bwMode="auto">
              <a:xfrm>
                <a:off x="-712355" y="4391202"/>
                <a:ext cx="13691" cy="1398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9" name="Freeform 11"/>
              <p:cNvSpPr>
                <a:spLocks noEditPoints="1"/>
              </p:cNvSpPr>
              <p:nvPr/>
            </p:nvSpPr>
            <p:spPr bwMode="auto">
              <a:xfrm>
                <a:off x="-764046" y="4256338"/>
                <a:ext cx="94442" cy="324888"/>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50" name="Freeform 5"/>
              <p:cNvSpPr>
                <a:spLocks/>
              </p:cNvSpPr>
              <p:nvPr/>
            </p:nvSpPr>
            <p:spPr bwMode="auto">
              <a:xfrm>
                <a:off x="-660104" y="4235752"/>
                <a:ext cx="133280" cy="347585"/>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36" name="Group 189"/>
            <p:cNvGrpSpPr/>
            <p:nvPr/>
          </p:nvGrpSpPr>
          <p:grpSpPr>
            <a:xfrm>
              <a:off x="580800" y="3700352"/>
              <a:ext cx="294062" cy="410692"/>
              <a:chOff x="-853179" y="4127544"/>
              <a:chExt cx="326355" cy="455793"/>
            </a:xfrm>
          </p:grpSpPr>
          <p:sp>
            <p:nvSpPr>
              <p:cNvPr id="37" name="Freeform 6"/>
              <p:cNvSpPr>
                <a:spLocks/>
              </p:cNvSpPr>
              <p:nvPr/>
            </p:nvSpPr>
            <p:spPr bwMode="auto">
              <a:xfrm>
                <a:off x="-850385" y="4127544"/>
                <a:ext cx="320767" cy="174980"/>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38" name="Freeform 7"/>
              <p:cNvSpPr>
                <a:spLocks/>
              </p:cNvSpPr>
              <p:nvPr/>
            </p:nvSpPr>
            <p:spPr bwMode="auto">
              <a:xfrm>
                <a:off x="-788635" y="4232321"/>
                <a:ext cx="17603" cy="27949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39" name="Freeform 8"/>
              <p:cNvSpPr>
                <a:spLocks noEditPoints="1"/>
              </p:cNvSpPr>
              <p:nvPr/>
            </p:nvSpPr>
            <p:spPr bwMode="auto">
              <a:xfrm>
                <a:off x="-853179" y="4210943"/>
                <a:ext cx="58118" cy="303246"/>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0" name="Freeform 9"/>
              <p:cNvSpPr>
                <a:spLocks/>
              </p:cNvSpPr>
              <p:nvPr/>
            </p:nvSpPr>
            <p:spPr bwMode="auto">
              <a:xfrm>
                <a:off x="-737222" y="4377742"/>
                <a:ext cx="13691" cy="14252"/>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1" name="Freeform 10"/>
              <p:cNvSpPr>
                <a:spLocks/>
              </p:cNvSpPr>
              <p:nvPr/>
            </p:nvSpPr>
            <p:spPr bwMode="auto">
              <a:xfrm>
                <a:off x="-712355" y="4391202"/>
                <a:ext cx="13691" cy="1398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2" name="Freeform 11"/>
              <p:cNvSpPr>
                <a:spLocks noEditPoints="1"/>
              </p:cNvSpPr>
              <p:nvPr/>
            </p:nvSpPr>
            <p:spPr bwMode="auto">
              <a:xfrm>
                <a:off x="-764046" y="4256338"/>
                <a:ext cx="94442" cy="324888"/>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43" name="Freeform 5"/>
              <p:cNvSpPr>
                <a:spLocks/>
              </p:cNvSpPr>
              <p:nvPr/>
            </p:nvSpPr>
            <p:spPr bwMode="auto">
              <a:xfrm>
                <a:off x="-660104" y="4235752"/>
                <a:ext cx="133280" cy="347585"/>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grpSp>
        <p:nvGrpSpPr>
          <p:cNvPr id="58" name="Group 296"/>
          <p:cNvGrpSpPr/>
          <p:nvPr/>
        </p:nvGrpSpPr>
        <p:grpSpPr>
          <a:xfrm>
            <a:off x="335298" y="2074460"/>
            <a:ext cx="3567953" cy="3534771"/>
            <a:chOff x="286175" y="2306154"/>
            <a:chExt cx="3094982" cy="3030279"/>
          </a:xfrm>
        </p:grpSpPr>
        <p:sp>
          <p:nvSpPr>
            <p:cNvPr id="60" name="Block Arc 59"/>
            <p:cNvSpPr/>
            <p:nvPr/>
          </p:nvSpPr>
          <p:spPr>
            <a:xfrm>
              <a:off x="286175" y="2306154"/>
              <a:ext cx="3094982" cy="3030279"/>
            </a:xfrm>
            <a:prstGeom prst="blockArc">
              <a:avLst>
                <a:gd name="adj1" fmla="val 13686420"/>
                <a:gd name="adj2" fmla="val 18724513"/>
                <a:gd name="adj3" fmla="val 23482"/>
              </a:avLst>
            </a:prstGeom>
            <a:solidFill>
              <a:srgbClr val="00206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TextBox 246"/>
            <p:cNvSpPr txBox="1">
              <a:spLocks noChangeArrowheads="1"/>
            </p:cNvSpPr>
            <p:nvPr/>
          </p:nvSpPr>
          <p:spPr bwMode="auto">
            <a:xfrm>
              <a:off x="1014230" y="2530975"/>
              <a:ext cx="942887" cy="350609"/>
            </a:xfrm>
            <a:prstGeom prst="rect">
              <a:avLst/>
            </a:prstGeom>
            <a:noFill/>
            <a:ln w="9525">
              <a:noFill/>
              <a:miter lim="800000"/>
              <a:headEnd/>
              <a:tailEnd/>
            </a:ln>
          </p:spPr>
          <p:txBody>
            <a:bodyPr wrap="none">
              <a:prstTxWarp prst="textNoShape">
                <a:avLst/>
              </a:prstTxWarp>
              <a:spAutoFit/>
            </a:bodyPr>
            <a:lstStyle/>
            <a:p>
              <a:pPr algn="ctr">
                <a:lnSpc>
                  <a:spcPts val="1000"/>
                </a:lnSpc>
              </a:pPr>
              <a:r>
                <a:rPr lang="en-GB" sz="1000" b="1" dirty="0">
                  <a:solidFill>
                    <a:schemeClr val="bg1"/>
                  </a:solidFill>
                  <a:effectLst>
                    <a:outerShdw blurRad="38100" dist="38100" dir="2700000" algn="tl">
                      <a:srgbClr val="000000">
                        <a:alpha val="43137"/>
                      </a:srgbClr>
                    </a:outerShdw>
                  </a:effectLst>
                  <a:ea typeface="ヒラギノ角ゴ ProN W3" charset="-128"/>
                  <a:cs typeface="ヒラギノ角ゴ ProN W3" charset="-128"/>
                </a:rPr>
                <a:t>Configuration </a:t>
              </a:r>
            </a:p>
            <a:p>
              <a:pPr algn="ctr">
                <a:lnSpc>
                  <a:spcPts val="1000"/>
                </a:lnSpc>
              </a:pPr>
              <a:r>
                <a:rPr lang="en-GB" sz="1000" b="1" dirty="0">
                  <a:solidFill>
                    <a:schemeClr val="bg1"/>
                  </a:solidFill>
                  <a:effectLst>
                    <a:outerShdw blurRad="38100" dist="38100" dir="2700000" algn="tl">
                      <a:srgbClr val="000000">
                        <a:alpha val="43137"/>
                      </a:srgbClr>
                    </a:outerShdw>
                  </a:effectLst>
                  <a:ea typeface="ヒラギノ角ゴ ProN W3" charset="-128"/>
                  <a:cs typeface="ヒラギノ角ゴ ProN W3" charset="-128"/>
                </a:rPr>
                <a:t>Constraints</a:t>
              </a:r>
            </a:p>
          </p:txBody>
        </p:sp>
        <p:grpSp>
          <p:nvGrpSpPr>
            <p:cNvPr id="62" name="Group 188"/>
            <p:cNvGrpSpPr/>
            <p:nvPr/>
          </p:nvGrpSpPr>
          <p:grpSpPr>
            <a:xfrm>
              <a:off x="1848857" y="2418242"/>
              <a:ext cx="657344" cy="546101"/>
              <a:chOff x="1806325" y="2418242"/>
              <a:chExt cx="657344" cy="546101"/>
            </a:xfrm>
          </p:grpSpPr>
          <p:sp>
            <p:nvSpPr>
              <p:cNvPr id="63" name="Oval 62"/>
              <p:cNvSpPr/>
              <p:nvPr/>
            </p:nvSpPr>
            <p:spPr>
              <a:xfrm>
                <a:off x="1881122" y="2472136"/>
                <a:ext cx="510520" cy="445545"/>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p:nvPr/>
            </p:nvCxnSpPr>
            <p:spPr>
              <a:xfrm flipV="1">
                <a:off x="2028090" y="2490700"/>
                <a:ext cx="239789" cy="4037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023448" y="2478324"/>
                <a:ext cx="245978" cy="4161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881122" y="2693361"/>
                <a:ext cx="515161" cy="15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029780" y="2541422"/>
                <a:ext cx="647" cy="29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2272664" y="2544516"/>
                <a:ext cx="647" cy="29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879575" y="2486059"/>
                <a:ext cx="386757" cy="2073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876481" y="2698002"/>
                <a:ext cx="402227" cy="2026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2209320" y="2418242"/>
                <a:ext cx="130914" cy="130914"/>
              </a:xfrm>
              <a:prstGeom prst="ellipse">
                <a:avLst/>
              </a:prstGeom>
              <a:solidFill>
                <a:srgbClr val="3399FF"/>
              </a:solidFill>
              <a:ln w="95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968064" y="2418242"/>
                <a:ext cx="130914" cy="130914"/>
              </a:xfrm>
              <a:prstGeom prst="ellipse">
                <a:avLst/>
              </a:prstGeom>
              <a:solidFill>
                <a:srgbClr val="3399FF"/>
              </a:solidFill>
              <a:ln w="95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806325" y="2639827"/>
                <a:ext cx="130914" cy="130914"/>
              </a:xfrm>
              <a:prstGeom prst="ellipse">
                <a:avLst/>
              </a:prstGeom>
              <a:solidFill>
                <a:srgbClr val="3399FF"/>
              </a:solidFill>
              <a:ln w="95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332755" y="2635186"/>
                <a:ext cx="130914" cy="130914"/>
              </a:xfrm>
              <a:prstGeom prst="ellipse">
                <a:avLst/>
              </a:prstGeom>
              <a:solidFill>
                <a:srgbClr val="3399FF"/>
              </a:solidFill>
              <a:ln w="95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964323" y="2833429"/>
                <a:ext cx="130914" cy="130914"/>
              </a:xfrm>
              <a:prstGeom prst="ellipse">
                <a:avLst/>
              </a:prstGeom>
              <a:solidFill>
                <a:srgbClr val="3399FF"/>
              </a:solidFill>
              <a:ln w="95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2213061" y="2833429"/>
                <a:ext cx="130914" cy="130914"/>
              </a:xfrm>
              <a:prstGeom prst="ellipse">
                <a:avLst/>
              </a:prstGeom>
              <a:solidFill>
                <a:srgbClr val="3399FF"/>
              </a:solidFill>
              <a:ln w="95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0" name="Group 301"/>
          <p:cNvGrpSpPr/>
          <p:nvPr/>
        </p:nvGrpSpPr>
        <p:grpSpPr>
          <a:xfrm>
            <a:off x="4363302" y="2350480"/>
            <a:ext cx="987388" cy="1358633"/>
            <a:chOff x="3766942" y="2541185"/>
            <a:chExt cx="729870" cy="1093704"/>
          </a:xfrm>
        </p:grpSpPr>
        <p:sp>
          <p:nvSpPr>
            <p:cNvPr id="81" name="TextBox 197"/>
            <p:cNvSpPr txBox="1">
              <a:spLocks noChangeArrowheads="1"/>
            </p:cNvSpPr>
            <p:nvPr/>
          </p:nvSpPr>
          <p:spPr bwMode="auto">
            <a:xfrm>
              <a:off x="3766942" y="3210986"/>
              <a:ext cx="729870" cy="423903"/>
            </a:xfrm>
            <a:prstGeom prst="rect">
              <a:avLst/>
            </a:prstGeom>
            <a:noFill/>
            <a:ln w="9525">
              <a:noFill/>
              <a:miter lim="800000"/>
              <a:headEnd/>
              <a:tailEnd/>
            </a:ln>
          </p:spPr>
          <p:txBody>
            <a:bodyPr wrap="square" lIns="64291" tIns="32146" rIns="64291" bIns="32146">
              <a:prstTxWarp prst="textNoShape">
                <a:avLst/>
              </a:prstTxWarp>
              <a:spAutoFit/>
            </a:bodyPr>
            <a:lstStyle/>
            <a:p>
              <a:pPr algn="ctr">
                <a:lnSpc>
                  <a:spcPts val="1200"/>
                </a:lnSpc>
              </a:pPr>
              <a:r>
                <a:rPr lang="en-GB" sz="1400" b="1" dirty="0">
                  <a:latin typeface="+mn-lt"/>
                  <a:ea typeface="ヒラギノ角ゴ ProN W3" charset="-128"/>
                  <a:cs typeface="ヒラギノ角ゴ ProN W3" charset="-128"/>
                </a:rPr>
                <a:t>Real Time</a:t>
              </a:r>
            </a:p>
            <a:p>
              <a:pPr algn="ctr">
                <a:lnSpc>
                  <a:spcPts val="1200"/>
                </a:lnSpc>
              </a:pPr>
              <a:r>
                <a:rPr lang="en-GB" sz="1400" b="1" dirty="0">
                  <a:latin typeface="+mn-lt"/>
                  <a:ea typeface="ヒラギノ角ゴ ProN W3" charset="-128"/>
                  <a:cs typeface="ヒラギノ角ゴ ProN W3" charset="-128"/>
                </a:rPr>
                <a:t>Operations</a:t>
              </a:r>
            </a:p>
          </p:txBody>
        </p:sp>
        <p:grpSp>
          <p:nvGrpSpPr>
            <p:cNvPr id="82" name="Group 214"/>
            <p:cNvGrpSpPr/>
            <p:nvPr/>
          </p:nvGrpSpPr>
          <p:grpSpPr>
            <a:xfrm>
              <a:off x="3817756" y="2541185"/>
              <a:ext cx="628243" cy="628245"/>
              <a:chOff x="7018338" y="1492251"/>
              <a:chExt cx="493712" cy="493714"/>
            </a:xfrm>
          </p:grpSpPr>
          <p:sp>
            <p:nvSpPr>
              <p:cNvPr id="83" name="Freeform 5"/>
              <p:cNvSpPr>
                <a:spLocks noEditPoints="1"/>
              </p:cNvSpPr>
              <p:nvPr/>
            </p:nvSpPr>
            <p:spPr bwMode="auto">
              <a:xfrm>
                <a:off x="7018338" y="1492251"/>
                <a:ext cx="493712" cy="493714"/>
              </a:xfrm>
              <a:custGeom>
                <a:avLst/>
                <a:gdLst/>
                <a:ahLst/>
                <a:cxnLst>
                  <a:cxn ang="0">
                    <a:pos x="9315" y="94"/>
                  </a:cxn>
                  <a:cxn ang="0">
                    <a:pos x="10675" y="427"/>
                  </a:cxn>
                  <a:cxn ang="0">
                    <a:pos x="11935" y="978"/>
                  </a:cxn>
                  <a:cxn ang="0">
                    <a:pos x="13073" y="1728"/>
                  </a:cxn>
                  <a:cxn ang="0">
                    <a:pos x="14068" y="2654"/>
                  </a:cxn>
                  <a:cxn ang="0">
                    <a:pos x="14895" y="3733"/>
                  </a:cxn>
                  <a:cxn ang="0">
                    <a:pos x="15535" y="4944"/>
                  </a:cxn>
                  <a:cxn ang="0">
                    <a:pos x="15964" y="6264"/>
                  </a:cxn>
                  <a:cxn ang="0">
                    <a:pos x="16162" y="7671"/>
                  </a:cxn>
                  <a:cxn ang="0">
                    <a:pos x="15916" y="10102"/>
                  </a:cxn>
                  <a:cxn ang="0">
                    <a:pos x="14787" y="12602"/>
                  </a:cxn>
                  <a:cxn ang="0">
                    <a:pos x="12918" y="14562"/>
                  </a:cxn>
                  <a:cxn ang="0">
                    <a:pos x="10486" y="15807"/>
                  </a:cxn>
                  <a:cxn ang="0">
                    <a:pos x="7878" y="16169"/>
                  </a:cxn>
                  <a:cxn ang="0">
                    <a:pos x="6460" y="16007"/>
                  </a:cxn>
                  <a:cxn ang="0">
                    <a:pos x="5126" y="15610"/>
                  </a:cxn>
                  <a:cxn ang="0">
                    <a:pos x="3898" y="14999"/>
                  </a:cxn>
                  <a:cxn ang="0">
                    <a:pos x="2799" y="14196"/>
                  </a:cxn>
                  <a:cxn ang="0">
                    <a:pos x="1851" y="13225"/>
                  </a:cxn>
                  <a:cxn ang="0">
                    <a:pos x="1073" y="12106"/>
                  </a:cxn>
                  <a:cxn ang="0">
                    <a:pos x="492" y="10862"/>
                  </a:cxn>
                  <a:cxn ang="0">
                    <a:pos x="126" y="9514"/>
                  </a:cxn>
                  <a:cxn ang="0">
                    <a:pos x="0" y="8086"/>
                  </a:cxn>
                  <a:cxn ang="0">
                    <a:pos x="492" y="5310"/>
                  </a:cxn>
                  <a:cxn ang="0">
                    <a:pos x="1851" y="2947"/>
                  </a:cxn>
                  <a:cxn ang="0">
                    <a:pos x="3898" y="1173"/>
                  </a:cxn>
                  <a:cxn ang="0">
                    <a:pos x="6460" y="165"/>
                  </a:cxn>
                  <a:cxn ang="0">
                    <a:pos x="7329" y="702"/>
                  </a:cxn>
                  <a:cxn ang="0">
                    <a:pos x="4873" y="1398"/>
                  </a:cxn>
                  <a:cxn ang="0">
                    <a:pos x="2842" y="2842"/>
                  </a:cxn>
                  <a:cxn ang="0">
                    <a:pos x="1398" y="4873"/>
                  </a:cxn>
                  <a:cxn ang="0">
                    <a:pos x="702" y="7329"/>
                  </a:cxn>
                  <a:cxn ang="0">
                    <a:pos x="724" y="9029"/>
                  </a:cxn>
                  <a:cxn ang="0">
                    <a:pos x="999" y="10289"/>
                  </a:cxn>
                  <a:cxn ang="0">
                    <a:pos x="1478" y="11460"/>
                  </a:cxn>
                  <a:cxn ang="0">
                    <a:pos x="2142" y="12522"/>
                  </a:cxn>
                  <a:cxn ang="0">
                    <a:pos x="2970" y="13454"/>
                  </a:cxn>
                  <a:cxn ang="0">
                    <a:pos x="3941" y="14237"/>
                  </a:cxn>
                  <a:cxn ang="0">
                    <a:pos x="5037" y="14851"/>
                  </a:cxn>
                  <a:cxn ang="0">
                    <a:pos x="6235" y="15274"/>
                  </a:cxn>
                  <a:cxn ang="0">
                    <a:pos x="7516" y="15487"/>
                  </a:cxn>
                  <a:cxn ang="0">
                    <a:pos x="9579" y="15357"/>
                  </a:cxn>
                  <a:cxn ang="0">
                    <a:pos x="11930" y="14431"/>
                  </a:cxn>
                  <a:cxn ang="0">
                    <a:pos x="13810" y="12803"/>
                  </a:cxn>
                  <a:cxn ang="0">
                    <a:pos x="15056" y="10634"/>
                  </a:cxn>
                  <a:cxn ang="0">
                    <a:pos x="15508" y="8086"/>
                  </a:cxn>
                  <a:cxn ang="0">
                    <a:pos x="15392" y="6775"/>
                  </a:cxn>
                  <a:cxn ang="0">
                    <a:pos x="15056" y="5539"/>
                  </a:cxn>
                  <a:cxn ang="0">
                    <a:pos x="14522" y="4397"/>
                  </a:cxn>
                  <a:cxn ang="0">
                    <a:pos x="13810" y="3370"/>
                  </a:cxn>
                  <a:cxn ang="0">
                    <a:pos x="12939" y="2477"/>
                  </a:cxn>
                  <a:cxn ang="0">
                    <a:pos x="11930" y="1742"/>
                  </a:cxn>
                  <a:cxn ang="0">
                    <a:pos x="10803" y="1181"/>
                  </a:cxn>
                  <a:cxn ang="0">
                    <a:pos x="9579" y="815"/>
                  </a:cxn>
                  <a:cxn ang="0">
                    <a:pos x="8277" y="666"/>
                  </a:cxn>
                </a:cxnLst>
                <a:rect l="0" t="0" r="r" b="b"/>
                <a:pathLst>
                  <a:path w="16172" h="16172">
                    <a:moveTo>
                      <a:pt x="8086" y="0"/>
                    </a:moveTo>
                    <a:lnTo>
                      <a:pt x="8294" y="3"/>
                    </a:lnTo>
                    <a:lnTo>
                      <a:pt x="8501" y="10"/>
                    </a:lnTo>
                    <a:lnTo>
                      <a:pt x="8707" y="23"/>
                    </a:lnTo>
                    <a:lnTo>
                      <a:pt x="8911" y="41"/>
                    </a:lnTo>
                    <a:lnTo>
                      <a:pt x="9113" y="66"/>
                    </a:lnTo>
                    <a:lnTo>
                      <a:pt x="9315" y="94"/>
                    </a:lnTo>
                    <a:lnTo>
                      <a:pt x="9514" y="126"/>
                    </a:lnTo>
                    <a:lnTo>
                      <a:pt x="9712" y="165"/>
                    </a:lnTo>
                    <a:lnTo>
                      <a:pt x="9908" y="208"/>
                    </a:lnTo>
                    <a:lnTo>
                      <a:pt x="10102" y="256"/>
                    </a:lnTo>
                    <a:lnTo>
                      <a:pt x="10295" y="307"/>
                    </a:lnTo>
                    <a:lnTo>
                      <a:pt x="10487" y="365"/>
                    </a:lnTo>
                    <a:lnTo>
                      <a:pt x="10675" y="427"/>
                    </a:lnTo>
                    <a:lnTo>
                      <a:pt x="10862" y="492"/>
                    </a:lnTo>
                    <a:lnTo>
                      <a:pt x="11046" y="562"/>
                    </a:lnTo>
                    <a:lnTo>
                      <a:pt x="11228" y="637"/>
                    </a:lnTo>
                    <a:lnTo>
                      <a:pt x="11408" y="717"/>
                    </a:lnTo>
                    <a:lnTo>
                      <a:pt x="11586" y="800"/>
                    </a:lnTo>
                    <a:lnTo>
                      <a:pt x="11762" y="886"/>
                    </a:lnTo>
                    <a:lnTo>
                      <a:pt x="11935" y="978"/>
                    </a:lnTo>
                    <a:lnTo>
                      <a:pt x="12106" y="1074"/>
                    </a:lnTo>
                    <a:lnTo>
                      <a:pt x="12274" y="1173"/>
                    </a:lnTo>
                    <a:lnTo>
                      <a:pt x="12439" y="1277"/>
                    </a:lnTo>
                    <a:lnTo>
                      <a:pt x="12602" y="1384"/>
                    </a:lnTo>
                    <a:lnTo>
                      <a:pt x="12762" y="1495"/>
                    </a:lnTo>
                    <a:lnTo>
                      <a:pt x="12918" y="1610"/>
                    </a:lnTo>
                    <a:lnTo>
                      <a:pt x="13073" y="1728"/>
                    </a:lnTo>
                    <a:lnTo>
                      <a:pt x="13225" y="1851"/>
                    </a:lnTo>
                    <a:lnTo>
                      <a:pt x="13373" y="1976"/>
                    </a:lnTo>
                    <a:lnTo>
                      <a:pt x="13518" y="2104"/>
                    </a:lnTo>
                    <a:lnTo>
                      <a:pt x="13660" y="2237"/>
                    </a:lnTo>
                    <a:lnTo>
                      <a:pt x="13800" y="2372"/>
                    </a:lnTo>
                    <a:lnTo>
                      <a:pt x="13935" y="2512"/>
                    </a:lnTo>
                    <a:lnTo>
                      <a:pt x="14068" y="2654"/>
                    </a:lnTo>
                    <a:lnTo>
                      <a:pt x="14196" y="2799"/>
                    </a:lnTo>
                    <a:lnTo>
                      <a:pt x="14321" y="2947"/>
                    </a:lnTo>
                    <a:lnTo>
                      <a:pt x="14444" y="3099"/>
                    </a:lnTo>
                    <a:lnTo>
                      <a:pt x="14562" y="3254"/>
                    </a:lnTo>
                    <a:lnTo>
                      <a:pt x="14677" y="3410"/>
                    </a:lnTo>
                    <a:lnTo>
                      <a:pt x="14788" y="3570"/>
                    </a:lnTo>
                    <a:lnTo>
                      <a:pt x="14895" y="3733"/>
                    </a:lnTo>
                    <a:lnTo>
                      <a:pt x="14999" y="3898"/>
                    </a:lnTo>
                    <a:lnTo>
                      <a:pt x="15098" y="4066"/>
                    </a:lnTo>
                    <a:lnTo>
                      <a:pt x="15194" y="4237"/>
                    </a:lnTo>
                    <a:lnTo>
                      <a:pt x="15285" y="4410"/>
                    </a:lnTo>
                    <a:lnTo>
                      <a:pt x="15372" y="4586"/>
                    </a:lnTo>
                    <a:lnTo>
                      <a:pt x="15455" y="4764"/>
                    </a:lnTo>
                    <a:lnTo>
                      <a:pt x="15535" y="4944"/>
                    </a:lnTo>
                    <a:lnTo>
                      <a:pt x="15609" y="5127"/>
                    </a:lnTo>
                    <a:lnTo>
                      <a:pt x="15680" y="5310"/>
                    </a:lnTo>
                    <a:lnTo>
                      <a:pt x="15745" y="5497"/>
                    </a:lnTo>
                    <a:lnTo>
                      <a:pt x="15807" y="5686"/>
                    </a:lnTo>
                    <a:lnTo>
                      <a:pt x="15865" y="5877"/>
                    </a:lnTo>
                    <a:lnTo>
                      <a:pt x="15916" y="6070"/>
                    </a:lnTo>
                    <a:lnTo>
                      <a:pt x="15964" y="6264"/>
                    </a:lnTo>
                    <a:lnTo>
                      <a:pt x="16007" y="6460"/>
                    </a:lnTo>
                    <a:lnTo>
                      <a:pt x="16046" y="6658"/>
                    </a:lnTo>
                    <a:lnTo>
                      <a:pt x="16078" y="6858"/>
                    </a:lnTo>
                    <a:lnTo>
                      <a:pt x="16106" y="7059"/>
                    </a:lnTo>
                    <a:lnTo>
                      <a:pt x="16131" y="7261"/>
                    </a:lnTo>
                    <a:lnTo>
                      <a:pt x="16149" y="7465"/>
                    </a:lnTo>
                    <a:lnTo>
                      <a:pt x="16162" y="7671"/>
                    </a:lnTo>
                    <a:lnTo>
                      <a:pt x="16169" y="7878"/>
                    </a:lnTo>
                    <a:lnTo>
                      <a:pt x="16172" y="8086"/>
                    </a:lnTo>
                    <a:lnTo>
                      <a:pt x="16162" y="8501"/>
                    </a:lnTo>
                    <a:lnTo>
                      <a:pt x="16131" y="8911"/>
                    </a:lnTo>
                    <a:lnTo>
                      <a:pt x="16078" y="9315"/>
                    </a:lnTo>
                    <a:lnTo>
                      <a:pt x="16007" y="9712"/>
                    </a:lnTo>
                    <a:lnTo>
                      <a:pt x="15916" y="10102"/>
                    </a:lnTo>
                    <a:lnTo>
                      <a:pt x="15807" y="10487"/>
                    </a:lnTo>
                    <a:lnTo>
                      <a:pt x="15680" y="10862"/>
                    </a:lnTo>
                    <a:lnTo>
                      <a:pt x="15535" y="11228"/>
                    </a:lnTo>
                    <a:lnTo>
                      <a:pt x="15372" y="11586"/>
                    </a:lnTo>
                    <a:lnTo>
                      <a:pt x="15194" y="11935"/>
                    </a:lnTo>
                    <a:lnTo>
                      <a:pt x="14999" y="12274"/>
                    </a:lnTo>
                    <a:lnTo>
                      <a:pt x="14787" y="12602"/>
                    </a:lnTo>
                    <a:lnTo>
                      <a:pt x="14562" y="12918"/>
                    </a:lnTo>
                    <a:lnTo>
                      <a:pt x="14321" y="13225"/>
                    </a:lnTo>
                    <a:lnTo>
                      <a:pt x="14067" y="13518"/>
                    </a:lnTo>
                    <a:lnTo>
                      <a:pt x="13799" y="13799"/>
                    </a:lnTo>
                    <a:lnTo>
                      <a:pt x="13518" y="14068"/>
                    </a:lnTo>
                    <a:lnTo>
                      <a:pt x="13225" y="14321"/>
                    </a:lnTo>
                    <a:lnTo>
                      <a:pt x="12918" y="14562"/>
                    </a:lnTo>
                    <a:lnTo>
                      <a:pt x="12601" y="14788"/>
                    </a:lnTo>
                    <a:lnTo>
                      <a:pt x="12274" y="14999"/>
                    </a:lnTo>
                    <a:lnTo>
                      <a:pt x="11935" y="15194"/>
                    </a:lnTo>
                    <a:lnTo>
                      <a:pt x="11586" y="15372"/>
                    </a:lnTo>
                    <a:lnTo>
                      <a:pt x="11228" y="15535"/>
                    </a:lnTo>
                    <a:lnTo>
                      <a:pt x="10862" y="15680"/>
                    </a:lnTo>
                    <a:lnTo>
                      <a:pt x="10486" y="15807"/>
                    </a:lnTo>
                    <a:lnTo>
                      <a:pt x="10102" y="15916"/>
                    </a:lnTo>
                    <a:lnTo>
                      <a:pt x="9712" y="16007"/>
                    </a:lnTo>
                    <a:lnTo>
                      <a:pt x="9314" y="16079"/>
                    </a:lnTo>
                    <a:lnTo>
                      <a:pt x="8911" y="16131"/>
                    </a:lnTo>
                    <a:lnTo>
                      <a:pt x="8501" y="16162"/>
                    </a:lnTo>
                    <a:lnTo>
                      <a:pt x="8086" y="16172"/>
                    </a:lnTo>
                    <a:lnTo>
                      <a:pt x="7878" y="16169"/>
                    </a:lnTo>
                    <a:lnTo>
                      <a:pt x="7671" y="16162"/>
                    </a:lnTo>
                    <a:lnTo>
                      <a:pt x="7465" y="16149"/>
                    </a:lnTo>
                    <a:lnTo>
                      <a:pt x="7261" y="16131"/>
                    </a:lnTo>
                    <a:lnTo>
                      <a:pt x="7058" y="16107"/>
                    </a:lnTo>
                    <a:lnTo>
                      <a:pt x="6857" y="16079"/>
                    </a:lnTo>
                    <a:lnTo>
                      <a:pt x="6658" y="16046"/>
                    </a:lnTo>
                    <a:lnTo>
                      <a:pt x="6460" y="16007"/>
                    </a:lnTo>
                    <a:lnTo>
                      <a:pt x="6264" y="15965"/>
                    </a:lnTo>
                    <a:lnTo>
                      <a:pt x="6069" y="15916"/>
                    </a:lnTo>
                    <a:lnTo>
                      <a:pt x="5877" y="15865"/>
                    </a:lnTo>
                    <a:lnTo>
                      <a:pt x="5685" y="15807"/>
                    </a:lnTo>
                    <a:lnTo>
                      <a:pt x="5497" y="15746"/>
                    </a:lnTo>
                    <a:lnTo>
                      <a:pt x="5310" y="15680"/>
                    </a:lnTo>
                    <a:lnTo>
                      <a:pt x="5126" y="15610"/>
                    </a:lnTo>
                    <a:lnTo>
                      <a:pt x="4944" y="15535"/>
                    </a:lnTo>
                    <a:lnTo>
                      <a:pt x="4764" y="15456"/>
                    </a:lnTo>
                    <a:lnTo>
                      <a:pt x="4586" y="15372"/>
                    </a:lnTo>
                    <a:lnTo>
                      <a:pt x="4410" y="15286"/>
                    </a:lnTo>
                    <a:lnTo>
                      <a:pt x="4237" y="15194"/>
                    </a:lnTo>
                    <a:lnTo>
                      <a:pt x="4066" y="15099"/>
                    </a:lnTo>
                    <a:lnTo>
                      <a:pt x="3898" y="14999"/>
                    </a:lnTo>
                    <a:lnTo>
                      <a:pt x="3733" y="14895"/>
                    </a:lnTo>
                    <a:lnTo>
                      <a:pt x="3570" y="14788"/>
                    </a:lnTo>
                    <a:lnTo>
                      <a:pt x="3410" y="14677"/>
                    </a:lnTo>
                    <a:lnTo>
                      <a:pt x="3253" y="14562"/>
                    </a:lnTo>
                    <a:lnTo>
                      <a:pt x="3099" y="14444"/>
                    </a:lnTo>
                    <a:lnTo>
                      <a:pt x="2947" y="14321"/>
                    </a:lnTo>
                    <a:lnTo>
                      <a:pt x="2799" y="14196"/>
                    </a:lnTo>
                    <a:lnTo>
                      <a:pt x="2653" y="14068"/>
                    </a:lnTo>
                    <a:lnTo>
                      <a:pt x="2512" y="13935"/>
                    </a:lnTo>
                    <a:lnTo>
                      <a:pt x="2372" y="13800"/>
                    </a:lnTo>
                    <a:lnTo>
                      <a:pt x="2237" y="13660"/>
                    </a:lnTo>
                    <a:lnTo>
                      <a:pt x="2104" y="13519"/>
                    </a:lnTo>
                    <a:lnTo>
                      <a:pt x="1976" y="13373"/>
                    </a:lnTo>
                    <a:lnTo>
                      <a:pt x="1851" y="13225"/>
                    </a:lnTo>
                    <a:lnTo>
                      <a:pt x="1728" y="13073"/>
                    </a:lnTo>
                    <a:lnTo>
                      <a:pt x="1610" y="12919"/>
                    </a:lnTo>
                    <a:lnTo>
                      <a:pt x="1495" y="12762"/>
                    </a:lnTo>
                    <a:lnTo>
                      <a:pt x="1384" y="12602"/>
                    </a:lnTo>
                    <a:lnTo>
                      <a:pt x="1277" y="12439"/>
                    </a:lnTo>
                    <a:lnTo>
                      <a:pt x="1173" y="12274"/>
                    </a:lnTo>
                    <a:lnTo>
                      <a:pt x="1073" y="12106"/>
                    </a:lnTo>
                    <a:lnTo>
                      <a:pt x="978" y="11935"/>
                    </a:lnTo>
                    <a:lnTo>
                      <a:pt x="886" y="11762"/>
                    </a:lnTo>
                    <a:lnTo>
                      <a:pt x="800" y="11586"/>
                    </a:lnTo>
                    <a:lnTo>
                      <a:pt x="716" y="11408"/>
                    </a:lnTo>
                    <a:lnTo>
                      <a:pt x="637" y="11228"/>
                    </a:lnTo>
                    <a:lnTo>
                      <a:pt x="562" y="11046"/>
                    </a:lnTo>
                    <a:lnTo>
                      <a:pt x="492" y="10862"/>
                    </a:lnTo>
                    <a:lnTo>
                      <a:pt x="426" y="10675"/>
                    </a:lnTo>
                    <a:lnTo>
                      <a:pt x="365" y="10487"/>
                    </a:lnTo>
                    <a:lnTo>
                      <a:pt x="307" y="10295"/>
                    </a:lnTo>
                    <a:lnTo>
                      <a:pt x="256" y="10103"/>
                    </a:lnTo>
                    <a:lnTo>
                      <a:pt x="207" y="9908"/>
                    </a:lnTo>
                    <a:lnTo>
                      <a:pt x="165" y="9712"/>
                    </a:lnTo>
                    <a:lnTo>
                      <a:pt x="126" y="9514"/>
                    </a:lnTo>
                    <a:lnTo>
                      <a:pt x="93" y="9315"/>
                    </a:lnTo>
                    <a:lnTo>
                      <a:pt x="65" y="9114"/>
                    </a:lnTo>
                    <a:lnTo>
                      <a:pt x="41" y="8911"/>
                    </a:lnTo>
                    <a:lnTo>
                      <a:pt x="23" y="8707"/>
                    </a:lnTo>
                    <a:lnTo>
                      <a:pt x="10" y="8501"/>
                    </a:lnTo>
                    <a:lnTo>
                      <a:pt x="3" y="8294"/>
                    </a:lnTo>
                    <a:lnTo>
                      <a:pt x="0" y="8086"/>
                    </a:lnTo>
                    <a:lnTo>
                      <a:pt x="10" y="7671"/>
                    </a:lnTo>
                    <a:lnTo>
                      <a:pt x="41" y="7261"/>
                    </a:lnTo>
                    <a:lnTo>
                      <a:pt x="93" y="6858"/>
                    </a:lnTo>
                    <a:lnTo>
                      <a:pt x="165" y="6460"/>
                    </a:lnTo>
                    <a:lnTo>
                      <a:pt x="256" y="6070"/>
                    </a:lnTo>
                    <a:lnTo>
                      <a:pt x="365" y="5686"/>
                    </a:lnTo>
                    <a:lnTo>
                      <a:pt x="492" y="5310"/>
                    </a:lnTo>
                    <a:lnTo>
                      <a:pt x="637" y="4944"/>
                    </a:lnTo>
                    <a:lnTo>
                      <a:pt x="800" y="4586"/>
                    </a:lnTo>
                    <a:lnTo>
                      <a:pt x="978" y="4237"/>
                    </a:lnTo>
                    <a:lnTo>
                      <a:pt x="1173" y="3898"/>
                    </a:lnTo>
                    <a:lnTo>
                      <a:pt x="1384" y="3571"/>
                    </a:lnTo>
                    <a:lnTo>
                      <a:pt x="1610" y="3254"/>
                    </a:lnTo>
                    <a:lnTo>
                      <a:pt x="1851" y="2947"/>
                    </a:lnTo>
                    <a:lnTo>
                      <a:pt x="2104" y="2654"/>
                    </a:lnTo>
                    <a:lnTo>
                      <a:pt x="2373" y="2373"/>
                    </a:lnTo>
                    <a:lnTo>
                      <a:pt x="2654" y="2105"/>
                    </a:lnTo>
                    <a:lnTo>
                      <a:pt x="2947" y="1851"/>
                    </a:lnTo>
                    <a:lnTo>
                      <a:pt x="3254" y="1610"/>
                    </a:lnTo>
                    <a:lnTo>
                      <a:pt x="3570" y="1385"/>
                    </a:lnTo>
                    <a:lnTo>
                      <a:pt x="3898" y="1173"/>
                    </a:lnTo>
                    <a:lnTo>
                      <a:pt x="4237" y="978"/>
                    </a:lnTo>
                    <a:lnTo>
                      <a:pt x="4586" y="800"/>
                    </a:lnTo>
                    <a:lnTo>
                      <a:pt x="4944" y="637"/>
                    </a:lnTo>
                    <a:lnTo>
                      <a:pt x="5310" y="492"/>
                    </a:lnTo>
                    <a:lnTo>
                      <a:pt x="5685" y="365"/>
                    </a:lnTo>
                    <a:lnTo>
                      <a:pt x="6070" y="256"/>
                    </a:lnTo>
                    <a:lnTo>
                      <a:pt x="6460" y="165"/>
                    </a:lnTo>
                    <a:lnTo>
                      <a:pt x="6857" y="94"/>
                    </a:lnTo>
                    <a:lnTo>
                      <a:pt x="7261" y="41"/>
                    </a:lnTo>
                    <a:lnTo>
                      <a:pt x="7671" y="10"/>
                    </a:lnTo>
                    <a:lnTo>
                      <a:pt x="8086" y="0"/>
                    </a:lnTo>
                    <a:close/>
                    <a:moveTo>
                      <a:pt x="8086" y="664"/>
                    </a:moveTo>
                    <a:lnTo>
                      <a:pt x="7705" y="673"/>
                    </a:lnTo>
                    <a:lnTo>
                      <a:pt x="7329" y="702"/>
                    </a:lnTo>
                    <a:lnTo>
                      <a:pt x="6958" y="750"/>
                    </a:lnTo>
                    <a:lnTo>
                      <a:pt x="6593" y="815"/>
                    </a:lnTo>
                    <a:lnTo>
                      <a:pt x="6234" y="899"/>
                    </a:lnTo>
                    <a:lnTo>
                      <a:pt x="5883" y="999"/>
                    </a:lnTo>
                    <a:lnTo>
                      <a:pt x="5538" y="1116"/>
                    </a:lnTo>
                    <a:lnTo>
                      <a:pt x="5201" y="1248"/>
                    </a:lnTo>
                    <a:lnTo>
                      <a:pt x="4873" y="1398"/>
                    </a:lnTo>
                    <a:lnTo>
                      <a:pt x="4553" y="1562"/>
                    </a:lnTo>
                    <a:lnTo>
                      <a:pt x="4242" y="1741"/>
                    </a:lnTo>
                    <a:lnTo>
                      <a:pt x="3941" y="1935"/>
                    </a:lnTo>
                    <a:lnTo>
                      <a:pt x="3650" y="2142"/>
                    </a:lnTo>
                    <a:lnTo>
                      <a:pt x="3369" y="2362"/>
                    </a:lnTo>
                    <a:lnTo>
                      <a:pt x="3100" y="2596"/>
                    </a:lnTo>
                    <a:lnTo>
                      <a:pt x="2842" y="2842"/>
                    </a:lnTo>
                    <a:lnTo>
                      <a:pt x="2596" y="3100"/>
                    </a:lnTo>
                    <a:lnTo>
                      <a:pt x="2362" y="3370"/>
                    </a:lnTo>
                    <a:lnTo>
                      <a:pt x="2142" y="3650"/>
                    </a:lnTo>
                    <a:lnTo>
                      <a:pt x="1935" y="3941"/>
                    </a:lnTo>
                    <a:lnTo>
                      <a:pt x="1741" y="4242"/>
                    </a:lnTo>
                    <a:lnTo>
                      <a:pt x="1562" y="4553"/>
                    </a:lnTo>
                    <a:lnTo>
                      <a:pt x="1398" y="4873"/>
                    </a:lnTo>
                    <a:lnTo>
                      <a:pt x="1248" y="5201"/>
                    </a:lnTo>
                    <a:lnTo>
                      <a:pt x="1115" y="5539"/>
                    </a:lnTo>
                    <a:lnTo>
                      <a:pt x="999" y="5883"/>
                    </a:lnTo>
                    <a:lnTo>
                      <a:pt x="898" y="6235"/>
                    </a:lnTo>
                    <a:lnTo>
                      <a:pt x="815" y="6593"/>
                    </a:lnTo>
                    <a:lnTo>
                      <a:pt x="749" y="6958"/>
                    </a:lnTo>
                    <a:lnTo>
                      <a:pt x="702" y="7329"/>
                    </a:lnTo>
                    <a:lnTo>
                      <a:pt x="673" y="7705"/>
                    </a:lnTo>
                    <a:lnTo>
                      <a:pt x="664" y="8086"/>
                    </a:lnTo>
                    <a:lnTo>
                      <a:pt x="666" y="8277"/>
                    </a:lnTo>
                    <a:lnTo>
                      <a:pt x="673" y="8467"/>
                    </a:lnTo>
                    <a:lnTo>
                      <a:pt x="685" y="8656"/>
                    </a:lnTo>
                    <a:lnTo>
                      <a:pt x="702" y="8843"/>
                    </a:lnTo>
                    <a:lnTo>
                      <a:pt x="724" y="9029"/>
                    </a:lnTo>
                    <a:lnTo>
                      <a:pt x="749" y="9214"/>
                    </a:lnTo>
                    <a:lnTo>
                      <a:pt x="780" y="9397"/>
                    </a:lnTo>
                    <a:lnTo>
                      <a:pt x="815" y="9579"/>
                    </a:lnTo>
                    <a:lnTo>
                      <a:pt x="854" y="9759"/>
                    </a:lnTo>
                    <a:lnTo>
                      <a:pt x="898" y="9937"/>
                    </a:lnTo>
                    <a:lnTo>
                      <a:pt x="946" y="10114"/>
                    </a:lnTo>
                    <a:lnTo>
                      <a:pt x="999" y="10289"/>
                    </a:lnTo>
                    <a:lnTo>
                      <a:pt x="1054" y="10462"/>
                    </a:lnTo>
                    <a:lnTo>
                      <a:pt x="1115" y="10633"/>
                    </a:lnTo>
                    <a:lnTo>
                      <a:pt x="1180" y="10803"/>
                    </a:lnTo>
                    <a:lnTo>
                      <a:pt x="1248" y="10971"/>
                    </a:lnTo>
                    <a:lnTo>
                      <a:pt x="1321" y="11135"/>
                    </a:lnTo>
                    <a:lnTo>
                      <a:pt x="1398" y="11299"/>
                    </a:lnTo>
                    <a:lnTo>
                      <a:pt x="1478" y="11460"/>
                    </a:lnTo>
                    <a:lnTo>
                      <a:pt x="1562" y="11619"/>
                    </a:lnTo>
                    <a:lnTo>
                      <a:pt x="1650" y="11775"/>
                    </a:lnTo>
                    <a:lnTo>
                      <a:pt x="1741" y="11930"/>
                    </a:lnTo>
                    <a:lnTo>
                      <a:pt x="1836" y="12081"/>
                    </a:lnTo>
                    <a:lnTo>
                      <a:pt x="1935" y="12231"/>
                    </a:lnTo>
                    <a:lnTo>
                      <a:pt x="2037" y="12378"/>
                    </a:lnTo>
                    <a:lnTo>
                      <a:pt x="2142" y="12522"/>
                    </a:lnTo>
                    <a:lnTo>
                      <a:pt x="2250" y="12664"/>
                    </a:lnTo>
                    <a:lnTo>
                      <a:pt x="2362" y="12802"/>
                    </a:lnTo>
                    <a:lnTo>
                      <a:pt x="2477" y="12939"/>
                    </a:lnTo>
                    <a:lnTo>
                      <a:pt x="2596" y="13072"/>
                    </a:lnTo>
                    <a:lnTo>
                      <a:pt x="2717" y="13202"/>
                    </a:lnTo>
                    <a:lnTo>
                      <a:pt x="2842" y="13330"/>
                    </a:lnTo>
                    <a:lnTo>
                      <a:pt x="2970" y="13454"/>
                    </a:lnTo>
                    <a:lnTo>
                      <a:pt x="3100" y="13576"/>
                    </a:lnTo>
                    <a:lnTo>
                      <a:pt x="3233" y="13695"/>
                    </a:lnTo>
                    <a:lnTo>
                      <a:pt x="3370" y="13810"/>
                    </a:lnTo>
                    <a:lnTo>
                      <a:pt x="3508" y="13922"/>
                    </a:lnTo>
                    <a:lnTo>
                      <a:pt x="3650" y="14030"/>
                    </a:lnTo>
                    <a:lnTo>
                      <a:pt x="3794" y="14135"/>
                    </a:lnTo>
                    <a:lnTo>
                      <a:pt x="3941" y="14237"/>
                    </a:lnTo>
                    <a:lnTo>
                      <a:pt x="4091" y="14336"/>
                    </a:lnTo>
                    <a:lnTo>
                      <a:pt x="4242" y="14431"/>
                    </a:lnTo>
                    <a:lnTo>
                      <a:pt x="4397" y="14522"/>
                    </a:lnTo>
                    <a:lnTo>
                      <a:pt x="4553" y="14610"/>
                    </a:lnTo>
                    <a:lnTo>
                      <a:pt x="4712" y="14694"/>
                    </a:lnTo>
                    <a:lnTo>
                      <a:pt x="4873" y="14774"/>
                    </a:lnTo>
                    <a:lnTo>
                      <a:pt x="5037" y="14851"/>
                    </a:lnTo>
                    <a:lnTo>
                      <a:pt x="5202" y="14924"/>
                    </a:lnTo>
                    <a:lnTo>
                      <a:pt x="5369" y="14992"/>
                    </a:lnTo>
                    <a:lnTo>
                      <a:pt x="5539" y="15057"/>
                    </a:lnTo>
                    <a:lnTo>
                      <a:pt x="5710" y="15117"/>
                    </a:lnTo>
                    <a:lnTo>
                      <a:pt x="5884" y="15173"/>
                    </a:lnTo>
                    <a:lnTo>
                      <a:pt x="6058" y="15226"/>
                    </a:lnTo>
                    <a:lnTo>
                      <a:pt x="6235" y="15274"/>
                    </a:lnTo>
                    <a:lnTo>
                      <a:pt x="6413" y="15318"/>
                    </a:lnTo>
                    <a:lnTo>
                      <a:pt x="6593" y="15357"/>
                    </a:lnTo>
                    <a:lnTo>
                      <a:pt x="6775" y="15392"/>
                    </a:lnTo>
                    <a:lnTo>
                      <a:pt x="6958" y="15423"/>
                    </a:lnTo>
                    <a:lnTo>
                      <a:pt x="7143" y="15448"/>
                    </a:lnTo>
                    <a:lnTo>
                      <a:pt x="7329" y="15470"/>
                    </a:lnTo>
                    <a:lnTo>
                      <a:pt x="7516" y="15487"/>
                    </a:lnTo>
                    <a:lnTo>
                      <a:pt x="7705" y="15499"/>
                    </a:lnTo>
                    <a:lnTo>
                      <a:pt x="7895" y="15506"/>
                    </a:lnTo>
                    <a:lnTo>
                      <a:pt x="8086" y="15508"/>
                    </a:lnTo>
                    <a:lnTo>
                      <a:pt x="8467" y="15499"/>
                    </a:lnTo>
                    <a:lnTo>
                      <a:pt x="8843" y="15470"/>
                    </a:lnTo>
                    <a:lnTo>
                      <a:pt x="9214" y="15423"/>
                    </a:lnTo>
                    <a:lnTo>
                      <a:pt x="9579" y="15357"/>
                    </a:lnTo>
                    <a:lnTo>
                      <a:pt x="9937" y="15274"/>
                    </a:lnTo>
                    <a:lnTo>
                      <a:pt x="10289" y="15173"/>
                    </a:lnTo>
                    <a:lnTo>
                      <a:pt x="10633" y="15057"/>
                    </a:lnTo>
                    <a:lnTo>
                      <a:pt x="10971" y="14924"/>
                    </a:lnTo>
                    <a:lnTo>
                      <a:pt x="11299" y="14774"/>
                    </a:lnTo>
                    <a:lnTo>
                      <a:pt x="11619" y="14610"/>
                    </a:lnTo>
                    <a:lnTo>
                      <a:pt x="11930" y="14431"/>
                    </a:lnTo>
                    <a:lnTo>
                      <a:pt x="12231" y="14237"/>
                    </a:lnTo>
                    <a:lnTo>
                      <a:pt x="12522" y="14030"/>
                    </a:lnTo>
                    <a:lnTo>
                      <a:pt x="12802" y="13810"/>
                    </a:lnTo>
                    <a:lnTo>
                      <a:pt x="13072" y="13576"/>
                    </a:lnTo>
                    <a:lnTo>
                      <a:pt x="13330" y="13330"/>
                    </a:lnTo>
                    <a:lnTo>
                      <a:pt x="13576" y="13072"/>
                    </a:lnTo>
                    <a:lnTo>
                      <a:pt x="13810" y="12803"/>
                    </a:lnTo>
                    <a:lnTo>
                      <a:pt x="14030" y="12522"/>
                    </a:lnTo>
                    <a:lnTo>
                      <a:pt x="14237" y="12231"/>
                    </a:lnTo>
                    <a:lnTo>
                      <a:pt x="14431" y="11930"/>
                    </a:lnTo>
                    <a:lnTo>
                      <a:pt x="14610" y="11619"/>
                    </a:lnTo>
                    <a:lnTo>
                      <a:pt x="14774" y="11299"/>
                    </a:lnTo>
                    <a:lnTo>
                      <a:pt x="14924" y="10971"/>
                    </a:lnTo>
                    <a:lnTo>
                      <a:pt x="15056" y="10634"/>
                    </a:lnTo>
                    <a:lnTo>
                      <a:pt x="15173" y="10289"/>
                    </a:lnTo>
                    <a:lnTo>
                      <a:pt x="15273" y="9938"/>
                    </a:lnTo>
                    <a:lnTo>
                      <a:pt x="15357" y="9579"/>
                    </a:lnTo>
                    <a:lnTo>
                      <a:pt x="15422" y="9214"/>
                    </a:lnTo>
                    <a:lnTo>
                      <a:pt x="15470" y="8843"/>
                    </a:lnTo>
                    <a:lnTo>
                      <a:pt x="15499" y="8467"/>
                    </a:lnTo>
                    <a:lnTo>
                      <a:pt x="15508" y="8086"/>
                    </a:lnTo>
                    <a:lnTo>
                      <a:pt x="15506" y="7895"/>
                    </a:lnTo>
                    <a:lnTo>
                      <a:pt x="15499" y="7705"/>
                    </a:lnTo>
                    <a:lnTo>
                      <a:pt x="15487" y="7517"/>
                    </a:lnTo>
                    <a:lnTo>
                      <a:pt x="15470" y="7329"/>
                    </a:lnTo>
                    <a:lnTo>
                      <a:pt x="15448" y="7143"/>
                    </a:lnTo>
                    <a:lnTo>
                      <a:pt x="15422" y="6958"/>
                    </a:lnTo>
                    <a:lnTo>
                      <a:pt x="15392" y="6775"/>
                    </a:lnTo>
                    <a:lnTo>
                      <a:pt x="15357" y="6593"/>
                    </a:lnTo>
                    <a:lnTo>
                      <a:pt x="15318" y="6413"/>
                    </a:lnTo>
                    <a:lnTo>
                      <a:pt x="15273" y="6235"/>
                    </a:lnTo>
                    <a:lnTo>
                      <a:pt x="15226" y="6058"/>
                    </a:lnTo>
                    <a:lnTo>
                      <a:pt x="15173" y="5884"/>
                    </a:lnTo>
                    <a:lnTo>
                      <a:pt x="15117" y="5710"/>
                    </a:lnTo>
                    <a:lnTo>
                      <a:pt x="15056" y="5539"/>
                    </a:lnTo>
                    <a:lnTo>
                      <a:pt x="14991" y="5369"/>
                    </a:lnTo>
                    <a:lnTo>
                      <a:pt x="14924" y="5202"/>
                    </a:lnTo>
                    <a:lnTo>
                      <a:pt x="14851" y="5037"/>
                    </a:lnTo>
                    <a:lnTo>
                      <a:pt x="14774" y="4873"/>
                    </a:lnTo>
                    <a:lnTo>
                      <a:pt x="14694" y="4712"/>
                    </a:lnTo>
                    <a:lnTo>
                      <a:pt x="14610" y="4553"/>
                    </a:lnTo>
                    <a:lnTo>
                      <a:pt x="14522" y="4397"/>
                    </a:lnTo>
                    <a:lnTo>
                      <a:pt x="14430" y="4242"/>
                    </a:lnTo>
                    <a:lnTo>
                      <a:pt x="14336" y="4091"/>
                    </a:lnTo>
                    <a:lnTo>
                      <a:pt x="14237" y="3941"/>
                    </a:lnTo>
                    <a:lnTo>
                      <a:pt x="14135" y="3794"/>
                    </a:lnTo>
                    <a:lnTo>
                      <a:pt x="14030" y="3650"/>
                    </a:lnTo>
                    <a:lnTo>
                      <a:pt x="13921" y="3508"/>
                    </a:lnTo>
                    <a:lnTo>
                      <a:pt x="13810" y="3370"/>
                    </a:lnTo>
                    <a:lnTo>
                      <a:pt x="13695" y="3233"/>
                    </a:lnTo>
                    <a:lnTo>
                      <a:pt x="13576" y="3100"/>
                    </a:lnTo>
                    <a:lnTo>
                      <a:pt x="13454" y="2970"/>
                    </a:lnTo>
                    <a:lnTo>
                      <a:pt x="13330" y="2842"/>
                    </a:lnTo>
                    <a:lnTo>
                      <a:pt x="13202" y="2718"/>
                    </a:lnTo>
                    <a:lnTo>
                      <a:pt x="13072" y="2596"/>
                    </a:lnTo>
                    <a:lnTo>
                      <a:pt x="12939" y="2477"/>
                    </a:lnTo>
                    <a:lnTo>
                      <a:pt x="12802" y="2362"/>
                    </a:lnTo>
                    <a:lnTo>
                      <a:pt x="12664" y="2251"/>
                    </a:lnTo>
                    <a:lnTo>
                      <a:pt x="12522" y="2142"/>
                    </a:lnTo>
                    <a:lnTo>
                      <a:pt x="12378" y="2037"/>
                    </a:lnTo>
                    <a:lnTo>
                      <a:pt x="12231" y="1935"/>
                    </a:lnTo>
                    <a:lnTo>
                      <a:pt x="12081" y="1836"/>
                    </a:lnTo>
                    <a:lnTo>
                      <a:pt x="11930" y="1742"/>
                    </a:lnTo>
                    <a:lnTo>
                      <a:pt x="11775" y="1650"/>
                    </a:lnTo>
                    <a:lnTo>
                      <a:pt x="11619" y="1562"/>
                    </a:lnTo>
                    <a:lnTo>
                      <a:pt x="11460" y="1478"/>
                    </a:lnTo>
                    <a:lnTo>
                      <a:pt x="11299" y="1398"/>
                    </a:lnTo>
                    <a:lnTo>
                      <a:pt x="11135" y="1321"/>
                    </a:lnTo>
                    <a:lnTo>
                      <a:pt x="10970" y="1248"/>
                    </a:lnTo>
                    <a:lnTo>
                      <a:pt x="10803" y="1181"/>
                    </a:lnTo>
                    <a:lnTo>
                      <a:pt x="10633" y="1116"/>
                    </a:lnTo>
                    <a:lnTo>
                      <a:pt x="10462" y="1055"/>
                    </a:lnTo>
                    <a:lnTo>
                      <a:pt x="10288" y="999"/>
                    </a:lnTo>
                    <a:lnTo>
                      <a:pt x="10114" y="946"/>
                    </a:lnTo>
                    <a:lnTo>
                      <a:pt x="9937" y="899"/>
                    </a:lnTo>
                    <a:lnTo>
                      <a:pt x="9759" y="854"/>
                    </a:lnTo>
                    <a:lnTo>
                      <a:pt x="9579" y="815"/>
                    </a:lnTo>
                    <a:lnTo>
                      <a:pt x="9397" y="780"/>
                    </a:lnTo>
                    <a:lnTo>
                      <a:pt x="9214" y="750"/>
                    </a:lnTo>
                    <a:lnTo>
                      <a:pt x="9029" y="724"/>
                    </a:lnTo>
                    <a:lnTo>
                      <a:pt x="8843" y="702"/>
                    </a:lnTo>
                    <a:lnTo>
                      <a:pt x="8655" y="685"/>
                    </a:lnTo>
                    <a:lnTo>
                      <a:pt x="8467" y="673"/>
                    </a:lnTo>
                    <a:lnTo>
                      <a:pt x="8277" y="666"/>
                    </a:lnTo>
                    <a:lnTo>
                      <a:pt x="8086" y="664"/>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84" name="Rectangle 6"/>
              <p:cNvSpPr>
                <a:spLocks noChangeArrowheads="1"/>
              </p:cNvSpPr>
              <p:nvPr/>
            </p:nvSpPr>
            <p:spPr bwMode="auto">
              <a:xfrm>
                <a:off x="7259638" y="1528763"/>
                <a:ext cx="7937" cy="49213"/>
              </a:xfrm>
              <a:prstGeom prst="rect">
                <a:avLst/>
              </a:prstGeom>
              <a:solidFill>
                <a:srgbClr val="0070C0"/>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85" name="Rectangle 7"/>
              <p:cNvSpPr>
                <a:spLocks noChangeArrowheads="1"/>
              </p:cNvSpPr>
              <p:nvPr/>
            </p:nvSpPr>
            <p:spPr bwMode="auto">
              <a:xfrm>
                <a:off x="7259638" y="1893888"/>
                <a:ext cx="7937" cy="49213"/>
              </a:xfrm>
              <a:prstGeom prst="rect">
                <a:avLst/>
              </a:prstGeom>
              <a:solidFill>
                <a:srgbClr val="0070C0"/>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86" name="Rectangle 8"/>
              <p:cNvSpPr>
                <a:spLocks noChangeArrowheads="1"/>
              </p:cNvSpPr>
              <p:nvPr/>
            </p:nvSpPr>
            <p:spPr bwMode="auto">
              <a:xfrm>
                <a:off x="7056438" y="1731963"/>
                <a:ext cx="49212" cy="7938"/>
              </a:xfrm>
              <a:prstGeom prst="rect">
                <a:avLst/>
              </a:prstGeom>
              <a:solidFill>
                <a:srgbClr val="0070C0"/>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87" name="Rectangle 9"/>
              <p:cNvSpPr>
                <a:spLocks noChangeArrowheads="1"/>
              </p:cNvSpPr>
              <p:nvPr/>
            </p:nvSpPr>
            <p:spPr bwMode="auto">
              <a:xfrm>
                <a:off x="7421563" y="1731963"/>
                <a:ext cx="49212" cy="7938"/>
              </a:xfrm>
              <a:prstGeom prst="rect">
                <a:avLst/>
              </a:prstGeom>
              <a:solidFill>
                <a:srgbClr val="0070C0"/>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88" name="Freeform 10"/>
              <p:cNvSpPr>
                <a:spLocks/>
              </p:cNvSpPr>
              <p:nvPr/>
            </p:nvSpPr>
            <p:spPr bwMode="auto">
              <a:xfrm>
                <a:off x="7158038" y="1554163"/>
                <a:ext cx="31750" cy="46038"/>
              </a:xfrm>
              <a:custGeom>
                <a:avLst/>
                <a:gdLst/>
                <a:ahLst/>
                <a:cxnLst>
                  <a:cxn ang="0">
                    <a:pos x="231" y="0"/>
                  </a:cxn>
                  <a:cxn ang="0">
                    <a:pos x="1035" y="1411"/>
                  </a:cxn>
                  <a:cxn ang="0">
                    <a:pos x="805" y="1543"/>
                  </a:cxn>
                  <a:cxn ang="0">
                    <a:pos x="0" y="133"/>
                  </a:cxn>
                  <a:cxn ang="0">
                    <a:pos x="231" y="0"/>
                  </a:cxn>
                </a:cxnLst>
                <a:rect l="0" t="0" r="r" b="b"/>
                <a:pathLst>
                  <a:path w="1035" h="1543">
                    <a:moveTo>
                      <a:pt x="231" y="0"/>
                    </a:moveTo>
                    <a:lnTo>
                      <a:pt x="1035" y="1411"/>
                    </a:lnTo>
                    <a:lnTo>
                      <a:pt x="805" y="1543"/>
                    </a:lnTo>
                    <a:lnTo>
                      <a:pt x="0" y="133"/>
                    </a:lnTo>
                    <a:lnTo>
                      <a:pt x="231" y="0"/>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89" name="Freeform 11"/>
              <p:cNvSpPr>
                <a:spLocks/>
              </p:cNvSpPr>
              <p:nvPr/>
            </p:nvSpPr>
            <p:spPr bwMode="auto">
              <a:xfrm>
                <a:off x="7339013" y="1870075"/>
                <a:ext cx="31750" cy="47625"/>
              </a:xfrm>
              <a:custGeom>
                <a:avLst/>
                <a:gdLst/>
                <a:ahLst/>
                <a:cxnLst>
                  <a:cxn ang="0">
                    <a:pos x="230" y="0"/>
                  </a:cxn>
                  <a:cxn ang="0">
                    <a:pos x="1036" y="1411"/>
                  </a:cxn>
                  <a:cxn ang="0">
                    <a:pos x="805" y="1542"/>
                  </a:cxn>
                  <a:cxn ang="0">
                    <a:pos x="0" y="131"/>
                  </a:cxn>
                  <a:cxn ang="0">
                    <a:pos x="230" y="0"/>
                  </a:cxn>
                </a:cxnLst>
                <a:rect l="0" t="0" r="r" b="b"/>
                <a:pathLst>
                  <a:path w="1036" h="1542">
                    <a:moveTo>
                      <a:pt x="230" y="0"/>
                    </a:moveTo>
                    <a:lnTo>
                      <a:pt x="1036" y="1411"/>
                    </a:lnTo>
                    <a:lnTo>
                      <a:pt x="805" y="1542"/>
                    </a:lnTo>
                    <a:lnTo>
                      <a:pt x="0" y="131"/>
                    </a:lnTo>
                    <a:lnTo>
                      <a:pt x="230" y="0"/>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90" name="Freeform 12"/>
              <p:cNvSpPr>
                <a:spLocks/>
              </p:cNvSpPr>
              <p:nvPr/>
            </p:nvSpPr>
            <p:spPr bwMode="auto">
              <a:xfrm>
                <a:off x="7081838" y="1627188"/>
                <a:ext cx="47625" cy="31750"/>
              </a:xfrm>
              <a:custGeom>
                <a:avLst/>
                <a:gdLst/>
                <a:ahLst/>
                <a:cxnLst>
                  <a:cxn ang="0">
                    <a:pos x="135" y="0"/>
                  </a:cxn>
                  <a:cxn ang="0">
                    <a:pos x="1538" y="819"/>
                  </a:cxn>
                  <a:cxn ang="0">
                    <a:pos x="1403" y="1048"/>
                  </a:cxn>
                  <a:cxn ang="0">
                    <a:pos x="0" y="230"/>
                  </a:cxn>
                  <a:cxn ang="0">
                    <a:pos x="135" y="0"/>
                  </a:cxn>
                </a:cxnLst>
                <a:rect l="0" t="0" r="r" b="b"/>
                <a:pathLst>
                  <a:path w="1538" h="1048">
                    <a:moveTo>
                      <a:pt x="135" y="0"/>
                    </a:moveTo>
                    <a:lnTo>
                      <a:pt x="1538" y="819"/>
                    </a:lnTo>
                    <a:lnTo>
                      <a:pt x="1403" y="1048"/>
                    </a:lnTo>
                    <a:lnTo>
                      <a:pt x="0" y="230"/>
                    </a:lnTo>
                    <a:lnTo>
                      <a:pt x="135" y="0"/>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91" name="Freeform 13"/>
              <p:cNvSpPr>
                <a:spLocks/>
              </p:cNvSpPr>
              <p:nvPr/>
            </p:nvSpPr>
            <p:spPr bwMode="auto">
              <a:xfrm>
                <a:off x="7397750" y="1811338"/>
                <a:ext cx="47625" cy="31750"/>
              </a:xfrm>
              <a:custGeom>
                <a:avLst/>
                <a:gdLst/>
                <a:ahLst/>
                <a:cxnLst>
                  <a:cxn ang="0">
                    <a:pos x="135" y="0"/>
                  </a:cxn>
                  <a:cxn ang="0">
                    <a:pos x="1537" y="819"/>
                  </a:cxn>
                  <a:cxn ang="0">
                    <a:pos x="1403" y="1048"/>
                  </a:cxn>
                  <a:cxn ang="0">
                    <a:pos x="0" y="230"/>
                  </a:cxn>
                  <a:cxn ang="0">
                    <a:pos x="135" y="0"/>
                  </a:cxn>
                </a:cxnLst>
                <a:rect l="0" t="0" r="r" b="b"/>
                <a:pathLst>
                  <a:path w="1537" h="1048">
                    <a:moveTo>
                      <a:pt x="135" y="0"/>
                    </a:moveTo>
                    <a:lnTo>
                      <a:pt x="1537" y="819"/>
                    </a:lnTo>
                    <a:lnTo>
                      <a:pt x="1403" y="1048"/>
                    </a:lnTo>
                    <a:lnTo>
                      <a:pt x="0" y="230"/>
                    </a:lnTo>
                    <a:lnTo>
                      <a:pt x="135" y="0"/>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92" name="Freeform 14"/>
              <p:cNvSpPr>
                <a:spLocks/>
              </p:cNvSpPr>
              <p:nvPr/>
            </p:nvSpPr>
            <p:spPr bwMode="auto">
              <a:xfrm>
                <a:off x="7339013" y="1554163"/>
                <a:ext cx="31750" cy="46038"/>
              </a:xfrm>
              <a:custGeom>
                <a:avLst/>
                <a:gdLst/>
                <a:ahLst/>
                <a:cxnLst>
                  <a:cxn ang="0">
                    <a:pos x="804" y="0"/>
                  </a:cxn>
                  <a:cxn ang="0">
                    <a:pos x="0" y="1411"/>
                  </a:cxn>
                  <a:cxn ang="0">
                    <a:pos x="230" y="1543"/>
                  </a:cxn>
                  <a:cxn ang="0">
                    <a:pos x="1035" y="133"/>
                  </a:cxn>
                  <a:cxn ang="0">
                    <a:pos x="804" y="0"/>
                  </a:cxn>
                </a:cxnLst>
                <a:rect l="0" t="0" r="r" b="b"/>
                <a:pathLst>
                  <a:path w="1035" h="1543">
                    <a:moveTo>
                      <a:pt x="804" y="0"/>
                    </a:moveTo>
                    <a:lnTo>
                      <a:pt x="0" y="1411"/>
                    </a:lnTo>
                    <a:lnTo>
                      <a:pt x="230" y="1543"/>
                    </a:lnTo>
                    <a:lnTo>
                      <a:pt x="1035" y="133"/>
                    </a:lnTo>
                    <a:lnTo>
                      <a:pt x="804" y="0"/>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93" name="Freeform 15"/>
              <p:cNvSpPr>
                <a:spLocks/>
              </p:cNvSpPr>
              <p:nvPr/>
            </p:nvSpPr>
            <p:spPr bwMode="auto">
              <a:xfrm>
                <a:off x="7158038" y="1870075"/>
                <a:ext cx="31750" cy="47625"/>
              </a:xfrm>
              <a:custGeom>
                <a:avLst/>
                <a:gdLst/>
                <a:ahLst/>
                <a:cxnLst>
                  <a:cxn ang="0">
                    <a:pos x="805" y="0"/>
                  </a:cxn>
                  <a:cxn ang="0">
                    <a:pos x="0" y="1411"/>
                  </a:cxn>
                  <a:cxn ang="0">
                    <a:pos x="231" y="1542"/>
                  </a:cxn>
                  <a:cxn ang="0">
                    <a:pos x="1036" y="131"/>
                  </a:cxn>
                  <a:cxn ang="0">
                    <a:pos x="805" y="0"/>
                  </a:cxn>
                </a:cxnLst>
                <a:rect l="0" t="0" r="r" b="b"/>
                <a:pathLst>
                  <a:path w="1036" h="1542">
                    <a:moveTo>
                      <a:pt x="805" y="0"/>
                    </a:moveTo>
                    <a:lnTo>
                      <a:pt x="0" y="1411"/>
                    </a:lnTo>
                    <a:lnTo>
                      <a:pt x="231" y="1542"/>
                    </a:lnTo>
                    <a:lnTo>
                      <a:pt x="1036" y="131"/>
                    </a:lnTo>
                    <a:lnTo>
                      <a:pt x="805" y="0"/>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94" name="Freeform 16"/>
              <p:cNvSpPr>
                <a:spLocks/>
              </p:cNvSpPr>
              <p:nvPr/>
            </p:nvSpPr>
            <p:spPr bwMode="auto">
              <a:xfrm>
                <a:off x="7397750" y="1627188"/>
                <a:ext cx="47625" cy="31750"/>
              </a:xfrm>
              <a:custGeom>
                <a:avLst/>
                <a:gdLst/>
                <a:ahLst/>
                <a:cxnLst>
                  <a:cxn ang="0">
                    <a:pos x="1403" y="0"/>
                  </a:cxn>
                  <a:cxn ang="0">
                    <a:pos x="0" y="819"/>
                  </a:cxn>
                  <a:cxn ang="0">
                    <a:pos x="135" y="1048"/>
                  </a:cxn>
                  <a:cxn ang="0">
                    <a:pos x="1538" y="230"/>
                  </a:cxn>
                  <a:cxn ang="0">
                    <a:pos x="1403" y="0"/>
                  </a:cxn>
                </a:cxnLst>
                <a:rect l="0" t="0" r="r" b="b"/>
                <a:pathLst>
                  <a:path w="1538" h="1048">
                    <a:moveTo>
                      <a:pt x="1403" y="0"/>
                    </a:moveTo>
                    <a:lnTo>
                      <a:pt x="0" y="819"/>
                    </a:lnTo>
                    <a:lnTo>
                      <a:pt x="135" y="1048"/>
                    </a:lnTo>
                    <a:lnTo>
                      <a:pt x="1538" y="230"/>
                    </a:lnTo>
                    <a:lnTo>
                      <a:pt x="1403" y="0"/>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95" name="Freeform 17"/>
              <p:cNvSpPr>
                <a:spLocks/>
              </p:cNvSpPr>
              <p:nvPr/>
            </p:nvSpPr>
            <p:spPr bwMode="auto">
              <a:xfrm>
                <a:off x="7081838" y="1811338"/>
                <a:ext cx="47625" cy="31750"/>
              </a:xfrm>
              <a:custGeom>
                <a:avLst/>
                <a:gdLst/>
                <a:ahLst/>
                <a:cxnLst>
                  <a:cxn ang="0">
                    <a:pos x="1402" y="0"/>
                  </a:cxn>
                  <a:cxn ang="0">
                    <a:pos x="0" y="819"/>
                  </a:cxn>
                  <a:cxn ang="0">
                    <a:pos x="134" y="1048"/>
                  </a:cxn>
                  <a:cxn ang="0">
                    <a:pos x="1537" y="230"/>
                  </a:cxn>
                  <a:cxn ang="0">
                    <a:pos x="1402" y="0"/>
                  </a:cxn>
                </a:cxnLst>
                <a:rect l="0" t="0" r="r" b="b"/>
                <a:pathLst>
                  <a:path w="1537" h="1048">
                    <a:moveTo>
                      <a:pt x="1402" y="0"/>
                    </a:moveTo>
                    <a:lnTo>
                      <a:pt x="0" y="819"/>
                    </a:lnTo>
                    <a:lnTo>
                      <a:pt x="134" y="1048"/>
                    </a:lnTo>
                    <a:lnTo>
                      <a:pt x="1537" y="230"/>
                    </a:lnTo>
                    <a:lnTo>
                      <a:pt x="1402" y="0"/>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96" name="Freeform 18"/>
              <p:cNvSpPr>
                <a:spLocks/>
              </p:cNvSpPr>
              <p:nvPr/>
            </p:nvSpPr>
            <p:spPr bwMode="auto">
              <a:xfrm>
                <a:off x="7196138" y="1624013"/>
                <a:ext cx="92075" cy="133350"/>
              </a:xfrm>
              <a:custGeom>
                <a:avLst/>
                <a:gdLst/>
                <a:ahLst/>
                <a:cxnLst>
                  <a:cxn ang="0">
                    <a:pos x="2827" y="3115"/>
                  </a:cxn>
                  <a:cxn ang="0">
                    <a:pos x="2886" y="3187"/>
                  </a:cxn>
                  <a:cxn ang="0">
                    <a:pos x="2888" y="3201"/>
                  </a:cxn>
                  <a:cxn ang="0">
                    <a:pos x="2913" y="3247"/>
                  </a:cxn>
                  <a:cxn ang="0">
                    <a:pos x="2945" y="3317"/>
                  </a:cxn>
                  <a:cxn ang="0">
                    <a:pos x="2971" y="3389"/>
                  </a:cxn>
                  <a:cxn ang="0">
                    <a:pos x="2988" y="3463"/>
                  </a:cxn>
                  <a:cxn ang="0">
                    <a:pos x="2998" y="3538"/>
                  </a:cxn>
                  <a:cxn ang="0">
                    <a:pos x="3000" y="3611"/>
                  </a:cxn>
                  <a:cxn ang="0">
                    <a:pos x="2996" y="3686"/>
                  </a:cxn>
                  <a:cxn ang="0">
                    <a:pos x="2984" y="3759"/>
                  </a:cxn>
                  <a:cxn ang="0">
                    <a:pos x="2966" y="3831"/>
                  </a:cxn>
                  <a:cxn ang="0">
                    <a:pos x="2940" y="3901"/>
                  </a:cxn>
                  <a:cxn ang="0">
                    <a:pos x="2908" y="3967"/>
                  </a:cxn>
                  <a:cxn ang="0">
                    <a:pos x="2870" y="4031"/>
                  </a:cxn>
                  <a:cxn ang="0">
                    <a:pos x="2825" y="4092"/>
                  </a:cxn>
                  <a:cxn ang="0">
                    <a:pos x="2775" y="4147"/>
                  </a:cxn>
                  <a:cxn ang="0">
                    <a:pos x="2718" y="4199"/>
                  </a:cxn>
                  <a:cxn ang="0">
                    <a:pos x="2655" y="4245"/>
                  </a:cxn>
                  <a:cxn ang="0">
                    <a:pos x="2587" y="4285"/>
                  </a:cxn>
                  <a:cxn ang="0">
                    <a:pos x="2516" y="4318"/>
                  </a:cxn>
                  <a:cxn ang="0">
                    <a:pos x="2444" y="4342"/>
                  </a:cxn>
                  <a:cxn ang="0">
                    <a:pos x="2370" y="4359"/>
                  </a:cxn>
                  <a:cxn ang="0">
                    <a:pos x="2295" y="4369"/>
                  </a:cxn>
                  <a:cxn ang="0">
                    <a:pos x="2221" y="4373"/>
                  </a:cxn>
                  <a:cxn ang="0">
                    <a:pos x="2147" y="4367"/>
                  </a:cxn>
                  <a:cxn ang="0">
                    <a:pos x="2074" y="4355"/>
                  </a:cxn>
                  <a:cxn ang="0">
                    <a:pos x="2002" y="4337"/>
                  </a:cxn>
                  <a:cxn ang="0">
                    <a:pos x="1933" y="4312"/>
                  </a:cxn>
                  <a:cxn ang="0">
                    <a:pos x="1866" y="4281"/>
                  </a:cxn>
                  <a:cxn ang="0">
                    <a:pos x="1802" y="4242"/>
                  </a:cxn>
                  <a:cxn ang="0">
                    <a:pos x="1742" y="4198"/>
                  </a:cxn>
                  <a:cxn ang="0">
                    <a:pos x="1686" y="4146"/>
                  </a:cxn>
                  <a:cxn ang="0">
                    <a:pos x="1634" y="4090"/>
                  </a:cxn>
                  <a:cxn ang="0">
                    <a:pos x="1588" y="4027"/>
                  </a:cxn>
                  <a:cxn ang="0">
                    <a:pos x="1559" y="3978"/>
                  </a:cxn>
                  <a:cxn ang="0">
                    <a:pos x="1542" y="3949"/>
                  </a:cxn>
                  <a:cxn ang="0">
                    <a:pos x="1532" y="3935"/>
                  </a:cxn>
                  <a:cxn ang="0">
                    <a:pos x="293" y="0"/>
                  </a:cxn>
                </a:cxnLst>
                <a:rect l="0" t="0" r="r" b="b"/>
                <a:pathLst>
                  <a:path w="3000" h="4373">
                    <a:moveTo>
                      <a:pt x="2824" y="3111"/>
                    </a:moveTo>
                    <a:lnTo>
                      <a:pt x="2827" y="3115"/>
                    </a:lnTo>
                    <a:lnTo>
                      <a:pt x="2830" y="3119"/>
                    </a:lnTo>
                    <a:lnTo>
                      <a:pt x="2886" y="3187"/>
                    </a:lnTo>
                    <a:lnTo>
                      <a:pt x="2881" y="3190"/>
                    </a:lnTo>
                    <a:lnTo>
                      <a:pt x="2888" y="3201"/>
                    </a:lnTo>
                    <a:lnTo>
                      <a:pt x="2894" y="3211"/>
                    </a:lnTo>
                    <a:lnTo>
                      <a:pt x="2913" y="3247"/>
                    </a:lnTo>
                    <a:lnTo>
                      <a:pt x="2930" y="3281"/>
                    </a:lnTo>
                    <a:lnTo>
                      <a:pt x="2945" y="3317"/>
                    </a:lnTo>
                    <a:lnTo>
                      <a:pt x="2960" y="3353"/>
                    </a:lnTo>
                    <a:lnTo>
                      <a:pt x="2971" y="3389"/>
                    </a:lnTo>
                    <a:lnTo>
                      <a:pt x="2980" y="3426"/>
                    </a:lnTo>
                    <a:lnTo>
                      <a:pt x="2988" y="3463"/>
                    </a:lnTo>
                    <a:lnTo>
                      <a:pt x="2994" y="3500"/>
                    </a:lnTo>
                    <a:lnTo>
                      <a:pt x="2998" y="3538"/>
                    </a:lnTo>
                    <a:lnTo>
                      <a:pt x="3000" y="3575"/>
                    </a:lnTo>
                    <a:lnTo>
                      <a:pt x="3000" y="3611"/>
                    </a:lnTo>
                    <a:lnTo>
                      <a:pt x="2999" y="3649"/>
                    </a:lnTo>
                    <a:lnTo>
                      <a:pt x="2996" y="3686"/>
                    </a:lnTo>
                    <a:lnTo>
                      <a:pt x="2991" y="3723"/>
                    </a:lnTo>
                    <a:lnTo>
                      <a:pt x="2984" y="3759"/>
                    </a:lnTo>
                    <a:lnTo>
                      <a:pt x="2976" y="3795"/>
                    </a:lnTo>
                    <a:lnTo>
                      <a:pt x="2966" y="3831"/>
                    </a:lnTo>
                    <a:lnTo>
                      <a:pt x="2953" y="3866"/>
                    </a:lnTo>
                    <a:lnTo>
                      <a:pt x="2940" y="3901"/>
                    </a:lnTo>
                    <a:lnTo>
                      <a:pt x="2925" y="3934"/>
                    </a:lnTo>
                    <a:lnTo>
                      <a:pt x="2908" y="3967"/>
                    </a:lnTo>
                    <a:lnTo>
                      <a:pt x="2890" y="4000"/>
                    </a:lnTo>
                    <a:lnTo>
                      <a:pt x="2870" y="4031"/>
                    </a:lnTo>
                    <a:lnTo>
                      <a:pt x="2848" y="4062"/>
                    </a:lnTo>
                    <a:lnTo>
                      <a:pt x="2825" y="4092"/>
                    </a:lnTo>
                    <a:lnTo>
                      <a:pt x="2801" y="4120"/>
                    </a:lnTo>
                    <a:lnTo>
                      <a:pt x="2775" y="4147"/>
                    </a:lnTo>
                    <a:lnTo>
                      <a:pt x="2747" y="4173"/>
                    </a:lnTo>
                    <a:lnTo>
                      <a:pt x="2718" y="4199"/>
                    </a:lnTo>
                    <a:lnTo>
                      <a:pt x="2688" y="4223"/>
                    </a:lnTo>
                    <a:lnTo>
                      <a:pt x="2655" y="4245"/>
                    </a:lnTo>
                    <a:lnTo>
                      <a:pt x="2622" y="4265"/>
                    </a:lnTo>
                    <a:lnTo>
                      <a:pt x="2587" y="4285"/>
                    </a:lnTo>
                    <a:lnTo>
                      <a:pt x="2552" y="4303"/>
                    </a:lnTo>
                    <a:lnTo>
                      <a:pt x="2516" y="4318"/>
                    </a:lnTo>
                    <a:lnTo>
                      <a:pt x="2480" y="4331"/>
                    </a:lnTo>
                    <a:lnTo>
                      <a:pt x="2444" y="4342"/>
                    </a:lnTo>
                    <a:lnTo>
                      <a:pt x="2407" y="4352"/>
                    </a:lnTo>
                    <a:lnTo>
                      <a:pt x="2370" y="4359"/>
                    </a:lnTo>
                    <a:lnTo>
                      <a:pt x="2333" y="4365"/>
                    </a:lnTo>
                    <a:lnTo>
                      <a:pt x="2295" y="4369"/>
                    </a:lnTo>
                    <a:lnTo>
                      <a:pt x="2258" y="4372"/>
                    </a:lnTo>
                    <a:lnTo>
                      <a:pt x="2221" y="4373"/>
                    </a:lnTo>
                    <a:lnTo>
                      <a:pt x="2184" y="4371"/>
                    </a:lnTo>
                    <a:lnTo>
                      <a:pt x="2147" y="4367"/>
                    </a:lnTo>
                    <a:lnTo>
                      <a:pt x="2111" y="4362"/>
                    </a:lnTo>
                    <a:lnTo>
                      <a:pt x="2074" y="4355"/>
                    </a:lnTo>
                    <a:lnTo>
                      <a:pt x="2038" y="4347"/>
                    </a:lnTo>
                    <a:lnTo>
                      <a:pt x="2002" y="4337"/>
                    </a:lnTo>
                    <a:lnTo>
                      <a:pt x="1967" y="4325"/>
                    </a:lnTo>
                    <a:lnTo>
                      <a:pt x="1933" y="4312"/>
                    </a:lnTo>
                    <a:lnTo>
                      <a:pt x="1899" y="4297"/>
                    </a:lnTo>
                    <a:lnTo>
                      <a:pt x="1866" y="4281"/>
                    </a:lnTo>
                    <a:lnTo>
                      <a:pt x="1834" y="4262"/>
                    </a:lnTo>
                    <a:lnTo>
                      <a:pt x="1802" y="4242"/>
                    </a:lnTo>
                    <a:lnTo>
                      <a:pt x="1771" y="4220"/>
                    </a:lnTo>
                    <a:lnTo>
                      <a:pt x="1742" y="4198"/>
                    </a:lnTo>
                    <a:lnTo>
                      <a:pt x="1713" y="4172"/>
                    </a:lnTo>
                    <a:lnTo>
                      <a:pt x="1686" y="4146"/>
                    </a:lnTo>
                    <a:lnTo>
                      <a:pt x="1660" y="4119"/>
                    </a:lnTo>
                    <a:lnTo>
                      <a:pt x="1634" y="4090"/>
                    </a:lnTo>
                    <a:lnTo>
                      <a:pt x="1610" y="4059"/>
                    </a:lnTo>
                    <a:lnTo>
                      <a:pt x="1588" y="4027"/>
                    </a:lnTo>
                    <a:lnTo>
                      <a:pt x="1567" y="3993"/>
                    </a:lnTo>
                    <a:lnTo>
                      <a:pt x="1559" y="3978"/>
                    </a:lnTo>
                    <a:lnTo>
                      <a:pt x="1551" y="3963"/>
                    </a:lnTo>
                    <a:lnTo>
                      <a:pt x="1542" y="3949"/>
                    </a:lnTo>
                    <a:lnTo>
                      <a:pt x="1535" y="3934"/>
                    </a:lnTo>
                    <a:lnTo>
                      <a:pt x="1532" y="3935"/>
                    </a:lnTo>
                    <a:lnTo>
                      <a:pt x="0" y="173"/>
                    </a:lnTo>
                    <a:lnTo>
                      <a:pt x="293" y="0"/>
                    </a:lnTo>
                    <a:lnTo>
                      <a:pt x="2824" y="3111"/>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97" name="Freeform 19"/>
              <p:cNvSpPr>
                <a:spLocks/>
              </p:cNvSpPr>
              <p:nvPr/>
            </p:nvSpPr>
            <p:spPr bwMode="auto">
              <a:xfrm>
                <a:off x="7224713" y="1525588"/>
                <a:ext cx="65087" cy="233363"/>
              </a:xfrm>
              <a:custGeom>
                <a:avLst/>
                <a:gdLst/>
                <a:ahLst/>
                <a:cxnLst>
                  <a:cxn ang="0">
                    <a:pos x="2109" y="6739"/>
                  </a:cxn>
                  <a:cxn ang="0">
                    <a:pos x="2117" y="6790"/>
                  </a:cxn>
                  <a:cxn ang="0">
                    <a:pos x="2123" y="6867"/>
                  </a:cxn>
                  <a:cxn ang="0">
                    <a:pos x="2121" y="6944"/>
                  </a:cxn>
                  <a:cxn ang="0">
                    <a:pos x="2110" y="7019"/>
                  </a:cxn>
                  <a:cxn ang="0">
                    <a:pos x="2093" y="7093"/>
                  </a:cxn>
                  <a:cxn ang="0">
                    <a:pos x="2069" y="7163"/>
                  </a:cxn>
                  <a:cxn ang="0">
                    <a:pos x="2039" y="7230"/>
                  </a:cxn>
                  <a:cxn ang="0">
                    <a:pos x="2002" y="7295"/>
                  </a:cxn>
                  <a:cxn ang="0">
                    <a:pos x="1959" y="7355"/>
                  </a:cxn>
                  <a:cxn ang="0">
                    <a:pos x="1910" y="7411"/>
                  </a:cxn>
                  <a:cxn ang="0">
                    <a:pos x="1857" y="7463"/>
                  </a:cxn>
                  <a:cxn ang="0">
                    <a:pos x="1799" y="7508"/>
                  </a:cxn>
                  <a:cxn ang="0">
                    <a:pos x="1735" y="7550"/>
                  </a:cxn>
                  <a:cxn ang="0">
                    <a:pos x="1668" y="7584"/>
                  </a:cxn>
                  <a:cxn ang="0">
                    <a:pos x="1597" y="7611"/>
                  </a:cxn>
                  <a:cxn ang="0">
                    <a:pos x="1522" y="7633"/>
                  </a:cxn>
                  <a:cxn ang="0">
                    <a:pos x="1444" y="7646"/>
                  </a:cxn>
                  <a:cxn ang="0">
                    <a:pos x="1366" y="7651"/>
                  </a:cxn>
                  <a:cxn ang="0">
                    <a:pos x="1290" y="7649"/>
                  </a:cxn>
                  <a:cxn ang="0">
                    <a:pos x="1215" y="7639"/>
                  </a:cxn>
                  <a:cxn ang="0">
                    <a:pos x="1141" y="7621"/>
                  </a:cxn>
                  <a:cxn ang="0">
                    <a:pos x="1071" y="7597"/>
                  </a:cxn>
                  <a:cxn ang="0">
                    <a:pos x="1004" y="7567"/>
                  </a:cxn>
                  <a:cxn ang="0">
                    <a:pos x="939" y="7529"/>
                  </a:cxn>
                  <a:cxn ang="0">
                    <a:pos x="879" y="7487"/>
                  </a:cxn>
                  <a:cxn ang="0">
                    <a:pos x="823" y="7438"/>
                  </a:cxn>
                  <a:cxn ang="0">
                    <a:pos x="771" y="7385"/>
                  </a:cxn>
                  <a:cxn ang="0">
                    <a:pos x="726" y="7327"/>
                  </a:cxn>
                  <a:cxn ang="0">
                    <a:pos x="684" y="7264"/>
                  </a:cxn>
                  <a:cxn ang="0">
                    <a:pos x="650" y="7196"/>
                  </a:cxn>
                  <a:cxn ang="0">
                    <a:pos x="623" y="7125"/>
                  </a:cxn>
                  <a:cxn ang="0">
                    <a:pos x="601" y="7049"/>
                  </a:cxn>
                  <a:cxn ang="0">
                    <a:pos x="591" y="6995"/>
                  </a:cxn>
                  <a:cxn ang="0">
                    <a:pos x="587" y="6960"/>
                  </a:cxn>
                  <a:cxn ang="0">
                    <a:pos x="582" y="6944"/>
                  </a:cxn>
                  <a:cxn ang="0">
                    <a:pos x="336" y="0"/>
                  </a:cxn>
                  <a:cxn ang="0">
                    <a:pos x="2107" y="6727"/>
                  </a:cxn>
                </a:cxnLst>
                <a:rect l="0" t="0" r="r" b="b"/>
                <a:pathLst>
                  <a:path w="2123" h="7651">
                    <a:moveTo>
                      <a:pt x="2107" y="6727"/>
                    </a:moveTo>
                    <a:lnTo>
                      <a:pt x="2109" y="6739"/>
                    </a:lnTo>
                    <a:lnTo>
                      <a:pt x="2112" y="6751"/>
                    </a:lnTo>
                    <a:lnTo>
                      <a:pt x="2117" y="6790"/>
                    </a:lnTo>
                    <a:lnTo>
                      <a:pt x="2122" y="6829"/>
                    </a:lnTo>
                    <a:lnTo>
                      <a:pt x="2123" y="6867"/>
                    </a:lnTo>
                    <a:lnTo>
                      <a:pt x="2123" y="6906"/>
                    </a:lnTo>
                    <a:lnTo>
                      <a:pt x="2121" y="6944"/>
                    </a:lnTo>
                    <a:lnTo>
                      <a:pt x="2116" y="6982"/>
                    </a:lnTo>
                    <a:lnTo>
                      <a:pt x="2110" y="7019"/>
                    </a:lnTo>
                    <a:lnTo>
                      <a:pt x="2102" y="7056"/>
                    </a:lnTo>
                    <a:lnTo>
                      <a:pt x="2093" y="7093"/>
                    </a:lnTo>
                    <a:lnTo>
                      <a:pt x="2082" y="7128"/>
                    </a:lnTo>
                    <a:lnTo>
                      <a:pt x="2069" y="7163"/>
                    </a:lnTo>
                    <a:lnTo>
                      <a:pt x="2055" y="7197"/>
                    </a:lnTo>
                    <a:lnTo>
                      <a:pt x="2039" y="7230"/>
                    </a:lnTo>
                    <a:lnTo>
                      <a:pt x="2020" y="7263"/>
                    </a:lnTo>
                    <a:lnTo>
                      <a:pt x="2002" y="7295"/>
                    </a:lnTo>
                    <a:lnTo>
                      <a:pt x="1981" y="7325"/>
                    </a:lnTo>
                    <a:lnTo>
                      <a:pt x="1959" y="7355"/>
                    </a:lnTo>
                    <a:lnTo>
                      <a:pt x="1936" y="7384"/>
                    </a:lnTo>
                    <a:lnTo>
                      <a:pt x="1910" y="7411"/>
                    </a:lnTo>
                    <a:lnTo>
                      <a:pt x="1885" y="7437"/>
                    </a:lnTo>
                    <a:lnTo>
                      <a:pt x="1857" y="7463"/>
                    </a:lnTo>
                    <a:lnTo>
                      <a:pt x="1828" y="7486"/>
                    </a:lnTo>
                    <a:lnTo>
                      <a:pt x="1799" y="7508"/>
                    </a:lnTo>
                    <a:lnTo>
                      <a:pt x="1768" y="7529"/>
                    </a:lnTo>
                    <a:lnTo>
                      <a:pt x="1735" y="7550"/>
                    </a:lnTo>
                    <a:lnTo>
                      <a:pt x="1702" y="7567"/>
                    </a:lnTo>
                    <a:lnTo>
                      <a:pt x="1668" y="7584"/>
                    </a:lnTo>
                    <a:lnTo>
                      <a:pt x="1633" y="7598"/>
                    </a:lnTo>
                    <a:lnTo>
                      <a:pt x="1597" y="7611"/>
                    </a:lnTo>
                    <a:lnTo>
                      <a:pt x="1560" y="7622"/>
                    </a:lnTo>
                    <a:lnTo>
                      <a:pt x="1522" y="7633"/>
                    </a:lnTo>
                    <a:lnTo>
                      <a:pt x="1483" y="7640"/>
                    </a:lnTo>
                    <a:lnTo>
                      <a:pt x="1444" y="7646"/>
                    </a:lnTo>
                    <a:lnTo>
                      <a:pt x="1405" y="7650"/>
                    </a:lnTo>
                    <a:lnTo>
                      <a:pt x="1366" y="7651"/>
                    </a:lnTo>
                    <a:lnTo>
                      <a:pt x="1328" y="7651"/>
                    </a:lnTo>
                    <a:lnTo>
                      <a:pt x="1290" y="7649"/>
                    </a:lnTo>
                    <a:lnTo>
                      <a:pt x="1252" y="7645"/>
                    </a:lnTo>
                    <a:lnTo>
                      <a:pt x="1215" y="7639"/>
                    </a:lnTo>
                    <a:lnTo>
                      <a:pt x="1177" y="7631"/>
                    </a:lnTo>
                    <a:lnTo>
                      <a:pt x="1141" y="7621"/>
                    </a:lnTo>
                    <a:lnTo>
                      <a:pt x="1106" y="7610"/>
                    </a:lnTo>
                    <a:lnTo>
                      <a:pt x="1071" y="7597"/>
                    </a:lnTo>
                    <a:lnTo>
                      <a:pt x="1037" y="7583"/>
                    </a:lnTo>
                    <a:lnTo>
                      <a:pt x="1004" y="7567"/>
                    </a:lnTo>
                    <a:lnTo>
                      <a:pt x="971" y="7549"/>
                    </a:lnTo>
                    <a:lnTo>
                      <a:pt x="939" y="7529"/>
                    </a:lnTo>
                    <a:lnTo>
                      <a:pt x="909" y="7509"/>
                    </a:lnTo>
                    <a:lnTo>
                      <a:pt x="879" y="7487"/>
                    </a:lnTo>
                    <a:lnTo>
                      <a:pt x="850" y="7464"/>
                    </a:lnTo>
                    <a:lnTo>
                      <a:pt x="823" y="7438"/>
                    </a:lnTo>
                    <a:lnTo>
                      <a:pt x="796" y="7412"/>
                    </a:lnTo>
                    <a:lnTo>
                      <a:pt x="771" y="7385"/>
                    </a:lnTo>
                    <a:lnTo>
                      <a:pt x="748" y="7357"/>
                    </a:lnTo>
                    <a:lnTo>
                      <a:pt x="726" y="7327"/>
                    </a:lnTo>
                    <a:lnTo>
                      <a:pt x="704" y="7296"/>
                    </a:lnTo>
                    <a:lnTo>
                      <a:pt x="684" y="7264"/>
                    </a:lnTo>
                    <a:lnTo>
                      <a:pt x="667" y="7230"/>
                    </a:lnTo>
                    <a:lnTo>
                      <a:pt x="650" y="7196"/>
                    </a:lnTo>
                    <a:lnTo>
                      <a:pt x="636" y="7162"/>
                    </a:lnTo>
                    <a:lnTo>
                      <a:pt x="623" y="7125"/>
                    </a:lnTo>
                    <a:lnTo>
                      <a:pt x="611" y="7088"/>
                    </a:lnTo>
                    <a:lnTo>
                      <a:pt x="601" y="7049"/>
                    </a:lnTo>
                    <a:lnTo>
                      <a:pt x="594" y="7011"/>
                    </a:lnTo>
                    <a:lnTo>
                      <a:pt x="591" y="6995"/>
                    </a:lnTo>
                    <a:lnTo>
                      <a:pt x="589" y="6978"/>
                    </a:lnTo>
                    <a:lnTo>
                      <a:pt x="587" y="6960"/>
                    </a:lnTo>
                    <a:lnTo>
                      <a:pt x="585" y="6944"/>
                    </a:lnTo>
                    <a:lnTo>
                      <a:pt x="582" y="6944"/>
                    </a:lnTo>
                    <a:lnTo>
                      <a:pt x="0" y="58"/>
                    </a:lnTo>
                    <a:lnTo>
                      <a:pt x="336" y="0"/>
                    </a:lnTo>
                    <a:lnTo>
                      <a:pt x="2112" y="6725"/>
                    </a:lnTo>
                    <a:lnTo>
                      <a:pt x="2107" y="6727"/>
                    </a:ln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grpSp>
      </p:grpSp>
      <p:grpSp>
        <p:nvGrpSpPr>
          <p:cNvPr id="98" name="Group 300"/>
          <p:cNvGrpSpPr/>
          <p:nvPr/>
        </p:nvGrpSpPr>
        <p:grpSpPr>
          <a:xfrm>
            <a:off x="4395550" y="4148183"/>
            <a:ext cx="1031173" cy="1381351"/>
            <a:chOff x="3767136" y="4176863"/>
            <a:chExt cx="729483" cy="1121889"/>
          </a:xfrm>
        </p:grpSpPr>
        <p:sp>
          <p:nvSpPr>
            <p:cNvPr id="99" name="TextBox 196"/>
            <p:cNvSpPr txBox="1">
              <a:spLocks noChangeArrowheads="1"/>
            </p:cNvSpPr>
            <p:nvPr/>
          </p:nvSpPr>
          <p:spPr bwMode="auto">
            <a:xfrm>
              <a:off x="3767136" y="4996060"/>
              <a:ext cx="729483" cy="302692"/>
            </a:xfrm>
            <a:prstGeom prst="rect">
              <a:avLst/>
            </a:prstGeom>
            <a:noFill/>
            <a:ln w="9525">
              <a:noFill/>
              <a:miter lim="800000"/>
              <a:headEnd/>
              <a:tailEnd/>
            </a:ln>
          </p:spPr>
          <p:txBody>
            <a:bodyPr lIns="64291" tIns="32146" rIns="64291" bIns="32146">
              <a:prstTxWarp prst="textNoShape">
                <a:avLst/>
              </a:prstTxWarp>
              <a:spAutoFit/>
            </a:bodyPr>
            <a:lstStyle/>
            <a:p>
              <a:pPr algn="ctr">
                <a:lnSpc>
                  <a:spcPts val="1200"/>
                </a:lnSpc>
              </a:pPr>
              <a:r>
                <a:rPr lang="en-GB" sz="1400" b="1" dirty="0" smtClean="0">
                  <a:latin typeface="+mn-lt"/>
                  <a:ea typeface="ヒラギノ角ゴ ProN W3" charset="-128"/>
                  <a:cs typeface="ヒラギノ角ゴ ProN W3" charset="-128"/>
                </a:rPr>
                <a:t>Intelligent Planning</a:t>
              </a:r>
              <a:endParaRPr lang="en-GB" sz="1400" b="1" dirty="0">
                <a:latin typeface="+mn-lt"/>
                <a:ea typeface="ヒラギノ角ゴ ProN W3" charset="-128"/>
                <a:cs typeface="ヒラギノ角ゴ ProN W3" charset="-128"/>
              </a:endParaRPr>
            </a:p>
          </p:txBody>
        </p:sp>
        <p:grpSp>
          <p:nvGrpSpPr>
            <p:cNvPr id="100" name="Group 240"/>
            <p:cNvGrpSpPr/>
            <p:nvPr/>
          </p:nvGrpSpPr>
          <p:grpSpPr>
            <a:xfrm>
              <a:off x="3819933" y="4176863"/>
              <a:ext cx="623888" cy="784075"/>
              <a:chOff x="-1433513" y="4560888"/>
              <a:chExt cx="704850" cy="885825"/>
            </a:xfrm>
          </p:grpSpPr>
          <p:sp>
            <p:nvSpPr>
              <p:cNvPr id="101" name="Freeform 23"/>
              <p:cNvSpPr>
                <a:spLocks/>
              </p:cNvSpPr>
              <p:nvPr/>
            </p:nvSpPr>
            <p:spPr bwMode="auto">
              <a:xfrm>
                <a:off x="-1433513" y="4598988"/>
                <a:ext cx="665163" cy="847725"/>
              </a:xfrm>
              <a:custGeom>
                <a:avLst/>
                <a:gdLst/>
                <a:ahLst/>
                <a:cxnLst>
                  <a:cxn ang="0">
                    <a:pos x="11398" y="1"/>
                  </a:cxn>
                  <a:cxn ang="0">
                    <a:pos x="11516" y="16"/>
                  </a:cxn>
                  <a:cxn ang="0">
                    <a:pos x="11627" y="47"/>
                  </a:cxn>
                  <a:cxn ang="0">
                    <a:pos x="11731" y="95"/>
                  </a:cxn>
                  <a:cxn ang="0">
                    <a:pos x="11828" y="157"/>
                  </a:cxn>
                  <a:cxn ang="0">
                    <a:pos x="11913" y="230"/>
                  </a:cxn>
                  <a:cxn ang="0">
                    <a:pos x="11988" y="316"/>
                  </a:cxn>
                  <a:cxn ang="0">
                    <a:pos x="12048" y="411"/>
                  </a:cxn>
                  <a:cxn ang="0">
                    <a:pos x="12096" y="517"/>
                  </a:cxn>
                  <a:cxn ang="0">
                    <a:pos x="12128" y="628"/>
                  </a:cxn>
                  <a:cxn ang="0">
                    <a:pos x="12143" y="745"/>
                  </a:cxn>
                  <a:cxn ang="0">
                    <a:pos x="12143" y="14747"/>
                  </a:cxn>
                  <a:cxn ang="0">
                    <a:pos x="12128" y="14864"/>
                  </a:cxn>
                  <a:cxn ang="0">
                    <a:pos x="12096" y="14975"/>
                  </a:cxn>
                  <a:cxn ang="0">
                    <a:pos x="12048" y="15080"/>
                  </a:cxn>
                  <a:cxn ang="0">
                    <a:pos x="11988" y="15175"/>
                  </a:cxn>
                  <a:cxn ang="0">
                    <a:pos x="11913" y="15261"/>
                  </a:cxn>
                  <a:cxn ang="0">
                    <a:pos x="11828" y="15335"/>
                  </a:cxn>
                  <a:cxn ang="0">
                    <a:pos x="11731" y="15397"/>
                  </a:cxn>
                  <a:cxn ang="0">
                    <a:pos x="11627" y="15444"/>
                  </a:cxn>
                  <a:cxn ang="0">
                    <a:pos x="11516" y="15476"/>
                  </a:cxn>
                  <a:cxn ang="0">
                    <a:pos x="11398" y="15491"/>
                  </a:cxn>
                  <a:cxn ang="0">
                    <a:pos x="746" y="15491"/>
                  </a:cxn>
                  <a:cxn ang="0">
                    <a:pos x="628" y="15476"/>
                  </a:cxn>
                  <a:cxn ang="0">
                    <a:pos x="517" y="15444"/>
                  </a:cxn>
                  <a:cxn ang="0">
                    <a:pos x="412" y="15397"/>
                  </a:cxn>
                  <a:cxn ang="0">
                    <a:pos x="317" y="15335"/>
                  </a:cxn>
                  <a:cxn ang="0">
                    <a:pos x="231" y="15261"/>
                  </a:cxn>
                  <a:cxn ang="0">
                    <a:pos x="157" y="15175"/>
                  </a:cxn>
                  <a:cxn ang="0">
                    <a:pos x="95" y="15080"/>
                  </a:cxn>
                  <a:cxn ang="0">
                    <a:pos x="48" y="14975"/>
                  </a:cxn>
                  <a:cxn ang="0">
                    <a:pos x="16" y="14864"/>
                  </a:cxn>
                  <a:cxn ang="0">
                    <a:pos x="1" y="14747"/>
                  </a:cxn>
                  <a:cxn ang="0">
                    <a:pos x="1" y="745"/>
                  </a:cxn>
                  <a:cxn ang="0">
                    <a:pos x="16" y="628"/>
                  </a:cxn>
                  <a:cxn ang="0">
                    <a:pos x="48" y="517"/>
                  </a:cxn>
                  <a:cxn ang="0">
                    <a:pos x="95" y="411"/>
                  </a:cxn>
                  <a:cxn ang="0">
                    <a:pos x="157" y="316"/>
                  </a:cxn>
                  <a:cxn ang="0">
                    <a:pos x="231" y="230"/>
                  </a:cxn>
                  <a:cxn ang="0">
                    <a:pos x="317" y="157"/>
                  </a:cxn>
                  <a:cxn ang="0">
                    <a:pos x="412" y="95"/>
                  </a:cxn>
                  <a:cxn ang="0">
                    <a:pos x="517" y="47"/>
                  </a:cxn>
                  <a:cxn ang="0">
                    <a:pos x="628" y="16"/>
                  </a:cxn>
                  <a:cxn ang="0">
                    <a:pos x="746" y="1"/>
                  </a:cxn>
                </a:cxnLst>
                <a:rect l="0" t="0" r="r" b="b"/>
                <a:pathLst>
                  <a:path w="12144" h="15492">
                    <a:moveTo>
                      <a:pt x="786" y="0"/>
                    </a:moveTo>
                    <a:lnTo>
                      <a:pt x="11357" y="0"/>
                    </a:lnTo>
                    <a:lnTo>
                      <a:pt x="11398" y="1"/>
                    </a:lnTo>
                    <a:lnTo>
                      <a:pt x="11438" y="4"/>
                    </a:lnTo>
                    <a:lnTo>
                      <a:pt x="11476" y="9"/>
                    </a:lnTo>
                    <a:lnTo>
                      <a:pt x="11516" y="16"/>
                    </a:lnTo>
                    <a:lnTo>
                      <a:pt x="11553" y="25"/>
                    </a:lnTo>
                    <a:lnTo>
                      <a:pt x="11591" y="35"/>
                    </a:lnTo>
                    <a:lnTo>
                      <a:pt x="11627" y="47"/>
                    </a:lnTo>
                    <a:lnTo>
                      <a:pt x="11663" y="61"/>
                    </a:lnTo>
                    <a:lnTo>
                      <a:pt x="11698" y="78"/>
                    </a:lnTo>
                    <a:lnTo>
                      <a:pt x="11731" y="95"/>
                    </a:lnTo>
                    <a:lnTo>
                      <a:pt x="11765" y="114"/>
                    </a:lnTo>
                    <a:lnTo>
                      <a:pt x="11796" y="134"/>
                    </a:lnTo>
                    <a:lnTo>
                      <a:pt x="11828" y="157"/>
                    </a:lnTo>
                    <a:lnTo>
                      <a:pt x="11857" y="180"/>
                    </a:lnTo>
                    <a:lnTo>
                      <a:pt x="11885" y="204"/>
                    </a:lnTo>
                    <a:lnTo>
                      <a:pt x="11913" y="230"/>
                    </a:lnTo>
                    <a:lnTo>
                      <a:pt x="11939" y="258"/>
                    </a:lnTo>
                    <a:lnTo>
                      <a:pt x="11964" y="286"/>
                    </a:lnTo>
                    <a:lnTo>
                      <a:pt x="11988" y="316"/>
                    </a:lnTo>
                    <a:lnTo>
                      <a:pt x="12009" y="347"/>
                    </a:lnTo>
                    <a:lnTo>
                      <a:pt x="12030" y="379"/>
                    </a:lnTo>
                    <a:lnTo>
                      <a:pt x="12048" y="411"/>
                    </a:lnTo>
                    <a:lnTo>
                      <a:pt x="12066" y="446"/>
                    </a:lnTo>
                    <a:lnTo>
                      <a:pt x="12082" y="480"/>
                    </a:lnTo>
                    <a:lnTo>
                      <a:pt x="12096" y="517"/>
                    </a:lnTo>
                    <a:lnTo>
                      <a:pt x="12108" y="553"/>
                    </a:lnTo>
                    <a:lnTo>
                      <a:pt x="12119" y="589"/>
                    </a:lnTo>
                    <a:lnTo>
                      <a:pt x="12128" y="628"/>
                    </a:lnTo>
                    <a:lnTo>
                      <a:pt x="12135" y="666"/>
                    </a:lnTo>
                    <a:lnTo>
                      <a:pt x="12140" y="706"/>
                    </a:lnTo>
                    <a:lnTo>
                      <a:pt x="12143" y="745"/>
                    </a:lnTo>
                    <a:lnTo>
                      <a:pt x="12144" y="786"/>
                    </a:lnTo>
                    <a:lnTo>
                      <a:pt x="12144" y="14706"/>
                    </a:lnTo>
                    <a:lnTo>
                      <a:pt x="12143" y="14747"/>
                    </a:lnTo>
                    <a:lnTo>
                      <a:pt x="12140" y="14786"/>
                    </a:lnTo>
                    <a:lnTo>
                      <a:pt x="12135" y="14826"/>
                    </a:lnTo>
                    <a:lnTo>
                      <a:pt x="12128" y="14864"/>
                    </a:lnTo>
                    <a:lnTo>
                      <a:pt x="12119" y="14902"/>
                    </a:lnTo>
                    <a:lnTo>
                      <a:pt x="12108" y="14939"/>
                    </a:lnTo>
                    <a:lnTo>
                      <a:pt x="12096" y="14975"/>
                    </a:lnTo>
                    <a:lnTo>
                      <a:pt x="12082" y="15012"/>
                    </a:lnTo>
                    <a:lnTo>
                      <a:pt x="12066" y="15046"/>
                    </a:lnTo>
                    <a:lnTo>
                      <a:pt x="12048" y="15080"/>
                    </a:lnTo>
                    <a:lnTo>
                      <a:pt x="12030" y="15113"/>
                    </a:lnTo>
                    <a:lnTo>
                      <a:pt x="12009" y="15145"/>
                    </a:lnTo>
                    <a:lnTo>
                      <a:pt x="11988" y="15175"/>
                    </a:lnTo>
                    <a:lnTo>
                      <a:pt x="11964" y="15205"/>
                    </a:lnTo>
                    <a:lnTo>
                      <a:pt x="11939" y="15234"/>
                    </a:lnTo>
                    <a:lnTo>
                      <a:pt x="11913" y="15261"/>
                    </a:lnTo>
                    <a:lnTo>
                      <a:pt x="11885" y="15288"/>
                    </a:lnTo>
                    <a:lnTo>
                      <a:pt x="11857" y="15312"/>
                    </a:lnTo>
                    <a:lnTo>
                      <a:pt x="11828" y="15335"/>
                    </a:lnTo>
                    <a:lnTo>
                      <a:pt x="11796" y="15357"/>
                    </a:lnTo>
                    <a:lnTo>
                      <a:pt x="11765" y="15378"/>
                    </a:lnTo>
                    <a:lnTo>
                      <a:pt x="11731" y="15397"/>
                    </a:lnTo>
                    <a:lnTo>
                      <a:pt x="11698" y="15414"/>
                    </a:lnTo>
                    <a:lnTo>
                      <a:pt x="11663" y="15430"/>
                    </a:lnTo>
                    <a:lnTo>
                      <a:pt x="11627" y="15444"/>
                    </a:lnTo>
                    <a:lnTo>
                      <a:pt x="11591" y="15457"/>
                    </a:lnTo>
                    <a:lnTo>
                      <a:pt x="11553" y="15467"/>
                    </a:lnTo>
                    <a:lnTo>
                      <a:pt x="11516" y="15476"/>
                    </a:lnTo>
                    <a:lnTo>
                      <a:pt x="11476" y="15483"/>
                    </a:lnTo>
                    <a:lnTo>
                      <a:pt x="11438" y="15488"/>
                    </a:lnTo>
                    <a:lnTo>
                      <a:pt x="11398" y="15491"/>
                    </a:lnTo>
                    <a:lnTo>
                      <a:pt x="11357" y="15492"/>
                    </a:lnTo>
                    <a:lnTo>
                      <a:pt x="786" y="15492"/>
                    </a:lnTo>
                    <a:lnTo>
                      <a:pt x="746" y="15491"/>
                    </a:lnTo>
                    <a:lnTo>
                      <a:pt x="706" y="15488"/>
                    </a:lnTo>
                    <a:lnTo>
                      <a:pt x="667" y="15483"/>
                    </a:lnTo>
                    <a:lnTo>
                      <a:pt x="628" y="15476"/>
                    </a:lnTo>
                    <a:lnTo>
                      <a:pt x="590" y="15467"/>
                    </a:lnTo>
                    <a:lnTo>
                      <a:pt x="554" y="15457"/>
                    </a:lnTo>
                    <a:lnTo>
                      <a:pt x="517" y="15444"/>
                    </a:lnTo>
                    <a:lnTo>
                      <a:pt x="481" y="15430"/>
                    </a:lnTo>
                    <a:lnTo>
                      <a:pt x="446" y="15414"/>
                    </a:lnTo>
                    <a:lnTo>
                      <a:pt x="412" y="15397"/>
                    </a:lnTo>
                    <a:lnTo>
                      <a:pt x="379" y="15378"/>
                    </a:lnTo>
                    <a:lnTo>
                      <a:pt x="347" y="15357"/>
                    </a:lnTo>
                    <a:lnTo>
                      <a:pt x="317" y="15335"/>
                    </a:lnTo>
                    <a:lnTo>
                      <a:pt x="287" y="15312"/>
                    </a:lnTo>
                    <a:lnTo>
                      <a:pt x="258" y="15288"/>
                    </a:lnTo>
                    <a:lnTo>
                      <a:pt x="231" y="15261"/>
                    </a:lnTo>
                    <a:lnTo>
                      <a:pt x="204" y="15234"/>
                    </a:lnTo>
                    <a:lnTo>
                      <a:pt x="180" y="15205"/>
                    </a:lnTo>
                    <a:lnTo>
                      <a:pt x="157" y="15175"/>
                    </a:lnTo>
                    <a:lnTo>
                      <a:pt x="135" y="15145"/>
                    </a:lnTo>
                    <a:lnTo>
                      <a:pt x="114" y="15113"/>
                    </a:lnTo>
                    <a:lnTo>
                      <a:pt x="95" y="15080"/>
                    </a:lnTo>
                    <a:lnTo>
                      <a:pt x="78" y="15046"/>
                    </a:lnTo>
                    <a:lnTo>
                      <a:pt x="62" y="15012"/>
                    </a:lnTo>
                    <a:lnTo>
                      <a:pt x="48" y="14975"/>
                    </a:lnTo>
                    <a:lnTo>
                      <a:pt x="35" y="14939"/>
                    </a:lnTo>
                    <a:lnTo>
                      <a:pt x="25" y="14902"/>
                    </a:lnTo>
                    <a:lnTo>
                      <a:pt x="16" y="14864"/>
                    </a:lnTo>
                    <a:lnTo>
                      <a:pt x="9" y="14826"/>
                    </a:lnTo>
                    <a:lnTo>
                      <a:pt x="4" y="14786"/>
                    </a:lnTo>
                    <a:lnTo>
                      <a:pt x="1" y="14747"/>
                    </a:lnTo>
                    <a:lnTo>
                      <a:pt x="0" y="14706"/>
                    </a:lnTo>
                    <a:lnTo>
                      <a:pt x="0" y="786"/>
                    </a:lnTo>
                    <a:lnTo>
                      <a:pt x="1" y="745"/>
                    </a:lnTo>
                    <a:lnTo>
                      <a:pt x="4" y="706"/>
                    </a:lnTo>
                    <a:lnTo>
                      <a:pt x="9" y="666"/>
                    </a:lnTo>
                    <a:lnTo>
                      <a:pt x="16" y="628"/>
                    </a:lnTo>
                    <a:lnTo>
                      <a:pt x="25" y="589"/>
                    </a:lnTo>
                    <a:lnTo>
                      <a:pt x="35" y="553"/>
                    </a:lnTo>
                    <a:lnTo>
                      <a:pt x="48" y="517"/>
                    </a:lnTo>
                    <a:lnTo>
                      <a:pt x="62" y="480"/>
                    </a:lnTo>
                    <a:lnTo>
                      <a:pt x="78" y="446"/>
                    </a:lnTo>
                    <a:lnTo>
                      <a:pt x="95" y="411"/>
                    </a:lnTo>
                    <a:lnTo>
                      <a:pt x="114" y="379"/>
                    </a:lnTo>
                    <a:lnTo>
                      <a:pt x="135" y="347"/>
                    </a:lnTo>
                    <a:lnTo>
                      <a:pt x="157" y="316"/>
                    </a:lnTo>
                    <a:lnTo>
                      <a:pt x="180" y="286"/>
                    </a:lnTo>
                    <a:lnTo>
                      <a:pt x="204" y="258"/>
                    </a:lnTo>
                    <a:lnTo>
                      <a:pt x="231" y="230"/>
                    </a:lnTo>
                    <a:lnTo>
                      <a:pt x="258" y="204"/>
                    </a:lnTo>
                    <a:lnTo>
                      <a:pt x="287" y="180"/>
                    </a:lnTo>
                    <a:lnTo>
                      <a:pt x="317" y="157"/>
                    </a:lnTo>
                    <a:lnTo>
                      <a:pt x="347" y="134"/>
                    </a:lnTo>
                    <a:lnTo>
                      <a:pt x="379" y="114"/>
                    </a:lnTo>
                    <a:lnTo>
                      <a:pt x="412" y="95"/>
                    </a:lnTo>
                    <a:lnTo>
                      <a:pt x="446" y="78"/>
                    </a:lnTo>
                    <a:lnTo>
                      <a:pt x="481" y="61"/>
                    </a:lnTo>
                    <a:lnTo>
                      <a:pt x="517" y="47"/>
                    </a:lnTo>
                    <a:lnTo>
                      <a:pt x="554" y="35"/>
                    </a:lnTo>
                    <a:lnTo>
                      <a:pt x="590" y="25"/>
                    </a:lnTo>
                    <a:lnTo>
                      <a:pt x="628" y="16"/>
                    </a:lnTo>
                    <a:lnTo>
                      <a:pt x="667" y="9"/>
                    </a:lnTo>
                    <a:lnTo>
                      <a:pt x="706" y="4"/>
                    </a:lnTo>
                    <a:lnTo>
                      <a:pt x="746" y="1"/>
                    </a:lnTo>
                    <a:lnTo>
                      <a:pt x="786" y="0"/>
                    </a:lnTo>
                    <a:close/>
                  </a:path>
                </a:pathLst>
              </a:custGeom>
              <a:solidFill>
                <a:srgbClr val="1A72AF"/>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02" name="Freeform 24"/>
              <p:cNvSpPr>
                <a:spLocks noEditPoints="1"/>
              </p:cNvSpPr>
              <p:nvPr/>
            </p:nvSpPr>
            <p:spPr bwMode="auto">
              <a:xfrm>
                <a:off x="-1408113" y="4627563"/>
                <a:ext cx="614363" cy="790575"/>
              </a:xfrm>
              <a:custGeom>
                <a:avLst/>
                <a:gdLst/>
                <a:ahLst/>
                <a:cxnLst>
                  <a:cxn ang="0">
                    <a:pos x="10555" y="9"/>
                  </a:cxn>
                  <a:cxn ang="0">
                    <a:pos x="10736" y="60"/>
                  </a:cxn>
                  <a:cxn ang="0">
                    <a:pos x="10896" y="154"/>
                  </a:cxn>
                  <a:cxn ang="0">
                    <a:pos x="11029" y="283"/>
                  </a:cxn>
                  <a:cxn ang="0">
                    <a:pos x="11129" y="440"/>
                  </a:cxn>
                  <a:cxn ang="0">
                    <a:pos x="11189" y="619"/>
                  </a:cxn>
                  <a:cxn ang="0">
                    <a:pos x="11204" y="13649"/>
                  </a:cxn>
                  <a:cxn ang="0">
                    <a:pos x="11180" y="13842"/>
                  </a:cxn>
                  <a:cxn ang="0">
                    <a:pos x="11112" y="14017"/>
                  </a:cxn>
                  <a:cxn ang="0">
                    <a:pos x="11005" y="14169"/>
                  </a:cxn>
                  <a:cxn ang="0">
                    <a:pos x="10866" y="14290"/>
                  </a:cxn>
                  <a:cxn ang="0">
                    <a:pos x="10701" y="14377"/>
                  </a:cxn>
                  <a:cxn ang="0">
                    <a:pos x="10517" y="14420"/>
                  </a:cxn>
                  <a:cxn ang="0">
                    <a:pos x="766" y="14424"/>
                  </a:cxn>
                  <a:cxn ang="0">
                    <a:pos x="649" y="14416"/>
                  </a:cxn>
                  <a:cxn ang="0">
                    <a:pos x="468" y="14363"/>
                  </a:cxn>
                  <a:cxn ang="0">
                    <a:pos x="307" y="14269"/>
                  </a:cxn>
                  <a:cxn ang="0">
                    <a:pos x="175" y="14141"/>
                  </a:cxn>
                  <a:cxn ang="0">
                    <a:pos x="75" y="13984"/>
                  </a:cxn>
                  <a:cxn ang="0">
                    <a:pos x="16" y="13805"/>
                  </a:cxn>
                  <a:cxn ang="0">
                    <a:pos x="0" y="774"/>
                  </a:cxn>
                  <a:cxn ang="0">
                    <a:pos x="24" y="582"/>
                  </a:cxn>
                  <a:cxn ang="0">
                    <a:pos x="93" y="406"/>
                  </a:cxn>
                  <a:cxn ang="0">
                    <a:pos x="199" y="255"/>
                  </a:cxn>
                  <a:cxn ang="0">
                    <a:pos x="338" y="133"/>
                  </a:cxn>
                  <a:cxn ang="0">
                    <a:pos x="502" y="47"/>
                  </a:cxn>
                  <a:cxn ang="0">
                    <a:pos x="688" y="4"/>
                  </a:cxn>
                  <a:cxn ang="0">
                    <a:pos x="721" y="331"/>
                  </a:cxn>
                  <a:cxn ang="0">
                    <a:pos x="617" y="357"/>
                  </a:cxn>
                  <a:cxn ang="0">
                    <a:pos x="523" y="405"/>
                  </a:cxn>
                  <a:cxn ang="0">
                    <a:pos x="445" y="474"/>
                  </a:cxn>
                  <a:cxn ang="0">
                    <a:pos x="383" y="562"/>
                  </a:cxn>
                  <a:cxn ang="0">
                    <a:pos x="344" y="663"/>
                  </a:cxn>
                  <a:cxn ang="0">
                    <a:pos x="330" y="774"/>
                  </a:cxn>
                  <a:cxn ang="0">
                    <a:pos x="340" y="13739"/>
                  </a:cxn>
                  <a:cxn ang="0">
                    <a:pos x="374" y="13842"/>
                  </a:cxn>
                  <a:cxn ang="0">
                    <a:pos x="431" y="13933"/>
                  </a:cxn>
                  <a:cxn ang="0">
                    <a:pos x="507" y="14006"/>
                  </a:cxn>
                  <a:cxn ang="0">
                    <a:pos x="597" y="14060"/>
                  </a:cxn>
                  <a:cxn ang="0">
                    <a:pos x="700" y="14089"/>
                  </a:cxn>
                  <a:cxn ang="0">
                    <a:pos x="10461" y="14093"/>
                  </a:cxn>
                  <a:cxn ang="0">
                    <a:pos x="10567" y="14074"/>
                  </a:cxn>
                  <a:cxn ang="0">
                    <a:pos x="10663" y="14031"/>
                  </a:cxn>
                  <a:cxn ang="0">
                    <a:pos x="10745" y="13965"/>
                  </a:cxn>
                  <a:cxn ang="0">
                    <a:pos x="10810" y="13881"/>
                  </a:cxn>
                  <a:cxn ang="0">
                    <a:pos x="10854" y="13782"/>
                  </a:cxn>
                  <a:cxn ang="0">
                    <a:pos x="10873" y="13673"/>
                  </a:cxn>
                  <a:cxn ang="0">
                    <a:pos x="10869" y="707"/>
                  </a:cxn>
                  <a:cxn ang="0">
                    <a:pos x="10840" y="600"/>
                  </a:cxn>
                  <a:cxn ang="0">
                    <a:pos x="10787" y="507"/>
                  </a:cxn>
                  <a:cxn ang="0">
                    <a:pos x="10714" y="431"/>
                  </a:cxn>
                  <a:cxn ang="0">
                    <a:pos x="10626" y="373"/>
                  </a:cxn>
                  <a:cxn ang="0">
                    <a:pos x="10526" y="339"/>
                  </a:cxn>
                  <a:cxn ang="0">
                    <a:pos x="766" y="329"/>
                  </a:cxn>
                </a:cxnLst>
                <a:rect l="0" t="0" r="r" b="b"/>
                <a:pathLst>
                  <a:path w="11204" h="14424">
                    <a:moveTo>
                      <a:pt x="766" y="0"/>
                    </a:moveTo>
                    <a:lnTo>
                      <a:pt x="10439" y="0"/>
                    </a:lnTo>
                    <a:lnTo>
                      <a:pt x="10477" y="1"/>
                    </a:lnTo>
                    <a:lnTo>
                      <a:pt x="10517" y="4"/>
                    </a:lnTo>
                    <a:lnTo>
                      <a:pt x="10555" y="9"/>
                    </a:lnTo>
                    <a:lnTo>
                      <a:pt x="10593" y="15"/>
                    </a:lnTo>
                    <a:lnTo>
                      <a:pt x="10629" y="24"/>
                    </a:lnTo>
                    <a:lnTo>
                      <a:pt x="10665" y="34"/>
                    </a:lnTo>
                    <a:lnTo>
                      <a:pt x="10701" y="47"/>
                    </a:lnTo>
                    <a:lnTo>
                      <a:pt x="10736" y="60"/>
                    </a:lnTo>
                    <a:lnTo>
                      <a:pt x="10770" y="77"/>
                    </a:lnTo>
                    <a:lnTo>
                      <a:pt x="10803" y="94"/>
                    </a:lnTo>
                    <a:lnTo>
                      <a:pt x="10835" y="113"/>
                    </a:lnTo>
                    <a:lnTo>
                      <a:pt x="10866" y="133"/>
                    </a:lnTo>
                    <a:lnTo>
                      <a:pt x="10896" y="154"/>
                    </a:lnTo>
                    <a:lnTo>
                      <a:pt x="10926" y="178"/>
                    </a:lnTo>
                    <a:lnTo>
                      <a:pt x="10953" y="202"/>
                    </a:lnTo>
                    <a:lnTo>
                      <a:pt x="10980" y="228"/>
                    </a:lnTo>
                    <a:lnTo>
                      <a:pt x="11005" y="255"/>
                    </a:lnTo>
                    <a:lnTo>
                      <a:pt x="11029" y="283"/>
                    </a:lnTo>
                    <a:lnTo>
                      <a:pt x="11052" y="312"/>
                    </a:lnTo>
                    <a:lnTo>
                      <a:pt x="11073" y="343"/>
                    </a:lnTo>
                    <a:lnTo>
                      <a:pt x="11094" y="374"/>
                    </a:lnTo>
                    <a:lnTo>
                      <a:pt x="11112" y="406"/>
                    </a:lnTo>
                    <a:lnTo>
                      <a:pt x="11129" y="440"/>
                    </a:lnTo>
                    <a:lnTo>
                      <a:pt x="11144" y="474"/>
                    </a:lnTo>
                    <a:lnTo>
                      <a:pt x="11157" y="509"/>
                    </a:lnTo>
                    <a:lnTo>
                      <a:pt x="11169" y="545"/>
                    </a:lnTo>
                    <a:lnTo>
                      <a:pt x="11180" y="582"/>
                    </a:lnTo>
                    <a:lnTo>
                      <a:pt x="11189" y="619"/>
                    </a:lnTo>
                    <a:lnTo>
                      <a:pt x="11195" y="657"/>
                    </a:lnTo>
                    <a:lnTo>
                      <a:pt x="11200" y="696"/>
                    </a:lnTo>
                    <a:lnTo>
                      <a:pt x="11203" y="735"/>
                    </a:lnTo>
                    <a:lnTo>
                      <a:pt x="11204" y="774"/>
                    </a:lnTo>
                    <a:lnTo>
                      <a:pt x="11204" y="13649"/>
                    </a:lnTo>
                    <a:lnTo>
                      <a:pt x="11203" y="13689"/>
                    </a:lnTo>
                    <a:lnTo>
                      <a:pt x="11200" y="13728"/>
                    </a:lnTo>
                    <a:lnTo>
                      <a:pt x="11195" y="13767"/>
                    </a:lnTo>
                    <a:lnTo>
                      <a:pt x="11189" y="13805"/>
                    </a:lnTo>
                    <a:lnTo>
                      <a:pt x="11180" y="13842"/>
                    </a:lnTo>
                    <a:lnTo>
                      <a:pt x="11169" y="13879"/>
                    </a:lnTo>
                    <a:lnTo>
                      <a:pt x="11157" y="13914"/>
                    </a:lnTo>
                    <a:lnTo>
                      <a:pt x="11144" y="13950"/>
                    </a:lnTo>
                    <a:lnTo>
                      <a:pt x="11129" y="13984"/>
                    </a:lnTo>
                    <a:lnTo>
                      <a:pt x="11112" y="14017"/>
                    </a:lnTo>
                    <a:lnTo>
                      <a:pt x="11094" y="14050"/>
                    </a:lnTo>
                    <a:lnTo>
                      <a:pt x="11073" y="14081"/>
                    </a:lnTo>
                    <a:lnTo>
                      <a:pt x="11052" y="14111"/>
                    </a:lnTo>
                    <a:lnTo>
                      <a:pt x="11029" y="14141"/>
                    </a:lnTo>
                    <a:lnTo>
                      <a:pt x="11005" y="14169"/>
                    </a:lnTo>
                    <a:lnTo>
                      <a:pt x="10980" y="14195"/>
                    </a:lnTo>
                    <a:lnTo>
                      <a:pt x="10953" y="14222"/>
                    </a:lnTo>
                    <a:lnTo>
                      <a:pt x="10926" y="14246"/>
                    </a:lnTo>
                    <a:lnTo>
                      <a:pt x="10896" y="14269"/>
                    </a:lnTo>
                    <a:lnTo>
                      <a:pt x="10866" y="14290"/>
                    </a:lnTo>
                    <a:lnTo>
                      <a:pt x="10835" y="14312"/>
                    </a:lnTo>
                    <a:lnTo>
                      <a:pt x="10803" y="14330"/>
                    </a:lnTo>
                    <a:lnTo>
                      <a:pt x="10770" y="14347"/>
                    </a:lnTo>
                    <a:lnTo>
                      <a:pt x="10736" y="14363"/>
                    </a:lnTo>
                    <a:lnTo>
                      <a:pt x="10701" y="14377"/>
                    </a:lnTo>
                    <a:lnTo>
                      <a:pt x="10665" y="14390"/>
                    </a:lnTo>
                    <a:lnTo>
                      <a:pt x="10629" y="14400"/>
                    </a:lnTo>
                    <a:lnTo>
                      <a:pt x="10593" y="14409"/>
                    </a:lnTo>
                    <a:lnTo>
                      <a:pt x="10555" y="14416"/>
                    </a:lnTo>
                    <a:lnTo>
                      <a:pt x="10517" y="14420"/>
                    </a:lnTo>
                    <a:lnTo>
                      <a:pt x="10497" y="14422"/>
                    </a:lnTo>
                    <a:lnTo>
                      <a:pt x="10477" y="14423"/>
                    </a:lnTo>
                    <a:lnTo>
                      <a:pt x="10458" y="14424"/>
                    </a:lnTo>
                    <a:lnTo>
                      <a:pt x="10439" y="14424"/>
                    </a:lnTo>
                    <a:lnTo>
                      <a:pt x="766" y="14424"/>
                    </a:lnTo>
                    <a:lnTo>
                      <a:pt x="746" y="14424"/>
                    </a:lnTo>
                    <a:lnTo>
                      <a:pt x="726" y="14423"/>
                    </a:lnTo>
                    <a:lnTo>
                      <a:pt x="707" y="14422"/>
                    </a:lnTo>
                    <a:lnTo>
                      <a:pt x="688" y="14420"/>
                    </a:lnTo>
                    <a:lnTo>
                      <a:pt x="649" y="14416"/>
                    </a:lnTo>
                    <a:lnTo>
                      <a:pt x="612" y="14409"/>
                    </a:lnTo>
                    <a:lnTo>
                      <a:pt x="574" y="14400"/>
                    </a:lnTo>
                    <a:lnTo>
                      <a:pt x="538" y="14390"/>
                    </a:lnTo>
                    <a:lnTo>
                      <a:pt x="502" y="14377"/>
                    </a:lnTo>
                    <a:lnTo>
                      <a:pt x="468" y="14363"/>
                    </a:lnTo>
                    <a:lnTo>
                      <a:pt x="434" y="14347"/>
                    </a:lnTo>
                    <a:lnTo>
                      <a:pt x="401" y="14330"/>
                    </a:lnTo>
                    <a:lnTo>
                      <a:pt x="369" y="14312"/>
                    </a:lnTo>
                    <a:lnTo>
                      <a:pt x="338" y="14290"/>
                    </a:lnTo>
                    <a:lnTo>
                      <a:pt x="307" y="14269"/>
                    </a:lnTo>
                    <a:lnTo>
                      <a:pt x="279" y="14246"/>
                    </a:lnTo>
                    <a:lnTo>
                      <a:pt x="251" y="14222"/>
                    </a:lnTo>
                    <a:lnTo>
                      <a:pt x="224" y="14195"/>
                    </a:lnTo>
                    <a:lnTo>
                      <a:pt x="199" y="14169"/>
                    </a:lnTo>
                    <a:lnTo>
                      <a:pt x="175" y="14141"/>
                    </a:lnTo>
                    <a:lnTo>
                      <a:pt x="152" y="14111"/>
                    </a:lnTo>
                    <a:lnTo>
                      <a:pt x="131" y="14081"/>
                    </a:lnTo>
                    <a:lnTo>
                      <a:pt x="111" y="14050"/>
                    </a:lnTo>
                    <a:lnTo>
                      <a:pt x="93" y="14017"/>
                    </a:lnTo>
                    <a:lnTo>
                      <a:pt x="75" y="13984"/>
                    </a:lnTo>
                    <a:lnTo>
                      <a:pt x="60" y="13950"/>
                    </a:lnTo>
                    <a:lnTo>
                      <a:pt x="46" y="13914"/>
                    </a:lnTo>
                    <a:lnTo>
                      <a:pt x="34" y="13879"/>
                    </a:lnTo>
                    <a:lnTo>
                      <a:pt x="24" y="13842"/>
                    </a:lnTo>
                    <a:lnTo>
                      <a:pt x="16" y="13805"/>
                    </a:lnTo>
                    <a:lnTo>
                      <a:pt x="9" y="13767"/>
                    </a:lnTo>
                    <a:lnTo>
                      <a:pt x="4" y="13728"/>
                    </a:lnTo>
                    <a:lnTo>
                      <a:pt x="1" y="13689"/>
                    </a:lnTo>
                    <a:lnTo>
                      <a:pt x="0" y="13649"/>
                    </a:lnTo>
                    <a:lnTo>
                      <a:pt x="0" y="774"/>
                    </a:lnTo>
                    <a:lnTo>
                      <a:pt x="1" y="735"/>
                    </a:lnTo>
                    <a:lnTo>
                      <a:pt x="4" y="696"/>
                    </a:lnTo>
                    <a:lnTo>
                      <a:pt x="9" y="657"/>
                    </a:lnTo>
                    <a:lnTo>
                      <a:pt x="16" y="619"/>
                    </a:lnTo>
                    <a:lnTo>
                      <a:pt x="24" y="582"/>
                    </a:lnTo>
                    <a:lnTo>
                      <a:pt x="34" y="545"/>
                    </a:lnTo>
                    <a:lnTo>
                      <a:pt x="46" y="509"/>
                    </a:lnTo>
                    <a:lnTo>
                      <a:pt x="60" y="474"/>
                    </a:lnTo>
                    <a:lnTo>
                      <a:pt x="75" y="440"/>
                    </a:lnTo>
                    <a:lnTo>
                      <a:pt x="93" y="406"/>
                    </a:lnTo>
                    <a:lnTo>
                      <a:pt x="111" y="374"/>
                    </a:lnTo>
                    <a:lnTo>
                      <a:pt x="131" y="343"/>
                    </a:lnTo>
                    <a:lnTo>
                      <a:pt x="152" y="312"/>
                    </a:lnTo>
                    <a:lnTo>
                      <a:pt x="175" y="283"/>
                    </a:lnTo>
                    <a:lnTo>
                      <a:pt x="199" y="255"/>
                    </a:lnTo>
                    <a:lnTo>
                      <a:pt x="224" y="228"/>
                    </a:lnTo>
                    <a:lnTo>
                      <a:pt x="251" y="202"/>
                    </a:lnTo>
                    <a:lnTo>
                      <a:pt x="279" y="178"/>
                    </a:lnTo>
                    <a:lnTo>
                      <a:pt x="307" y="154"/>
                    </a:lnTo>
                    <a:lnTo>
                      <a:pt x="338" y="133"/>
                    </a:lnTo>
                    <a:lnTo>
                      <a:pt x="369" y="113"/>
                    </a:lnTo>
                    <a:lnTo>
                      <a:pt x="401" y="94"/>
                    </a:lnTo>
                    <a:lnTo>
                      <a:pt x="434" y="77"/>
                    </a:lnTo>
                    <a:lnTo>
                      <a:pt x="468" y="60"/>
                    </a:lnTo>
                    <a:lnTo>
                      <a:pt x="502" y="47"/>
                    </a:lnTo>
                    <a:lnTo>
                      <a:pt x="538" y="34"/>
                    </a:lnTo>
                    <a:lnTo>
                      <a:pt x="574" y="24"/>
                    </a:lnTo>
                    <a:lnTo>
                      <a:pt x="612" y="15"/>
                    </a:lnTo>
                    <a:lnTo>
                      <a:pt x="649" y="9"/>
                    </a:lnTo>
                    <a:lnTo>
                      <a:pt x="688" y="4"/>
                    </a:lnTo>
                    <a:lnTo>
                      <a:pt x="726" y="1"/>
                    </a:lnTo>
                    <a:lnTo>
                      <a:pt x="766" y="0"/>
                    </a:lnTo>
                    <a:close/>
                    <a:moveTo>
                      <a:pt x="766" y="329"/>
                    </a:moveTo>
                    <a:lnTo>
                      <a:pt x="743" y="330"/>
                    </a:lnTo>
                    <a:lnTo>
                      <a:pt x="721" y="331"/>
                    </a:lnTo>
                    <a:lnTo>
                      <a:pt x="700" y="335"/>
                    </a:lnTo>
                    <a:lnTo>
                      <a:pt x="679" y="339"/>
                    </a:lnTo>
                    <a:lnTo>
                      <a:pt x="657" y="344"/>
                    </a:lnTo>
                    <a:lnTo>
                      <a:pt x="637" y="350"/>
                    </a:lnTo>
                    <a:lnTo>
                      <a:pt x="617" y="357"/>
                    </a:lnTo>
                    <a:lnTo>
                      <a:pt x="597" y="364"/>
                    </a:lnTo>
                    <a:lnTo>
                      <a:pt x="577" y="373"/>
                    </a:lnTo>
                    <a:lnTo>
                      <a:pt x="559" y="383"/>
                    </a:lnTo>
                    <a:lnTo>
                      <a:pt x="541" y="393"/>
                    </a:lnTo>
                    <a:lnTo>
                      <a:pt x="523" y="405"/>
                    </a:lnTo>
                    <a:lnTo>
                      <a:pt x="507" y="417"/>
                    </a:lnTo>
                    <a:lnTo>
                      <a:pt x="489" y="431"/>
                    </a:lnTo>
                    <a:lnTo>
                      <a:pt x="474" y="445"/>
                    </a:lnTo>
                    <a:lnTo>
                      <a:pt x="459" y="459"/>
                    </a:lnTo>
                    <a:lnTo>
                      <a:pt x="445" y="474"/>
                    </a:lnTo>
                    <a:lnTo>
                      <a:pt x="431" y="490"/>
                    </a:lnTo>
                    <a:lnTo>
                      <a:pt x="417" y="507"/>
                    </a:lnTo>
                    <a:lnTo>
                      <a:pt x="405" y="525"/>
                    </a:lnTo>
                    <a:lnTo>
                      <a:pt x="394" y="543"/>
                    </a:lnTo>
                    <a:lnTo>
                      <a:pt x="383" y="562"/>
                    </a:lnTo>
                    <a:lnTo>
                      <a:pt x="374" y="581"/>
                    </a:lnTo>
                    <a:lnTo>
                      <a:pt x="365" y="600"/>
                    </a:lnTo>
                    <a:lnTo>
                      <a:pt x="357" y="621"/>
                    </a:lnTo>
                    <a:lnTo>
                      <a:pt x="350" y="642"/>
                    </a:lnTo>
                    <a:lnTo>
                      <a:pt x="344" y="663"/>
                    </a:lnTo>
                    <a:lnTo>
                      <a:pt x="340" y="684"/>
                    </a:lnTo>
                    <a:lnTo>
                      <a:pt x="336" y="707"/>
                    </a:lnTo>
                    <a:lnTo>
                      <a:pt x="332" y="729"/>
                    </a:lnTo>
                    <a:lnTo>
                      <a:pt x="330" y="751"/>
                    </a:lnTo>
                    <a:lnTo>
                      <a:pt x="330" y="774"/>
                    </a:lnTo>
                    <a:lnTo>
                      <a:pt x="330" y="13649"/>
                    </a:lnTo>
                    <a:lnTo>
                      <a:pt x="330" y="13673"/>
                    </a:lnTo>
                    <a:lnTo>
                      <a:pt x="332" y="13695"/>
                    </a:lnTo>
                    <a:lnTo>
                      <a:pt x="336" y="13717"/>
                    </a:lnTo>
                    <a:lnTo>
                      <a:pt x="340" y="13739"/>
                    </a:lnTo>
                    <a:lnTo>
                      <a:pt x="344" y="13761"/>
                    </a:lnTo>
                    <a:lnTo>
                      <a:pt x="350" y="13782"/>
                    </a:lnTo>
                    <a:lnTo>
                      <a:pt x="357" y="13803"/>
                    </a:lnTo>
                    <a:lnTo>
                      <a:pt x="365" y="13823"/>
                    </a:lnTo>
                    <a:lnTo>
                      <a:pt x="374" y="13842"/>
                    </a:lnTo>
                    <a:lnTo>
                      <a:pt x="383" y="13862"/>
                    </a:lnTo>
                    <a:lnTo>
                      <a:pt x="394" y="13881"/>
                    </a:lnTo>
                    <a:lnTo>
                      <a:pt x="405" y="13899"/>
                    </a:lnTo>
                    <a:lnTo>
                      <a:pt x="417" y="13916"/>
                    </a:lnTo>
                    <a:lnTo>
                      <a:pt x="431" y="13933"/>
                    </a:lnTo>
                    <a:lnTo>
                      <a:pt x="445" y="13950"/>
                    </a:lnTo>
                    <a:lnTo>
                      <a:pt x="459" y="13965"/>
                    </a:lnTo>
                    <a:lnTo>
                      <a:pt x="474" y="13979"/>
                    </a:lnTo>
                    <a:lnTo>
                      <a:pt x="489" y="13993"/>
                    </a:lnTo>
                    <a:lnTo>
                      <a:pt x="507" y="14006"/>
                    </a:lnTo>
                    <a:lnTo>
                      <a:pt x="523" y="14018"/>
                    </a:lnTo>
                    <a:lnTo>
                      <a:pt x="541" y="14031"/>
                    </a:lnTo>
                    <a:lnTo>
                      <a:pt x="559" y="14041"/>
                    </a:lnTo>
                    <a:lnTo>
                      <a:pt x="577" y="14051"/>
                    </a:lnTo>
                    <a:lnTo>
                      <a:pt x="597" y="14060"/>
                    </a:lnTo>
                    <a:lnTo>
                      <a:pt x="617" y="14068"/>
                    </a:lnTo>
                    <a:lnTo>
                      <a:pt x="637" y="14074"/>
                    </a:lnTo>
                    <a:lnTo>
                      <a:pt x="657" y="14080"/>
                    </a:lnTo>
                    <a:lnTo>
                      <a:pt x="679" y="14085"/>
                    </a:lnTo>
                    <a:lnTo>
                      <a:pt x="700" y="14089"/>
                    </a:lnTo>
                    <a:lnTo>
                      <a:pt x="721" y="14092"/>
                    </a:lnTo>
                    <a:lnTo>
                      <a:pt x="743" y="14093"/>
                    </a:lnTo>
                    <a:lnTo>
                      <a:pt x="766" y="14094"/>
                    </a:lnTo>
                    <a:lnTo>
                      <a:pt x="10439" y="14094"/>
                    </a:lnTo>
                    <a:lnTo>
                      <a:pt x="10461" y="14093"/>
                    </a:lnTo>
                    <a:lnTo>
                      <a:pt x="10482" y="14092"/>
                    </a:lnTo>
                    <a:lnTo>
                      <a:pt x="10505" y="14089"/>
                    </a:lnTo>
                    <a:lnTo>
                      <a:pt x="10526" y="14085"/>
                    </a:lnTo>
                    <a:lnTo>
                      <a:pt x="10546" y="14080"/>
                    </a:lnTo>
                    <a:lnTo>
                      <a:pt x="10567" y="14074"/>
                    </a:lnTo>
                    <a:lnTo>
                      <a:pt x="10588" y="14068"/>
                    </a:lnTo>
                    <a:lnTo>
                      <a:pt x="10607" y="14060"/>
                    </a:lnTo>
                    <a:lnTo>
                      <a:pt x="10626" y="14051"/>
                    </a:lnTo>
                    <a:lnTo>
                      <a:pt x="10645" y="14041"/>
                    </a:lnTo>
                    <a:lnTo>
                      <a:pt x="10663" y="14031"/>
                    </a:lnTo>
                    <a:lnTo>
                      <a:pt x="10681" y="14018"/>
                    </a:lnTo>
                    <a:lnTo>
                      <a:pt x="10698" y="14006"/>
                    </a:lnTo>
                    <a:lnTo>
                      <a:pt x="10714" y="13993"/>
                    </a:lnTo>
                    <a:lnTo>
                      <a:pt x="10730" y="13979"/>
                    </a:lnTo>
                    <a:lnTo>
                      <a:pt x="10745" y="13965"/>
                    </a:lnTo>
                    <a:lnTo>
                      <a:pt x="10760" y="13950"/>
                    </a:lnTo>
                    <a:lnTo>
                      <a:pt x="10774" y="13933"/>
                    </a:lnTo>
                    <a:lnTo>
                      <a:pt x="10787" y="13916"/>
                    </a:lnTo>
                    <a:lnTo>
                      <a:pt x="10799" y="13899"/>
                    </a:lnTo>
                    <a:lnTo>
                      <a:pt x="10810" y="13881"/>
                    </a:lnTo>
                    <a:lnTo>
                      <a:pt x="10820" y="13862"/>
                    </a:lnTo>
                    <a:lnTo>
                      <a:pt x="10830" y="13842"/>
                    </a:lnTo>
                    <a:lnTo>
                      <a:pt x="10840" y="13823"/>
                    </a:lnTo>
                    <a:lnTo>
                      <a:pt x="10847" y="13803"/>
                    </a:lnTo>
                    <a:lnTo>
                      <a:pt x="10854" y="13782"/>
                    </a:lnTo>
                    <a:lnTo>
                      <a:pt x="10860" y="13761"/>
                    </a:lnTo>
                    <a:lnTo>
                      <a:pt x="10865" y="13739"/>
                    </a:lnTo>
                    <a:lnTo>
                      <a:pt x="10869" y="13717"/>
                    </a:lnTo>
                    <a:lnTo>
                      <a:pt x="10872" y="13695"/>
                    </a:lnTo>
                    <a:lnTo>
                      <a:pt x="10873" y="13673"/>
                    </a:lnTo>
                    <a:lnTo>
                      <a:pt x="10874" y="13649"/>
                    </a:lnTo>
                    <a:lnTo>
                      <a:pt x="10874" y="774"/>
                    </a:lnTo>
                    <a:lnTo>
                      <a:pt x="10873" y="751"/>
                    </a:lnTo>
                    <a:lnTo>
                      <a:pt x="10872" y="729"/>
                    </a:lnTo>
                    <a:lnTo>
                      <a:pt x="10869" y="707"/>
                    </a:lnTo>
                    <a:lnTo>
                      <a:pt x="10865" y="684"/>
                    </a:lnTo>
                    <a:lnTo>
                      <a:pt x="10860" y="663"/>
                    </a:lnTo>
                    <a:lnTo>
                      <a:pt x="10854" y="642"/>
                    </a:lnTo>
                    <a:lnTo>
                      <a:pt x="10847" y="621"/>
                    </a:lnTo>
                    <a:lnTo>
                      <a:pt x="10840" y="600"/>
                    </a:lnTo>
                    <a:lnTo>
                      <a:pt x="10830" y="581"/>
                    </a:lnTo>
                    <a:lnTo>
                      <a:pt x="10820" y="562"/>
                    </a:lnTo>
                    <a:lnTo>
                      <a:pt x="10810" y="543"/>
                    </a:lnTo>
                    <a:lnTo>
                      <a:pt x="10799" y="525"/>
                    </a:lnTo>
                    <a:lnTo>
                      <a:pt x="10787" y="507"/>
                    </a:lnTo>
                    <a:lnTo>
                      <a:pt x="10774" y="490"/>
                    </a:lnTo>
                    <a:lnTo>
                      <a:pt x="10760" y="474"/>
                    </a:lnTo>
                    <a:lnTo>
                      <a:pt x="10745" y="459"/>
                    </a:lnTo>
                    <a:lnTo>
                      <a:pt x="10730" y="445"/>
                    </a:lnTo>
                    <a:lnTo>
                      <a:pt x="10714" y="431"/>
                    </a:lnTo>
                    <a:lnTo>
                      <a:pt x="10698" y="417"/>
                    </a:lnTo>
                    <a:lnTo>
                      <a:pt x="10681" y="405"/>
                    </a:lnTo>
                    <a:lnTo>
                      <a:pt x="10663" y="393"/>
                    </a:lnTo>
                    <a:lnTo>
                      <a:pt x="10645" y="383"/>
                    </a:lnTo>
                    <a:lnTo>
                      <a:pt x="10626" y="373"/>
                    </a:lnTo>
                    <a:lnTo>
                      <a:pt x="10607" y="364"/>
                    </a:lnTo>
                    <a:lnTo>
                      <a:pt x="10588" y="357"/>
                    </a:lnTo>
                    <a:lnTo>
                      <a:pt x="10567" y="350"/>
                    </a:lnTo>
                    <a:lnTo>
                      <a:pt x="10546" y="344"/>
                    </a:lnTo>
                    <a:lnTo>
                      <a:pt x="10526" y="339"/>
                    </a:lnTo>
                    <a:lnTo>
                      <a:pt x="10505" y="335"/>
                    </a:lnTo>
                    <a:lnTo>
                      <a:pt x="10482" y="331"/>
                    </a:lnTo>
                    <a:lnTo>
                      <a:pt x="10461" y="330"/>
                    </a:lnTo>
                    <a:lnTo>
                      <a:pt x="10439" y="329"/>
                    </a:lnTo>
                    <a:lnTo>
                      <a:pt x="766" y="329"/>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03" name="Freeform 25"/>
              <p:cNvSpPr>
                <a:spLocks/>
              </p:cNvSpPr>
              <p:nvPr/>
            </p:nvSpPr>
            <p:spPr bwMode="auto">
              <a:xfrm>
                <a:off x="-1365251" y="4560888"/>
                <a:ext cx="636588" cy="833438"/>
              </a:xfrm>
              <a:custGeom>
                <a:avLst/>
                <a:gdLst/>
                <a:ahLst/>
                <a:cxnLst>
                  <a:cxn ang="0">
                    <a:pos x="10448" y="2"/>
                  </a:cxn>
                  <a:cxn ang="0">
                    <a:pos x="10574" y="15"/>
                  </a:cxn>
                  <a:cxn ang="0">
                    <a:pos x="10696" y="40"/>
                  </a:cxn>
                  <a:cxn ang="0">
                    <a:pos x="10813" y="78"/>
                  </a:cxn>
                  <a:cxn ang="0">
                    <a:pos x="10926" y="126"/>
                  </a:cxn>
                  <a:cxn ang="0">
                    <a:pos x="11032" y="185"/>
                  </a:cxn>
                  <a:cxn ang="0">
                    <a:pos x="11132" y="254"/>
                  </a:cxn>
                  <a:cxn ang="0">
                    <a:pos x="11225" y="332"/>
                  </a:cxn>
                  <a:cxn ang="0">
                    <a:pos x="11310" y="418"/>
                  </a:cxn>
                  <a:cxn ang="0">
                    <a:pos x="11386" y="512"/>
                  </a:cxn>
                  <a:cxn ang="0">
                    <a:pos x="11454" y="613"/>
                  </a:cxn>
                  <a:cxn ang="0">
                    <a:pos x="11512" y="720"/>
                  </a:cxn>
                  <a:cxn ang="0">
                    <a:pos x="11559" y="833"/>
                  </a:cxn>
                  <a:cxn ang="0">
                    <a:pos x="11596" y="953"/>
                  </a:cxn>
                  <a:cxn ang="0">
                    <a:pos x="11621" y="1075"/>
                  </a:cxn>
                  <a:cxn ang="0">
                    <a:pos x="11633" y="1203"/>
                  </a:cxn>
                  <a:cxn ang="0">
                    <a:pos x="11635" y="15035"/>
                  </a:cxn>
                  <a:cxn ang="0">
                    <a:pos x="11619" y="15112"/>
                  </a:cxn>
                  <a:cxn ang="0">
                    <a:pos x="11576" y="15175"/>
                  </a:cxn>
                  <a:cxn ang="0">
                    <a:pos x="11514" y="15217"/>
                  </a:cxn>
                  <a:cxn ang="0">
                    <a:pos x="11457" y="15232"/>
                  </a:cxn>
                  <a:cxn ang="0">
                    <a:pos x="11416" y="15232"/>
                  </a:cxn>
                  <a:cxn ang="0">
                    <a:pos x="11360" y="15217"/>
                  </a:cxn>
                  <a:cxn ang="0">
                    <a:pos x="11297" y="15175"/>
                  </a:cxn>
                  <a:cxn ang="0">
                    <a:pos x="11255" y="15112"/>
                  </a:cxn>
                  <a:cxn ang="0">
                    <a:pos x="11240" y="15055"/>
                  </a:cxn>
                  <a:cxn ang="0">
                    <a:pos x="11238" y="1267"/>
                  </a:cxn>
                  <a:cxn ang="0">
                    <a:pos x="11234" y="1178"/>
                  </a:cxn>
                  <a:cxn ang="0">
                    <a:pos x="11221" y="1091"/>
                  </a:cxn>
                  <a:cxn ang="0">
                    <a:pos x="11200" y="1008"/>
                  </a:cxn>
                  <a:cxn ang="0">
                    <a:pos x="11171" y="928"/>
                  </a:cxn>
                  <a:cxn ang="0">
                    <a:pos x="11092" y="780"/>
                  </a:cxn>
                  <a:cxn ang="0">
                    <a:pos x="10986" y="650"/>
                  </a:cxn>
                  <a:cxn ang="0">
                    <a:pos x="10860" y="545"/>
                  </a:cxn>
                  <a:cxn ang="0">
                    <a:pos x="10715" y="464"/>
                  </a:cxn>
                  <a:cxn ang="0">
                    <a:pos x="10637" y="435"/>
                  </a:cxn>
                  <a:cxn ang="0">
                    <a:pos x="10555" y="414"/>
                  </a:cxn>
                  <a:cxn ang="0">
                    <a:pos x="10471" y="401"/>
                  </a:cxn>
                  <a:cxn ang="0">
                    <a:pos x="10384" y="396"/>
                  </a:cxn>
                  <a:cxn ang="0">
                    <a:pos x="189" y="396"/>
                  </a:cxn>
                  <a:cxn ang="0">
                    <a:pos x="139" y="388"/>
                  </a:cxn>
                  <a:cxn ang="0">
                    <a:pos x="73" y="352"/>
                  </a:cxn>
                  <a:cxn ang="0">
                    <a:pos x="24" y="293"/>
                  </a:cxn>
                  <a:cxn ang="0">
                    <a:pos x="3" y="229"/>
                  </a:cxn>
                  <a:cxn ang="0">
                    <a:pos x="1" y="188"/>
                  </a:cxn>
                  <a:cxn ang="0">
                    <a:pos x="9" y="140"/>
                  </a:cxn>
                  <a:cxn ang="0">
                    <a:pos x="45" y="73"/>
                  </a:cxn>
                  <a:cxn ang="0">
                    <a:pos x="104" y="24"/>
                  </a:cxn>
                  <a:cxn ang="0">
                    <a:pos x="169" y="2"/>
                  </a:cxn>
                  <a:cxn ang="0">
                    <a:pos x="204" y="0"/>
                  </a:cxn>
                </a:cxnLst>
                <a:rect l="0" t="0" r="r" b="b"/>
                <a:pathLst>
                  <a:path w="11635" h="15233">
                    <a:moveTo>
                      <a:pt x="209" y="0"/>
                    </a:moveTo>
                    <a:lnTo>
                      <a:pt x="10384" y="0"/>
                    </a:lnTo>
                    <a:lnTo>
                      <a:pt x="10417" y="0"/>
                    </a:lnTo>
                    <a:lnTo>
                      <a:pt x="10448" y="2"/>
                    </a:lnTo>
                    <a:lnTo>
                      <a:pt x="10480" y="4"/>
                    </a:lnTo>
                    <a:lnTo>
                      <a:pt x="10512" y="7"/>
                    </a:lnTo>
                    <a:lnTo>
                      <a:pt x="10543" y="10"/>
                    </a:lnTo>
                    <a:lnTo>
                      <a:pt x="10574" y="15"/>
                    </a:lnTo>
                    <a:lnTo>
                      <a:pt x="10605" y="20"/>
                    </a:lnTo>
                    <a:lnTo>
                      <a:pt x="10635" y="26"/>
                    </a:lnTo>
                    <a:lnTo>
                      <a:pt x="10666" y="32"/>
                    </a:lnTo>
                    <a:lnTo>
                      <a:pt x="10696" y="40"/>
                    </a:lnTo>
                    <a:lnTo>
                      <a:pt x="10725" y="49"/>
                    </a:lnTo>
                    <a:lnTo>
                      <a:pt x="10756" y="58"/>
                    </a:lnTo>
                    <a:lnTo>
                      <a:pt x="10785" y="67"/>
                    </a:lnTo>
                    <a:lnTo>
                      <a:pt x="10813" y="78"/>
                    </a:lnTo>
                    <a:lnTo>
                      <a:pt x="10842" y="89"/>
                    </a:lnTo>
                    <a:lnTo>
                      <a:pt x="10870" y="100"/>
                    </a:lnTo>
                    <a:lnTo>
                      <a:pt x="10898" y="113"/>
                    </a:lnTo>
                    <a:lnTo>
                      <a:pt x="10926" y="126"/>
                    </a:lnTo>
                    <a:lnTo>
                      <a:pt x="10953" y="140"/>
                    </a:lnTo>
                    <a:lnTo>
                      <a:pt x="10979" y="154"/>
                    </a:lnTo>
                    <a:lnTo>
                      <a:pt x="11006" y="169"/>
                    </a:lnTo>
                    <a:lnTo>
                      <a:pt x="11032" y="185"/>
                    </a:lnTo>
                    <a:lnTo>
                      <a:pt x="11057" y="201"/>
                    </a:lnTo>
                    <a:lnTo>
                      <a:pt x="11082" y="218"/>
                    </a:lnTo>
                    <a:lnTo>
                      <a:pt x="11108" y="236"/>
                    </a:lnTo>
                    <a:lnTo>
                      <a:pt x="11132" y="254"/>
                    </a:lnTo>
                    <a:lnTo>
                      <a:pt x="11156" y="272"/>
                    </a:lnTo>
                    <a:lnTo>
                      <a:pt x="11180" y="291"/>
                    </a:lnTo>
                    <a:lnTo>
                      <a:pt x="11202" y="312"/>
                    </a:lnTo>
                    <a:lnTo>
                      <a:pt x="11225" y="332"/>
                    </a:lnTo>
                    <a:lnTo>
                      <a:pt x="11246" y="352"/>
                    </a:lnTo>
                    <a:lnTo>
                      <a:pt x="11269" y="373"/>
                    </a:lnTo>
                    <a:lnTo>
                      <a:pt x="11289" y="395"/>
                    </a:lnTo>
                    <a:lnTo>
                      <a:pt x="11310" y="418"/>
                    </a:lnTo>
                    <a:lnTo>
                      <a:pt x="11329" y="441"/>
                    </a:lnTo>
                    <a:lnTo>
                      <a:pt x="11349" y="464"/>
                    </a:lnTo>
                    <a:lnTo>
                      <a:pt x="11368" y="487"/>
                    </a:lnTo>
                    <a:lnTo>
                      <a:pt x="11386" y="512"/>
                    </a:lnTo>
                    <a:lnTo>
                      <a:pt x="11404" y="536"/>
                    </a:lnTo>
                    <a:lnTo>
                      <a:pt x="11421" y="561"/>
                    </a:lnTo>
                    <a:lnTo>
                      <a:pt x="11438" y="587"/>
                    </a:lnTo>
                    <a:lnTo>
                      <a:pt x="11454" y="613"/>
                    </a:lnTo>
                    <a:lnTo>
                      <a:pt x="11469" y="639"/>
                    </a:lnTo>
                    <a:lnTo>
                      <a:pt x="11484" y="665"/>
                    </a:lnTo>
                    <a:lnTo>
                      <a:pt x="11498" y="693"/>
                    </a:lnTo>
                    <a:lnTo>
                      <a:pt x="11512" y="720"/>
                    </a:lnTo>
                    <a:lnTo>
                      <a:pt x="11525" y="748"/>
                    </a:lnTo>
                    <a:lnTo>
                      <a:pt x="11537" y="777"/>
                    </a:lnTo>
                    <a:lnTo>
                      <a:pt x="11548" y="805"/>
                    </a:lnTo>
                    <a:lnTo>
                      <a:pt x="11559" y="833"/>
                    </a:lnTo>
                    <a:lnTo>
                      <a:pt x="11569" y="863"/>
                    </a:lnTo>
                    <a:lnTo>
                      <a:pt x="11578" y="892"/>
                    </a:lnTo>
                    <a:lnTo>
                      <a:pt x="11587" y="922"/>
                    </a:lnTo>
                    <a:lnTo>
                      <a:pt x="11596" y="953"/>
                    </a:lnTo>
                    <a:lnTo>
                      <a:pt x="11603" y="983"/>
                    </a:lnTo>
                    <a:lnTo>
                      <a:pt x="11610" y="1013"/>
                    </a:lnTo>
                    <a:lnTo>
                      <a:pt x="11616" y="1044"/>
                    </a:lnTo>
                    <a:lnTo>
                      <a:pt x="11621" y="1075"/>
                    </a:lnTo>
                    <a:lnTo>
                      <a:pt x="11625" y="1106"/>
                    </a:lnTo>
                    <a:lnTo>
                      <a:pt x="11629" y="1139"/>
                    </a:lnTo>
                    <a:lnTo>
                      <a:pt x="11631" y="1170"/>
                    </a:lnTo>
                    <a:lnTo>
                      <a:pt x="11633" y="1203"/>
                    </a:lnTo>
                    <a:lnTo>
                      <a:pt x="11635" y="1235"/>
                    </a:lnTo>
                    <a:lnTo>
                      <a:pt x="11635" y="1267"/>
                    </a:lnTo>
                    <a:lnTo>
                      <a:pt x="11635" y="15035"/>
                    </a:lnTo>
                    <a:lnTo>
                      <a:pt x="11635" y="15035"/>
                    </a:lnTo>
                    <a:lnTo>
                      <a:pt x="11634" y="15055"/>
                    </a:lnTo>
                    <a:lnTo>
                      <a:pt x="11631" y="15075"/>
                    </a:lnTo>
                    <a:lnTo>
                      <a:pt x="11626" y="15094"/>
                    </a:lnTo>
                    <a:lnTo>
                      <a:pt x="11619" y="15112"/>
                    </a:lnTo>
                    <a:lnTo>
                      <a:pt x="11611" y="15129"/>
                    </a:lnTo>
                    <a:lnTo>
                      <a:pt x="11601" y="15145"/>
                    </a:lnTo>
                    <a:lnTo>
                      <a:pt x="11589" y="15161"/>
                    </a:lnTo>
                    <a:lnTo>
                      <a:pt x="11576" y="15175"/>
                    </a:lnTo>
                    <a:lnTo>
                      <a:pt x="11562" y="15188"/>
                    </a:lnTo>
                    <a:lnTo>
                      <a:pt x="11547" y="15199"/>
                    </a:lnTo>
                    <a:lnTo>
                      <a:pt x="11531" y="15209"/>
                    </a:lnTo>
                    <a:lnTo>
                      <a:pt x="11514" y="15217"/>
                    </a:lnTo>
                    <a:lnTo>
                      <a:pt x="11495" y="15224"/>
                    </a:lnTo>
                    <a:lnTo>
                      <a:pt x="11476" y="15229"/>
                    </a:lnTo>
                    <a:lnTo>
                      <a:pt x="11467" y="15231"/>
                    </a:lnTo>
                    <a:lnTo>
                      <a:pt x="11457" y="15232"/>
                    </a:lnTo>
                    <a:lnTo>
                      <a:pt x="11447" y="15233"/>
                    </a:lnTo>
                    <a:lnTo>
                      <a:pt x="11437" y="15233"/>
                    </a:lnTo>
                    <a:lnTo>
                      <a:pt x="11427" y="15233"/>
                    </a:lnTo>
                    <a:lnTo>
                      <a:pt x="11416" y="15232"/>
                    </a:lnTo>
                    <a:lnTo>
                      <a:pt x="11406" y="15231"/>
                    </a:lnTo>
                    <a:lnTo>
                      <a:pt x="11397" y="15229"/>
                    </a:lnTo>
                    <a:lnTo>
                      <a:pt x="11378" y="15224"/>
                    </a:lnTo>
                    <a:lnTo>
                      <a:pt x="11360" y="15217"/>
                    </a:lnTo>
                    <a:lnTo>
                      <a:pt x="11343" y="15209"/>
                    </a:lnTo>
                    <a:lnTo>
                      <a:pt x="11326" y="15199"/>
                    </a:lnTo>
                    <a:lnTo>
                      <a:pt x="11311" y="15188"/>
                    </a:lnTo>
                    <a:lnTo>
                      <a:pt x="11297" y="15175"/>
                    </a:lnTo>
                    <a:lnTo>
                      <a:pt x="11284" y="15161"/>
                    </a:lnTo>
                    <a:lnTo>
                      <a:pt x="11273" y="15145"/>
                    </a:lnTo>
                    <a:lnTo>
                      <a:pt x="11263" y="15129"/>
                    </a:lnTo>
                    <a:lnTo>
                      <a:pt x="11255" y="15112"/>
                    </a:lnTo>
                    <a:lnTo>
                      <a:pt x="11247" y="15094"/>
                    </a:lnTo>
                    <a:lnTo>
                      <a:pt x="11243" y="15075"/>
                    </a:lnTo>
                    <a:lnTo>
                      <a:pt x="11241" y="15065"/>
                    </a:lnTo>
                    <a:lnTo>
                      <a:pt x="11240" y="15055"/>
                    </a:lnTo>
                    <a:lnTo>
                      <a:pt x="11239" y="15045"/>
                    </a:lnTo>
                    <a:lnTo>
                      <a:pt x="11239" y="15035"/>
                    </a:lnTo>
                    <a:lnTo>
                      <a:pt x="11238" y="15035"/>
                    </a:lnTo>
                    <a:lnTo>
                      <a:pt x="11238" y="1267"/>
                    </a:lnTo>
                    <a:lnTo>
                      <a:pt x="11238" y="1245"/>
                    </a:lnTo>
                    <a:lnTo>
                      <a:pt x="11237" y="1223"/>
                    </a:lnTo>
                    <a:lnTo>
                      <a:pt x="11236" y="1201"/>
                    </a:lnTo>
                    <a:lnTo>
                      <a:pt x="11234" y="1178"/>
                    </a:lnTo>
                    <a:lnTo>
                      <a:pt x="11231" y="1156"/>
                    </a:lnTo>
                    <a:lnTo>
                      <a:pt x="11228" y="1135"/>
                    </a:lnTo>
                    <a:lnTo>
                      <a:pt x="11225" y="1114"/>
                    </a:lnTo>
                    <a:lnTo>
                      <a:pt x="11221" y="1091"/>
                    </a:lnTo>
                    <a:lnTo>
                      <a:pt x="11216" y="1070"/>
                    </a:lnTo>
                    <a:lnTo>
                      <a:pt x="11212" y="1050"/>
                    </a:lnTo>
                    <a:lnTo>
                      <a:pt x="11206" y="1029"/>
                    </a:lnTo>
                    <a:lnTo>
                      <a:pt x="11200" y="1008"/>
                    </a:lnTo>
                    <a:lnTo>
                      <a:pt x="11194" y="988"/>
                    </a:lnTo>
                    <a:lnTo>
                      <a:pt x="11187" y="968"/>
                    </a:lnTo>
                    <a:lnTo>
                      <a:pt x="11179" y="948"/>
                    </a:lnTo>
                    <a:lnTo>
                      <a:pt x="11171" y="928"/>
                    </a:lnTo>
                    <a:lnTo>
                      <a:pt x="11153" y="889"/>
                    </a:lnTo>
                    <a:lnTo>
                      <a:pt x="11135" y="852"/>
                    </a:lnTo>
                    <a:lnTo>
                      <a:pt x="11114" y="815"/>
                    </a:lnTo>
                    <a:lnTo>
                      <a:pt x="11092" y="780"/>
                    </a:lnTo>
                    <a:lnTo>
                      <a:pt x="11067" y="745"/>
                    </a:lnTo>
                    <a:lnTo>
                      <a:pt x="11042" y="713"/>
                    </a:lnTo>
                    <a:lnTo>
                      <a:pt x="11015" y="681"/>
                    </a:lnTo>
                    <a:lnTo>
                      <a:pt x="10986" y="650"/>
                    </a:lnTo>
                    <a:lnTo>
                      <a:pt x="10957" y="622"/>
                    </a:lnTo>
                    <a:lnTo>
                      <a:pt x="10926" y="595"/>
                    </a:lnTo>
                    <a:lnTo>
                      <a:pt x="10893" y="568"/>
                    </a:lnTo>
                    <a:lnTo>
                      <a:pt x="10860" y="545"/>
                    </a:lnTo>
                    <a:lnTo>
                      <a:pt x="10825" y="522"/>
                    </a:lnTo>
                    <a:lnTo>
                      <a:pt x="10790" y="501"/>
                    </a:lnTo>
                    <a:lnTo>
                      <a:pt x="10754" y="482"/>
                    </a:lnTo>
                    <a:lnTo>
                      <a:pt x="10715" y="464"/>
                    </a:lnTo>
                    <a:lnTo>
                      <a:pt x="10696" y="456"/>
                    </a:lnTo>
                    <a:lnTo>
                      <a:pt x="10677" y="449"/>
                    </a:lnTo>
                    <a:lnTo>
                      <a:pt x="10656" y="442"/>
                    </a:lnTo>
                    <a:lnTo>
                      <a:pt x="10637" y="435"/>
                    </a:lnTo>
                    <a:lnTo>
                      <a:pt x="10617" y="429"/>
                    </a:lnTo>
                    <a:lnTo>
                      <a:pt x="10597" y="424"/>
                    </a:lnTo>
                    <a:lnTo>
                      <a:pt x="10577" y="419"/>
                    </a:lnTo>
                    <a:lnTo>
                      <a:pt x="10555" y="414"/>
                    </a:lnTo>
                    <a:lnTo>
                      <a:pt x="10535" y="410"/>
                    </a:lnTo>
                    <a:lnTo>
                      <a:pt x="10514" y="407"/>
                    </a:lnTo>
                    <a:lnTo>
                      <a:pt x="10493" y="404"/>
                    </a:lnTo>
                    <a:lnTo>
                      <a:pt x="10471" y="401"/>
                    </a:lnTo>
                    <a:lnTo>
                      <a:pt x="10449" y="398"/>
                    </a:lnTo>
                    <a:lnTo>
                      <a:pt x="10428" y="397"/>
                    </a:lnTo>
                    <a:lnTo>
                      <a:pt x="10405" y="396"/>
                    </a:lnTo>
                    <a:lnTo>
                      <a:pt x="10384" y="396"/>
                    </a:lnTo>
                    <a:lnTo>
                      <a:pt x="217" y="396"/>
                    </a:lnTo>
                    <a:lnTo>
                      <a:pt x="208" y="396"/>
                    </a:lnTo>
                    <a:lnTo>
                      <a:pt x="199" y="397"/>
                    </a:lnTo>
                    <a:lnTo>
                      <a:pt x="189" y="396"/>
                    </a:lnTo>
                    <a:lnTo>
                      <a:pt x="179" y="396"/>
                    </a:lnTo>
                    <a:lnTo>
                      <a:pt x="169" y="394"/>
                    </a:lnTo>
                    <a:lnTo>
                      <a:pt x="159" y="393"/>
                    </a:lnTo>
                    <a:lnTo>
                      <a:pt x="139" y="388"/>
                    </a:lnTo>
                    <a:lnTo>
                      <a:pt x="121" y="381"/>
                    </a:lnTo>
                    <a:lnTo>
                      <a:pt x="104" y="373"/>
                    </a:lnTo>
                    <a:lnTo>
                      <a:pt x="88" y="363"/>
                    </a:lnTo>
                    <a:lnTo>
                      <a:pt x="73" y="352"/>
                    </a:lnTo>
                    <a:lnTo>
                      <a:pt x="58" y="339"/>
                    </a:lnTo>
                    <a:lnTo>
                      <a:pt x="45" y="325"/>
                    </a:lnTo>
                    <a:lnTo>
                      <a:pt x="34" y="309"/>
                    </a:lnTo>
                    <a:lnTo>
                      <a:pt x="24" y="293"/>
                    </a:lnTo>
                    <a:lnTo>
                      <a:pt x="16" y="276"/>
                    </a:lnTo>
                    <a:lnTo>
                      <a:pt x="9" y="258"/>
                    </a:lnTo>
                    <a:lnTo>
                      <a:pt x="4" y="239"/>
                    </a:lnTo>
                    <a:lnTo>
                      <a:pt x="3" y="229"/>
                    </a:lnTo>
                    <a:lnTo>
                      <a:pt x="1" y="218"/>
                    </a:lnTo>
                    <a:lnTo>
                      <a:pt x="1" y="208"/>
                    </a:lnTo>
                    <a:lnTo>
                      <a:pt x="0" y="198"/>
                    </a:lnTo>
                    <a:lnTo>
                      <a:pt x="1" y="188"/>
                    </a:lnTo>
                    <a:lnTo>
                      <a:pt x="1" y="178"/>
                    </a:lnTo>
                    <a:lnTo>
                      <a:pt x="3" y="168"/>
                    </a:lnTo>
                    <a:lnTo>
                      <a:pt x="4" y="159"/>
                    </a:lnTo>
                    <a:lnTo>
                      <a:pt x="9" y="140"/>
                    </a:lnTo>
                    <a:lnTo>
                      <a:pt x="16" y="121"/>
                    </a:lnTo>
                    <a:lnTo>
                      <a:pt x="24" y="104"/>
                    </a:lnTo>
                    <a:lnTo>
                      <a:pt x="34" y="88"/>
                    </a:lnTo>
                    <a:lnTo>
                      <a:pt x="45" y="73"/>
                    </a:lnTo>
                    <a:lnTo>
                      <a:pt x="58" y="59"/>
                    </a:lnTo>
                    <a:lnTo>
                      <a:pt x="73" y="46"/>
                    </a:lnTo>
                    <a:lnTo>
                      <a:pt x="88" y="34"/>
                    </a:lnTo>
                    <a:lnTo>
                      <a:pt x="104" y="24"/>
                    </a:lnTo>
                    <a:lnTo>
                      <a:pt x="121" y="15"/>
                    </a:lnTo>
                    <a:lnTo>
                      <a:pt x="139" y="9"/>
                    </a:lnTo>
                    <a:lnTo>
                      <a:pt x="159" y="4"/>
                    </a:lnTo>
                    <a:lnTo>
                      <a:pt x="169" y="2"/>
                    </a:lnTo>
                    <a:lnTo>
                      <a:pt x="179" y="1"/>
                    </a:lnTo>
                    <a:lnTo>
                      <a:pt x="189" y="0"/>
                    </a:lnTo>
                    <a:lnTo>
                      <a:pt x="199" y="0"/>
                    </a:lnTo>
                    <a:lnTo>
                      <a:pt x="204" y="0"/>
                    </a:lnTo>
                    <a:lnTo>
                      <a:pt x="209" y="0"/>
                    </a:lnTo>
                    <a:lnTo>
                      <a:pt x="209" y="0"/>
                    </a:lnTo>
                    <a:close/>
                  </a:path>
                </a:pathLst>
              </a:custGeom>
              <a:solidFill>
                <a:srgbClr val="1A72AF"/>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04" name="Freeform 26"/>
              <p:cNvSpPr>
                <a:spLocks/>
              </p:cNvSpPr>
              <p:nvPr/>
            </p:nvSpPr>
            <p:spPr bwMode="auto">
              <a:xfrm>
                <a:off x="-1274763" y="4972051"/>
                <a:ext cx="346075" cy="287338"/>
              </a:xfrm>
              <a:custGeom>
                <a:avLst/>
                <a:gdLst/>
                <a:ahLst/>
                <a:cxnLst>
                  <a:cxn ang="0">
                    <a:pos x="265" y="0"/>
                  </a:cxn>
                  <a:cxn ang="0">
                    <a:pos x="265" y="1814"/>
                  </a:cxn>
                  <a:cxn ang="0">
                    <a:pos x="2245" y="3090"/>
                  </a:cxn>
                  <a:cxn ang="0">
                    <a:pos x="6316" y="3090"/>
                  </a:cxn>
                  <a:cxn ang="0">
                    <a:pos x="6316" y="5243"/>
                  </a:cxn>
                  <a:cxn ang="0">
                    <a:pos x="6052" y="5243"/>
                  </a:cxn>
                  <a:cxn ang="0">
                    <a:pos x="6052" y="3354"/>
                  </a:cxn>
                  <a:cxn ang="0">
                    <a:pos x="2206" y="3354"/>
                  </a:cxn>
                  <a:cxn ang="0">
                    <a:pos x="2136" y="3333"/>
                  </a:cxn>
                  <a:cxn ang="0">
                    <a:pos x="61" y="1997"/>
                  </a:cxn>
                  <a:cxn ang="0">
                    <a:pos x="0" y="1957"/>
                  </a:cxn>
                  <a:cxn ang="0">
                    <a:pos x="0" y="0"/>
                  </a:cxn>
                  <a:cxn ang="0">
                    <a:pos x="265" y="0"/>
                  </a:cxn>
                </a:cxnLst>
                <a:rect l="0" t="0" r="r" b="b"/>
                <a:pathLst>
                  <a:path w="6316" h="5243">
                    <a:moveTo>
                      <a:pt x="265" y="0"/>
                    </a:moveTo>
                    <a:lnTo>
                      <a:pt x="265" y="1814"/>
                    </a:lnTo>
                    <a:lnTo>
                      <a:pt x="2245" y="3090"/>
                    </a:lnTo>
                    <a:lnTo>
                      <a:pt x="6316" y="3090"/>
                    </a:lnTo>
                    <a:lnTo>
                      <a:pt x="6316" y="5243"/>
                    </a:lnTo>
                    <a:lnTo>
                      <a:pt x="6052" y="5243"/>
                    </a:lnTo>
                    <a:lnTo>
                      <a:pt x="6052" y="3354"/>
                    </a:lnTo>
                    <a:lnTo>
                      <a:pt x="2206" y="3354"/>
                    </a:lnTo>
                    <a:lnTo>
                      <a:pt x="2136" y="3333"/>
                    </a:lnTo>
                    <a:lnTo>
                      <a:pt x="61" y="1997"/>
                    </a:lnTo>
                    <a:lnTo>
                      <a:pt x="0" y="1957"/>
                    </a:lnTo>
                    <a:lnTo>
                      <a:pt x="0" y="0"/>
                    </a:lnTo>
                    <a:lnTo>
                      <a:pt x="265" y="0"/>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05" name="Freeform 27"/>
              <p:cNvSpPr>
                <a:spLocks/>
              </p:cNvSpPr>
              <p:nvPr/>
            </p:nvSpPr>
            <p:spPr bwMode="auto">
              <a:xfrm>
                <a:off x="-1263651" y="5191126"/>
                <a:ext cx="123825" cy="109538"/>
              </a:xfrm>
              <a:custGeom>
                <a:avLst/>
                <a:gdLst/>
                <a:ahLst/>
                <a:cxnLst>
                  <a:cxn ang="0">
                    <a:pos x="2258" y="0"/>
                  </a:cxn>
                  <a:cxn ang="0">
                    <a:pos x="2258" y="2000"/>
                  </a:cxn>
                  <a:cxn ang="0">
                    <a:pos x="0" y="2000"/>
                  </a:cxn>
                  <a:cxn ang="0">
                    <a:pos x="0" y="1736"/>
                  </a:cxn>
                  <a:cxn ang="0">
                    <a:pos x="1994" y="1736"/>
                  </a:cxn>
                  <a:cxn ang="0">
                    <a:pos x="1994" y="0"/>
                  </a:cxn>
                  <a:cxn ang="0">
                    <a:pos x="2258" y="0"/>
                  </a:cxn>
                </a:cxnLst>
                <a:rect l="0" t="0" r="r" b="b"/>
                <a:pathLst>
                  <a:path w="2258" h="2000">
                    <a:moveTo>
                      <a:pt x="2258" y="0"/>
                    </a:moveTo>
                    <a:lnTo>
                      <a:pt x="2258" y="2000"/>
                    </a:lnTo>
                    <a:lnTo>
                      <a:pt x="0" y="2000"/>
                    </a:lnTo>
                    <a:lnTo>
                      <a:pt x="0" y="1736"/>
                    </a:lnTo>
                    <a:lnTo>
                      <a:pt x="1994" y="1736"/>
                    </a:lnTo>
                    <a:lnTo>
                      <a:pt x="1994" y="0"/>
                    </a:lnTo>
                    <a:lnTo>
                      <a:pt x="2258" y="0"/>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06" name="Freeform 28"/>
              <p:cNvSpPr>
                <a:spLocks/>
              </p:cNvSpPr>
              <p:nvPr/>
            </p:nvSpPr>
            <p:spPr bwMode="auto">
              <a:xfrm>
                <a:off x="-1233488" y="4794251"/>
                <a:ext cx="266700" cy="153988"/>
              </a:xfrm>
              <a:custGeom>
                <a:avLst/>
                <a:gdLst/>
                <a:ahLst/>
                <a:cxnLst>
                  <a:cxn ang="0">
                    <a:pos x="0" y="2550"/>
                  </a:cxn>
                  <a:cxn ang="0">
                    <a:pos x="2376" y="2550"/>
                  </a:cxn>
                  <a:cxn ang="0">
                    <a:pos x="2376" y="0"/>
                  </a:cxn>
                  <a:cxn ang="0">
                    <a:pos x="2640" y="0"/>
                  </a:cxn>
                  <a:cxn ang="0">
                    <a:pos x="2640" y="2550"/>
                  </a:cxn>
                  <a:cxn ang="0">
                    <a:pos x="4881" y="2550"/>
                  </a:cxn>
                  <a:cxn ang="0">
                    <a:pos x="4881" y="2814"/>
                  </a:cxn>
                  <a:cxn ang="0">
                    <a:pos x="0" y="2814"/>
                  </a:cxn>
                  <a:cxn ang="0">
                    <a:pos x="0" y="2550"/>
                  </a:cxn>
                </a:cxnLst>
                <a:rect l="0" t="0" r="r" b="b"/>
                <a:pathLst>
                  <a:path w="4881" h="2814">
                    <a:moveTo>
                      <a:pt x="0" y="2550"/>
                    </a:moveTo>
                    <a:lnTo>
                      <a:pt x="2376" y="2550"/>
                    </a:lnTo>
                    <a:lnTo>
                      <a:pt x="2376" y="0"/>
                    </a:lnTo>
                    <a:lnTo>
                      <a:pt x="2640" y="0"/>
                    </a:lnTo>
                    <a:lnTo>
                      <a:pt x="2640" y="2550"/>
                    </a:lnTo>
                    <a:lnTo>
                      <a:pt x="4881" y="2550"/>
                    </a:lnTo>
                    <a:lnTo>
                      <a:pt x="4881" y="2814"/>
                    </a:lnTo>
                    <a:lnTo>
                      <a:pt x="0" y="2814"/>
                    </a:lnTo>
                    <a:lnTo>
                      <a:pt x="0" y="2550"/>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07" name="Freeform 29"/>
              <p:cNvSpPr>
                <a:spLocks/>
              </p:cNvSpPr>
              <p:nvPr/>
            </p:nvSpPr>
            <p:spPr bwMode="auto">
              <a:xfrm>
                <a:off x="-1333501" y="5230813"/>
                <a:ext cx="134938" cy="123825"/>
              </a:xfrm>
              <a:custGeom>
                <a:avLst/>
                <a:gdLst/>
                <a:ahLst/>
                <a:cxnLst>
                  <a:cxn ang="0">
                    <a:pos x="1237" y="0"/>
                  </a:cxn>
                  <a:cxn ang="0">
                    <a:pos x="0" y="2267"/>
                  </a:cxn>
                  <a:cxn ang="0">
                    <a:pos x="2475" y="2267"/>
                  </a:cxn>
                  <a:cxn ang="0">
                    <a:pos x="1237" y="0"/>
                  </a:cxn>
                </a:cxnLst>
                <a:rect l="0" t="0" r="r" b="b"/>
                <a:pathLst>
                  <a:path w="2475" h="2267">
                    <a:moveTo>
                      <a:pt x="1237" y="0"/>
                    </a:moveTo>
                    <a:lnTo>
                      <a:pt x="0" y="2267"/>
                    </a:lnTo>
                    <a:lnTo>
                      <a:pt x="2475" y="2267"/>
                    </a:lnTo>
                    <a:lnTo>
                      <a:pt x="1237" y="0"/>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08" name="Rectangle 30"/>
              <p:cNvSpPr>
                <a:spLocks noChangeArrowheads="1"/>
              </p:cNvSpPr>
              <p:nvPr/>
            </p:nvSpPr>
            <p:spPr bwMode="auto">
              <a:xfrm>
                <a:off x="-1358901" y="4895851"/>
                <a:ext cx="173038" cy="9842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09" name="Freeform 31"/>
              <p:cNvSpPr>
                <a:spLocks/>
              </p:cNvSpPr>
              <p:nvPr/>
            </p:nvSpPr>
            <p:spPr bwMode="auto">
              <a:xfrm>
                <a:off x="-1225551" y="5086351"/>
                <a:ext cx="153988" cy="133350"/>
              </a:xfrm>
              <a:custGeom>
                <a:avLst/>
                <a:gdLst/>
                <a:ahLst/>
                <a:cxnLst>
                  <a:cxn ang="0">
                    <a:pos x="701" y="0"/>
                  </a:cxn>
                  <a:cxn ang="0">
                    <a:pos x="0" y="1212"/>
                  </a:cxn>
                  <a:cxn ang="0">
                    <a:pos x="701" y="2424"/>
                  </a:cxn>
                  <a:cxn ang="0">
                    <a:pos x="2104" y="2424"/>
                  </a:cxn>
                  <a:cxn ang="0">
                    <a:pos x="2806" y="1212"/>
                  </a:cxn>
                  <a:cxn ang="0">
                    <a:pos x="2104" y="0"/>
                  </a:cxn>
                  <a:cxn ang="0">
                    <a:pos x="701" y="0"/>
                  </a:cxn>
                </a:cxnLst>
                <a:rect l="0" t="0" r="r" b="b"/>
                <a:pathLst>
                  <a:path w="2806" h="2424">
                    <a:moveTo>
                      <a:pt x="701" y="0"/>
                    </a:moveTo>
                    <a:lnTo>
                      <a:pt x="0" y="1212"/>
                    </a:lnTo>
                    <a:lnTo>
                      <a:pt x="701" y="2424"/>
                    </a:lnTo>
                    <a:lnTo>
                      <a:pt x="2104" y="2424"/>
                    </a:lnTo>
                    <a:lnTo>
                      <a:pt x="2806" y="1212"/>
                    </a:lnTo>
                    <a:lnTo>
                      <a:pt x="2104" y="0"/>
                    </a:lnTo>
                    <a:lnTo>
                      <a:pt x="701" y="0"/>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0" name="Freeform 32"/>
              <p:cNvSpPr>
                <a:spLocks/>
              </p:cNvSpPr>
              <p:nvPr/>
            </p:nvSpPr>
            <p:spPr bwMode="auto">
              <a:xfrm>
                <a:off x="-1038226" y="4873626"/>
                <a:ext cx="185738" cy="142875"/>
              </a:xfrm>
              <a:custGeom>
                <a:avLst/>
                <a:gdLst/>
                <a:ahLst/>
                <a:cxnLst>
                  <a:cxn ang="0">
                    <a:pos x="1704" y="0"/>
                  </a:cxn>
                  <a:cxn ang="0">
                    <a:pos x="0" y="1306"/>
                  </a:cxn>
                  <a:cxn ang="0">
                    <a:pos x="1704" y="2621"/>
                  </a:cxn>
                  <a:cxn ang="0">
                    <a:pos x="3397" y="1306"/>
                  </a:cxn>
                  <a:cxn ang="0">
                    <a:pos x="1704" y="0"/>
                  </a:cxn>
                </a:cxnLst>
                <a:rect l="0" t="0" r="r" b="b"/>
                <a:pathLst>
                  <a:path w="3397" h="2621">
                    <a:moveTo>
                      <a:pt x="1704" y="0"/>
                    </a:moveTo>
                    <a:lnTo>
                      <a:pt x="0" y="1306"/>
                    </a:lnTo>
                    <a:lnTo>
                      <a:pt x="1704" y="2621"/>
                    </a:lnTo>
                    <a:lnTo>
                      <a:pt x="3397" y="1306"/>
                    </a:lnTo>
                    <a:lnTo>
                      <a:pt x="1704" y="0"/>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1" name="Freeform 33"/>
              <p:cNvSpPr>
                <a:spLocks/>
              </p:cNvSpPr>
              <p:nvPr/>
            </p:nvSpPr>
            <p:spPr bwMode="auto">
              <a:xfrm>
                <a:off x="-1023938" y="5211763"/>
                <a:ext cx="168275" cy="128588"/>
              </a:xfrm>
              <a:custGeom>
                <a:avLst/>
                <a:gdLst/>
                <a:ahLst/>
                <a:cxnLst>
                  <a:cxn ang="0">
                    <a:pos x="1705" y="2356"/>
                  </a:cxn>
                  <a:cxn ang="0">
                    <a:pos x="1934" y="2326"/>
                  </a:cxn>
                  <a:cxn ang="0">
                    <a:pos x="2149" y="2269"/>
                  </a:cxn>
                  <a:cxn ang="0">
                    <a:pos x="2349" y="2191"/>
                  </a:cxn>
                  <a:cxn ang="0">
                    <a:pos x="2531" y="2092"/>
                  </a:cxn>
                  <a:cxn ang="0">
                    <a:pos x="2692" y="1975"/>
                  </a:cxn>
                  <a:cxn ang="0">
                    <a:pos x="2830" y="1841"/>
                  </a:cxn>
                  <a:cxn ang="0">
                    <a:pos x="2942" y="1693"/>
                  </a:cxn>
                  <a:cxn ang="0">
                    <a:pos x="3025" y="1532"/>
                  </a:cxn>
                  <a:cxn ang="0">
                    <a:pos x="3078" y="1361"/>
                  </a:cxn>
                  <a:cxn ang="0">
                    <a:pos x="3095" y="1181"/>
                  </a:cxn>
                  <a:cxn ang="0">
                    <a:pos x="3078" y="1002"/>
                  </a:cxn>
                  <a:cxn ang="0">
                    <a:pos x="3025" y="830"/>
                  </a:cxn>
                  <a:cxn ang="0">
                    <a:pos x="2942" y="669"/>
                  </a:cxn>
                  <a:cxn ang="0">
                    <a:pos x="2830" y="522"/>
                  </a:cxn>
                  <a:cxn ang="0">
                    <a:pos x="2692" y="387"/>
                  </a:cxn>
                  <a:cxn ang="0">
                    <a:pos x="2531" y="270"/>
                  </a:cxn>
                  <a:cxn ang="0">
                    <a:pos x="2349" y="171"/>
                  </a:cxn>
                  <a:cxn ang="0">
                    <a:pos x="2149" y="93"/>
                  </a:cxn>
                  <a:cxn ang="0">
                    <a:pos x="1934" y="37"/>
                  </a:cxn>
                  <a:cxn ang="0">
                    <a:pos x="1705" y="6"/>
                  </a:cxn>
                  <a:cxn ang="0">
                    <a:pos x="1469" y="1"/>
                  </a:cxn>
                  <a:cxn ang="0">
                    <a:pos x="1237" y="23"/>
                  </a:cxn>
                  <a:cxn ang="0">
                    <a:pos x="1016" y="72"/>
                  </a:cxn>
                  <a:cxn ang="0">
                    <a:pos x="811" y="142"/>
                  </a:cxn>
                  <a:cxn ang="0">
                    <a:pos x="623" y="234"/>
                  </a:cxn>
                  <a:cxn ang="0">
                    <a:pos x="455" y="347"/>
                  </a:cxn>
                  <a:cxn ang="0">
                    <a:pos x="309" y="475"/>
                  </a:cxn>
                  <a:cxn ang="0">
                    <a:pos x="187" y="619"/>
                  </a:cxn>
                  <a:cxn ang="0">
                    <a:pos x="94" y="775"/>
                  </a:cxn>
                  <a:cxn ang="0">
                    <a:pos x="32" y="943"/>
                  </a:cxn>
                  <a:cxn ang="0">
                    <a:pos x="2" y="1120"/>
                  </a:cxn>
                  <a:cxn ang="0">
                    <a:pos x="8" y="1301"/>
                  </a:cxn>
                  <a:cxn ang="0">
                    <a:pos x="49" y="1475"/>
                  </a:cxn>
                  <a:cxn ang="0">
                    <a:pos x="123" y="1640"/>
                  </a:cxn>
                  <a:cxn ang="0">
                    <a:pos x="225" y="1793"/>
                  </a:cxn>
                  <a:cxn ang="0">
                    <a:pos x="354" y="1932"/>
                  </a:cxn>
                  <a:cxn ang="0">
                    <a:pos x="508" y="2055"/>
                  </a:cxn>
                  <a:cxn ang="0">
                    <a:pos x="683" y="2160"/>
                  </a:cxn>
                  <a:cxn ang="0">
                    <a:pos x="878" y="2246"/>
                  </a:cxn>
                  <a:cxn ang="0">
                    <a:pos x="1088" y="2310"/>
                  </a:cxn>
                  <a:cxn ang="0">
                    <a:pos x="1313" y="2349"/>
                  </a:cxn>
                  <a:cxn ang="0">
                    <a:pos x="1547" y="2362"/>
                  </a:cxn>
                </a:cxnLst>
                <a:rect l="0" t="0" r="r" b="b"/>
                <a:pathLst>
                  <a:path w="3095" h="2362">
                    <a:moveTo>
                      <a:pt x="1547" y="2362"/>
                    </a:moveTo>
                    <a:lnTo>
                      <a:pt x="1627" y="2361"/>
                    </a:lnTo>
                    <a:lnTo>
                      <a:pt x="1705" y="2356"/>
                    </a:lnTo>
                    <a:lnTo>
                      <a:pt x="1782" y="2349"/>
                    </a:lnTo>
                    <a:lnTo>
                      <a:pt x="1859" y="2339"/>
                    </a:lnTo>
                    <a:lnTo>
                      <a:pt x="1934" y="2326"/>
                    </a:lnTo>
                    <a:lnTo>
                      <a:pt x="2007" y="2310"/>
                    </a:lnTo>
                    <a:lnTo>
                      <a:pt x="2079" y="2290"/>
                    </a:lnTo>
                    <a:lnTo>
                      <a:pt x="2149" y="2269"/>
                    </a:lnTo>
                    <a:lnTo>
                      <a:pt x="2217" y="2246"/>
                    </a:lnTo>
                    <a:lnTo>
                      <a:pt x="2284" y="2220"/>
                    </a:lnTo>
                    <a:lnTo>
                      <a:pt x="2349" y="2191"/>
                    </a:lnTo>
                    <a:lnTo>
                      <a:pt x="2412" y="2160"/>
                    </a:lnTo>
                    <a:lnTo>
                      <a:pt x="2472" y="2128"/>
                    </a:lnTo>
                    <a:lnTo>
                      <a:pt x="2531" y="2092"/>
                    </a:lnTo>
                    <a:lnTo>
                      <a:pt x="2587" y="2055"/>
                    </a:lnTo>
                    <a:lnTo>
                      <a:pt x="2641" y="2016"/>
                    </a:lnTo>
                    <a:lnTo>
                      <a:pt x="2692" y="1975"/>
                    </a:lnTo>
                    <a:lnTo>
                      <a:pt x="2741" y="1932"/>
                    </a:lnTo>
                    <a:lnTo>
                      <a:pt x="2787" y="1887"/>
                    </a:lnTo>
                    <a:lnTo>
                      <a:pt x="2830" y="1841"/>
                    </a:lnTo>
                    <a:lnTo>
                      <a:pt x="2870" y="1793"/>
                    </a:lnTo>
                    <a:lnTo>
                      <a:pt x="2908" y="1743"/>
                    </a:lnTo>
                    <a:lnTo>
                      <a:pt x="2942" y="1693"/>
                    </a:lnTo>
                    <a:lnTo>
                      <a:pt x="2973" y="1640"/>
                    </a:lnTo>
                    <a:lnTo>
                      <a:pt x="3001" y="1587"/>
                    </a:lnTo>
                    <a:lnTo>
                      <a:pt x="3025" y="1532"/>
                    </a:lnTo>
                    <a:lnTo>
                      <a:pt x="3046" y="1475"/>
                    </a:lnTo>
                    <a:lnTo>
                      <a:pt x="3063" y="1419"/>
                    </a:lnTo>
                    <a:lnTo>
                      <a:pt x="3078" y="1361"/>
                    </a:lnTo>
                    <a:lnTo>
                      <a:pt x="3087" y="1301"/>
                    </a:lnTo>
                    <a:lnTo>
                      <a:pt x="3093" y="1242"/>
                    </a:lnTo>
                    <a:lnTo>
                      <a:pt x="3095" y="1181"/>
                    </a:lnTo>
                    <a:lnTo>
                      <a:pt x="3093" y="1120"/>
                    </a:lnTo>
                    <a:lnTo>
                      <a:pt x="3087" y="1061"/>
                    </a:lnTo>
                    <a:lnTo>
                      <a:pt x="3078" y="1002"/>
                    </a:lnTo>
                    <a:lnTo>
                      <a:pt x="3063" y="943"/>
                    </a:lnTo>
                    <a:lnTo>
                      <a:pt x="3046" y="887"/>
                    </a:lnTo>
                    <a:lnTo>
                      <a:pt x="3025" y="830"/>
                    </a:lnTo>
                    <a:lnTo>
                      <a:pt x="3001" y="775"/>
                    </a:lnTo>
                    <a:lnTo>
                      <a:pt x="2973" y="722"/>
                    </a:lnTo>
                    <a:lnTo>
                      <a:pt x="2942" y="669"/>
                    </a:lnTo>
                    <a:lnTo>
                      <a:pt x="2908" y="619"/>
                    </a:lnTo>
                    <a:lnTo>
                      <a:pt x="2870" y="569"/>
                    </a:lnTo>
                    <a:lnTo>
                      <a:pt x="2830" y="522"/>
                    </a:lnTo>
                    <a:lnTo>
                      <a:pt x="2787" y="475"/>
                    </a:lnTo>
                    <a:lnTo>
                      <a:pt x="2741" y="431"/>
                    </a:lnTo>
                    <a:lnTo>
                      <a:pt x="2692" y="387"/>
                    </a:lnTo>
                    <a:lnTo>
                      <a:pt x="2641" y="347"/>
                    </a:lnTo>
                    <a:lnTo>
                      <a:pt x="2587" y="307"/>
                    </a:lnTo>
                    <a:lnTo>
                      <a:pt x="2531" y="270"/>
                    </a:lnTo>
                    <a:lnTo>
                      <a:pt x="2472" y="234"/>
                    </a:lnTo>
                    <a:lnTo>
                      <a:pt x="2412" y="202"/>
                    </a:lnTo>
                    <a:lnTo>
                      <a:pt x="2349" y="171"/>
                    </a:lnTo>
                    <a:lnTo>
                      <a:pt x="2284" y="142"/>
                    </a:lnTo>
                    <a:lnTo>
                      <a:pt x="2217" y="116"/>
                    </a:lnTo>
                    <a:lnTo>
                      <a:pt x="2149" y="93"/>
                    </a:lnTo>
                    <a:lnTo>
                      <a:pt x="2079" y="72"/>
                    </a:lnTo>
                    <a:lnTo>
                      <a:pt x="2007" y="52"/>
                    </a:lnTo>
                    <a:lnTo>
                      <a:pt x="1934" y="37"/>
                    </a:lnTo>
                    <a:lnTo>
                      <a:pt x="1859" y="23"/>
                    </a:lnTo>
                    <a:lnTo>
                      <a:pt x="1782" y="13"/>
                    </a:lnTo>
                    <a:lnTo>
                      <a:pt x="1705" y="6"/>
                    </a:lnTo>
                    <a:lnTo>
                      <a:pt x="1627" y="1"/>
                    </a:lnTo>
                    <a:lnTo>
                      <a:pt x="1547" y="0"/>
                    </a:lnTo>
                    <a:lnTo>
                      <a:pt x="1469" y="1"/>
                    </a:lnTo>
                    <a:lnTo>
                      <a:pt x="1390" y="6"/>
                    </a:lnTo>
                    <a:lnTo>
                      <a:pt x="1313" y="13"/>
                    </a:lnTo>
                    <a:lnTo>
                      <a:pt x="1237" y="23"/>
                    </a:lnTo>
                    <a:lnTo>
                      <a:pt x="1162" y="37"/>
                    </a:lnTo>
                    <a:lnTo>
                      <a:pt x="1088" y="52"/>
                    </a:lnTo>
                    <a:lnTo>
                      <a:pt x="1016" y="72"/>
                    </a:lnTo>
                    <a:lnTo>
                      <a:pt x="946" y="93"/>
                    </a:lnTo>
                    <a:lnTo>
                      <a:pt x="878" y="116"/>
                    </a:lnTo>
                    <a:lnTo>
                      <a:pt x="811" y="142"/>
                    </a:lnTo>
                    <a:lnTo>
                      <a:pt x="746" y="171"/>
                    </a:lnTo>
                    <a:lnTo>
                      <a:pt x="683" y="202"/>
                    </a:lnTo>
                    <a:lnTo>
                      <a:pt x="623" y="234"/>
                    </a:lnTo>
                    <a:lnTo>
                      <a:pt x="565" y="270"/>
                    </a:lnTo>
                    <a:lnTo>
                      <a:pt x="508" y="307"/>
                    </a:lnTo>
                    <a:lnTo>
                      <a:pt x="455" y="347"/>
                    </a:lnTo>
                    <a:lnTo>
                      <a:pt x="403" y="387"/>
                    </a:lnTo>
                    <a:lnTo>
                      <a:pt x="354" y="431"/>
                    </a:lnTo>
                    <a:lnTo>
                      <a:pt x="309" y="475"/>
                    </a:lnTo>
                    <a:lnTo>
                      <a:pt x="265" y="522"/>
                    </a:lnTo>
                    <a:lnTo>
                      <a:pt x="225" y="569"/>
                    </a:lnTo>
                    <a:lnTo>
                      <a:pt x="187" y="619"/>
                    </a:lnTo>
                    <a:lnTo>
                      <a:pt x="153" y="669"/>
                    </a:lnTo>
                    <a:lnTo>
                      <a:pt x="123" y="722"/>
                    </a:lnTo>
                    <a:lnTo>
                      <a:pt x="94" y="775"/>
                    </a:lnTo>
                    <a:lnTo>
                      <a:pt x="70" y="830"/>
                    </a:lnTo>
                    <a:lnTo>
                      <a:pt x="49" y="887"/>
                    </a:lnTo>
                    <a:lnTo>
                      <a:pt x="32" y="943"/>
                    </a:lnTo>
                    <a:lnTo>
                      <a:pt x="18" y="1002"/>
                    </a:lnTo>
                    <a:lnTo>
                      <a:pt x="8" y="1061"/>
                    </a:lnTo>
                    <a:lnTo>
                      <a:pt x="2" y="1120"/>
                    </a:lnTo>
                    <a:lnTo>
                      <a:pt x="0" y="1181"/>
                    </a:lnTo>
                    <a:lnTo>
                      <a:pt x="2" y="1242"/>
                    </a:lnTo>
                    <a:lnTo>
                      <a:pt x="8" y="1301"/>
                    </a:lnTo>
                    <a:lnTo>
                      <a:pt x="18" y="1361"/>
                    </a:lnTo>
                    <a:lnTo>
                      <a:pt x="32" y="1419"/>
                    </a:lnTo>
                    <a:lnTo>
                      <a:pt x="49" y="1475"/>
                    </a:lnTo>
                    <a:lnTo>
                      <a:pt x="70" y="1532"/>
                    </a:lnTo>
                    <a:lnTo>
                      <a:pt x="94" y="1587"/>
                    </a:lnTo>
                    <a:lnTo>
                      <a:pt x="123" y="1640"/>
                    </a:lnTo>
                    <a:lnTo>
                      <a:pt x="153" y="1693"/>
                    </a:lnTo>
                    <a:lnTo>
                      <a:pt x="187" y="1743"/>
                    </a:lnTo>
                    <a:lnTo>
                      <a:pt x="225" y="1793"/>
                    </a:lnTo>
                    <a:lnTo>
                      <a:pt x="265" y="1841"/>
                    </a:lnTo>
                    <a:lnTo>
                      <a:pt x="309" y="1887"/>
                    </a:lnTo>
                    <a:lnTo>
                      <a:pt x="354" y="1932"/>
                    </a:lnTo>
                    <a:lnTo>
                      <a:pt x="403" y="1975"/>
                    </a:lnTo>
                    <a:lnTo>
                      <a:pt x="455" y="2016"/>
                    </a:lnTo>
                    <a:lnTo>
                      <a:pt x="508" y="2055"/>
                    </a:lnTo>
                    <a:lnTo>
                      <a:pt x="565" y="2092"/>
                    </a:lnTo>
                    <a:lnTo>
                      <a:pt x="623" y="2128"/>
                    </a:lnTo>
                    <a:lnTo>
                      <a:pt x="683" y="2160"/>
                    </a:lnTo>
                    <a:lnTo>
                      <a:pt x="746" y="2191"/>
                    </a:lnTo>
                    <a:lnTo>
                      <a:pt x="811" y="2220"/>
                    </a:lnTo>
                    <a:lnTo>
                      <a:pt x="878" y="2246"/>
                    </a:lnTo>
                    <a:lnTo>
                      <a:pt x="946" y="2269"/>
                    </a:lnTo>
                    <a:lnTo>
                      <a:pt x="1016" y="2290"/>
                    </a:lnTo>
                    <a:lnTo>
                      <a:pt x="1088" y="2310"/>
                    </a:lnTo>
                    <a:lnTo>
                      <a:pt x="1162" y="2326"/>
                    </a:lnTo>
                    <a:lnTo>
                      <a:pt x="1237" y="2339"/>
                    </a:lnTo>
                    <a:lnTo>
                      <a:pt x="1313" y="2349"/>
                    </a:lnTo>
                    <a:lnTo>
                      <a:pt x="1390" y="2356"/>
                    </a:lnTo>
                    <a:lnTo>
                      <a:pt x="1469" y="2361"/>
                    </a:lnTo>
                    <a:lnTo>
                      <a:pt x="1547" y="2362"/>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2" name="Freeform 34"/>
              <p:cNvSpPr>
                <a:spLocks/>
              </p:cNvSpPr>
              <p:nvPr/>
            </p:nvSpPr>
            <p:spPr bwMode="auto">
              <a:xfrm>
                <a:off x="-1158876" y="4673601"/>
                <a:ext cx="131763" cy="34925"/>
              </a:xfrm>
              <a:custGeom>
                <a:avLst/>
                <a:gdLst/>
                <a:ahLst/>
                <a:cxnLst>
                  <a:cxn ang="0">
                    <a:pos x="1336" y="634"/>
                  </a:cxn>
                  <a:cxn ang="0">
                    <a:pos x="1514" y="626"/>
                  </a:cxn>
                  <a:cxn ang="0">
                    <a:pos x="1683" y="611"/>
                  </a:cxn>
                  <a:cxn ang="0">
                    <a:pos x="1840" y="590"/>
                  </a:cxn>
                  <a:cxn ang="0">
                    <a:pos x="1982" y="563"/>
                  </a:cxn>
                  <a:cxn ang="0">
                    <a:pos x="2108" y="531"/>
                  </a:cxn>
                  <a:cxn ang="0">
                    <a:pos x="2216" y="496"/>
                  </a:cxn>
                  <a:cxn ang="0">
                    <a:pos x="2304" y="455"/>
                  </a:cxn>
                  <a:cxn ang="0">
                    <a:pos x="2369" y="412"/>
                  </a:cxn>
                  <a:cxn ang="0">
                    <a:pos x="2410" y="366"/>
                  </a:cxn>
                  <a:cxn ang="0">
                    <a:pos x="2424" y="318"/>
                  </a:cxn>
                  <a:cxn ang="0">
                    <a:pos x="2410" y="269"/>
                  </a:cxn>
                  <a:cxn ang="0">
                    <a:pos x="2369" y="224"/>
                  </a:cxn>
                  <a:cxn ang="0">
                    <a:pos x="2304" y="180"/>
                  </a:cxn>
                  <a:cxn ang="0">
                    <a:pos x="2216" y="140"/>
                  </a:cxn>
                  <a:cxn ang="0">
                    <a:pos x="2108" y="104"/>
                  </a:cxn>
                  <a:cxn ang="0">
                    <a:pos x="1982" y="73"/>
                  </a:cxn>
                  <a:cxn ang="0">
                    <a:pos x="1840" y="46"/>
                  </a:cxn>
                  <a:cxn ang="0">
                    <a:pos x="1683" y="24"/>
                  </a:cxn>
                  <a:cxn ang="0">
                    <a:pos x="1514" y="10"/>
                  </a:cxn>
                  <a:cxn ang="0">
                    <a:pos x="1336" y="1"/>
                  </a:cxn>
                  <a:cxn ang="0">
                    <a:pos x="1150" y="0"/>
                  </a:cxn>
                  <a:cxn ang="0">
                    <a:pos x="968" y="6"/>
                  </a:cxn>
                  <a:cxn ang="0">
                    <a:pos x="796" y="19"/>
                  </a:cxn>
                  <a:cxn ang="0">
                    <a:pos x="635" y="39"/>
                  </a:cxn>
                  <a:cxn ang="0">
                    <a:pos x="488" y="63"/>
                  </a:cxn>
                  <a:cxn ang="0">
                    <a:pos x="355" y="93"/>
                  </a:cxn>
                  <a:cxn ang="0">
                    <a:pos x="241" y="128"/>
                  </a:cxn>
                  <a:cxn ang="0">
                    <a:pos x="147" y="166"/>
                  </a:cxn>
                  <a:cxn ang="0">
                    <a:pos x="74" y="208"/>
                  </a:cxn>
                  <a:cxn ang="0">
                    <a:pos x="24" y="254"/>
                  </a:cxn>
                  <a:cxn ang="0">
                    <a:pos x="1" y="301"/>
                  </a:cxn>
                  <a:cxn ang="0">
                    <a:pos x="6" y="350"/>
                  </a:cxn>
                  <a:cxn ang="0">
                    <a:pos x="38" y="398"/>
                  </a:cxn>
                  <a:cxn ang="0">
                    <a:pos x="95" y="441"/>
                  </a:cxn>
                  <a:cxn ang="0">
                    <a:pos x="175" y="483"/>
                  </a:cxn>
                  <a:cxn ang="0">
                    <a:pos x="277" y="520"/>
                  </a:cxn>
                  <a:cxn ang="0">
                    <a:pos x="398" y="553"/>
                  </a:cxn>
                  <a:cxn ang="0">
                    <a:pos x="535" y="582"/>
                  </a:cxn>
                  <a:cxn ang="0">
                    <a:pos x="687" y="605"/>
                  </a:cxn>
                  <a:cxn ang="0">
                    <a:pos x="852" y="621"/>
                  </a:cxn>
                  <a:cxn ang="0">
                    <a:pos x="1027" y="632"/>
                  </a:cxn>
                  <a:cxn ang="0">
                    <a:pos x="1211" y="636"/>
                  </a:cxn>
                </a:cxnLst>
                <a:rect l="0" t="0" r="r" b="b"/>
                <a:pathLst>
                  <a:path w="2424" h="636">
                    <a:moveTo>
                      <a:pt x="1211" y="636"/>
                    </a:moveTo>
                    <a:lnTo>
                      <a:pt x="1274" y="635"/>
                    </a:lnTo>
                    <a:lnTo>
                      <a:pt x="1336" y="634"/>
                    </a:lnTo>
                    <a:lnTo>
                      <a:pt x="1396" y="632"/>
                    </a:lnTo>
                    <a:lnTo>
                      <a:pt x="1455" y="629"/>
                    </a:lnTo>
                    <a:lnTo>
                      <a:pt x="1514" y="626"/>
                    </a:lnTo>
                    <a:lnTo>
                      <a:pt x="1572" y="621"/>
                    </a:lnTo>
                    <a:lnTo>
                      <a:pt x="1627" y="616"/>
                    </a:lnTo>
                    <a:lnTo>
                      <a:pt x="1683" y="611"/>
                    </a:lnTo>
                    <a:lnTo>
                      <a:pt x="1737" y="605"/>
                    </a:lnTo>
                    <a:lnTo>
                      <a:pt x="1788" y="598"/>
                    </a:lnTo>
                    <a:lnTo>
                      <a:pt x="1840" y="590"/>
                    </a:lnTo>
                    <a:lnTo>
                      <a:pt x="1888" y="582"/>
                    </a:lnTo>
                    <a:lnTo>
                      <a:pt x="1936" y="573"/>
                    </a:lnTo>
                    <a:lnTo>
                      <a:pt x="1982" y="563"/>
                    </a:lnTo>
                    <a:lnTo>
                      <a:pt x="2026" y="553"/>
                    </a:lnTo>
                    <a:lnTo>
                      <a:pt x="2069" y="542"/>
                    </a:lnTo>
                    <a:lnTo>
                      <a:pt x="2108" y="531"/>
                    </a:lnTo>
                    <a:lnTo>
                      <a:pt x="2146" y="520"/>
                    </a:lnTo>
                    <a:lnTo>
                      <a:pt x="2183" y="508"/>
                    </a:lnTo>
                    <a:lnTo>
                      <a:pt x="2216" y="496"/>
                    </a:lnTo>
                    <a:lnTo>
                      <a:pt x="2248" y="483"/>
                    </a:lnTo>
                    <a:lnTo>
                      <a:pt x="2277" y="469"/>
                    </a:lnTo>
                    <a:lnTo>
                      <a:pt x="2304" y="455"/>
                    </a:lnTo>
                    <a:lnTo>
                      <a:pt x="2329" y="441"/>
                    </a:lnTo>
                    <a:lnTo>
                      <a:pt x="2350" y="427"/>
                    </a:lnTo>
                    <a:lnTo>
                      <a:pt x="2369" y="412"/>
                    </a:lnTo>
                    <a:lnTo>
                      <a:pt x="2385" y="398"/>
                    </a:lnTo>
                    <a:lnTo>
                      <a:pt x="2399" y="381"/>
                    </a:lnTo>
                    <a:lnTo>
                      <a:pt x="2410" y="366"/>
                    </a:lnTo>
                    <a:lnTo>
                      <a:pt x="2418" y="350"/>
                    </a:lnTo>
                    <a:lnTo>
                      <a:pt x="2422" y="334"/>
                    </a:lnTo>
                    <a:lnTo>
                      <a:pt x="2424" y="318"/>
                    </a:lnTo>
                    <a:lnTo>
                      <a:pt x="2422" y="301"/>
                    </a:lnTo>
                    <a:lnTo>
                      <a:pt x="2418" y="285"/>
                    </a:lnTo>
                    <a:lnTo>
                      <a:pt x="2410" y="269"/>
                    </a:lnTo>
                    <a:lnTo>
                      <a:pt x="2399" y="254"/>
                    </a:lnTo>
                    <a:lnTo>
                      <a:pt x="2385" y="239"/>
                    </a:lnTo>
                    <a:lnTo>
                      <a:pt x="2369" y="224"/>
                    </a:lnTo>
                    <a:lnTo>
                      <a:pt x="2350" y="208"/>
                    </a:lnTo>
                    <a:lnTo>
                      <a:pt x="2329" y="194"/>
                    </a:lnTo>
                    <a:lnTo>
                      <a:pt x="2304" y="180"/>
                    </a:lnTo>
                    <a:lnTo>
                      <a:pt x="2277" y="166"/>
                    </a:lnTo>
                    <a:lnTo>
                      <a:pt x="2248" y="153"/>
                    </a:lnTo>
                    <a:lnTo>
                      <a:pt x="2216" y="140"/>
                    </a:lnTo>
                    <a:lnTo>
                      <a:pt x="2183" y="128"/>
                    </a:lnTo>
                    <a:lnTo>
                      <a:pt x="2146" y="115"/>
                    </a:lnTo>
                    <a:lnTo>
                      <a:pt x="2108" y="104"/>
                    </a:lnTo>
                    <a:lnTo>
                      <a:pt x="2069" y="93"/>
                    </a:lnTo>
                    <a:lnTo>
                      <a:pt x="2026" y="82"/>
                    </a:lnTo>
                    <a:lnTo>
                      <a:pt x="1982" y="73"/>
                    </a:lnTo>
                    <a:lnTo>
                      <a:pt x="1936" y="63"/>
                    </a:lnTo>
                    <a:lnTo>
                      <a:pt x="1888" y="54"/>
                    </a:lnTo>
                    <a:lnTo>
                      <a:pt x="1840" y="46"/>
                    </a:lnTo>
                    <a:lnTo>
                      <a:pt x="1788" y="39"/>
                    </a:lnTo>
                    <a:lnTo>
                      <a:pt x="1737" y="31"/>
                    </a:lnTo>
                    <a:lnTo>
                      <a:pt x="1683" y="24"/>
                    </a:lnTo>
                    <a:lnTo>
                      <a:pt x="1627" y="19"/>
                    </a:lnTo>
                    <a:lnTo>
                      <a:pt x="1572" y="14"/>
                    </a:lnTo>
                    <a:lnTo>
                      <a:pt x="1514" y="10"/>
                    </a:lnTo>
                    <a:lnTo>
                      <a:pt x="1455" y="6"/>
                    </a:lnTo>
                    <a:lnTo>
                      <a:pt x="1396" y="3"/>
                    </a:lnTo>
                    <a:lnTo>
                      <a:pt x="1336" y="1"/>
                    </a:lnTo>
                    <a:lnTo>
                      <a:pt x="1274" y="0"/>
                    </a:lnTo>
                    <a:lnTo>
                      <a:pt x="1211" y="0"/>
                    </a:lnTo>
                    <a:lnTo>
                      <a:pt x="1150" y="0"/>
                    </a:lnTo>
                    <a:lnTo>
                      <a:pt x="1088" y="1"/>
                    </a:lnTo>
                    <a:lnTo>
                      <a:pt x="1027" y="3"/>
                    </a:lnTo>
                    <a:lnTo>
                      <a:pt x="968" y="6"/>
                    </a:lnTo>
                    <a:lnTo>
                      <a:pt x="910" y="10"/>
                    </a:lnTo>
                    <a:lnTo>
                      <a:pt x="852" y="14"/>
                    </a:lnTo>
                    <a:lnTo>
                      <a:pt x="796" y="19"/>
                    </a:lnTo>
                    <a:lnTo>
                      <a:pt x="741" y="24"/>
                    </a:lnTo>
                    <a:lnTo>
                      <a:pt x="687" y="31"/>
                    </a:lnTo>
                    <a:lnTo>
                      <a:pt x="635" y="39"/>
                    </a:lnTo>
                    <a:lnTo>
                      <a:pt x="584" y="46"/>
                    </a:lnTo>
                    <a:lnTo>
                      <a:pt x="535" y="54"/>
                    </a:lnTo>
                    <a:lnTo>
                      <a:pt x="488" y="63"/>
                    </a:lnTo>
                    <a:lnTo>
                      <a:pt x="441" y="73"/>
                    </a:lnTo>
                    <a:lnTo>
                      <a:pt x="398" y="82"/>
                    </a:lnTo>
                    <a:lnTo>
                      <a:pt x="355" y="93"/>
                    </a:lnTo>
                    <a:lnTo>
                      <a:pt x="315" y="104"/>
                    </a:lnTo>
                    <a:lnTo>
                      <a:pt x="277" y="115"/>
                    </a:lnTo>
                    <a:lnTo>
                      <a:pt x="241" y="128"/>
                    </a:lnTo>
                    <a:lnTo>
                      <a:pt x="208" y="140"/>
                    </a:lnTo>
                    <a:lnTo>
                      <a:pt x="175" y="153"/>
                    </a:lnTo>
                    <a:lnTo>
                      <a:pt x="147" y="166"/>
                    </a:lnTo>
                    <a:lnTo>
                      <a:pt x="120" y="180"/>
                    </a:lnTo>
                    <a:lnTo>
                      <a:pt x="95" y="194"/>
                    </a:lnTo>
                    <a:lnTo>
                      <a:pt x="74" y="208"/>
                    </a:lnTo>
                    <a:lnTo>
                      <a:pt x="55" y="224"/>
                    </a:lnTo>
                    <a:lnTo>
                      <a:pt x="38" y="239"/>
                    </a:lnTo>
                    <a:lnTo>
                      <a:pt x="24" y="254"/>
                    </a:lnTo>
                    <a:lnTo>
                      <a:pt x="14" y="269"/>
                    </a:lnTo>
                    <a:lnTo>
                      <a:pt x="6" y="285"/>
                    </a:lnTo>
                    <a:lnTo>
                      <a:pt x="1" y="301"/>
                    </a:lnTo>
                    <a:lnTo>
                      <a:pt x="0" y="318"/>
                    </a:lnTo>
                    <a:lnTo>
                      <a:pt x="1" y="334"/>
                    </a:lnTo>
                    <a:lnTo>
                      <a:pt x="6" y="350"/>
                    </a:lnTo>
                    <a:lnTo>
                      <a:pt x="14" y="366"/>
                    </a:lnTo>
                    <a:lnTo>
                      <a:pt x="24" y="381"/>
                    </a:lnTo>
                    <a:lnTo>
                      <a:pt x="38" y="398"/>
                    </a:lnTo>
                    <a:lnTo>
                      <a:pt x="55" y="412"/>
                    </a:lnTo>
                    <a:lnTo>
                      <a:pt x="74" y="427"/>
                    </a:lnTo>
                    <a:lnTo>
                      <a:pt x="95" y="441"/>
                    </a:lnTo>
                    <a:lnTo>
                      <a:pt x="120" y="455"/>
                    </a:lnTo>
                    <a:lnTo>
                      <a:pt x="147" y="469"/>
                    </a:lnTo>
                    <a:lnTo>
                      <a:pt x="175" y="483"/>
                    </a:lnTo>
                    <a:lnTo>
                      <a:pt x="208" y="496"/>
                    </a:lnTo>
                    <a:lnTo>
                      <a:pt x="241" y="508"/>
                    </a:lnTo>
                    <a:lnTo>
                      <a:pt x="277" y="520"/>
                    </a:lnTo>
                    <a:lnTo>
                      <a:pt x="315" y="531"/>
                    </a:lnTo>
                    <a:lnTo>
                      <a:pt x="355" y="542"/>
                    </a:lnTo>
                    <a:lnTo>
                      <a:pt x="398" y="553"/>
                    </a:lnTo>
                    <a:lnTo>
                      <a:pt x="441" y="563"/>
                    </a:lnTo>
                    <a:lnTo>
                      <a:pt x="488" y="573"/>
                    </a:lnTo>
                    <a:lnTo>
                      <a:pt x="535" y="582"/>
                    </a:lnTo>
                    <a:lnTo>
                      <a:pt x="584" y="590"/>
                    </a:lnTo>
                    <a:lnTo>
                      <a:pt x="635" y="598"/>
                    </a:lnTo>
                    <a:lnTo>
                      <a:pt x="687" y="605"/>
                    </a:lnTo>
                    <a:lnTo>
                      <a:pt x="741" y="611"/>
                    </a:lnTo>
                    <a:lnTo>
                      <a:pt x="796" y="616"/>
                    </a:lnTo>
                    <a:lnTo>
                      <a:pt x="852" y="621"/>
                    </a:lnTo>
                    <a:lnTo>
                      <a:pt x="910" y="626"/>
                    </a:lnTo>
                    <a:lnTo>
                      <a:pt x="968" y="629"/>
                    </a:lnTo>
                    <a:lnTo>
                      <a:pt x="1027" y="632"/>
                    </a:lnTo>
                    <a:lnTo>
                      <a:pt x="1088" y="634"/>
                    </a:lnTo>
                    <a:lnTo>
                      <a:pt x="1150" y="635"/>
                    </a:lnTo>
                    <a:lnTo>
                      <a:pt x="1211" y="636"/>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3" name="Freeform 35"/>
              <p:cNvSpPr>
                <a:spLocks/>
              </p:cNvSpPr>
              <p:nvPr/>
            </p:nvSpPr>
            <p:spPr bwMode="auto">
              <a:xfrm>
                <a:off x="-1160463" y="4695826"/>
                <a:ext cx="134938" cy="122238"/>
              </a:xfrm>
              <a:custGeom>
                <a:avLst/>
                <a:gdLst/>
                <a:ahLst/>
                <a:cxnLst>
                  <a:cxn ang="0">
                    <a:pos x="2478" y="1897"/>
                  </a:cxn>
                  <a:cxn ang="0">
                    <a:pos x="2463" y="1947"/>
                  </a:cxn>
                  <a:cxn ang="0">
                    <a:pos x="2420" y="1994"/>
                  </a:cxn>
                  <a:cxn ang="0">
                    <a:pos x="2354" y="2039"/>
                  </a:cxn>
                  <a:cxn ang="0">
                    <a:pos x="2265" y="2080"/>
                  </a:cxn>
                  <a:cxn ang="0">
                    <a:pos x="2155" y="2118"/>
                  </a:cxn>
                  <a:cxn ang="0">
                    <a:pos x="2027" y="2150"/>
                  </a:cxn>
                  <a:cxn ang="0">
                    <a:pos x="1882" y="2177"/>
                  </a:cxn>
                  <a:cxn ang="0">
                    <a:pos x="1722" y="2199"/>
                  </a:cxn>
                  <a:cxn ang="0">
                    <a:pos x="1550" y="2215"/>
                  </a:cxn>
                  <a:cxn ang="0">
                    <a:pos x="1368" y="2224"/>
                  </a:cxn>
                  <a:cxn ang="0">
                    <a:pos x="1178" y="2225"/>
                  </a:cxn>
                  <a:cxn ang="0">
                    <a:pos x="993" y="2219"/>
                  </a:cxn>
                  <a:cxn ang="0">
                    <a:pos x="817" y="2206"/>
                  </a:cxn>
                  <a:cxn ang="0">
                    <a:pos x="653" y="2185"/>
                  </a:cxn>
                  <a:cxn ang="0">
                    <a:pos x="502" y="2160"/>
                  </a:cxn>
                  <a:cxn ang="0">
                    <a:pos x="367" y="2130"/>
                  </a:cxn>
                  <a:cxn ang="0">
                    <a:pos x="250" y="2094"/>
                  </a:cxn>
                  <a:cxn ang="0">
                    <a:pos x="153" y="2054"/>
                  </a:cxn>
                  <a:cxn ang="0">
                    <a:pos x="78" y="2010"/>
                  </a:cxn>
                  <a:cxn ang="0">
                    <a:pos x="27" y="1964"/>
                  </a:cxn>
                  <a:cxn ang="0">
                    <a:pos x="3" y="1915"/>
                  </a:cxn>
                  <a:cxn ang="0">
                    <a:pos x="0" y="0"/>
                  </a:cxn>
                  <a:cxn ang="0">
                    <a:pos x="11" y="32"/>
                  </a:cxn>
                  <a:cxn ang="0">
                    <a:pos x="48" y="79"/>
                  </a:cxn>
                  <a:cxn ang="0">
                    <a:pos x="110" y="123"/>
                  </a:cxn>
                  <a:cxn ang="0">
                    <a:pos x="194" y="164"/>
                  </a:cxn>
                  <a:cxn ang="0">
                    <a:pos x="298" y="201"/>
                  </a:cxn>
                  <a:cxn ang="0">
                    <a:pos x="421" y="233"/>
                  </a:cxn>
                  <a:cxn ang="0">
                    <a:pos x="560" y="262"/>
                  </a:cxn>
                  <a:cxn ang="0">
                    <a:pos x="713" y="284"/>
                  </a:cxn>
                  <a:cxn ang="0">
                    <a:pos x="879" y="301"/>
                  </a:cxn>
                  <a:cxn ang="0">
                    <a:pos x="1055" y="311"/>
                  </a:cxn>
                  <a:cxn ang="0">
                    <a:pos x="1239" y="315"/>
                  </a:cxn>
                  <a:cxn ang="0">
                    <a:pos x="1424" y="311"/>
                  </a:cxn>
                  <a:cxn ang="0">
                    <a:pos x="1600" y="301"/>
                  </a:cxn>
                  <a:cxn ang="0">
                    <a:pos x="1765" y="284"/>
                  </a:cxn>
                  <a:cxn ang="0">
                    <a:pos x="1918" y="262"/>
                  </a:cxn>
                  <a:cxn ang="0">
                    <a:pos x="2057" y="233"/>
                  </a:cxn>
                  <a:cxn ang="0">
                    <a:pos x="2180" y="201"/>
                  </a:cxn>
                  <a:cxn ang="0">
                    <a:pos x="2284" y="164"/>
                  </a:cxn>
                  <a:cxn ang="0">
                    <a:pos x="2369" y="123"/>
                  </a:cxn>
                  <a:cxn ang="0">
                    <a:pos x="2431" y="79"/>
                  </a:cxn>
                  <a:cxn ang="0">
                    <a:pos x="2468" y="32"/>
                  </a:cxn>
                  <a:cxn ang="0">
                    <a:pos x="2478" y="0"/>
                  </a:cxn>
                </a:cxnLst>
                <a:rect l="0" t="0" r="r" b="b"/>
                <a:pathLst>
                  <a:path w="2479" h="2225">
                    <a:moveTo>
                      <a:pt x="2478" y="1873"/>
                    </a:moveTo>
                    <a:lnTo>
                      <a:pt x="2479" y="1886"/>
                    </a:lnTo>
                    <a:lnTo>
                      <a:pt x="2478" y="1897"/>
                    </a:lnTo>
                    <a:lnTo>
                      <a:pt x="2476" y="1914"/>
                    </a:lnTo>
                    <a:lnTo>
                      <a:pt x="2471" y="1930"/>
                    </a:lnTo>
                    <a:lnTo>
                      <a:pt x="2463" y="1947"/>
                    </a:lnTo>
                    <a:lnTo>
                      <a:pt x="2452" y="1963"/>
                    </a:lnTo>
                    <a:lnTo>
                      <a:pt x="2438" y="1979"/>
                    </a:lnTo>
                    <a:lnTo>
                      <a:pt x="2420" y="1994"/>
                    </a:lnTo>
                    <a:lnTo>
                      <a:pt x="2401" y="2009"/>
                    </a:lnTo>
                    <a:lnTo>
                      <a:pt x="2379" y="2024"/>
                    </a:lnTo>
                    <a:lnTo>
                      <a:pt x="2354" y="2039"/>
                    </a:lnTo>
                    <a:lnTo>
                      <a:pt x="2326" y="2053"/>
                    </a:lnTo>
                    <a:lnTo>
                      <a:pt x="2297" y="2067"/>
                    </a:lnTo>
                    <a:lnTo>
                      <a:pt x="2265" y="2080"/>
                    </a:lnTo>
                    <a:lnTo>
                      <a:pt x="2230" y="2093"/>
                    </a:lnTo>
                    <a:lnTo>
                      <a:pt x="2194" y="2105"/>
                    </a:lnTo>
                    <a:lnTo>
                      <a:pt x="2155" y="2118"/>
                    </a:lnTo>
                    <a:lnTo>
                      <a:pt x="2114" y="2129"/>
                    </a:lnTo>
                    <a:lnTo>
                      <a:pt x="2071" y="2140"/>
                    </a:lnTo>
                    <a:lnTo>
                      <a:pt x="2027" y="2150"/>
                    </a:lnTo>
                    <a:lnTo>
                      <a:pt x="1980" y="2160"/>
                    </a:lnTo>
                    <a:lnTo>
                      <a:pt x="1932" y="2169"/>
                    </a:lnTo>
                    <a:lnTo>
                      <a:pt x="1882" y="2177"/>
                    </a:lnTo>
                    <a:lnTo>
                      <a:pt x="1830" y="2185"/>
                    </a:lnTo>
                    <a:lnTo>
                      <a:pt x="1777" y="2192"/>
                    </a:lnTo>
                    <a:lnTo>
                      <a:pt x="1722" y="2199"/>
                    </a:lnTo>
                    <a:lnTo>
                      <a:pt x="1666" y="2206"/>
                    </a:lnTo>
                    <a:lnTo>
                      <a:pt x="1609" y="2211"/>
                    </a:lnTo>
                    <a:lnTo>
                      <a:pt x="1550" y="2215"/>
                    </a:lnTo>
                    <a:lnTo>
                      <a:pt x="1490" y="2219"/>
                    </a:lnTo>
                    <a:lnTo>
                      <a:pt x="1430" y="2222"/>
                    </a:lnTo>
                    <a:lnTo>
                      <a:pt x="1368" y="2224"/>
                    </a:lnTo>
                    <a:lnTo>
                      <a:pt x="1305" y="2225"/>
                    </a:lnTo>
                    <a:lnTo>
                      <a:pt x="1241" y="2225"/>
                    </a:lnTo>
                    <a:lnTo>
                      <a:pt x="1178" y="2225"/>
                    </a:lnTo>
                    <a:lnTo>
                      <a:pt x="1115" y="2224"/>
                    </a:lnTo>
                    <a:lnTo>
                      <a:pt x="1053" y="2222"/>
                    </a:lnTo>
                    <a:lnTo>
                      <a:pt x="993" y="2219"/>
                    </a:lnTo>
                    <a:lnTo>
                      <a:pt x="933" y="2215"/>
                    </a:lnTo>
                    <a:lnTo>
                      <a:pt x="874" y="2211"/>
                    </a:lnTo>
                    <a:lnTo>
                      <a:pt x="817" y="2206"/>
                    </a:lnTo>
                    <a:lnTo>
                      <a:pt x="761" y="2199"/>
                    </a:lnTo>
                    <a:lnTo>
                      <a:pt x="706" y="2192"/>
                    </a:lnTo>
                    <a:lnTo>
                      <a:pt x="653" y="2185"/>
                    </a:lnTo>
                    <a:lnTo>
                      <a:pt x="601" y="2178"/>
                    </a:lnTo>
                    <a:lnTo>
                      <a:pt x="550" y="2169"/>
                    </a:lnTo>
                    <a:lnTo>
                      <a:pt x="502" y="2160"/>
                    </a:lnTo>
                    <a:lnTo>
                      <a:pt x="455" y="2151"/>
                    </a:lnTo>
                    <a:lnTo>
                      <a:pt x="411" y="2140"/>
                    </a:lnTo>
                    <a:lnTo>
                      <a:pt x="367" y="2130"/>
                    </a:lnTo>
                    <a:lnTo>
                      <a:pt x="326" y="2118"/>
                    </a:lnTo>
                    <a:lnTo>
                      <a:pt x="287" y="2106"/>
                    </a:lnTo>
                    <a:lnTo>
                      <a:pt x="250" y="2094"/>
                    </a:lnTo>
                    <a:lnTo>
                      <a:pt x="215" y="2081"/>
                    </a:lnTo>
                    <a:lnTo>
                      <a:pt x="183" y="2068"/>
                    </a:lnTo>
                    <a:lnTo>
                      <a:pt x="153" y="2054"/>
                    </a:lnTo>
                    <a:lnTo>
                      <a:pt x="125" y="2040"/>
                    </a:lnTo>
                    <a:lnTo>
                      <a:pt x="101" y="2025"/>
                    </a:lnTo>
                    <a:lnTo>
                      <a:pt x="78" y="2010"/>
                    </a:lnTo>
                    <a:lnTo>
                      <a:pt x="59" y="1995"/>
                    </a:lnTo>
                    <a:lnTo>
                      <a:pt x="41" y="1980"/>
                    </a:lnTo>
                    <a:lnTo>
                      <a:pt x="27" y="1964"/>
                    </a:lnTo>
                    <a:lnTo>
                      <a:pt x="16" y="1949"/>
                    </a:lnTo>
                    <a:lnTo>
                      <a:pt x="8" y="1931"/>
                    </a:lnTo>
                    <a:lnTo>
                      <a:pt x="3" y="1915"/>
                    </a:lnTo>
                    <a:lnTo>
                      <a:pt x="2" y="1899"/>
                    </a:lnTo>
                    <a:lnTo>
                      <a:pt x="0" y="1899"/>
                    </a:lnTo>
                    <a:lnTo>
                      <a:pt x="0" y="0"/>
                    </a:lnTo>
                    <a:lnTo>
                      <a:pt x="0" y="0"/>
                    </a:lnTo>
                    <a:lnTo>
                      <a:pt x="4" y="16"/>
                    </a:lnTo>
                    <a:lnTo>
                      <a:pt x="11" y="32"/>
                    </a:lnTo>
                    <a:lnTo>
                      <a:pt x="20" y="48"/>
                    </a:lnTo>
                    <a:lnTo>
                      <a:pt x="33" y="63"/>
                    </a:lnTo>
                    <a:lnTo>
                      <a:pt x="48" y="79"/>
                    </a:lnTo>
                    <a:lnTo>
                      <a:pt x="67" y="94"/>
                    </a:lnTo>
                    <a:lnTo>
                      <a:pt x="87" y="109"/>
                    </a:lnTo>
                    <a:lnTo>
                      <a:pt x="110" y="123"/>
                    </a:lnTo>
                    <a:lnTo>
                      <a:pt x="135" y="137"/>
                    </a:lnTo>
                    <a:lnTo>
                      <a:pt x="164" y="150"/>
                    </a:lnTo>
                    <a:lnTo>
                      <a:pt x="194" y="164"/>
                    </a:lnTo>
                    <a:lnTo>
                      <a:pt x="226" y="177"/>
                    </a:lnTo>
                    <a:lnTo>
                      <a:pt x="262" y="189"/>
                    </a:lnTo>
                    <a:lnTo>
                      <a:pt x="298" y="201"/>
                    </a:lnTo>
                    <a:lnTo>
                      <a:pt x="338" y="212"/>
                    </a:lnTo>
                    <a:lnTo>
                      <a:pt x="378" y="223"/>
                    </a:lnTo>
                    <a:lnTo>
                      <a:pt x="421" y="233"/>
                    </a:lnTo>
                    <a:lnTo>
                      <a:pt x="465" y="243"/>
                    </a:lnTo>
                    <a:lnTo>
                      <a:pt x="512" y="253"/>
                    </a:lnTo>
                    <a:lnTo>
                      <a:pt x="560" y="262"/>
                    </a:lnTo>
                    <a:lnTo>
                      <a:pt x="610" y="270"/>
                    </a:lnTo>
                    <a:lnTo>
                      <a:pt x="661" y="278"/>
                    </a:lnTo>
                    <a:lnTo>
                      <a:pt x="713" y="284"/>
                    </a:lnTo>
                    <a:lnTo>
                      <a:pt x="767" y="291"/>
                    </a:lnTo>
                    <a:lnTo>
                      <a:pt x="823" y="296"/>
                    </a:lnTo>
                    <a:lnTo>
                      <a:pt x="879" y="301"/>
                    </a:lnTo>
                    <a:lnTo>
                      <a:pt x="937" y="305"/>
                    </a:lnTo>
                    <a:lnTo>
                      <a:pt x="996" y="309"/>
                    </a:lnTo>
                    <a:lnTo>
                      <a:pt x="1055" y="311"/>
                    </a:lnTo>
                    <a:lnTo>
                      <a:pt x="1116" y="313"/>
                    </a:lnTo>
                    <a:lnTo>
                      <a:pt x="1177" y="315"/>
                    </a:lnTo>
                    <a:lnTo>
                      <a:pt x="1239" y="315"/>
                    </a:lnTo>
                    <a:lnTo>
                      <a:pt x="1301" y="315"/>
                    </a:lnTo>
                    <a:lnTo>
                      <a:pt x="1363" y="313"/>
                    </a:lnTo>
                    <a:lnTo>
                      <a:pt x="1424" y="311"/>
                    </a:lnTo>
                    <a:lnTo>
                      <a:pt x="1483" y="309"/>
                    </a:lnTo>
                    <a:lnTo>
                      <a:pt x="1542" y="305"/>
                    </a:lnTo>
                    <a:lnTo>
                      <a:pt x="1600" y="301"/>
                    </a:lnTo>
                    <a:lnTo>
                      <a:pt x="1655" y="296"/>
                    </a:lnTo>
                    <a:lnTo>
                      <a:pt x="1711" y="291"/>
                    </a:lnTo>
                    <a:lnTo>
                      <a:pt x="1765" y="284"/>
                    </a:lnTo>
                    <a:lnTo>
                      <a:pt x="1817" y="278"/>
                    </a:lnTo>
                    <a:lnTo>
                      <a:pt x="1869" y="270"/>
                    </a:lnTo>
                    <a:lnTo>
                      <a:pt x="1918" y="262"/>
                    </a:lnTo>
                    <a:lnTo>
                      <a:pt x="1966" y="253"/>
                    </a:lnTo>
                    <a:lnTo>
                      <a:pt x="2013" y="243"/>
                    </a:lnTo>
                    <a:lnTo>
                      <a:pt x="2057" y="233"/>
                    </a:lnTo>
                    <a:lnTo>
                      <a:pt x="2100" y="223"/>
                    </a:lnTo>
                    <a:lnTo>
                      <a:pt x="2141" y="212"/>
                    </a:lnTo>
                    <a:lnTo>
                      <a:pt x="2180" y="201"/>
                    </a:lnTo>
                    <a:lnTo>
                      <a:pt x="2217" y="189"/>
                    </a:lnTo>
                    <a:lnTo>
                      <a:pt x="2251" y="177"/>
                    </a:lnTo>
                    <a:lnTo>
                      <a:pt x="2284" y="164"/>
                    </a:lnTo>
                    <a:lnTo>
                      <a:pt x="2314" y="150"/>
                    </a:lnTo>
                    <a:lnTo>
                      <a:pt x="2342" y="137"/>
                    </a:lnTo>
                    <a:lnTo>
                      <a:pt x="2369" y="123"/>
                    </a:lnTo>
                    <a:lnTo>
                      <a:pt x="2391" y="109"/>
                    </a:lnTo>
                    <a:lnTo>
                      <a:pt x="2412" y="94"/>
                    </a:lnTo>
                    <a:lnTo>
                      <a:pt x="2431" y="79"/>
                    </a:lnTo>
                    <a:lnTo>
                      <a:pt x="2446" y="63"/>
                    </a:lnTo>
                    <a:lnTo>
                      <a:pt x="2458" y="48"/>
                    </a:lnTo>
                    <a:lnTo>
                      <a:pt x="2468" y="32"/>
                    </a:lnTo>
                    <a:lnTo>
                      <a:pt x="2475" y="16"/>
                    </a:lnTo>
                    <a:lnTo>
                      <a:pt x="2478" y="0"/>
                    </a:lnTo>
                    <a:lnTo>
                      <a:pt x="2478" y="0"/>
                    </a:lnTo>
                    <a:lnTo>
                      <a:pt x="2478" y="1873"/>
                    </a:lnTo>
                    <a:close/>
                  </a:path>
                </a:pathLst>
              </a:custGeom>
              <a:solidFill>
                <a:schemeClr val="tx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4" name="Rectangle 36"/>
              <p:cNvSpPr>
                <a:spLocks noChangeArrowheads="1"/>
              </p:cNvSpPr>
              <p:nvPr/>
            </p:nvSpPr>
            <p:spPr bwMode="auto">
              <a:xfrm>
                <a:off x="-1357313" y="4691063"/>
                <a:ext cx="141288"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5" name="Rectangle 37"/>
              <p:cNvSpPr>
                <a:spLocks noChangeArrowheads="1"/>
              </p:cNvSpPr>
              <p:nvPr/>
            </p:nvSpPr>
            <p:spPr bwMode="auto">
              <a:xfrm>
                <a:off x="-1357313" y="4718051"/>
                <a:ext cx="141288"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6" name="Rectangle 38"/>
              <p:cNvSpPr>
                <a:spLocks noChangeArrowheads="1"/>
              </p:cNvSpPr>
              <p:nvPr/>
            </p:nvSpPr>
            <p:spPr bwMode="auto">
              <a:xfrm>
                <a:off x="-1357313" y="4743451"/>
                <a:ext cx="130175"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7" name="Rectangle 39"/>
              <p:cNvSpPr>
                <a:spLocks noChangeArrowheads="1"/>
              </p:cNvSpPr>
              <p:nvPr/>
            </p:nvSpPr>
            <p:spPr bwMode="auto">
              <a:xfrm>
                <a:off x="-1357313" y="4770438"/>
                <a:ext cx="92075"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8" name="Rectangle 40"/>
              <p:cNvSpPr>
                <a:spLocks noChangeArrowheads="1"/>
              </p:cNvSpPr>
              <p:nvPr/>
            </p:nvSpPr>
            <p:spPr bwMode="auto">
              <a:xfrm>
                <a:off x="-981076" y="5048251"/>
                <a:ext cx="141288"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19" name="Rectangle 41"/>
              <p:cNvSpPr>
                <a:spLocks noChangeArrowheads="1"/>
              </p:cNvSpPr>
              <p:nvPr/>
            </p:nvSpPr>
            <p:spPr bwMode="auto">
              <a:xfrm>
                <a:off x="-969963" y="5073651"/>
                <a:ext cx="130175"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20" name="Rectangle 42"/>
              <p:cNvSpPr>
                <a:spLocks noChangeArrowheads="1"/>
              </p:cNvSpPr>
              <p:nvPr/>
            </p:nvSpPr>
            <p:spPr bwMode="auto">
              <a:xfrm>
                <a:off x="-931863" y="5100638"/>
                <a:ext cx="92075" cy="14288"/>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21" name="Rectangle 43"/>
              <p:cNvSpPr>
                <a:spLocks noChangeArrowheads="1"/>
              </p:cNvSpPr>
              <p:nvPr/>
            </p:nvSpPr>
            <p:spPr bwMode="auto">
              <a:xfrm>
                <a:off x="-1357313" y="5130801"/>
                <a:ext cx="87313"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22" name="Rectangle 44"/>
              <p:cNvSpPr>
                <a:spLocks noChangeArrowheads="1"/>
              </p:cNvSpPr>
              <p:nvPr/>
            </p:nvSpPr>
            <p:spPr bwMode="auto">
              <a:xfrm>
                <a:off x="-1357313" y="5156201"/>
                <a:ext cx="80963"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23" name="Rectangle 45"/>
              <p:cNvSpPr>
                <a:spLocks noChangeArrowheads="1"/>
              </p:cNvSpPr>
              <p:nvPr/>
            </p:nvSpPr>
            <p:spPr bwMode="auto">
              <a:xfrm>
                <a:off x="-1357313" y="5183188"/>
                <a:ext cx="57150"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24" name="Rectangle 46"/>
              <p:cNvSpPr>
                <a:spLocks noChangeArrowheads="1"/>
              </p:cNvSpPr>
              <p:nvPr/>
            </p:nvSpPr>
            <p:spPr bwMode="auto">
              <a:xfrm>
                <a:off x="-927101" y="4740276"/>
                <a:ext cx="87313"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25" name="Rectangle 47"/>
              <p:cNvSpPr>
                <a:spLocks noChangeArrowheads="1"/>
              </p:cNvSpPr>
              <p:nvPr/>
            </p:nvSpPr>
            <p:spPr bwMode="auto">
              <a:xfrm>
                <a:off x="-920751" y="4767263"/>
                <a:ext cx="80963" cy="14288"/>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sp>
            <p:nvSpPr>
              <p:cNvPr id="126" name="Rectangle 48"/>
              <p:cNvSpPr>
                <a:spLocks noChangeArrowheads="1"/>
              </p:cNvSpPr>
              <p:nvPr/>
            </p:nvSpPr>
            <p:spPr bwMode="auto">
              <a:xfrm>
                <a:off x="-896938" y="4792663"/>
                <a:ext cx="57150" cy="15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nSpc>
                    <a:spcPts val="1200"/>
                  </a:lnSpc>
                </a:pPr>
                <a:endParaRPr lang="en-US" sz="2000"/>
              </a:p>
            </p:txBody>
          </p:sp>
        </p:grpSp>
      </p:grpSp>
      <p:sp>
        <p:nvSpPr>
          <p:cNvPr id="131" name="TextBox 130"/>
          <p:cNvSpPr txBox="1"/>
          <p:nvPr/>
        </p:nvSpPr>
        <p:spPr>
          <a:xfrm>
            <a:off x="6080056" y="2526588"/>
            <a:ext cx="2053996"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600" dirty="0" smtClean="0">
                <a:latin typeface="+mn-lt"/>
              </a:rPr>
              <a:t>VM Configurations</a:t>
            </a:r>
          </a:p>
        </p:txBody>
      </p:sp>
      <p:sp>
        <p:nvSpPr>
          <p:cNvPr id="132" name="TextBox 131"/>
          <p:cNvSpPr txBox="1"/>
          <p:nvPr/>
        </p:nvSpPr>
        <p:spPr>
          <a:xfrm>
            <a:off x="6080055" y="4952444"/>
            <a:ext cx="2053997"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600" dirty="0" smtClean="0">
                <a:latin typeface="+mn-lt"/>
              </a:rPr>
              <a:t>Application Sizing</a:t>
            </a:r>
          </a:p>
        </p:txBody>
      </p:sp>
      <p:sp>
        <p:nvSpPr>
          <p:cNvPr id="133" name="TextBox 132"/>
          <p:cNvSpPr txBox="1"/>
          <p:nvPr/>
        </p:nvSpPr>
        <p:spPr>
          <a:xfrm>
            <a:off x="6284775" y="4548135"/>
            <a:ext cx="2015326"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600" dirty="0" smtClean="0">
                <a:latin typeface="+mn-lt"/>
              </a:rPr>
              <a:t>Storage Resourcing</a:t>
            </a:r>
          </a:p>
        </p:txBody>
      </p:sp>
      <p:sp>
        <p:nvSpPr>
          <p:cNvPr id="134" name="TextBox 133"/>
          <p:cNvSpPr txBox="1"/>
          <p:nvPr/>
        </p:nvSpPr>
        <p:spPr>
          <a:xfrm>
            <a:off x="5841228" y="5356755"/>
            <a:ext cx="2156345"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600" dirty="0" smtClean="0">
                <a:latin typeface="+mn-lt"/>
              </a:rPr>
              <a:t>Server Refresh Planning</a:t>
            </a:r>
          </a:p>
        </p:txBody>
      </p:sp>
      <p:sp>
        <p:nvSpPr>
          <p:cNvPr id="135" name="TextBox 134"/>
          <p:cNvSpPr txBox="1"/>
          <p:nvPr/>
        </p:nvSpPr>
        <p:spPr>
          <a:xfrm>
            <a:off x="5841229" y="2122279"/>
            <a:ext cx="1917518"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600" dirty="0" smtClean="0">
                <a:latin typeface="+mn-lt"/>
              </a:rPr>
              <a:t>VM Placement</a:t>
            </a:r>
          </a:p>
        </p:txBody>
      </p:sp>
      <p:sp>
        <p:nvSpPr>
          <p:cNvPr id="136" name="TextBox 135"/>
          <p:cNvSpPr txBox="1"/>
          <p:nvPr/>
        </p:nvSpPr>
        <p:spPr>
          <a:xfrm>
            <a:off x="6284775" y="2930897"/>
            <a:ext cx="2015326"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600" dirty="0" smtClean="0">
                <a:latin typeface="+mn-lt"/>
              </a:rPr>
              <a:t>VM Motions</a:t>
            </a:r>
          </a:p>
        </p:txBody>
      </p:sp>
      <p:sp>
        <p:nvSpPr>
          <p:cNvPr id="137" name="TextBox 136"/>
          <p:cNvSpPr txBox="1"/>
          <p:nvPr/>
        </p:nvSpPr>
        <p:spPr>
          <a:xfrm>
            <a:off x="6382582" y="3335206"/>
            <a:ext cx="2106315"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600" dirty="0" smtClean="0">
                <a:latin typeface="+mn-lt"/>
              </a:rPr>
              <a:t>Server Packing </a:t>
            </a:r>
          </a:p>
        </p:txBody>
      </p:sp>
      <p:sp>
        <p:nvSpPr>
          <p:cNvPr id="143" name="Rounded Rectangle 142"/>
          <p:cNvSpPr/>
          <p:nvPr/>
        </p:nvSpPr>
        <p:spPr>
          <a:xfrm>
            <a:off x="9062109" y="725448"/>
            <a:ext cx="2894700" cy="802840"/>
          </a:xfrm>
          <a:prstGeom prst="roundRect">
            <a:avLst/>
          </a:prstGeom>
          <a:solidFill>
            <a:schemeClr val="tx1">
              <a:lumMod val="75000"/>
              <a:lumOff val="25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2400" b="1" i="1" dirty="0" smtClean="0"/>
              <a:t>Key Planning Benefits</a:t>
            </a:r>
          </a:p>
        </p:txBody>
      </p:sp>
      <p:sp>
        <p:nvSpPr>
          <p:cNvPr id="146" name="TextBox 145"/>
          <p:cNvSpPr txBox="1"/>
          <p:nvPr/>
        </p:nvSpPr>
        <p:spPr>
          <a:xfrm>
            <a:off x="6379158" y="4143825"/>
            <a:ext cx="2106315"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600" dirty="0"/>
              <a:t>Server Resourcing</a:t>
            </a:r>
          </a:p>
        </p:txBody>
      </p:sp>
      <p:sp>
        <p:nvSpPr>
          <p:cNvPr id="147" name="TextBox 146"/>
          <p:cNvSpPr txBox="1"/>
          <p:nvPr/>
        </p:nvSpPr>
        <p:spPr>
          <a:xfrm>
            <a:off x="6501988" y="3739515"/>
            <a:ext cx="2106315"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1600" dirty="0" smtClean="0">
                <a:latin typeface="+mn-lt"/>
              </a:rPr>
              <a:t>…</a:t>
            </a:r>
          </a:p>
        </p:txBody>
      </p:sp>
    </p:spTree>
    <p:extLst>
      <p:ext uri="{BB962C8B-B14F-4D97-AF65-F5344CB8AC3E}">
        <p14:creationId xmlns:p14="http://schemas.microsoft.com/office/powerpoint/2010/main" val="934528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21" presetClass="entr" presetSubtype="1"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heel(1)">
                                      <p:cBhvr>
                                        <p:cTn id="11" dur="2000"/>
                                        <p:tgtEl>
                                          <p:spTgt spid="58"/>
                                        </p:tgtEl>
                                      </p:cBhvr>
                                    </p:animEffect>
                                  </p:childTnLst>
                                </p:cTn>
                              </p:par>
                            </p:childTnLst>
                          </p:cTn>
                        </p:par>
                        <p:par>
                          <p:cTn id="12" fill="hold">
                            <p:stCondLst>
                              <p:cond delay="4000"/>
                            </p:stCondLst>
                            <p:childTnLst>
                              <p:par>
                                <p:cTn id="13" presetID="21"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par>
                          <p:cTn id="16" fill="hold">
                            <p:stCondLst>
                              <p:cond delay="6000"/>
                            </p:stCondLst>
                            <p:childTnLst>
                              <p:par>
                                <p:cTn id="17" presetID="21"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par>
                          <p:cTn id="20" fill="hold">
                            <p:stCondLst>
                              <p:cond delay="8000"/>
                            </p:stCondLst>
                            <p:childTnLst>
                              <p:par>
                                <p:cTn id="21" presetID="21"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heel(1)">
                                      <p:cBhvr>
                                        <p:cTn id="23" dur="2000"/>
                                        <p:tgtEl>
                                          <p:spTgt spid="3"/>
                                        </p:tgtEl>
                                      </p:cBhvr>
                                    </p:animEffect>
                                  </p:childTnLst>
                                </p:cTn>
                              </p:par>
                            </p:childTnLst>
                          </p:cTn>
                        </p:par>
                        <p:par>
                          <p:cTn id="24" fill="hold">
                            <p:stCondLst>
                              <p:cond delay="10000"/>
                            </p:stCondLst>
                            <p:childTnLst>
                              <p:par>
                                <p:cTn id="25" presetID="22" presetClass="entr" presetSubtype="8" fill="hold" grpId="0" nodeType="after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wipe(left)">
                                      <p:cBhvr>
                                        <p:cTn id="27" dur="500"/>
                                        <p:tgtEl>
                                          <p:spTgt spid="12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left)">
                                      <p:cBhvr>
                                        <p:cTn id="30" dur="500"/>
                                        <p:tgtEl>
                                          <p:spTgt spid="127"/>
                                        </p:tgtEl>
                                      </p:cBhvr>
                                    </p:animEffect>
                                  </p:childTnLst>
                                </p:cTn>
                              </p:par>
                            </p:childTnLst>
                          </p:cTn>
                        </p:par>
                        <p:par>
                          <p:cTn id="31" fill="hold">
                            <p:stCondLst>
                              <p:cond delay="10500"/>
                            </p:stCondLst>
                            <p:childTnLst>
                              <p:par>
                                <p:cTn id="32" presetID="10" presetClass="entr" presetSubtype="0"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childTnLst>
                          </p:cTn>
                        </p:par>
                        <p:par>
                          <p:cTn id="35" fill="hold">
                            <p:stCondLst>
                              <p:cond delay="11000"/>
                            </p:stCondLst>
                            <p:childTnLst>
                              <p:par>
                                <p:cTn id="36" presetID="10" presetClass="entr" presetSubtype="0" fill="hold" nodeType="after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500"/>
                                        <p:tgtEl>
                                          <p:spTgt spid="98"/>
                                        </p:tgtEl>
                                      </p:cBhvr>
                                    </p:animEffect>
                                  </p:childTnLst>
                                </p:cTn>
                              </p:par>
                            </p:childTnLst>
                          </p:cTn>
                        </p:par>
                        <p:par>
                          <p:cTn id="39" fill="hold">
                            <p:stCondLst>
                              <p:cond delay="11500"/>
                            </p:stCondLst>
                            <p:childTnLst>
                              <p:par>
                                <p:cTn id="40" presetID="10" presetClass="entr" presetSubtype="0" fill="hold" grpId="0" nodeType="after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fade">
                                      <p:cBhvr>
                                        <p:cTn id="42" dur="500"/>
                                        <p:tgtEl>
                                          <p:spTgt spid="135"/>
                                        </p:tgtEl>
                                      </p:cBhvr>
                                    </p:animEffect>
                                  </p:childTnLst>
                                </p:cTn>
                              </p:par>
                            </p:childTnLst>
                          </p:cTn>
                        </p:par>
                        <p:par>
                          <p:cTn id="43" fill="hold">
                            <p:stCondLst>
                              <p:cond delay="12000"/>
                            </p:stCondLst>
                            <p:childTnLst>
                              <p:par>
                                <p:cTn id="44" presetID="10" presetClass="entr" presetSubtype="0" fill="hold" grpId="0" nodeType="afterEffect">
                                  <p:stCondLst>
                                    <p:cond delay="0"/>
                                  </p:stCondLst>
                                  <p:childTnLst>
                                    <p:set>
                                      <p:cBhvr>
                                        <p:cTn id="45" dur="1" fill="hold">
                                          <p:stCondLst>
                                            <p:cond delay="0"/>
                                          </p:stCondLst>
                                        </p:cTn>
                                        <p:tgtEl>
                                          <p:spTgt spid="131"/>
                                        </p:tgtEl>
                                        <p:attrNameLst>
                                          <p:attrName>style.visibility</p:attrName>
                                        </p:attrNameLst>
                                      </p:cBhvr>
                                      <p:to>
                                        <p:strVal val="visible"/>
                                      </p:to>
                                    </p:set>
                                    <p:animEffect transition="in" filter="fade">
                                      <p:cBhvr>
                                        <p:cTn id="46" dur="500"/>
                                        <p:tgtEl>
                                          <p:spTgt spid="131"/>
                                        </p:tgtEl>
                                      </p:cBhvr>
                                    </p:animEffect>
                                  </p:childTnLst>
                                </p:cTn>
                              </p:par>
                            </p:childTnLst>
                          </p:cTn>
                        </p:par>
                        <p:par>
                          <p:cTn id="47" fill="hold">
                            <p:stCondLst>
                              <p:cond delay="12500"/>
                            </p:stCondLst>
                            <p:childTnLst>
                              <p:par>
                                <p:cTn id="48" presetID="10" presetClass="entr" presetSubtype="0" fill="hold" grpId="0" nodeType="afterEffect">
                                  <p:stCondLst>
                                    <p:cond delay="0"/>
                                  </p:stCondLst>
                                  <p:childTnLst>
                                    <p:set>
                                      <p:cBhvr>
                                        <p:cTn id="49" dur="1" fill="hold">
                                          <p:stCondLst>
                                            <p:cond delay="0"/>
                                          </p:stCondLst>
                                        </p:cTn>
                                        <p:tgtEl>
                                          <p:spTgt spid="136"/>
                                        </p:tgtEl>
                                        <p:attrNameLst>
                                          <p:attrName>style.visibility</p:attrName>
                                        </p:attrNameLst>
                                      </p:cBhvr>
                                      <p:to>
                                        <p:strVal val="visible"/>
                                      </p:to>
                                    </p:set>
                                    <p:animEffect transition="in" filter="fade">
                                      <p:cBhvr>
                                        <p:cTn id="50" dur="500"/>
                                        <p:tgtEl>
                                          <p:spTgt spid="136"/>
                                        </p:tgtEl>
                                      </p:cBhvr>
                                    </p:animEffect>
                                  </p:childTnLst>
                                </p:cTn>
                              </p:par>
                            </p:childTnLst>
                          </p:cTn>
                        </p:par>
                        <p:par>
                          <p:cTn id="51" fill="hold">
                            <p:stCondLst>
                              <p:cond delay="13000"/>
                            </p:stCondLst>
                            <p:childTnLst>
                              <p:par>
                                <p:cTn id="52" presetID="10" presetClass="entr" presetSubtype="0" fill="hold" grpId="0" nodeType="afterEffect">
                                  <p:stCondLst>
                                    <p:cond delay="0"/>
                                  </p:stCondLst>
                                  <p:childTnLst>
                                    <p:set>
                                      <p:cBhvr>
                                        <p:cTn id="53" dur="1" fill="hold">
                                          <p:stCondLst>
                                            <p:cond delay="0"/>
                                          </p:stCondLst>
                                        </p:cTn>
                                        <p:tgtEl>
                                          <p:spTgt spid="137"/>
                                        </p:tgtEl>
                                        <p:attrNameLst>
                                          <p:attrName>style.visibility</p:attrName>
                                        </p:attrNameLst>
                                      </p:cBhvr>
                                      <p:to>
                                        <p:strVal val="visible"/>
                                      </p:to>
                                    </p:set>
                                    <p:animEffect transition="in" filter="fade">
                                      <p:cBhvr>
                                        <p:cTn id="54" dur="500"/>
                                        <p:tgtEl>
                                          <p:spTgt spid="137"/>
                                        </p:tgtEl>
                                      </p:cBhvr>
                                    </p:animEffect>
                                  </p:childTnLst>
                                </p:cTn>
                              </p:par>
                            </p:childTnLst>
                          </p:cTn>
                        </p:par>
                        <p:par>
                          <p:cTn id="55" fill="hold">
                            <p:stCondLst>
                              <p:cond delay="13500"/>
                            </p:stCondLst>
                            <p:childTnLst>
                              <p:par>
                                <p:cTn id="56" presetID="10" presetClass="entr" presetSubtype="0" fill="hold" grpId="0" nodeType="afterEffect">
                                  <p:stCondLst>
                                    <p:cond delay="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46"/>
                                        </p:tgtEl>
                                        <p:attrNameLst>
                                          <p:attrName>style.visibility</p:attrName>
                                        </p:attrNameLst>
                                      </p:cBhvr>
                                      <p:to>
                                        <p:strVal val="visible"/>
                                      </p:to>
                                    </p:set>
                                    <p:animEffect transition="in" filter="fade">
                                      <p:cBhvr>
                                        <p:cTn id="63" dur="500"/>
                                        <p:tgtEl>
                                          <p:spTgt spid="146"/>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133"/>
                                        </p:tgtEl>
                                        <p:attrNameLst>
                                          <p:attrName>style.visibility</p:attrName>
                                        </p:attrNameLst>
                                      </p:cBhvr>
                                      <p:to>
                                        <p:strVal val="visible"/>
                                      </p:to>
                                    </p:set>
                                    <p:animEffect transition="in" filter="fade">
                                      <p:cBhvr>
                                        <p:cTn id="67" dur="500"/>
                                        <p:tgtEl>
                                          <p:spTgt spid="133"/>
                                        </p:tgtEl>
                                      </p:cBhvr>
                                    </p:animEffect>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132"/>
                                        </p:tgtEl>
                                        <p:attrNameLst>
                                          <p:attrName>style.visibility</p:attrName>
                                        </p:attrNameLst>
                                      </p:cBhvr>
                                      <p:to>
                                        <p:strVal val="visible"/>
                                      </p:to>
                                    </p:set>
                                    <p:animEffect transition="in" filter="fade">
                                      <p:cBhvr>
                                        <p:cTn id="71" dur="500"/>
                                        <p:tgtEl>
                                          <p:spTgt spid="132"/>
                                        </p:tgtEl>
                                      </p:cBhvr>
                                    </p:animEffect>
                                  </p:childTnLst>
                                </p:cTn>
                              </p:par>
                            </p:childTnLst>
                          </p:cTn>
                        </p:par>
                        <p:par>
                          <p:cTn id="72" fill="hold">
                            <p:stCondLst>
                              <p:cond delay="1500"/>
                            </p:stCondLst>
                            <p:childTnLst>
                              <p:par>
                                <p:cTn id="73" presetID="21" presetClass="entr" presetSubtype="1" fill="hold" grpId="0" nodeType="afterEffect">
                                  <p:stCondLst>
                                    <p:cond delay="0"/>
                                  </p:stCondLst>
                                  <p:childTnLst>
                                    <p:set>
                                      <p:cBhvr>
                                        <p:cTn id="74" dur="1" fill="hold">
                                          <p:stCondLst>
                                            <p:cond delay="0"/>
                                          </p:stCondLst>
                                        </p:cTn>
                                        <p:tgtEl>
                                          <p:spTgt spid="129"/>
                                        </p:tgtEl>
                                        <p:attrNameLst>
                                          <p:attrName>style.visibility</p:attrName>
                                        </p:attrNameLst>
                                      </p:cBhvr>
                                      <p:to>
                                        <p:strVal val="visible"/>
                                      </p:to>
                                    </p:set>
                                    <p:animEffect transition="in" filter="wheel(1)">
                                      <p:cBhvr>
                                        <p:cTn id="75" dur="2000"/>
                                        <p:tgtEl>
                                          <p:spTgt spid="129"/>
                                        </p:tgtEl>
                                      </p:cBhvr>
                                    </p:animEffect>
                                  </p:childTnLst>
                                </p:cTn>
                              </p:par>
                            </p:childTnLst>
                          </p:cTn>
                        </p:par>
                        <p:par>
                          <p:cTn id="76" fill="hold">
                            <p:stCondLst>
                              <p:cond delay="3500"/>
                            </p:stCondLst>
                            <p:childTnLst>
                              <p:par>
                                <p:cTn id="77" presetID="21" presetClass="entr" presetSubtype="1" fill="hold" grpId="0" nodeType="afterEffect">
                                  <p:stCondLst>
                                    <p:cond delay="0"/>
                                  </p:stCondLst>
                                  <p:childTnLst>
                                    <p:set>
                                      <p:cBhvr>
                                        <p:cTn id="78" dur="1" fill="hold">
                                          <p:stCondLst>
                                            <p:cond delay="0"/>
                                          </p:stCondLst>
                                        </p:cTn>
                                        <p:tgtEl>
                                          <p:spTgt spid="130"/>
                                        </p:tgtEl>
                                        <p:attrNameLst>
                                          <p:attrName>style.visibility</p:attrName>
                                        </p:attrNameLst>
                                      </p:cBhvr>
                                      <p:to>
                                        <p:strVal val="visible"/>
                                      </p:to>
                                    </p:set>
                                    <p:animEffect transition="in" filter="wheel(1)">
                                      <p:cBhvr>
                                        <p:cTn id="79" dur="2000"/>
                                        <p:tgtEl>
                                          <p:spTgt spid="13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44"/>
                                        </p:tgtEl>
                                        <p:attrNameLst>
                                          <p:attrName>style.visibility</p:attrName>
                                        </p:attrNameLst>
                                      </p:cBhvr>
                                      <p:to>
                                        <p:strVal val="visible"/>
                                      </p:to>
                                    </p:set>
                                    <p:animEffect transition="in" filter="fade">
                                      <p:cBhvr>
                                        <p:cTn id="84" dur="500"/>
                                        <p:tgtEl>
                                          <p:spTgt spid="14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43"/>
                                        </p:tgtEl>
                                        <p:attrNameLst>
                                          <p:attrName>style.visibility</p:attrName>
                                        </p:attrNameLst>
                                      </p:cBhvr>
                                      <p:to>
                                        <p:strVal val="visible"/>
                                      </p:to>
                                    </p:set>
                                    <p:animEffect transition="in" filter="fade">
                                      <p:cBhvr>
                                        <p:cTn id="87" dur="500"/>
                                        <p:tgtEl>
                                          <p:spTgt spid="143"/>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34"/>
                                        </p:tgtEl>
                                        <p:attrNameLst>
                                          <p:attrName>style.visibility</p:attrName>
                                        </p:attrNameLst>
                                      </p:cBhvr>
                                      <p:to>
                                        <p:strVal val="visible"/>
                                      </p:to>
                                    </p:set>
                                    <p:animEffect transition="in" filter="fade">
                                      <p:cBhvr>
                                        <p:cTn id="91" dur="500"/>
                                        <p:tgtEl>
                                          <p:spTgt spid="134"/>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42">
                                            <p:txEl>
                                              <p:pRg st="0" end="0"/>
                                            </p:txEl>
                                          </p:spTgt>
                                        </p:tgtEl>
                                        <p:attrNameLst>
                                          <p:attrName>style.visibility</p:attrName>
                                        </p:attrNameLst>
                                      </p:cBhvr>
                                      <p:to>
                                        <p:strVal val="visible"/>
                                      </p:to>
                                    </p:set>
                                    <p:animEffect transition="in" filter="fade">
                                      <p:cBhvr>
                                        <p:cTn id="96" dur="500"/>
                                        <p:tgtEl>
                                          <p:spTgt spid="142">
                                            <p:txEl>
                                              <p:pRg st="0" end="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142">
                                            <p:txEl>
                                              <p:pRg st="1" end="1"/>
                                            </p:txEl>
                                          </p:spTgt>
                                        </p:tgtEl>
                                        <p:attrNameLst>
                                          <p:attrName>style.visibility</p:attrName>
                                        </p:attrNameLst>
                                      </p:cBhvr>
                                      <p:to>
                                        <p:strVal val="visible"/>
                                      </p:to>
                                    </p:set>
                                    <p:animEffect transition="in" filter="fade">
                                      <p:cBhvr>
                                        <p:cTn id="101" dur="500"/>
                                        <p:tgtEl>
                                          <p:spTgt spid="142">
                                            <p:txEl>
                                              <p:pRg st="1" end="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42">
                                            <p:txEl>
                                              <p:pRg st="2" end="2"/>
                                            </p:txEl>
                                          </p:spTgt>
                                        </p:tgtEl>
                                        <p:attrNameLst>
                                          <p:attrName>style.visibility</p:attrName>
                                        </p:attrNameLst>
                                      </p:cBhvr>
                                      <p:to>
                                        <p:strVal val="visible"/>
                                      </p:to>
                                    </p:set>
                                    <p:animEffect transition="in" filter="fade">
                                      <p:cBhvr>
                                        <p:cTn id="106" dur="500"/>
                                        <p:tgtEl>
                                          <p:spTgt spid="142">
                                            <p:txEl>
                                              <p:pRg st="2" end="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42">
                                            <p:txEl>
                                              <p:pRg st="3" end="3"/>
                                            </p:txEl>
                                          </p:spTgt>
                                        </p:tgtEl>
                                        <p:attrNameLst>
                                          <p:attrName>style.visibility</p:attrName>
                                        </p:attrNameLst>
                                      </p:cBhvr>
                                      <p:to>
                                        <p:strVal val="visible"/>
                                      </p:to>
                                    </p:set>
                                    <p:animEffect transition="in" filter="fade">
                                      <p:cBhvr>
                                        <p:cTn id="111" dur="500"/>
                                        <p:tgtEl>
                                          <p:spTgt spid="1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7" grpId="0" animBg="1"/>
      <p:bldP spid="128" grpId="0" animBg="1"/>
      <p:bldP spid="144" grpId="0" animBg="1"/>
      <p:bldP spid="130" grpId="0" animBg="1"/>
      <p:bldP spid="142" grpId="0" build="p"/>
      <p:bldP spid="131" grpId="0" animBg="1"/>
      <p:bldP spid="132" grpId="0" animBg="1"/>
      <p:bldP spid="133" grpId="0" animBg="1"/>
      <p:bldP spid="134" grpId="0" animBg="1"/>
      <p:bldP spid="135" grpId="0" animBg="1"/>
      <p:bldP spid="136" grpId="0" animBg="1"/>
      <p:bldP spid="137" grpId="0" animBg="1"/>
      <p:bldP spid="143" grpId="0" animBg="1"/>
      <p:bldP spid="146" grpId="0" animBg="1"/>
      <p:bldP spid="1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539396"/>
            <a:ext cx="11375136" cy="506413"/>
          </a:xfrm>
        </p:spPr>
        <p:txBody>
          <a:bodyPr/>
          <a:lstStyle/>
          <a:p>
            <a:r>
              <a:rPr lang="en-US" sz="3600" dirty="0" smtClean="0"/>
              <a:t>Summary</a:t>
            </a:r>
            <a:endParaRPr lang="en-US" sz="3600" dirty="0"/>
          </a:p>
        </p:txBody>
      </p:sp>
      <p:sp>
        <p:nvSpPr>
          <p:cNvPr id="3" name="Content Placeholder 2"/>
          <p:cNvSpPr>
            <a:spLocks noGrp="1"/>
          </p:cNvSpPr>
          <p:nvPr>
            <p:ph idx="1"/>
          </p:nvPr>
        </p:nvSpPr>
        <p:spPr>
          <a:xfrm>
            <a:off x="440636" y="1164046"/>
            <a:ext cx="11375136" cy="5018093"/>
          </a:xfrm>
        </p:spPr>
        <p:txBody>
          <a:bodyPr/>
          <a:lstStyle/>
          <a:p>
            <a:pPr lvl="1"/>
            <a:r>
              <a:rPr lang="en-US" sz="2800" b="1" i="1" dirty="0" smtClean="0"/>
              <a:t>Design:</a:t>
            </a:r>
            <a:r>
              <a:rPr lang="en-US" sz="2800" dirty="0" smtClean="0"/>
              <a:t> Use VMTurbo to plan and design the optimal environment. Compare a wide variety of what-if scenarios including server,  storage and workload size/type options.</a:t>
            </a:r>
          </a:p>
          <a:p>
            <a:pPr lvl="1"/>
            <a:r>
              <a:rPr lang="en-US" sz="2800" b="1" i="1" dirty="0"/>
              <a:t>Build:</a:t>
            </a:r>
            <a:r>
              <a:rPr lang="en-US" sz="2800" dirty="0" smtClean="0"/>
              <a:t>  Use the detailed output in VMTurbo’s planning reports to build the new or expanded environment---turn-by-turn directions for hardware and workload placement---perfectly optimized from the start</a:t>
            </a:r>
          </a:p>
          <a:p>
            <a:pPr lvl="1"/>
            <a:r>
              <a:rPr lang="en-US" sz="2800" b="1" i="1" dirty="0"/>
              <a:t>Maintain</a:t>
            </a:r>
            <a:r>
              <a:rPr lang="en-US" sz="2800" dirty="0" smtClean="0"/>
              <a:t>: Use VMTurbo Optimizer to keep the environment in perfect balance between operational efficiency and QoS. Activate the automation features to create a self-healing environment. The only thing operators will have to do is provision a new host server or data store.  VMTurbo takes care of everything else. </a:t>
            </a:r>
          </a:p>
        </p:txBody>
      </p:sp>
    </p:spTree>
    <p:extLst>
      <p:ext uri="{BB962C8B-B14F-4D97-AF65-F5344CB8AC3E}">
        <p14:creationId xmlns:p14="http://schemas.microsoft.com/office/powerpoint/2010/main" val="306385448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2736679" y="1390650"/>
            <a:ext cx="7614874" cy="2681781"/>
          </a:xfrm>
        </p:spPr>
        <p:txBody>
          <a:bodyPr/>
          <a:lstStyle/>
          <a:p>
            <a:pPr eaLnBrk="1" hangingPunct="1"/>
            <a:r>
              <a:rPr lang="en-US" sz="4800" b="1" dirty="0" smtClean="0">
                <a:solidFill>
                  <a:srgbClr val="002D86"/>
                </a:solidFill>
              </a:rPr>
              <a:t>Uniquely Positioning VMTurbo</a:t>
            </a:r>
            <a:endParaRPr sz="3200" i="1" dirty="0" smtClean="0">
              <a:solidFill>
                <a:srgbClr val="002D86"/>
              </a:solidFill>
            </a:endParaRPr>
          </a:p>
        </p:txBody>
      </p:sp>
      <p:sp>
        <p:nvSpPr>
          <p:cNvPr id="3" name="Subtitle 1"/>
          <p:cNvSpPr>
            <a:spLocks noGrp="1"/>
          </p:cNvSpPr>
          <p:nvPr>
            <p:ph type="subTitle" idx="1"/>
          </p:nvPr>
        </p:nvSpPr>
        <p:spPr>
          <a:xfrm>
            <a:off x="2704984" y="4476294"/>
            <a:ext cx="8251325" cy="914856"/>
          </a:xfrm>
        </p:spPr>
        <p:txBody>
          <a:bodyPr/>
          <a:lstStyle/>
          <a:p>
            <a:r>
              <a:rPr lang="en-US" sz="3200" b="1" i="1" dirty="0" smtClean="0"/>
              <a:t>The Importance of Setting the Agenda</a:t>
            </a:r>
          </a:p>
          <a:p>
            <a:endParaRPr lang="en-US" sz="3200" b="1" i="1" dirty="0"/>
          </a:p>
        </p:txBody>
      </p:sp>
    </p:spTree>
    <p:extLst>
      <p:ext uri="{BB962C8B-B14F-4D97-AF65-F5344CB8AC3E}">
        <p14:creationId xmlns:p14="http://schemas.microsoft.com/office/powerpoint/2010/main" val="192529361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6" y="603251"/>
            <a:ext cx="11376025" cy="954088"/>
          </a:xfrm>
        </p:spPr>
        <p:txBody>
          <a:bodyPr/>
          <a:lstStyle/>
          <a:p>
            <a:r>
              <a:rPr lang="en-US" dirty="0" smtClean="0"/>
              <a:t>Reality: Many </a:t>
            </a:r>
            <a:r>
              <a:rPr lang="en-US" dirty="0"/>
              <a:t>c</a:t>
            </a:r>
            <a:r>
              <a:rPr lang="en-US" dirty="0" smtClean="0"/>
              <a:t>ustomers either don’t know what they want or believe that they have what they need already.</a:t>
            </a:r>
            <a:endParaRPr lang="en-US" dirty="0"/>
          </a:p>
        </p:txBody>
      </p:sp>
      <p:sp>
        <p:nvSpPr>
          <p:cNvPr id="3" name="Content Placeholder 2"/>
          <p:cNvSpPr>
            <a:spLocks noGrp="1"/>
          </p:cNvSpPr>
          <p:nvPr>
            <p:ph idx="1"/>
          </p:nvPr>
        </p:nvSpPr>
        <p:spPr>
          <a:xfrm>
            <a:off x="609441" y="1698625"/>
            <a:ext cx="10969943" cy="4635499"/>
          </a:xfrm>
        </p:spPr>
        <p:txBody>
          <a:bodyPr>
            <a:noAutofit/>
          </a:bodyPr>
          <a:lstStyle/>
          <a:p>
            <a:r>
              <a:rPr lang="en-US" sz="2400" dirty="0" smtClean="0">
                <a:solidFill>
                  <a:schemeClr val="tx1"/>
                </a:solidFill>
              </a:rPr>
              <a:t>“</a:t>
            </a:r>
            <a:r>
              <a:rPr lang="en-US" dirty="0" smtClean="0">
                <a:solidFill>
                  <a:schemeClr val="tx1"/>
                </a:solidFill>
              </a:rPr>
              <a:t>All our problems will be solved with a good monitoring &amp; reporting tool”</a:t>
            </a:r>
          </a:p>
          <a:p>
            <a:r>
              <a:rPr lang="en-US" dirty="0" smtClean="0">
                <a:solidFill>
                  <a:schemeClr val="tx1"/>
                </a:solidFill>
              </a:rPr>
              <a:t>“Doesn’t XYZ already do that?” </a:t>
            </a:r>
          </a:p>
          <a:p>
            <a:r>
              <a:rPr lang="en-US" dirty="0" smtClean="0">
                <a:solidFill>
                  <a:schemeClr val="tx1"/>
                </a:solidFill>
              </a:rPr>
              <a:t>“We need to explore the full potential of of existing solutions as we have spent millions of dollars on them already”</a:t>
            </a:r>
          </a:p>
          <a:p>
            <a:r>
              <a:rPr lang="en-US" dirty="0" smtClean="0">
                <a:solidFill>
                  <a:schemeClr val="tx1"/>
                </a:solidFill>
              </a:rPr>
              <a:t>“We are trying to consolidate the number of tools we have” </a:t>
            </a:r>
          </a:p>
          <a:p>
            <a:r>
              <a:rPr lang="en-US" dirty="0" smtClean="0">
                <a:solidFill>
                  <a:schemeClr val="tx1"/>
                </a:solidFill>
              </a:rPr>
              <a:t>“XYZ says they will do that in the next release”</a:t>
            </a:r>
          </a:p>
          <a:p>
            <a:r>
              <a:rPr lang="en-US" dirty="0" smtClean="0">
                <a:solidFill>
                  <a:schemeClr val="tx1"/>
                </a:solidFill>
              </a:rPr>
              <a:t>“I have just seen XYZ’s roadmap and they are “planning” to solve all of my problems”</a:t>
            </a:r>
          </a:p>
        </p:txBody>
      </p:sp>
    </p:spTree>
    <p:extLst>
      <p:ext uri="{BB962C8B-B14F-4D97-AF65-F5344CB8AC3E}">
        <p14:creationId xmlns:p14="http://schemas.microsoft.com/office/powerpoint/2010/main" val="1727876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76" y="806451"/>
            <a:ext cx="11376025" cy="954088"/>
          </a:xfrm>
        </p:spPr>
        <p:txBody>
          <a:bodyPr/>
          <a:lstStyle/>
          <a:p>
            <a:r>
              <a:rPr lang="en-US" dirty="0" smtClean="0"/>
              <a:t>Customer Tip: </a:t>
            </a:r>
            <a:br>
              <a:rPr lang="en-US" dirty="0" smtClean="0"/>
            </a:br>
            <a:r>
              <a:rPr lang="en-US" dirty="0" smtClean="0"/>
              <a:t>Don’t get into a debate about monitoring and reporting. </a:t>
            </a:r>
            <a:endParaRPr lang="en-US" dirty="0"/>
          </a:p>
        </p:txBody>
      </p:sp>
      <p:sp>
        <p:nvSpPr>
          <p:cNvPr id="3" name="Content Placeholder 2"/>
          <p:cNvSpPr>
            <a:spLocks noGrp="1"/>
          </p:cNvSpPr>
          <p:nvPr>
            <p:ph idx="1"/>
          </p:nvPr>
        </p:nvSpPr>
        <p:spPr>
          <a:xfrm>
            <a:off x="650081" y="2186305"/>
            <a:ext cx="10969943" cy="3950335"/>
          </a:xfrm>
        </p:spPr>
        <p:txBody>
          <a:bodyPr>
            <a:noAutofit/>
          </a:bodyPr>
          <a:lstStyle/>
          <a:p>
            <a:r>
              <a:rPr lang="en-US" sz="3200" dirty="0" smtClean="0">
                <a:solidFill>
                  <a:schemeClr val="tx1"/>
                </a:solidFill>
              </a:rPr>
              <a:t>Shift the conversation from tools, dashboards ,thresholds and alerting to:</a:t>
            </a:r>
          </a:p>
          <a:p>
            <a:pPr marL="514350" indent="-514350">
              <a:buAutoNum type="arabicPeriod"/>
            </a:pPr>
            <a:r>
              <a:rPr lang="en-US" sz="3200" dirty="0" smtClean="0">
                <a:solidFill>
                  <a:schemeClr val="tx1"/>
                </a:solidFill>
              </a:rPr>
              <a:t>Preventing problems rather than reacting to them. </a:t>
            </a:r>
          </a:p>
          <a:p>
            <a:pPr marL="514350" indent="-514350">
              <a:buAutoNum type="arabicPeriod"/>
            </a:pPr>
            <a:r>
              <a:rPr lang="en-US" sz="3200" dirty="0" smtClean="0">
                <a:solidFill>
                  <a:schemeClr val="tx1"/>
                </a:solidFill>
              </a:rPr>
              <a:t>Identifying the customer’s pain points and focusing on solving those problems (which are obviously not being solved today).</a:t>
            </a:r>
          </a:p>
          <a:p>
            <a:pPr marL="514350" indent="-514350">
              <a:buAutoNum type="arabicPeriod"/>
            </a:pPr>
            <a:r>
              <a:rPr lang="en-US" sz="3200" dirty="0" smtClean="0">
                <a:solidFill>
                  <a:schemeClr val="tx1"/>
                </a:solidFill>
              </a:rPr>
              <a:t>Simplify</a:t>
            </a:r>
            <a:r>
              <a:rPr lang="en-US" sz="3200" dirty="0">
                <a:solidFill>
                  <a:schemeClr val="tx1"/>
                </a:solidFill>
              </a:rPr>
              <a:t>.</a:t>
            </a:r>
            <a:r>
              <a:rPr lang="en-US" sz="3200" dirty="0" smtClean="0">
                <a:solidFill>
                  <a:schemeClr val="tx1"/>
                </a:solidFill>
              </a:rPr>
              <a:t> Simplify. Simplify</a:t>
            </a:r>
            <a:endParaRPr lang="en-US" sz="3600" dirty="0" smtClean="0">
              <a:solidFill>
                <a:schemeClr val="tx1"/>
              </a:solidFill>
            </a:endParaRPr>
          </a:p>
        </p:txBody>
      </p:sp>
    </p:spTree>
    <p:extLst>
      <p:ext uri="{BB962C8B-B14F-4D97-AF65-F5344CB8AC3E}">
        <p14:creationId xmlns:p14="http://schemas.microsoft.com/office/powerpoint/2010/main" val="2909770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638" y="374650"/>
            <a:ext cx="11376025" cy="506413"/>
          </a:xfrm>
        </p:spPr>
        <p:txBody>
          <a:bodyPr/>
          <a:lstStyle/>
          <a:p>
            <a:pPr marL="0" lvl="2"/>
            <a:r>
              <a:rPr lang="en-US" dirty="0">
                <a:latin typeface="+mj-lt"/>
                <a:ea typeface="+mj-ea"/>
                <a:cs typeface="+mj-cs"/>
              </a:rPr>
              <a:t>Discussion Points </a:t>
            </a:r>
            <a:r>
              <a:rPr lang="en-US" dirty="0" smtClean="0">
                <a:latin typeface="+mj-lt"/>
                <a:ea typeface="+mj-ea"/>
                <a:cs typeface="+mj-cs"/>
              </a:rPr>
              <a:t>With </a:t>
            </a:r>
            <a:r>
              <a:rPr lang="en-US" dirty="0">
                <a:latin typeface="+mj-lt"/>
                <a:ea typeface="+mj-ea"/>
                <a:cs typeface="+mj-cs"/>
              </a:rPr>
              <a:t>Customers: </a:t>
            </a:r>
          </a:p>
        </p:txBody>
      </p:sp>
      <p:sp>
        <p:nvSpPr>
          <p:cNvPr id="3" name="Content Placeholder 2"/>
          <p:cNvSpPr>
            <a:spLocks noGrp="1"/>
          </p:cNvSpPr>
          <p:nvPr>
            <p:ph idx="1"/>
          </p:nvPr>
        </p:nvSpPr>
        <p:spPr>
          <a:xfrm>
            <a:off x="628491" y="840692"/>
            <a:ext cx="11163459" cy="5807758"/>
          </a:xfrm>
        </p:spPr>
        <p:txBody>
          <a:bodyPr>
            <a:normAutofit lnSpcReduction="10000"/>
          </a:bodyPr>
          <a:lstStyle/>
          <a:p>
            <a:pPr marL="342900" lvl="0" indent="-342900">
              <a:buFont typeface="+mj-lt"/>
              <a:buAutoNum type="arabicPeriod"/>
            </a:pPr>
            <a:r>
              <a:rPr lang="en-US" sz="1800" b="1" dirty="0">
                <a:solidFill>
                  <a:schemeClr val="tx1">
                    <a:lumMod val="75000"/>
                    <a:lumOff val="25000"/>
                  </a:schemeClr>
                </a:solidFill>
              </a:rPr>
              <a:t>What problem does the customer run into most often? </a:t>
            </a:r>
          </a:p>
          <a:p>
            <a:pPr lvl="1"/>
            <a:r>
              <a:rPr lang="en-US" sz="1600" dirty="0">
                <a:solidFill>
                  <a:schemeClr val="tx1">
                    <a:lumMod val="75000"/>
                    <a:lumOff val="25000"/>
                  </a:schemeClr>
                </a:solidFill>
              </a:rPr>
              <a:t>Goals of assuring workload performance while maximizing utilization of infrastructure resources are inherently in conflict with each other. Customers find that the more they try to achieve one, the more the other suffers. </a:t>
            </a:r>
          </a:p>
          <a:p>
            <a:pPr marL="342900" indent="-342900">
              <a:buFont typeface="+mj-lt"/>
              <a:buAutoNum type="arabicPeriod"/>
            </a:pPr>
            <a:r>
              <a:rPr lang="en-US" sz="1800" b="1" dirty="0">
                <a:solidFill>
                  <a:schemeClr val="tx1">
                    <a:lumMod val="75000"/>
                    <a:lumOff val="25000"/>
                  </a:schemeClr>
                </a:solidFill>
              </a:rPr>
              <a:t>Why is this important? </a:t>
            </a:r>
          </a:p>
          <a:p>
            <a:pPr lvl="1"/>
            <a:r>
              <a:rPr lang="en-US" sz="1600" dirty="0">
                <a:solidFill>
                  <a:schemeClr val="tx1">
                    <a:lumMod val="75000"/>
                    <a:lumOff val="25000"/>
                  </a:schemeClr>
                </a:solidFill>
              </a:rPr>
              <a:t>Not being able to address the problem has cost and financial implications:  </a:t>
            </a:r>
          </a:p>
          <a:p>
            <a:pPr marL="742950" lvl="1" indent="-285750">
              <a:buFont typeface="Arial" pitchFamily="34" charset="0"/>
              <a:buChar char="•"/>
            </a:pPr>
            <a:r>
              <a:rPr lang="en-US" sz="1600" dirty="0">
                <a:solidFill>
                  <a:schemeClr val="tx1">
                    <a:lumMod val="75000"/>
                    <a:lumOff val="25000"/>
                  </a:schemeClr>
                </a:solidFill>
              </a:rPr>
              <a:t>Poor application Quality of Service can impact business results/income.</a:t>
            </a:r>
          </a:p>
          <a:p>
            <a:pPr marL="742950" lvl="1" indent="-285750">
              <a:buFont typeface="Arial" pitchFamily="34" charset="0"/>
              <a:buChar char="•"/>
            </a:pPr>
            <a:r>
              <a:rPr lang="en-US" sz="1600" dirty="0">
                <a:solidFill>
                  <a:schemeClr val="tx1">
                    <a:lumMod val="75000"/>
                    <a:lumOff val="25000"/>
                  </a:schemeClr>
                </a:solidFill>
              </a:rPr>
              <a:t>Responding to poor QoS by over-engineering or over-provisioning the environment leads to increased CapEx costs and defeats the purpose of virtualizing applications in the first place.</a:t>
            </a:r>
          </a:p>
          <a:p>
            <a:pPr marL="742950" lvl="1" indent="-285750">
              <a:buFont typeface="Arial" pitchFamily="34" charset="0"/>
              <a:buChar char="•"/>
            </a:pPr>
            <a:r>
              <a:rPr lang="en-US" sz="1600" dirty="0">
                <a:solidFill>
                  <a:schemeClr val="tx1">
                    <a:lumMod val="75000"/>
                    <a:lumOff val="25000"/>
                  </a:schemeClr>
                </a:solidFill>
              </a:rPr>
              <a:t>Managing in an ad-hoc manner and constantly putting out fires and troubleshooting increases OpEx. Strategic activities are put on hold in lieu of problem management. </a:t>
            </a:r>
          </a:p>
          <a:p>
            <a:pPr marL="342900" lvl="0" indent="-342900">
              <a:buFont typeface="+mj-lt"/>
              <a:buAutoNum type="arabicPeriod"/>
            </a:pPr>
            <a:r>
              <a:rPr lang="en-US" sz="1800" b="1" dirty="0">
                <a:solidFill>
                  <a:schemeClr val="tx1">
                    <a:lumMod val="75000"/>
                    <a:lumOff val="25000"/>
                  </a:schemeClr>
                </a:solidFill>
              </a:rPr>
              <a:t>Why is the problem so challenging? </a:t>
            </a:r>
          </a:p>
          <a:p>
            <a:pPr lvl="1"/>
            <a:r>
              <a:rPr lang="en-US" sz="1600" dirty="0">
                <a:solidFill>
                  <a:schemeClr val="tx1">
                    <a:lumMod val="75000"/>
                    <a:lumOff val="25000"/>
                  </a:schemeClr>
                </a:solidFill>
              </a:rPr>
              <a:t>Virtualized environments are very dynamic and managing the contention for shared resources requires operators to consider an exponentially large and complex number of variables as the environment grows in size. </a:t>
            </a:r>
          </a:p>
          <a:p>
            <a:pPr marL="342900" indent="-342900">
              <a:buFont typeface="+mj-lt"/>
              <a:buAutoNum type="arabicPeriod"/>
            </a:pPr>
            <a:r>
              <a:rPr lang="en-US" sz="1800" b="1" dirty="0">
                <a:solidFill>
                  <a:schemeClr val="tx1">
                    <a:lumMod val="75000"/>
                    <a:lumOff val="25000"/>
                  </a:schemeClr>
                </a:solidFill>
              </a:rPr>
              <a:t>Why can’t traditional approaches cut it ?</a:t>
            </a:r>
          </a:p>
          <a:p>
            <a:pPr marL="742950" lvl="1" indent="-285750">
              <a:buFont typeface="Arial" pitchFamily="34" charset="0"/>
              <a:buChar char="•"/>
            </a:pPr>
            <a:r>
              <a:rPr lang="en-US" sz="1600" dirty="0">
                <a:solidFill>
                  <a:schemeClr val="tx1">
                    <a:lumMod val="75000"/>
                    <a:lumOff val="25000"/>
                  </a:schemeClr>
                </a:solidFill>
              </a:rPr>
              <a:t>As a result of a virtualized environment’s complexity, most organizations manage their data centers similar to the way they manage non-virtualized environments; by monitoring utilization trends and responding to issues as they occur. </a:t>
            </a:r>
          </a:p>
          <a:p>
            <a:pPr marL="742950" lvl="1" indent="-285750">
              <a:buFont typeface="Arial" pitchFamily="34" charset="0"/>
              <a:buChar char="•"/>
            </a:pPr>
            <a:r>
              <a:rPr lang="en-US" sz="1600" dirty="0">
                <a:solidFill>
                  <a:schemeClr val="tx1">
                    <a:lumMod val="75000"/>
                    <a:lumOff val="25000"/>
                  </a:schemeClr>
                </a:solidFill>
              </a:rPr>
              <a:t>Other approaches provide visibility for these manual efforts, but the heavy lifting of figuring out what action to take and how to maintain a healthy environment  remains unaddressed by these approaches. </a:t>
            </a:r>
          </a:p>
          <a:p>
            <a:pPr marL="742950" lvl="1" indent="-285750">
              <a:buFont typeface="Arial" pitchFamily="34" charset="0"/>
              <a:buChar char="•"/>
            </a:pPr>
            <a:r>
              <a:rPr lang="en-US" sz="1600" dirty="0">
                <a:solidFill>
                  <a:schemeClr val="tx1">
                    <a:lumMod val="75000"/>
                    <a:lumOff val="25000"/>
                  </a:schemeClr>
                </a:solidFill>
              </a:rPr>
              <a:t>They also fail to take advantage of the opportunity provided by virtualization – to gain control of the environment and shifting the paradigm from reactive to proactive by providing actionable steps to resolve existing problems in the environment, and then prevent them from happening again in the future..</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165758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88" y="488950"/>
            <a:ext cx="11376025" cy="506413"/>
          </a:xfrm>
        </p:spPr>
        <p:txBody>
          <a:bodyPr/>
          <a:lstStyle/>
          <a:p>
            <a:pPr marL="0" lvl="2"/>
            <a:r>
              <a:rPr lang="en-US" dirty="0">
                <a:latin typeface="+mj-lt"/>
                <a:ea typeface="+mj-ea"/>
                <a:cs typeface="+mj-cs"/>
              </a:rPr>
              <a:t>The Call to Action:</a:t>
            </a:r>
          </a:p>
        </p:txBody>
      </p:sp>
      <p:sp>
        <p:nvSpPr>
          <p:cNvPr id="3" name="Content Placeholder 2"/>
          <p:cNvSpPr>
            <a:spLocks noGrp="1"/>
          </p:cNvSpPr>
          <p:nvPr>
            <p:ph idx="1"/>
          </p:nvPr>
        </p:nvSpPr>
        <p:spPr>
          <a:xfrm>
            <a:off x="477361" y="1113424"/>
            <a:ext cx="10190639" cy="4982576"/>
          </a:xfrm>
        </p:spPr>
        <p:txBody>
          <a:bodyPr>
            <a:normAutofit fontScale="92500" lnSpcReduction="10000"/>
          </a:bodyPr>
          <a:lstStyle/>
          <a:p>
            <a:pPr marL="342900" lvl="0" indent="-342900">
              <a:buFont typeface="+mj-lt"/>
              <a:buAutoNum type="arabicPeriod"/>
            </a:pPr>
            <a:r>
              <a:rPr lang="en-US" b="1" dirty="0">
                <a:solidFill>
                  <a:schemeClr val="tx1"/>
                </a:solidFill>
              </a:rPr>
              <a:t>Arrange a web presentation to show the customer how VMTurbo works and to see a live demo.</a:t>
            </a:r>
          </a:p>
          <a:p>
            <a:pPr marL="742950" lvl="1" indent="-285750">
              <a:buFont typeface="Arial" pitchFamily="34" charset="0"/>
              <a:buChar char="•"/>
            </a:pPr>
            <a:r>
              <a:rPr lang="en-US" sz="1700" dirty="0">
                <a:solidFill>
                  <a:schemeClr val="tx1"/>
                </a:solidFill>
              </a:rPr>
              <a:t>Call us to help with the presentation and demo if needed.  It takes approximately 30-45 min. for customers to see how VMTurbo is unlike anything they use today to manage their environment. </a:t>
            </a:r>
          </a:p>
          <a:p>
            <a:pPr marL="342900" indent="-342900">
              <a:buFont typeface="+mj-lt"/>
              <a:buAutoNum type="arabicPeriod"/>
            </a:pPr>
            <a:r>
              <a:rPr lang="en-US" b="1" dirty="0">
                <a:solidFill>
                  <a:schemeClr val="tx1"/>
                </a:solidFill>
              </a:rPr>
              <a:t>Following the demo, have the customer download a free 30-day trial of VMTurbo. </a:t>
            </a:r>
            <a:endParaRPr lang="en-US" b="1" dirty="0" smtClean="0">
              <a:solidFill>
                <a:schemeClr val="tx1"/>
              </a:solidFill>
            </a:endParaRPr>
          </a:p>
          <a:p>
            <a:pPr marL="742950" lvl="1" indent="-285750">
              <a:buFont typeface="Arial" pitchFamily="34" charset="0"/>
              <a:buChar char="•"/>
            </a:pPr>
            <a:r>
              <a:rPr lang="en-US" sz="1700" dirty="0" smtClean="0">
                <a:solidFill>
                  <a:schemeClr val="tx1"/>
                </a:solidFill>
              </a:rPr>
              <a:t>Agentless: No overhead or impact to their current infrastructure or operation. </a:t>
            </a:r>
          </a:p>
          <a:p>
            <a:pPr marL="742950" lvl="1" indent="-285750">
              <a:buFont typeface="Arial" pitchFamily="34" charset="0"/>
              <a:buChar char="•"/>
            </a:pPr>
            <a:r>
              <a:rPr lang="en-US" sz="1700" dirty="0" smtClean="0">
                <a:solidFill>
                  <a:schemeClr val="tx1"/>
                </a:solidFill>
              </a:rPr>
              <a:t>No additional database storage needed. VMTurbo does everything using a modest amount of RAM. </a:t>
            </a:r>
          </a:p>
          <a:p>
            <a:pPr marL="742950" lvl="1" indent="-285750">
              <a:buFont typeface="Arial" pitchFamily="34" charset="0"/>
              <a:buChar char="•"/>
            </a:pPr>
            <a:r>
              <a:rPr lang="en-US" sz="1700" dirty="0" smtClean="0">
                <a:solidFill>
                  <a:schemeClr val="tx1"/>
                </a:solidFill>
              </a:rPr>
              <a:t>Only takes a few minutes to download and install. </a:t>
            </a:r>
          </a:p>
          <a:p>
            <a:pPr marL="742950" lvl="1" indent="-285750">
              <a:buFont typeface="Arial" pitchFamily="34" charset="0"/>
              <a:buChar char="•"/>
            </a:pPr>
            <a:r>
              <a:rPr lang="en-US" sz="1700" dirty="0" smtClean="0">
                <a:solidFill>
                  <a:schemeClr val="tx1"/>
                </a:solidFill>
              </a:rPr>
              <a:t>Within 30 minutes of installation, VMTurbo will identify and recommend steps to </a:t>
            </a:r>
            <a:r>
              <a:rPr lang="en-US" sz="1700" u="sng" dirty="0" smtClean="0">
                <a:solidFill>
                  <a:schemeClr val="tx1"/>
                </a:solidFill>
              </a:rPr>
              <a:t>resolve </a:t>
            </a:r>
            <a:r>
              <a:rPr lang="en-US" sz="1700" dirty="0" smtClean="0">
                <a:solidFill>
                  <a:schemeClr val="tx1"/>
                </a:solidFill>
              </a:rPr>
              <a:t>every problem and bottleneck  in the environment with only a mouse click. </a:t>
            </a:r>
          </a:p>
          <a:p>
            <a:pPr marL="742950" lvl="1" indent="-285750">
              <a:buFont typeface="Arial" pitchFamily="34" charset="0"/>
              <a:buChar char="•"/>
            </a:pPr>
            <a:r>
              <a:rPr lang="en-US" sz="1700" dirty="0" smtClean="0">
                <a:solidFill>
                  <a:schemeClr val="tx1"/>
                </a:solidFill>
              </a:rPr>
              <a:t>From that point forward, VMTurbo will </a:t>
            </a:r>
            <a:r>
              <a:rPr lang="en-US" sz="1700" u="sng" dirty="0" smtClean="0">
                <a:solidFill>
                  <a:schemeClr val="tx1"/>
                </a:solidFill>
              </a:rPr>
              <a:t>prevent</a:t>
            </a:r>
            <a:r>
              <a:rPr lang="en-US" sz="1700" dirty="0" smtClean="0">
                <a:solidFill>
                  <a:schemeClr val="tx1"/>
                </a:solidFill>
              </a:rPr>
              <a:t> these same problems from returning. </a:t>
            </a:r>
          </a:p>
          <a:p>
            <a:pPr marL="342900" indent="-342900">
              <a:buFont typeface="+mj-lt"/>
              <a:buAutoNum type="arabicPeriod"/>
            </a:pPr>
            <a:r>
              <a:rPr lang="en-US" b="1" dirty="0" smtClean="0">
                <a:solidFill>
                  <a:schemeClr val="tx1"/>
                </a:solidFill>
              </a:rPr>
              <a:t>No need to run a pilot or other test project. VMTurbo                           has already optimized the entire environment. </a:t>
            </a:r>
          </a:p>
          <a:p>
            <a:pPr marL="800100" lvl="1" indent="-342900">
              <a:buFont typeface="Arial" pitchFamily="34" charset="0"/>
              <a:buChar char="•"/>
            </a:pPr>
            <a:r>
              <a:rPr lang="en-US" sz="1700" dirty="0" smtClean="0">
                <a:solidFill>
                  <a:schemeClr val="tx1"/>
                </a:solidFill>
              </a:rPr>
              <a:t>You </a:t>
            </a:r>
            <a:r>
              <a:rPr lang="en-US" sz="1700" dirty="0">
                <a:solidFill>
                  <a:schemeClr val="tx1"/>
                </a:solidFill>
              </a:rPr>
              <a:t>only need to provide pricing to the customer to let VMTurbo keep it  optimized </a:t>
            </a:r>
            <a:r>
              <a:rPr lang="en-US" sz="1700" dirty="0" smtClean="0">
                <a:solidFill>
                  <a:schemeClr val="tx1"/>
                </a:solidFill>
              </a:rPr>
              <a:t>                                                         and </a:t>
            </a:r>
            <a:r>
              <a:rPr lang="en-US" sz="1700" dirty="0">
                <a:solidFill>
                  <a:schemeClr val="tx1"/>
                </a:solidFill>
              </a:rPr>
              <a:t>trouble free following the 30 day trial.  </a:t>
            </a:r>
          </a:p>
        </p:txBody>
      </p:sp>
      <p:pic>
        <p:nvPicPr>
          <p:cNvPr id="4" name="Picture 2"/>
          <p:cNvPicPr>
            <a:picLocks noChangeAspect="1" noChangeArrowheads="1"/>
          </p:cNvPicPr>
          <p:nvPr/>
        </p:nvPicPr>
        <p:blipFill>
          <a:blip r:embed="rId2" cstate="print">
            <a:clrChange>
              <a:clrFrom>
                <a:srgbClr val="FF9900"/>
              </a:clrFrom>
              <a:clrTo>
                <a:srgbClr val="FF9900">
                  <a:alpha val="0"/>
                </a:srgbClr>
              </a:clrTo>
            </a:clrChange>
          </a:blip>
          <a:srcRect/>
          <a:stretch>
            <a:fillRect/>
          </a:stretch>
        </p:blipFill>
        <p:spPr bwMode="auto">
          <a:xfrm>
            <a:off x="8889943" y="4382856"/>
            <a:ext cx="2677976" cy="2159323"/>
          </a:xfrm>
          <a:prstGeom prst="rect">
            <a:avLst/>
          </a:prstGeom>
          <a:noFill/>
          <a:ln w="9525">
            <a:noFill/>
            <a:miter lim="800000"/>
            <a:headEnd/>
            <a:tailEnd/>
          </a:ln>
        </p:spPr>
      </p:pic>
    </p:spTree>
    <p:extLst>
      <p:ext uri="{BB962C8B-B14F-4D97-AF65-F5344CB8AC3E}">
        <p14:creationId xmlns:p14="http://schemas.microsoft.com/office/powerpoint/2010/main" val="3629407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a:xfrm>
            <a:off x="2736679" y="1390650"/>
            <a:ext cx="7614874" cy="2681781"/>
          </a:xfrm>
        </p:spPr>
        <p:txBody>
          <a:bodyPr/>
          <a:lstStyle/>
          <a:p>
            <a:pPr eaLnBrk="1" hangingPunct="1"/>
            <a:r>
              <a:rPr lang="en-US" sz="4800" b="1" dirty="0" smtClean="0">
                <a:solidFill>
                  <a:srgbClr val="002D86"/>
                </a:solidFill>
              </a:rPr>
              <a:t>Tips and Best Practices You’ll Want to Know...</a:t>
            </a:r>
            <a:endParaRPr sz="3200" i="1" dirty="0" smtClean="0">
              <a:solidFill>
                <a:srgbClr val="002D86"/>
              </a:solidFill>
            </a:endParaRPr>
          </a:p>
        </p:txBody>
      </p:sp>
    </p:spTree>
    <p:extLst>
      <p:ext uri="{BB962C8B-B14F-4D97-AF65-F5344CB8AC3E}">
        <p14:creationId xmlns:p14="http://schemas.microsoft.com/office/powerpoint/2010/main" val="157498077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114" y="622300"/>
            <a:ext cx="11376025" cy="506413"/>
          </a:xfrm>
        </p:spPr>
        <p:txBody>
          <a:bodyPr/>
          <a:lstStyle/>
          <a:p>
            <a:r>
              <a:rPr lang="en-US" dirty="0" smtClean="0"/>
              <a:t>Licensing</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Perpetual licenses:  </a:t>
            </a:r>
          </a:p>
          <a:p>
            <a:pPr lvl="1"/>
            <a:r>
              <a:rPr lang="en-US" dirty="0" smtClean="0">
                <a:solidFill>
                  <a:schemeClr val="tx1"/>
                </a:solidFill>
              </a:rPr>
              <a:t>Enterprise Ed.: $399 per socket + $100/yr for maint. and support. </a:t>
            </a:r>
          </a:p>
          <a:p>
            <a:pPr lvl="1"/>
            <a:r>
              <a:rPr lang="en-US" dirty="0">
                <a:solidFill>
                  <a:schemeClr val="tx1"/>
                </a:solidFill>
              </a:rPr>
              <a:t>	</a:t>
            </a:r>
            <a:r>
              <a:rPr lang="en-US" i="1" dirty="0" smtClean="0">
                <a:solidFill>
                  <a:schemeClr val="tx1"/>
                </a:solidFill>
              </a:rPr>
              <a:t>Think $1,000 for a 2-socket server---easy! For most customers, this will be what you will recommend). </a:t>
            </a:r>
          </a:p>
          <a:p>
            <a:pPr lvl="1"/>
            <a:r>
              <a:rPr lang="en-US" dirty="0" smtClean="0">
                <a:solidFill>
                  <a:schemeClr val="tx1"/>
                </a:solidFill>
              </a:rPr>
              <a:t>Cloud Ed.: $799 </a:t>
            </a:r>
            <a:r>
              <a:rPr lang="en-US" dirty="0">
                <a:solidFill>
                  <a:schemeClr val="tx1"/>
                </a:solidFill>
              </a:rPr>
              <a:t>per socket </a:t>
            </a:r>
            <a:r>
              <a:rPr lang="en-US" dirty="0" smtClean="0">
                <a:solidFill>
                  <a:schemeClr val="tx1"/>
                </a:solidFill>
              </a:rPr>
              <a:t>+ $200/yr </a:t>
            </a:r>
            <a:r>
              <a:rPr lang="en-US" dirty="0">
                <a:solidFill>
                  <a:schemeClr val="tx1"/>
                </a:solidFill>
              </a:rPr>
              <a:t>for </a:t>
            </a:r>
            <a:r>
              <a:rPr lang="en-US" dirty="0" smtClean="0">
                <a:solidFill>
                  <a:schemeClr val="tx1"/>
                </a:solidFill>
              </a:rPr>
              <a:t>maint. </a:t>
            </a:r>
            <a:r>
              <a:rPr lang="en-US" dirty="0">
                <a:solidFill>
                  <a:schemeClr val="tx1"/>
                </a:solidFill>
              </a:rPr>
              <a:t>and support</a:t>
            </a:r>
            <a:r>
              <a:rPr lang="en-US" dirty="0" smtClean="0">
                <a:solidFill>
                  <a:schemeClr val="tx1"/>
                </a:solidFill>
              </a:rPr>
              <a:t>.  </a:t>
            </a:r>
          </a:p>
          <a:p>
            <a:pPr lvl="1"/>
            <a:r>
              <a:rPr lang="en-US" dirty="0">
                <a:solidFill>
                  <a:schemeClr val="tx1"/>
                </a:solidFill>
              </a:rPr>
              <a:t>	</a:t>
            </a:r>
            <a:r>
              <a:rPr lang="en-US" i="1" dirty="0" smtClean="0">
                <a:solidFill>
                  <a:schemeClr val="tx1"/>
                </a:solidFill>
              </a:rPr>
              <a:t>Think $2,000 for a 2-socket server. Recommend for customers using vCloud Director and/or multi tenant hosting. </a:t>
            </a:r>
          </a:p>
          <a:p>
            <a:pPr lvl="1"/>
            <a:r>
              <a:rPr lang="en-US" dirty="0" smtClean="0">
                <a:solidFill>
                  <a:schemeClr val="tx1"/>
                </a:solidFill>
              </a:rPr>
              <a:t>Application Performance Monitoring: Add’l $200 per socket + $49/year for maint. </a:t>
            </a:r>
            <a:r>
              <a:rPr lang="en-US" dirty="0">
                <a:solidFill>
                  <a:schemeClr val="tx1"/>
                </a:solidFill>
              </a:rPr>
              <a:t>a</a:t>
            </a:r>
            <a:r>
              <a:rPr lang="en-US" dirty="0" smtClean="0">
                <a:solidFill>
                  <a:schemeClr val="tx1"/>
                </a:solidFill>
              </a:rPr>
              <a:t>nd support.</a:t>
            </a:r>
          </a:p>
          <a:p>
            <a:r>
              <a:rPr lang="en-US" dirty="0" smtClean="0">
                <a:solidFill>
                  <a:schemeClr val="tx1"/>
                </a:solidFill>
              </a:rPr>
              <a:t>Term </a:t>
            </a:r>
            <a:r>
              <a:rPr lang="en-US" dirty="0">
                <a:solidFill>
                  <a:schemeClr val="tx1"/>
                </a:solidFill>
              </a:rPr>
              <a:t>licensing option available (3, 6 or 12 month terms</a:t>
            </a:r>
            <a:r>
              <a:rPr lang="en-US" dirty="0" smtClean="0">
                <a:solidFill>
                  <a:schemeClr val="tx1"/>
                </a:solidFill>
              </a:rPr>
              <a:t>).</a:t>
            </a:r>
          </a:p>
          <a:p>
            <a:pPr lvl="1"/>
            <a:r>
              <a:rPr lang="en-US" dirty="0" smtClean="0">
                <a:solidFill>
                  <a:schemeClr val="tx1"/>
                </a:solidFill>
              </a:rPr>
              <a:t>Effective strategy especially if a customer wants to conduct a long term pilot before rolling out company-wide.   </a:t>
            </a:r>
          </a:p>
          <a:p>
            <a:r>
              <a:rPr lang="en-US" dirty="0" smtClean="0">
                <a:solidFill>
                  <a:schemeClr val="tx1"/>
                </a:solidFill>
              </a:rPr>
              <a:t>Partner Discounts for Licenses and Maintenance</a:t>
            </a:r>
          </a:p>
          <a:p>
            <a:pPr lvl="2"/>
            <a:r>
              <a:rPr lang="en-US" sz="1800" dirty="0" smtClean="0">
                <a:solidFill>
                  <a:schemeClr val="tx1"/>
                </a:solidFill>
              </a:rPr>
              <a:t>40% for registered opportunities</a:t>
            </a:r>
          </a:p>
          <a:p>
            <a:pPr lvl="2"/>
            <a:r>
              <a:rPr lang="en-US" sz="1800" dirty="0">
                <a:solidFill>
                  <a:schemeClr val="tx1"/>
                </a:solidFill>
              </a:rPr>
              <a:t>2</a:t>
            </a:r>
            <a:r>
              <a:rPr lang="en-US" sz="1800" dirty="0" smtClean="0">
                <a:solidFill>
                  <a:schemeClr val="tx1"/>
                </a:solidFill>
              </a:rPr>
              <a:t>0% off list for non-registered opportunities   </a:t>
            </a:r>
          </a:p>
          <a:p>
            <a:pPr lvl="1"/>
            <a:endParaRPr lang="en-US" dirty="0" smtClean="0">
              <a:solidFill>
                <a:schemeClr val="tx1"/>
              </a:solidFill>
            </a:endParaRPr>
          </a:p>
          <a:p>
            <a:pPr lvl="1"/>
            <a:endParaRPr lang="en-US" dirty="0" smtClean="0">
              <a:solidFill>
                <a:schemeClr val="tx1"/>
              </a:solidFill>
            </a:endParaRPr>
          </a:p>
        </p:txBody>
      </p:sp>
    </p:spTree>
    <p:extLst>
      <p:ext uri="{BB962C8B-B14F-4D97-AF65-F5344CB8AC3E}">
        <p14:creationId xmlns:p14="http://schemas.microsoft.com/office/powerpoint/2010/main" val="1975818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886" y="1447327"/>
            <a:ext cx="7302689" cy="4654296"/>
          </a:xfrm>
        </p:spPr>
        <p:txBody>
          <a:bodyPr>
            <a:normAutofit fontScale="92500" lnSpcReduction="20000"/>
          </a:bodyPr>
          <a:lstStyle/>
          <a:p>
            <a:pPr marL="349250" indent="-349250">
              <a:lnSpc>
                <a:spcPct val="100000"/>
              </a:lnSpc>
              <a:spcBef>
                <a:spcPts val="1800"/>
              </a:spcBef>
              <a:spcAft>
                <a:spcPts val="0"/>
              </a:spcAft>
              <a:buClr>
                <a:schemeClr val="bg1">
                  <a:lumMod val="50000"/>
                </a:schemeClr>
              </a:buClr>
              <a:buFont typeface="Arial" pitchFamily="34" charset="0"/>
              <a:buChar char="•"/>
            </a:pPr>
            <a:r>
              <a:rPr lang="en-US" sz="3200" dirty="0">
                <a:solidFill>
                  <a:schemeClr val="tx1"/>
                </a:solidFill>
                <a:latin typeface="+mj-lt"/>
              </a:rPr>
              <a:t>Founded in </a:t>
            </a:r>
            <a:r>
              <a:rPr lang="en-US" sz="3200" dirty="0" smtClean="0">
                <a:solidFill>
                  <a:schemeClr val="tx1"/>
                </a:solidFill>
                <a:latin typeface="+mj-lt"/>
              </a:rPr>
              <a:t>2009 by the same team that developed SMARTS—bought by EMC 2006</a:t>
            </a:r>
            <a:endParaRPr lang="en-US" sz="3200" dirty="0">
              <a:solidFill>
                <a:schemeClr val="tx1"/>
              </a:solidFill>
              <a:latin typeface="+mj-lt"/>
            </a:endParaRPr>
          </a:p>
          <a:p>
            <a:pPr marL="349250" indent="-349250">
              <a:lnSpc>
                <a:spcPct val="100000"/>
              </a:lnSpc>
              <a:spcBef>
                <a:spcPts val="1800"/>
              </a:spcBef>
              <a:spcAft>
                <a:spcPts val="0"/>
              </a:spcAft>
              <a:buClr>
                <a:schemeClr val="bg1">
                  <a:lumMod val="50000"/>
                </a:schemeClr>
              </a:buClr>
              <a:buFont typeface="Arial" pitchFamily="34" charset="0"/>
              <a:buChar char="•"/>
            </a:pPr>
            <a:r>
              <a:rPr lang="en-US" sz="3200" dirty="0" smtClean="0">
                <a:solidFill>
                  <a:schemeClr val="tx1"/>
                </a:solidFill>
                <a:latin typeface="+mj-lt"/>
              </a:rPr>
              <a:t>Initial product launched in September </a:t>
            </a:r>
            <a:r>
              <a:rPr lang="en-US" sz="3200" dirty="0">
                <a:solidFill>
                  <a:schemeClr val="tx1"/>
                </a:solidFill>
                <a:latin typeface="+mj-lt"/>
              </a:rPr>
              <a:t>2010</a:t>
            </a:r>
          </a:p>
          <a:p>
            <a:pPr marL="349250" indent="-349250">
              <a:lnSpc>
                <a:spcPct val="100000"/>
              </a:lnSpc>
              <a:spcBef>
                <a:spcPts val="1800"/>
              </a:spcBef>
              <a:spcAft>
                <a:spcPts val="0"/>
              </a:spcAft>
              <a:buClr>
                <a:schemeClr val="bg1">
                  <a:lumMod val="50000"/>
                </a:schemeClr>
              </a:buClr>
              <a:buFont typeface="Arial" pitchFamily="34" charset="0"/>
              <a:buChar char="•"/>
            </a:pPr>
            <a:r>
              <a:rPr lang="en-US" sz="3200" dirty="0" smtClean="0">
                <a:solidFill>
                  <a:schemeClr val="tx1"/>
                </a:solidFill>
                <a:latin typeface="+mj-lt"/>
              </a:rPr>
              <a:t>VMTurbo Operations Manager 3.1 released Feb 2012. Now a mature, award-winning </a:t>
            </a:r>
            <a:r>
              <a:rPr lang="en-US" sz="3200" b="1" i="1" dirty="0" smtClean="0">
                <a:solidFill>
                  <a:schemeClr val="tx1"/>
                </a:solidFill>
                <a:latin typeface="+mj-lt"/>
              </a:rPr>
              <a:t>Intelligent Workload Management </a:t>
            </a:r>
            <a:r>
              <a:rPr lang="en-US" sz="3200" dirty="0" smtClean="0">
                <a:solidFill>
                  <a:schemeClr val="tx1"/>
                </a:solidFill>
                <a:latin typeface="+mj-lt"/>
              </a:rPr>
              <a:t>product suite.</a:t>
            </a:r>
          </a:p>
          <a:p>
            <a:pPr marL="349250" indent="-349250">
              <a:lnSpc>
                <a:spcPct val="100000"/>
              </a:lnSpc>
              <a:spcBef>
                <a:spcPts val="1800"/>
              </a:spcBef>
              <a:spcAft>
                <a:spcPts val="0"/>
              </a:spcAft>
              <a:buClr>
                <a:schemeClr val="bg1">
                  <a:lumMod val="50000"/>
                </a:schemeClr>
              </a:buClr>
              <a:buFont typeface="Arial" pitchFamily="34" charset="0"/>
              <a:buChar char="•"/>
            </a:pPr>
            <a:r>
              <a:rPr lang="en-US" sz="3200" dirty="0" smtClean="0">
                <a:solidFill>
                  <a:schemeClr val="tx1"/>
                </a:solidFill>
                <a:latin typeface="+mj-lt"/>
              </a:rPr>
              <a:t>4,500+ users; 150+ customers worldwide</a:t>
            </a:r>
          </a:p>
          <a:p>
            <a:pPr marL="349250" indent="-349250">
              <a:lnSpc>
                <a:spcPct val="100000"/>
              </a:lnSpc>
              <a:spcBef>
                <a:spcPts val="1800"/>
              </a:spcBef>
              <a:spcAft>
                <a:spcPts val="0"/>
              </a:spcAft>
              <a:buClr>
                <a:schemeClr val="bg1">
                  <a:lumMod val="50000"/>
                </a:schemeClr>
              </a:buClr>
              <a:buFont typeface="Arial" pitchFamily="34" charset="0"/>
              <a:buChar char="•"/>
            </a:pPr>
            <a:r>
              <a:rPr lang="en-US" sz="3200" dirty="0" smtClean="0">
                <a:solidFill>
                  <a:schemeClr val="tx1"/>
                </a:solidFill>
                <a:latin typeface="+mj-lt"/>
              </a:rPr>
              <a:t>Growing Global Channel Ecosystem</a:t>
            </a:r>
          </a:p>
        </p:txBody>
      </p:sp>
      <p:sp>
        <p:nvSpPr>
          <p:cNvPr id="2" name="Title 1"/>
          <p:cNvSpPr>
            <a:spLocks noGrp="1"/>
          </p:cNvSpPr>
          <p:nvPr>
            <p:ph type="title"/>
          </p:nvPr>
        </p:nvSpPr>
        <p:spPr/>
        <p:txBody>
          <a:bodyPr/>
          <a:lstStyle/>
          <a:p>
            <a:r>
              <a:rPr lang="en-US" dirty="0" smtClean="0">
                <a:solidFill>
                  <a:srgbClr val="002D86"/>
                </a:solidFill>
              </a:rPr>
              <a:t>Who We Are</a:t>
            </a:r>
            <a:endParaRPr lang="en-US" dirty="0">
              <a:solidFill>
                <a:srgbClr val="002D86"/>
              </a:solidFill>
            </a:endParaRPr>
          </a:p>
        </p:txBody>
      </p:sp>
      <p:pic>
        <p:nvPicPr>
          <p:cNvPr id="5"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473003" y="868833"/>
            <a:ext cx="1550497" cy="2326355"/>
          </a:xfrm>
          <a:prstGeom prst="rect">
            <a:avLst/>
          </a:prstGeom>
          <a:noFill/>
          <a:ln w="9525">
            <a:noFill/>
            <a:miter lim="800000"/>
            <a:headEnd/>
            <a:tailEnd/>
          </a:ln>
        </p:spPr>
      </p:pic>
      <p:pic>
        <p:nvPicPr>
          <p:cNvPr id="6" name="Picture 18"/>
          <p:cNvPicPr>
            <a:picLocks noChangeAspect="1" noChangeArrowheads="1"/>
          </p:cNvPicPr>
          <p:nvPr/>
        </p:nvPicPr>
        <p:blipFill>
          <a:blip r:embed="rId4" cstate="print"/>
          <a:srcRect/>
          <a:stretch>
            <a:fillRect/>
          </a:stretch>
        </p:blipFill>
        <p:spPr bwMode="auto">
          <a:xfrm>
            <a:off x="7765575" y="1447327"/>
            <a:ext cx="1577260" cy="584684"/>
          </a:xfrm>
          <a:prstGeom prst="rect">
            <a:avLst/>
          </a:prstGeom>
          <a:noFill/>
          <a:ln w="9525">
            <a:noFill/>
            <a:miter lim="800000"/>
            <a:headEnd/>
            <a:tailEnd/>
          </a:ln>
        </p:spPr>
      </p:pic>
      <p:pic>
        <p:nvPicPr>
          <p:cNvPr id="7" name="Picture 6"/>
          <p:cNvPicPr>
            <a:picLocks noChangeAspect="1"/>
          </p:cNvPicPr>
          <p:nvPr/>
        </p:nvPicPr>
        <p:blipFill>
          <a:blip r:embed="rId5" cstate="print">
            <a:clrChange>
              <a:clrFrom>
                <a:srgbClr val="FFFFFF"/>
              </a:clrFrom>
              <a:clrTo>
                <a:srgbClr val="FFFFFF">
                  <a:alpha val="0"/>
                </a:srgbClr>
              </a:clrTo>
            </a:clrChange>
          </a:blip>
          <a:stretch>
            <a:fillRect/>
          </a:stretch>
        </p:blipFill>
        <p:spPr>
          <a:xfrm>
            <a:off x="10605315" y="4767750"/>
            <a:ext cx="1285875" cy="1028700"/>
          </a:xfrm>
          <a:prstGeom prst="rect">
            <a:avLst/>
          </a:prstGeom>
        </p:spPr>
      </p:pic>
      <p:pic>
        <p:nvPicPr>
          <p:cNvPr id="9" name="Picture 8" descr="indiana-uni-logo.jpg"/>
          <p:cNvPicPr>
            <a:picLocks noChangeAspect="1"/>
          </p:cNvPicPr>
          <p:nvPr/>
        </p:nvPicPr>
        <p:blipFill rotWithShape="1">
          <a:blip r:embed="rId6" cstate="print">
            <a:extLst>
              <a:ext uri="{28A0092B-C50C-407E-A947-70E740481C1C}">
                <a14:useLocalDpi xmlns:a14="http://schemas.microsoft.com/office/drawing/2010/main" val="0"/>
              </a:ext>
            </a:extLst>
          </a:blip>
          <a:srcRect l="2204" t="30894" r="-6555" b="33333"/>
          <a:stretch/>
        </p:blipFill>
        <p:spPr>
          <a:xfrm>
            <a:off x="8062575" y="3425402"/>
            <a:ext cx="2057400" cy="637504"/>
          </a:xfrm>
          <a:prstGeom prst="rect">
            <a:avLst/>
          </a:prstGeom>
        </p:spPr>
      </p:pic>
      <p:pic>
        <p:nvPicPr>
          <p:cNvPr id="10" name="Picture 9"/>
          <p:cNvPicPr>
            <a:picLocks noChangeAspect="1"/>
          </p:cNvPicPr>
          <p:nvPr/>
        </p:nvPicPr>
        <p:blipFill>
          <a:blip r:embed="rId7" cstate="print"/>
          <a:stretch>
            <a:fillRect/>
          </a:stretch>
        </p:blipFill>
        <p:spPr>
          <a:xfrm>
            <a:off x="7938787" y="4457241"/>
            <a:ext cx="2304975" cy="621017"/>
          </a:xfrm>
          <a:prstGeom prst="rect">
            <a:avLst/>
          </a:prstGeom>
        </p:spPr>
      </p:pic>
      <p:pic>
        <p:nvPicPr>
          <p:cNvPr id="11" name="Picture 2"/>
          <p:cNvPicPr>
            <a:picLocks noChangeAspect="1" noChangeArrowheads="1"/>
          </p:cNvPicPr>
          <p:nvPr/>
        </p:nvPicPr>
        <p:blipFill>
          <a:blip r:embed="rId8" cstate="print"/>
          <a:srcRect/>
          <a:stretch>
            <a:fillRect/>
          </a:stretch>
        </p:blipFill>
        <p:spPr bwMode="auto">
          <a:xfrm>
            <a:off x="8795494" y="2452420"/>
            <a:ext cx="1549400" cy="734035"/>
          </a:xfrm>
          <a:prstGeom prst="rect">
            <a:avLst/>
          </a:prstGeom>
          <a:noFill/>
          <a:ln w="9525">
            <a:noFill/>
            <a:miter lim="800000"/>
            <a:headEnd/>
            <a:tailEnd/>
          </a:ln>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29438" y="1180295"/>
            <a:ext cx="9810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descr="colgate_palmolive.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38582" y="5811403"/>
            <a:ext cx="3567644" cy="470089"/>
          </a:xfrm>
          <a:prstGeom prst="rect">
            <a:avLst/>
          </a:prstGeom>
        </p:spPr>
      </p:pic>
      <p:pic>
        <p:nvPicPr>
          <p:cNvPr id="15" name="Picture 14"/>
          <p:cNvPicPr>
            <a:picLocks noChangeAspect="1"/>
          </p:cNvPicPr>
          <p:nvPr/>
        </p:nvPicPr>
        <p:blipFill>
          <a:blip r:embed="rId11"/>
          <a:stretch>
            <a:fillRect/>
          </a:stretch>
        </p:blipFill>
        <p:spPr>
          <a:xfrm>
            <a:off x="10344894" y="3425402"/>
            <a:ext cx="1612900" cy="1016000"/>
          </a:xfrm>
          <a:prstGeom prst="rect">
            <a:avLst/>
          </a:prstGeom>
        </p:spPr>
      </p:pic>
    </p:spTree>
    <p:extLst>
      <p:ext uri="{BB962C8B-B14F-4D97-AF65-F5344CB8AC3E}">
        <p14:creationId xmlns:p14="http://schemas.microsoft.com/office/powerpoint/2010/main" val="320780779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Quote Creation:</a:t>
            </a:r>
            <a:endParaRPr lang="en-US" dirty="0"/>
          </a:p>
        </p:txBody>
      </p:sp>
      <p:sp>
        <p:nvSpPr>
          <p:cNvPr id="4" name="Slide Number Placeholder 3"/>
          <p:cNvSpPr>
            <a:spLocks noGrp="1"/>
          </p:cNvSpPr>
          <p:nvPr>
            <p:ph type="sldNum" sz="quarter" idx="12"/>
          </p:nvPr>
        </p:nvSpPr>
        <p:spPr/>
        <p:txBody>
          <a:bodyPr/>
          <a:lstStyle/>
          <a:p>
            <a:fld id="{6C1BDD80-8741-4C99-A063-3F69A5463764}" type="slidenum">
              <a:rPr lang="en-US" smtClean="0"/>
              <a:pPr/>
              <a:t>30</a:t>
            </a:fld>
            <a:endParaRPr lang="en-US"/>
          </a:p>
        </p:txBody>
      </p:sp>
      <p:pic>
        <p:nvPicPr>
          <p:cNvPr id="7" name="Picture 6"/>
          <p:cNvPicPr>
            <a:picLocks noChangeAspect="1"/>
          </p:cNvPicPr>
          <p:nvPr/>
        </p:nvPicPr>
        <p:blipFill>
          <a:blip r:embed="rId2"/>
          <a:stretch>
            <a:fillRect/>
          </a:stretch>
        </p:blipFill>
        <p:spPr>
          <a:xfrm>
            <a:off x="1355744" y="1272282"/>
            <a:ext cx="8635114" cy="5396946"/>
          </a:xfrm>
          <a:prstGeom prst="rect">
            <a:avLst/>
          </a:prstGeom>
        </p:spPr>
      </p:pic>
    </p:spTree>
    <p:extLst>
      <p:ext uri="{BB962C8B-B14F-4D97-AF65-F5344CB8AC3E}">
        <p14:creationId xmlns:p14="http://schemas.microsoft.com/office/powerpoint/2010/main" val="13851420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923" y="371861"/>
            <a:ext cx="11376025" cy="506413"/>
          </a:xfrm>
        </p:spPr>
        <p:txBody>
          <a:bodyPr/>
          <a:lstStyle/>
          <a:p>
            <a:r>
              <a:rPr lang="en-US" dirty="0" smtClean="0"/>
              <a:t>Deal Registration: Best Practices for Success</a:t>
            </a:r>
            <a:endParaRPr lang="en-US" dirty="0"/>
          </a:p>
        </p:txBody>
      </p:sp>
      <p:sp>
        <p:nvSpPr>
          <p:cNvPr id="3" name="Content Placeholder 2"/>
          <p:cNvSpPr>
            <a:spLocks noGrp="1"/>
          </p:cNvSpPr>
          <p:nvPr>
            <p:ph idx="1"/>
          </p:nvPr>
        </p:nvSpPr>
        <p:spPr>
          <a:xfrm>
            <a:off x="591553" y="1080737"/>
            <a:ext cx="10969943" cy="5645335"/>
          </a:xfrm>
        </p:spPr>
        <p:txBody>
          <a:bodyPr/>
          <a:lstStyle/>
          <a:p>
            <a:pPr marL="285750" indent="0">
              <a:tabLst>
                <a:tab pos="573088" algn="l"/>
              </a:tabLst>
            </a:pPr>
            <a:r>
              <a:rPr lang="en-US" sz="2400" dirty="0" smtClean="0">
                <a:solidFill>
                  <a:srgbClr val="292934"/>
                </a:solidFill>
              </a:rPr>
              <a:t>Identify </a:t>
            </a:r>
            <a:r>
              <a:rPr lang="en-US" sz="2400" u="sng" dirty="0" smtClean="0">
                <a:solidFill>
                  <a:srgbClr val="292934"/>
                </a:solidFill>
              </a:rPr>
              <a:t>Customer Account(s) </a:t>
            </a:r>
            <a:r>
              <a:rPr lang="en-US" sz="2400" dirty="0" smtClean="0">
                <a:solidFill>
                  <a:srgbClr val="292934"/>
                </a:solidFill>
              </a:rPr>
              <a:t>and </a:t>
            </a:r>
            <a:r>
              <a:rPr lang="en-US" sz="2400" u="sng" dirty="0">
                <a:solidFill>
                  <a:srgbClr val="292934"/>
                </a:solidFill>
              </a:rPr>
              <a:t>C</a:t>
            </a:r>
            <a:r>
              <a:rPr lang="en-US" sz="2400" u="sng" dirty="0" smtClean="0">
                <a:solidFill>
                  <a:srgbClr val="292934"/>
                </a:solidFill>
              </a:rPr>
              <a:t>ontact</a:t>
            </a:r>
            <a:r>
              <a:rPr lang="en-US" sz="2400" dirty="0" smtClean="0">
                <a:solidFill>
                  <a:srgbClr val="292934"/>
                </a:solidFill>
              </a:rPr>
              <a:t>(s). </a:t>
            </a:r>
          </a:p>
          <a:p>
            <a:pPr marL="800100" lvl="1" indent="-171450">
              <a:buFont typeface="Arial"/>
              <a:buChar char="•"/>
              <a:tabLst>
                <a:tab pos="573088" algn="l"/>
              </a:tabLst>
            </a:pPr>
            <a:r>
              <a:rPr lang="en-US" dirty="0" smtClean="0">
                <a:solidFill>
                  <a:srgbClr val="292934"/>
                </a:solidFill>
              </a:rPr>
              <a:t>These are customer entities that your business has relationships with.  </a:t>
            </a:r>
          </a:p>
          <a:p>
            <a:pPr marL="800100" lvl="1" indent="-171450">
              <a:buFont typeface="Arial"/>
              <a:buChar char="•"/>
              <a:tabLst>
                <a:tab pos="573088" algn="l"/>
              </a:tabLst>
            </a:pPr>
            <a:r>
              <a:rPr lang="en-US" dirty="0">
                <a:solidFill>
                  <a:srgbClr val="292934"/>
                </a:solidFill>
              </a:rPr>
              <a:t>Accounts can have multiple locations and contacts</a:t>
            </a:r>
            <a:r>
              <a:rPr lang="en-US" dirty="0" smtClean="0">
                <a:solidFill>
                  <a:srgbClr val="292934"/>
                </a:solidFill>
              </a:rPr>
              <a:t>. </a:t>
            </a:r>
          </a:p>
          <a:p>
            <a:pPr marL="800100" lvl="1" indent="-171450">
              <a:buFont typeface="Arial"/>
              <a:buChar char="•"/>
              <a:tabLst>
                <a:tab pos="573088" algn="l"/>
              </a:tabLst>
            </a:pPr>
            <a:r>
              <a:rPr lang="en-US" dirty="0" smtClean="0">
                <a:solidFill>
                  <a:srgbClr val="292934"/>
                </a:solidFill>
              </a:rPr>
              <a:t>Listing customer accounts on our partner portal helps us know who you are positioned with. </a:t>
            </a:r>
            <a:endParaRPr lang="en-US" sz="1600" dirty="0" smtClean="0">
              <a:solidFill>
                <a:srgbClr val="292934"/>
              </a:solidFill>
            </a:endParaRPr>
          </a:p>
          <a:p>
            <a:pPr marL="285750" indent="0">
              <a:tabLst>
                <a:tab pos="573088" algn="l"/>
              </a:tabLst>
            </a:pPr>
            <a:r>
              <a:rPr lang="en-US" sz="2400" dirty="0">
                <a:solidFill>
                  <a:srgbClr val="292934"/>
                </a:solidFill>
              </a:rPr>
              <a:t>A</a:t>
            </a:r>
            <a:r>
              <a:rPr lang="en-US" sz="2400" dirty="0" smtClean="0">
                <a:solidFill>
                  <a:srgbClr val="292934"/>
                </a:solidFill>
              </a:rPr>
              <a:t>n </a:t>
            </a:r>
            <a:r>
              <a:rPr lang="en-US" sz="2400" u="sng" dirty="0" smtClean="0">
                <a:solidFill>
                  <a:srgbClr val="292934"/>
                </a:solidFill>
              </a:rPr>
              <a:t>opportunity</a:t>
            </a:r>
            <a:r>
              <a:rPr lang="en-US" sz="2400" dirty="0" smtClean="0">
                <a:solidFill>
                  <a:srgbClr val="292934"/>
                </a:solidFill>
              </a:rPr>
              <a:t> is usually tied to one location and contact. </a:t>
            </a:r>
          </a:p>
          <a:p>
            <a:pPr marL="285750" indent="0">
              <a:tabLst>
                <a:tab pos="573088" algn="l"/>
              </a:tabLst>
            </a:pPr>
            <a:r>
              <a:rPr lang="en-US" sz="2400" dirty="0" smtClean="0">
                <a:solidFill>
                  <a:srgbClr val="292934"/>
                </a:solidFill>
              </a:rPr>
              <a:t>The right time to register an opportunity is when it has advanced to the “upside” stage (25% POS). </a:t>
            </a:r>
          </a:p>
          <a:p>
            <a:pPr marL="628650" indent="-342900">
              <a:buFont typeface="Arial"/>
              <a:buChar char="•"/>
              <a:tabLst>
                <a:tab pos="573088" algn="l"/>
              </a:tabLst>
            </a:pPr>
            <a:r>
              <a:rPr lang="en-US" sz="2400" dirty="0" smtClean="0">
                <a:solidFill>
                  <a:srgbClr val="7F7F7F"/>
                </a:solidFill>
              </a:rPr>
              <a:t>Once registered, it is protected for 90 days.  </a:t>
            </a:r>
          </a:p>
          <a:p>
            <a:pPr marL="628650" indent="-342900">
              <a:buFont typeface="Arial"/>
              <a:buChar char="•"/>
              <a:tabLst>
                <a:tab pos="573088" algn="l"/>
              </a:tabLst>
            </a:pPr>
            <a:r>
              <a:rPr lang="en-US" sz="2400" dirty="0" smtClean="0">
                <a:solidFill>
                  <a:srgbClr val="7F7F7F"/>
                </a:solidFill>
              </a:rPr>
              <a:t>Registered deals are discounted at 40% vs. 20% for non-registered deals</a:t>
            </a:r>
          </a:p>
          <a:p>
            <a:pPr marL="285750" indent="0">
              <a:tabLst>
                <a:tab pos="573088" algn="l"/>
              </a:tabLst>
            </a:pPr>
            <a:r>
              <a:rPr lang="en-US" sz="2400" dirty="0" smtClean="0">
                <a:solidFill>
                  <a:srgbClr val="292934"/>
                </a:solidFill>
              </a:rPr>
              <a:t>Opportunities that have reached the “strong upside” stage (50% POS) are eligible for a registration renewal. </a:t>
            </a:r>
          </a:p>
          <a:p>
            <a:pPr marL="285750" indent="0">
              <a:tabLst>
                <a:tab pos="573088" algn="l"/>
              </a:tabLst>
            </a:pPr>
            <a:r>
              <a:rPr lang="en-US" sz="2400" i="1" dirty="0" smtClean="0">
                <a:solidFill>
                  <a:srgbClr val="292934"/>
                </a:solidFill>
              </a:rPr>
              <a:t>Hint: Don’t register an opportunity too quickly, especially if not closing in 90 days. </a:t>
            </a:r>
          </a:p>
        </p:txBody>
      </p:sp>
      <p:sp>
        <p:nvSpPr>
          <p:cNvPr id="4" name="Slide Number Placeholder 3"/>
          <p:cNvSpPr>
            <a:spLocks noGrp="1"/>
          </p:cNvSpPr>
          <p:nvPr>
            <p:ph type="sldNum" sz="quarter" idx="12"/>
          </p:nvPr>
        </p:nvSpPr>
        <p:spPr/>
        <p:txBody>
          <a:bodyPr/>
          <a:lstStyle/>
          <a:p>
            <a:fld id="{6C1BDD80-8741-4C99-A063-3F69A5463764}" type="slidenum">
              <a:rPr lang="en-US" smtClean="0"/>
              <a:pPr/>
              <a:t>31</a:t>
            </a:fld>
            <a:endParaRPr lang="en-US"/>
          </a:p>
        </p:txBody>
      </p:sp>
    </p:spTree>
    <p:extLst>
      <p:ext uri="{BB962C8B-B14F-4D97-AF65-F5344CB8AC3E}">
        <p14:creationId xmlns:p14="http://schemas.microsoft.com/office/powerpoint/2010/main" val="11997342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a:t>C</a:t>
            </a:r>
            <a:r>
              <a:rPr lang="en-US" dirty="0" smtClean="0"/>
              <a:t>onsistent Model for </a:t>
            </a:r>
            <a:r>
              <a:rPr lang="en-US" dirty="0"/>
              <a:t>F</a:t>
            </a:r>
            <a:r>
              <a:rPr lang="en-US" dirty="0" smtClean="0"/>
              <a:t>orecasting Opportunities</a:t>
            </a:r>
            <a:endParaRPr lang="en-US" dirty="0"/>
          </a:p>
        </p:txBody>
      </p:sp>
      <p:sp>
        <p:nvSpPr>
          <p:cNvPr id="3" name="Content Placeholder 2"/>
          <p:cNvSpPr>
            <a:spLocks noGrp="1"/>
          </p:cNvSpPr>
          <p:nvPr>
            <p:ph idx="1"/>
          </p:nvPr>
        </p:nvSpPr>
        <p:spPr>
          <a:xfrm>
            <a:off x="609441" y="2212293"/>
            <a:ext cx="10969943" cy="4285784"/>
          </a:xfrm>
        </p:spPr>
        <p:txBody>
          <a:bodyPr>
            <a:normAutofit fontScale="92500"/>
          </a:bodyPr>
          <a:lstStyle/>
          <a:p>
            <a:r>
              <a:rPr lang="en-US" dirty="0" smtClean="0">
                <a:solidFill>
                  <a:schemeClr val="tx1"/>
                </a:solidFill>
              </a:rPr>
              <a:t>Pipeline </a:t>
            </a:r>
            <a:r>
              <a:rPr lang="en-US" dirty="0">
                <a:solidFill>
                  <a:schemeClr val="tx1"/>
                </a:solidFill>
              </a:rPr>
              <a:t>to U</a:t>
            </a:r>
            <a:r>
              <a:rPr lang="en-US" dirty="0" smtClean="0">
                <a:solidFill>
                  <a:schemeClr val="tx1"/>
                </a:solidFill>
              </a:rPr>
              <a:t>pside:  Time to register the opportunity</a:t>
            </a:r>
          </a:p>
          <a:p>
            <a:pPr lvl="1">
              <a:buFont typeface="Wingdings" charset="2"/>
              <a:buChar char="ü"/>
            </a:pPr>
            <a:r>
              <a:rPr lang="en-US" sz="2000" dirty="0" smtClean="0">
                <a:solidFill>
                  <a:schemeClr val="tx1"/>
                </a:solidFill>
              </a:rPr>
              <a:t>Customer installed evaluation copy of VMT</a:t>
            </a:r>
          </a:p>
          <a:p>
            <a:pPr lvl="1">
              <a:buFont typeface="Wingdings" charset="2"/>
              <a:buChar char="ü"/>
            </a:pPr>
            <a:r>
              <a:rPr lang="en-US" sz="2000" dirty="0" smtClean="0">
                <a:solidFill>
                  <a:schemeClr val="tx1"/>
                </a:solidFill>
              </a:rPr>
              <a:t>install </a:t>
            </a:r>
            <a:r>
              <a:rPr lang="en-US" sz="2000" dirty="0">
                <a:solidFill>
                  <a:schemeClr val="tx1"/>
                </a:solidFill>
              </a:rPr>
              <a:t>review </a:t>
            </a:r>
            <a:r>
              <a:rPr lang="en-US" sz="2000" dirty="0" smtClean="0">
                <a:solidFill>
                  <a:schemeClr val="tx1"/>
                </a:solidFill>
              </a:rPr>
              <a:t>completed</a:t>
            </a:r>
          </a:p>
          <a:p>
            <a:pPr>
              <a:buFont typeface="Arial"/>
              <a:buChar char="•"/>
            </a:pPr>
            <a:r>
              <a:rPr lang="en-US" dirty="0">
                <a:solidFill>
                  <a:schemeClr val="tx1"/>
                </a:solidFill>
              </a:rPr>
              <a:t>U</a:t>
            </a:r>
            <a:r>
              <a:rPr lang="en-US" dirty="0" smtClean="0">
                <a:solidFill>
                  <a:schemeClr val="tx1"/>
                </a:solidFill>
              </a:rPr>
              <a:t>pside </a:t>
            </a:r>
            <a:r>
              <a:rPr lang="en-US" dirty="0">
                <a:solidFill>
                  <a:schemeClr val="tx1"/>
                </a:solidFill>
              </a:rPr>
              <a:t>to strong </a:t>
            </a:r>
            <a:r>
              <a:rPr lang="en-US" dirty="0" smtClean="0">
                <a:solidFill>
                  <a:schemeClr val="tx1"/>
                </a:solidFill>
              </a:rPr>
              <a:t>upside: Eligible for registration renewal for an </a:t>
            </a:r>
            <a:r>
              <a:rPr lang="en-US" dirty="0" err="1" smtClean="0">
                <a:solidFill>
                  <a:schemeClr val="tx1"/>
                </a:solidFill>
              </a:rPr>
              <a:t>add’l</a:t>
            </a:r>
            <a:r>
              <a:rPr lang="en-US" dirty="0" smtClean="0">
                <a:solidFill>
                  <a:schemeClr val="tx1"/>
                </a:solidFill>
              </a:rPr>
              <a:t> 90 days</a:t>
            </a:r>
          </a:p>
          <a:p>
            <a:pPr lvl="1">
              <a:buFont typeface="Wingdings" charset="2"/>
              <a:buChar char="ü"/>
            </a:pPr>
            <a:r>
              <a:rPr lang="en-US" sz="2000" dirty="0" smtClean="0">
                <a:solidFill>
                  <a:schemeClr val="tx1"/>
                </a:solidFill>
              </a:rPr>
              <a:t>technical </a:t>
            </a:r>
            <a:r>
              <a:rPr lang="en-US" sz="2000" dirty="0">
                <a:solidFill>
                  <a:schemeClr val="tx1"/>
                </a:solidFill>
              </a:rPr>
              <a:t>recommendation (VMTurbo the leading vendor</a:t>
            </a:r>
            <a:r>
              <a:rPr lang="en-US" sz="2000" dirty="0" smtClean="0">
                <a:solidFill>
                  <a:schemeClr val="tx1"/>
                </a:solidFill>
              </a:rPr>
              <a:t>)</a:t>
            </a:r>
          </a:p>
          <a:p>
            <a:pPr lvl="1">
              <a:buFont typeface="Wingdings" charset="2"/>
              <a:buChar char="ü"/>
            </a:pPr>
            <a:r>
              <a:rPr lang="en-US" sz="2000" dirty="0" smtClean="0">
                <a:solidFill>
                  <a:schemeClr val="tx1"/>
                </a:solidFill>
              </a:rPr>
              <a:t>POC </a:t>
            </a:r>
            <a:r>
              <a:rPr lang="en-US" sz="2000" dirty="0">
                <a:solidFill>
                  <a:schemeClr val="tx1"/>
                </a:solidFill>
              </a:rPr>
              <a:t>completion </a:t>
            </a:r>
            <a:r>
              <a:rPr lang="en-US" sz="2000" dirty="0" smtClean="0">
                <a:solidFill>
                  <a:schemeClr val="tx1"/>
                </a:solidFill>
              </a:rPr>
              <a:t>date</a:t>
            </a:r>
          </a:p>
          <a:p>
            <a:pPr lvl="1">
              <a:buFont typeface="Wingdings" charset="2"/>
              <a:buChar char="ü"/>
            </a:pPr>
            <a:r>
              <a:rPr lang="en-US" sz="2000" dirty="0" smtClean="0">
                <a:solidFill>
                  <a:schemeClr val="tx1"/>
                </a:solidFill>
              </a:rPr>
              <a:t>financial </a:t>
            </a:r>
            <a:r>
              <a:rPr lang="en-US" sz="2000" dirty="0">
                <a:solidFill>
                  <a:schemeClr val="tx1"/>
                </a:solidFill>
              </a:rPr>
              <a:t>project justification needs to be </a:t>
            </a:r>
            <a:r>
              <a:rPr lang="en-US" sz="2000" dirty="0" smtClean="0">
                <a:solidFill>
                  <a:schemeClr val="tx1"/>
                </a:solidFill>
              </a:rPr>
              <a:t>completed</a:t>
            </a:r>
            <a:endParaRPr lang="en-US" sz="2000" dirty="0">
              <a:solidFill>
                <a:schemeClr val="tx1"/>
              </a:solidFill>
            </a:endParaRPr>
          </a:p>
          <a:p>
            <a:r>
              <a:rPr lang="en-US" dirty="0">
                <a:solidFill>
                  <a:schemeClr val="tx1"/>
                </a:solidFill>
              </a:rPr>
              <a:t>Strong Upside to </a:t>
            </a:r>
            <a:r>
              <a:rPr lang="en-US" dirty="0" smtClean="0">
                <a:solidFill>
                  <a:schemeClr val="tx1"/>
                </a:solidFill>
              </a:rPr>
              <a:t>commit: </a:t>
            </a:r>
          </a:p>
          <a:p>
            <a:pPr lvl="1">
              <a:buFont typeface="Wingdings" charset="2"/>
              <a:buChar char="ü"/>
            </a:pPr>
            <a:r>
              <a:rPr lang="en-US" sz="2000" dirty="0" smtClean="0">
                <a:solidFill>
                  <a:schemeClr val="tx1"/>
                </a:solidFill>
              </a:rPr>
              <a:t>funding approved</a:t>
            </a:r>
          </a:p>
          <a:p>
            <a:pPr lvl="1">
              <a:buFont typeface="Wingdings" charset="2"/>
              <a:buChar char="ü"/>
            </a:pPr>
            <a:r>
              <a:rPr lang="en-US" sz="2000" dirty="0" smtClean="0">
                <a:solidFill>
                  <a:schemeClr val="tx1"/>
                </a:solidFill>
              </a:rPr>
              <a:t>conceptual </a:t>
            </a:r>
            <a:r>
              <a:rPr lang="en-US" sz="2000" dirty="0">
                <a:solidFill>
                  <a:schemeClr val="tx1"/>
                </a:solidFill>
              </a:rPr>
              <a:t>agreement on contract terms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7723101"/>
              </p:ext>
            </p:extLst>
          </p:nvPr>
        </p:nvGraphicFramePr>
        <p:xfrm>
          <a:off x="711015" y="1371600"/>
          <a:ext cx="10766796" cy="741680"/>
        </p:xfrm>
        <a:graphic>
          <a:graphicData uri="http://schemas.openxmlformats.org/drawingml/2006/table">
            <a:tbl>
              <a:tblPr firstRow="1" bandRow="1">
                <a:tableStyleId>{5C22544A-7EE6-4342-B048-85BDC9FD1C3A}</a:tableStyleId>
              </a:tblPr>
              <a:tblGrid>
                <a:gridCol w="1794466"/>
                <a:gridCol w="1557461"/>
                <a:gridCol w="1726750"/>
                <a:gridCol w="2099187"/>
                <a:gridCol w="1794466"/>
                <a:gridCol w="1794466"/>
              </a:tblGrid>
              <a:tr h="370840">
                <a:tc>
                  <a:txBody>
                    <a:bodyPr/>
                    <a:lstStyle/>
                    <a:p>
                      <a:r>
                        <a:rPr lang="en-US" dirty="0" smtClean="0"/>
                        <a:t>Identify</a:t>
                      </a:r>
                      <a:endParaRPr lang="en-US" dirty="0"/>
                    </a:p>
                  </a:txBody>
                  <a:tcPr marL="121888" marR="121888"/>
                </a:tc>
                <a:tc>
                  <a:txBody>
                    <a:bodyPr/>
                    <a:lstStyle/>
                    <a:p>
                      <a:r>
                        <a:rPr lang="en-US" dirty="0" smtClean="0"/>
                        <a:t>Pipeline</a:t>
                      </a:r>
                      <a:endParaRPr lang="en-US" dirty="0"/>
                    </a:p>
                  </a:txBody>
                  <a:tcPr marL="121888" marR="121888"/>
                </a:tc>
                <a:tc>
                  <a:txBody>
                    <a:bodyPr/>
                    <a:lstStyle/>
                    <a:p>
                      <a:r>
                        <a:rPr lang="en-US" dirty="0" smtClean="0"/>
                        <a:t>Upside</a:t>
                      </a:r>
                      <a:endParaRPr lang="en-US" dirty="0"/>
                    </a:p>
                  </a:txBody>
                  <a:tcPr marL="121888" marR="121888"/>
                </a:tc>
                <a:tc>
                  <a:txBody>
                    <a:bodyPr/>
                    <a:lstStyle/>
                    <a:p>
                      <a:r>
                        <a:rPr lang="en-US" dirty="0" smtClean="0"/>
                        <a:t>Strong Upside</a:t>
                      </a:r>
                      <a:endParaRPr lang="en-US" dirty="0"/>
                    </a:p>
                  </a:txBody>
                  <a:tcPr marL="121888" marR="121888"/>
                </a:tc>
                <a:tc>
                  <a:txBody>
                    <a:bodyPr/>
                    <a:lstStyle/>
                    <a:p>
                      <a:r>
                        <a:rPr lang="en-US" dirty="0" smtClean="0"/>
                        <a:t>Commit </a:t>
                      </a:r>
                      <a:endParaRPr lang="en-US" dirty="0"/>
                    </a:p>
                  </a:txBody>
                  <a:tcPr marL="121888" marR="121888"/>
                </a:tc>
                <a:tc>
                  <a:txBody>
                    <a:bodyPr/>
                    <a:lstStyle/>
                    <a:p>
                      <a:r>
                        <a:rPr lang="en-US" dirty="0" smtClean="0"/>
                        <a:t>Closed Won</a:t>
                      </a:r>
                      <a:endParaRPr lang="en-US" dirty="0"/>
                    </a:p>
                  </a:txBody>
                  <a:tcPr marL="121888" marR="121888"/>
                </a:tc>
              </a:tr>
              <a:tr h="370840">
                <a:tc>
                  <a:txBody>
                    <a:bodyPr/>
                    <a:lstStyle/>
                    <a:p>
                      <a:pPr algn="ctr"/>
                      <a:r>
                        <a:rPr lang="en-US" dirty="0" smtClean="0"/>
                        <a:t>0%</a:t>
                      </a:r>
                      <a:endParaRPr lang="en-US" dirty="0"/>
                    </a:p>
                  </a:txBody>
                  <a:tcPr marL="121888" marR="121888"/>
                </a:tc>
                <a:tc>
                  <a:txBody>
                    <a:bodyPr/>
                    <a:lstStyle/>
                    <a:p>
                      <a:pPr algn="ctr"/>
                      <a:r>
                        <a:rPr lang="en-US" dirty="0" smtClean="0"/>
                        <a:t>0%</a:t>
                      </a:r>
                      <a:endParaRPr lang="en-US" dirty="0"/>
                    </a:p>
                  </a:txBody>
                  <a:tcPr marL="121888" marR="121888"/>
                </a:tc>
                <a:tc>
                  <a:txBody>
                    <a:bodyPr/>
                    <a:lstStyle/>
                    <a:p>
                      <a:pPr algn="ctr"/>
                      <a:r>
                        <a:rPr lang="en-US" dirty="0" smtClean="0"/>
                        <a:t>25%</a:t>
                      </a:r>
                      <a:endParaRPr lang="en-US" dirty="0"/>
                    </a:p>
                  </a:txBody>
                  <a:tcPr marL="121888" marR="121888"/>
                </a:tc>
                <a:tc>
                  <a:txBody>
                    <a:bodyPr/>
                    <a:lstStyle/>
                    <a:p>
                      <a:pPr algn="ctr"/>
                      <a:r>
                        <a:rPr lang="en-US" dirty="0" smtClean="0"/>
                        <a:t>50%</a:t>
                      </a:r>
                      <a:endParaRPr lang="en-US" dirty="0"/>
                    </a:p>
                  </a:txBody>
                  <a:tcPr marL="121888" marR="121888"/>
                </a:tc>
                <a:tc>
                  <a:txBody>
                    <a:bodyPr/>
                    <a:lstStyle/>
                    <a:p>
                      <a:pPr algn="ctr"/>
                      <a:r>
                        <a:rPr lang="en-US" dirty="0" smtClean="0"/>
                        <a:t>90%</a:t>
                      </a:r>
                      <a:endParaRPr lang="en-US" dirty="0"/>
                    </a:p>
                  </a:txBody>
                  <a:tcPr marL="121888" marR="121888"/>
                </a:tc>
                <a:tc>
                  <a:txBody>
                    <a:bodyPr/>
                    <a:lstStyle/>
                    <a:p>
                      <a:pPr algn="ctr"/>
                      <a:r>
                        <a:rPr lang="en-US" dirty="0" smtClean="0"/>
                        <a:t>100%</a:t>
                      </a:r>
                      <a:endParaRPr lang="en-US" dirty="0"/>
                    </a:p>
                  </a:txBody>
                  <a:tcPr marL="121888" marR="121888"/>
                </a:tc>
              </a:tr>
            </a:tbl>
          </a:graphicData>
        </a:graphic>
      </p:graphicFrame>
    </p:spTree>
    <p:extLst>
      <p:ext uri="{BB962C8B-B14F-4D97-AF65-F5344CB8AC3E}">
        <p14:creationId xmlns:p14="http://schemas.microsoft.com/office/powerpoint/2010/main" val="3393745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7252" y="996596"/>
            <a:ext cx="11375136" cy="506413"/>
          </a:xfrm>
        </p:spPr>
        <p:txBody>
          <a:bodyPr/>
          <a:lstStyle/>
          <a:p>
            <a:r>
              <a:rPr lang="en-US" dirty="0" smtClean="0">
                <a:solidFill>
                  <a:srgbClr val="002D86"/>
                </a:solidFill>
              </a:rPr>
              <a:t>Our Vision: Rethink Today’s IT Management Process Playbook</a:t>
            </a:r>
            <a:endParaRPr lang="en-US" dirty="0">
              <a:solidFill>
                <a:srgbClr val="002D86"/>
              </a:solidFill>
            </a:endParaRPr>
          </a:p>
        </p:txBody>
      </p:sp>
      <p:sp>
        <p:nvSpPr>
          <p:cNvPr id="2" name="Content Placeholder 1"/>
          <p:cNvSpPr>
            <a:spLocks noGrp="1"/>
          </p:cNvSpPr>
          <p:nvPr>
            <p:ph idx="1"/>
          </p:nvPr>
        </p:nvSpPr>
        <p:spPr>
          <a:xfrm>
            <a:off x="340166" y="1609696"/>
            <a:ext cx="11375136" cy="1828941"/>
          </a:xfrm>
        </p:spPr>
        <p:txBody>
          <a:bodyPr/>
          <a:lstStyle/>
          <a:p>
            <a:pPr marL="342900" lvl="0" indent="-342900" eaLnBrk="1" fontAlgn="auto" hangingPunct="1">
              <a:spcBef>
                <a:spcPct val="20000"/>
              </a:spcBef>
              <a:buClrTx/>
              <a:buSzTx/>
              <a:defRPr/>
            </a:pPr>
            <a:r>
              <a:rPr lang="en-US" sz="2800" kern="1200" dirty="0">
                <a:solidFill>
                  <a:schemeClr val="tx1"/>
                </a:solidFill>
                <a:cs typeface="Arial" pitchFamily="34" charset="0"/>
              </a:rPr>
              <a:t>Today’s data center management solutions are all about </a:t>
            </a:r>
            <a:r>
              <a:rPr lang="en-US" sz="2800" b="1" kern="1200" dirty="0">
                <a:solidFill>
                  <a:srgbClr val="C00000"/>
                </a:solidFill>
                <a:cs typeface="Arial" pitchFamily="34" charset="0"/>
              </a:rPr>
              <a:t>reacting to problems after they </a:t>
            </a:r>
            <a:r>
              <a:rPr lang="en-US" sz="2800" b="1" kern="1200" dirty="0" smtClean="0">
                <a:solidFill>
                  <a:srgbClr val="C00000"/>
                </a:solidFill>
                <a:cs typeface="Arial" pitchFamily="34" charset="0"/>
              </a:rPr>
              <a:t>occur</a:t>
            </a:r>
            <a:r>
              <a:rPr lang="en-US" sz="2800" kern="1200" dirty="0" smtClean="0">
                <a:solidFill>
                  <a:srgbClr val="C00000"/>
                </a:solidFill>
                <a:cs typeface="Arial" pitchFamily="34" charset="0"/>
              </a:rPr>
              <a:t>  </a:t>
            </a:r>
            <a:endParaRPr lang="en-US" sz="2800" kern="1200" dirty="0">
              <a:solidFill>
                <a:srgbClr val="C00000"/>
              </a:solidFill>
              <a:cs typeface="Arial" pitchFamily="34" charset="0"/>
            </a:endParaRPr>
          </a:p>
          <a:p>
            <a:pPr marL="342900" lvl="0" indent="-342900" eaLnBrk="1" fontAlgn="auto" hangingPunct="1">
              <a:spcBef>
                <a:spcPct val="20000"/>
              </a:spcBef>
              <a:buClrTx/>
              <a:buSzTx/>
              <a:defRPr/>
            </a:pPr>
            <a:r>
              <a:rPr lang="en-US" sz="2800" kern="1200" dirty="0">
                <a:solidFill>
                  <a:schemeClr val="tx1"/>
                </a:solidFill>
                <a:cs typeface="Arial" pitchFamily="34" charset="0"/>
              </a:rPr>
              <a:t>Far more effective is </a:t>
            </a:r>
            <a:r>
              <a:rPr lang="en-US" sz="2800" b="1" i="1" kern="1200" dirty="0">
                <a:solidFill>
                  <a:srgbClr val="2CB22C"/>
                </a:solidFill>
                <a:cs typeface="Arial" pitchFamily="34" charset="0"/>
              </a:rPr>
              <a:t>preventing problems</a:t>
            </a:r>
            <a:r>
              <a:rPr lang="en-US" sz="2800" i="1" kern="1200" dirty="0">
                <a:solidFill>
                  <a:srgbClr val="2CB22C"/>
                </a:solidFill>
                <a:cs typeface="Arial" pitchFamily="34" charset="0"/>
              </a:rPr>
              <a:t> </a:t>
            </a:r>
            <a:r>
              <a:rPr lang="en-US" sz="2800" kern="1200" dirty="0">
                <a:solidFill>
                  <a:schemeClr val="tx1"/>
                </a:solidFill>
                <a:cs typeface="Arial" pitchFamily="34" charset="0"/>
              </a:rPr>
              <a:t>from occurring in the first place</a:t>
            </a:r>
          </a:p>
          <a:p>
            <a:endParaRPr lang="en-US" sz="2800" dirty="0"/>
          </a:p>
        </p:txBody>
      </p:sp>
      <p:sp>
        <p:nvSpPr>
          <p:cNvPr id="6" name="Rounded Rectangle 5"/>
          <p:cNvSpPr/>
          <p:nvPr/>
        </p:nvSpPr>
        <p:spPr>
          <a:xfrm>
            <a:off x="1909392" y="3324444"/>
            <a:ext cx="3882912" cy="446567"/>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Medicine</a:t>
            </a:r>
            <a:endParaRPr lang="en-US" sz="2100" b="1" dirty="0">
              <a:effectLst>
                <a:outerShdw blurRad="38100" dist="38100" dir="2700000" algn="tl">
                  <a:srgbClr val="000000">
                    <a:alpha val="43137"/>
                  </a:srgbClr>
                </a:outerShdw>
              </a:effectLst>
            </a:endParaRPr>
          </a:p>
        </p:txBody>
      </p:sp>
      <p:sp>
        <p:nvSpPr>
          <p:cNvPr id="8" name="Rounded Rectangle 7"/>
          <p:cNvSpPr/>
          <p:nvPr/>
        </p:nvSpPr>
        <p:spPr>
          <a:xfrm>
            <a:off x="3876415" y="3795820"/>
            <a:ext cx="1915890" cy="446567"/>
          </a:xfrm>
          <a:prstGeom prst="roundRect">
            <a:avLst/>
          </a:pr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smtClean="0">
                <a:effectLst>
                  <a:outerShdw blurRad="38100" dist="38100" dir="2700000" algn="tl">
                    <a:srgbClr val="000000">
                      <a:alpha val="43137"/>
                    </a:srgbClr>
                  </a:outerShdw>
                </a:effectLst>
              </a:rPr>
              <a:t>   Preventive</a:t>
            </a:r>
            <a:endParaRPr lang="en-US" b="1" i="1" dirty="0">
              <a:effectLst>
                <a:outerShdw blurRad="38100" dist="38100" dir="2700000" algn="tl">
                  <a:srgbClr val="000000">
                    <a:alpha val="43137"/>
                  </a:srgbClr>
                </a:outerShdw>
              </a:effectLst>
            </a:endParaRPr>
          </a:p>
        </p:txBody>
      </p:sp>
      <p:sp>
        <p:nvSpPr>
          <p:cNvPr id="9" name="Rounded Rectangle 8"/>
          <p:cNvSpPr/>
          <p:nvPr/>
        </p:nvSpPr>
        <p:spPr>
          <a:xfrm>
            <a:off x="1909392" y="3795820"/>
            <a:ext cx="1915890" cy="446567"/>
          </a:xfrm>
          <a:prstGeom prst="roundRect">
            <a:avLst/>
          </a:prstGeom>
          <a:solidFill>
            <a:srgbClr val="B000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    Reactive</a:t>
            </a:r>
            <a:endParaRPr lang="en-US" b="1" dirty="0">
              <a:effectLst>
                <a:outerShdw blurRad="38100" dist="38100" dir="2700000" algn="tl">
                  <a:srgbClr val="000000">
                    <a:alpha val="43137"/>
                  </a:srgbClr>
                </a:outerShdw>
              </a:effectLst>
            </a:endParaRPr>
          </a:p>
        </p:txBody>
      </p:sp>
      <p:cxnSp>
        <p:nvCxnSpPr>
          <p:cNvPr id="10" name="Straight Connector 9"/>
          <p:cNvCxnSpPr/>
          <p:nvPr/>
        </p:nvCxnSpPr>
        <p:spPr>
          <a:xfrm>
            <a:off x="3846546" y="4281378"/>
            <a:ext cx="0" cy="154172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rot="5400000">
            <a:off x="1980531" y="3615073"/>
            <a:ext cx="451885" cy="419990"/>
          </a:xfrm>
          <a:prstGeom prst="rightArrow">
            <a:avLst/>
          </a:prstGeom>
          <a:gradFill>
            <a:gsLst>
              <a:gs pos="0">
                <a:schemeClr val="bg1">
                  <a:alpha val="0"/>
                </a:schemeClr>
              </a:gs>
              <a:gs pos="100000">
                <a:schemeClr val="bg1"/>
              </a:gs>
            </a:gsLst>
            <a:lin ang="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5400000">
            <a:off x="5258902" y="3615073"/>
            <a:ext cx="451885" cy="419990"/>
          </a:xfrm>
          <a:prstGeom prst="rightArrow">
            <a:avLst/>
          </a:prstGeom>
          <a:gradFill>
            <a:gsLst>
              <a:gs pos="0">
                <a:schemeClr val="bg1">
                  <a:alpha val="0"/>
                </a:schemeClr>
              </a:gs>
              <a:gs pos="100000">
                <a:schemeClr val="bg1"/>
              </a:gs>
            </a:gsLst>
            <a:lin ang="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027734" y="3324444"/>
            <a:ext cx="3882912" cy="446567"/>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smtClean="0">
                <a:effectLst>
                  <a:outerShdw blurRad="38100" dist="38100" dir="2700000" algn="tl">
                    <a:srgbClr val="000000">
                      <a:alpha val="43137"/>
                    </a:srgbClr>
                  </a:outerShdw>
                </a:effectLst>
              </a:rPr>
              <a:t>Automotive</a:t>
            </a:r>
            <a:endParaRPr lang="en-US" sz="2100" b="1" dirty="0">
              <a:effectLst>
                <a:outerShdw blurRad="38100" dist="38100" dir="2700000" algn="tl">
                  <a:srgbClr val="000000">
                    <a:alpha val="43137"/>
                  </a:srgbClr>
                </a:outerShdw>
              </a:effectLst>
            </a:endParaRPr>
          </a:p>
        </p:txBody>
      </p:sp>
      <p:sp>
        <p:nvSpPr>
          <p:cNvPr id="14" name="Rounded Rectangle 13"/>
          <p:cNvSpPr/>
          <p:nvPr/>
        </p:nvSpPr>
        <p:spPr>
          <a:xfrm>
            <a:off x="7994757" y="3795820"/>
            <a:ext cx="1915890" cy="446567"/>
          </a:xfrm>
          <a:prstGeom prst="roundRect">
            <a:avLst/>
          </a:pr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smtClean="0">
                <a:effectLst>
                  <a:outerShdw blurRad="38100" dist="38100" dir="2700000" algn="tl">
                    <a:srgbClr val="000000">
                      <a:alpha val="43137"/>
                    </a:srgbClr>
                  </a:outerShdw>
                </a:effectLst>
              </a:rPr>
              <a:t>   Preventive</a:t>
            </a:r>
            <a:endParaRPr lang="en-US" b="1" i="1" dirty="0">
              <a:effectLst>
                <a:outerShdw blurRad="38100" dist="38100" dir="2700000" algn="tl">
                  <a:srgbClr val="000000">
                    <a:alpha val="43137"/>
                  </a:srgbClr>
                </a:outerShdw>
              </a:effectLst>
            </a:endParaRPr>
          </a:p>
        </p:txBody>
      </p:sp>
      <p:sp>
        <p:nvSpPr>
          <p:cNvPr id="15" name="Rounded Rectangle 14"/>
          <p:cNvSpPr/>
          <p:nvPr/>
        </p:nvSpPr>
        <p:spPr>
          <a:xfrm>
            <a:off x="6027734" y="3795820"/>
            <a:ext cx="1915890" cy="446567"/>
          </a:xfrm>
          <a:prstGeom prst="roundRect">
            <a:avLst/>
          </a:prstGeom>
          <a:solidFill>
            <a:srgbClr val="B000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    Reactive</a:t>
            </a:r>
            <a:endParaRPr lang="en-US" b="1" dirty="0">
              <a:effectLst>
                <a:outerShdw blurRad="38100" dist="38100" dir="2700000" algn="tl">
                  <a:srgbClr val="000000">
                    <a:alpha val="43137"/>
                  </a:srgbClr>
                </a:outerShdw>
              </a:effectLst>
            </a:endParaRPr>
          </a:p>
        </p:txBody>
      </p:sp>
      <p:cxnSp>
        <p:nvCxnSpPr>
          <p:cNvPr id="16" name="Straight Connector 15"/>
          <p:cNvCxnSpPr/>
          <p:nvPr/>
        </p:nvCxnSpPr>
        <p:spPr>
          <a:xfrm>
            <a:off x="7964888" y="4281378"/>
            <a:ext cx="0" cy="154172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rot="5400000">
            <a:off x="6098873" y="3615073"/>
            <a:ext cx="451885" cy="419990"/>
          </a:xfrm>
          <a:prstGeom prst="rightArrow">
            <a:avLst/>
          </a:prstGeom>
          <a:gradFill>
            <a:gsLst>
              <a:gs pos="0">
                <a:schemeClr val="bg1">
                  <a:alpha val="0"/>
                </a:schemeClr>
              </a:gs>
              <a:gs pos="100000">
                <a:schemeClr val="bg1"/>
              </a:gs>
            </a:gsLst>
            <a:lin ang="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5400000">
            <a:off x="9377244" y="3615073"/>
            <a:ext cx="451885" cy="419990"/>
          </a:xfrm>
          <a:prstGeom prst="rightArrow">
            <a:avLst/>
          </a:prstGeom>
          <a:gradFill>
            <a:gsLst>
              <a:gs pos="0">
                <a:schemeClr val="bg1">
                  <a:alpha val="0"/>
                </a:schemeClr>
              </a:gs>
              <a:gs pos="100000">
                <a:schemeClr val="bg1"/>
              </a:gs>
            </a:gsLst>
            <a:lin ang="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5909262" y="3299640"/>
            <a:ext cx="0" cy="2690037"/>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 name="Group 74"/>
          <p:cNvGrpSpPr/>
          <p:nvPr/>
        </p:nvGrpSpPr>
        <p:grpSpPr>
          <a:xfrm>
            <a:off x="4028355" y="4356330"/>
            <a:ext cx="1652898" cy="1447360"/>
            <a:chOff x="3020702" y="4639862"/>
            <a:chExt cx="1652898" cy="1447360"/>
          </a:xfrm>
        </p:grpSpPr>
        <p:sp>
          <p:nvSpPr>
            <p:cNvPr id="21" name="TextBox 20"/>
            <p:cNvSpPr txBox="1"/>
            <p:nvPr/>
          </p:nvSpPr>
          <p:spPr>
            <a:xfrm>
              <a:off x="3020702" y="5748668"/>
              <a:ext cx="1585690" cy="338554"/>
            </a:xfrm>
            <a:prstGeom prst="rect">
              <a:avLst/>
            </a:prstGeom>
            <a:noFill/>
          </p:spPr>
          <p:txBody>
            <a:bodyPr wrap="none" rtlCol="0">
              <a:spAutoFit/>
            </a:bodyPr>
            <a:lstStyle/>
            <a:p>
              <a:pPr algn="ctr"/>
              <a:r>
                <a:rPr lang="en-US" sz="1600" dirty="0" smtClean="0"/>
                <a:t>Diet &amp; Exercise</a:t>
              </a:r>
              <a:endParaRPr lang="en-US" sz="1600" dirty="0"/>
            </a:p>
          </p:txBody>
        </p:sp>
        <p:grpSp>
          <p:nvGrpSpPr>
            <p:cNvPr id="4" name="Group 70"/>
            <p:cNvGrpSpPr/>
            <p:nvPr/>
          </p:nvGrpSpPr>
          <p:grpSpPr>
            <a:xfrm>
              <a:off x="3145702" y="4639862"/>
              <a:ext cx="1527898" cy="1128102"/>
              <a:chOff x="3145702" y="4639862"/>
              <a:chExt cx="1527898" cy="1128102"/>
            </a:xfrm>
          </p:grpSpPr>
          <p:grpSp>
            <p:nvGrpSpPr>
              <p:cNvPr id="7" name="Group 49"/>
              <p:cNvGrpSpPr/>
              <p:nvPr/>
            </p:nvGrpSpPr>
            <p:grpSpPr>
              <a:xfrm>
                <a:off x="3586307" y="4639862"/>
                <a:ext cx="1087293" cy="1128102"/>
                <a:chOff x="-1184275" y="2493963"/>
                <a:chExt cx="1184275" cy="1228724"/>
              </a:xfrm>
              <a:solidFill>
                <a:srgbClr val="2CB22C"/>
              </a:solidFill>
            </p:grpSpPr>
            <p:sp>
              <p:nvSpPr>
                <p:cNvPr id="34" name="Freeform 5"/>
                <p:cNvSpPr>
                  <a:spLocks/>
                </p:cNvSpPr>
                <p:nvPr/>
              </p:nvSpPr>
              <p:spPr bwMode="auto">
                <a:xfrm>
                  <a:off x="-333375" y="2524125"/>
                  <a:ext cx="212725" cy="212725"/>
                </a:xfrm>
                <a:custGeom>
                  <a:avLst/>
                  <a:gdLst/>
                  <a:ahLst/>
                  <a:cxnLst>
                    <a:cxn ang="0">
                      <a:pos x="662" y="1197"/>
                    </a:cxn>
                    <a:cxn ang="0">
                      <a:pos x="751" y="1181"/>
                    </a:cxn>
                    <a:cxn ang="0">
                      <a:pos x="835" y="1152"/>
                    </a:cxn>
                    <a:cxn ang="0">
                      <a:pos x="912" y="1113"/>
                    </a:cxn>
                    <a:cxn ang="0">
                      <a:pos x="983" y="1063"/>
                    </a:cxn>
                    <a:cxn ang="0">
                      <a:pos x="1046" y="1003"/>
                    </a:cxn>
                    <a:cxn ang="0">
                      <a:pos x="1099" y="935"/>
                    </a:cxn>
                    <a:cxn ang="0">
                      <a:pos x="1143" y="859"/>
                    </a:cxn>
                    <a:cxn ang="0">
                      <a:pos x="1174" y="778"/>
                    </a:cxn>
                    <a:cxn ang="0">
                      <a:pos x="1194" y="691"/>
                    </a:cxn>
                    <a:cxn ang="0">
                      <a:pos x="1202" y="599"/>
                    </a:cxn>
                    <a:cxn ang="0">
                      <a:pos x="1194" y="509"/>
                    </a:cxn>
                    <a:cxn ang="0">
                      <a:pos x="1174" y="421"/>
                    </a:cxn>
                    <a:cxn ang="0">
                      <a:pos x="1143" y="340"/>
                    </a:cxn>
                    <a:cxn ang="0">
                      <a:pos x="1099" y="264"/>
                    </a:cxn>
                    <a:cxn ang="0">
                      <a:pos x="1046" y="197"/>
                    </a:cxn>
                    <a:cxn ang="0">
                      <a:pos x="983" y="137"/>
                    </a:cxn>
                    <a:cxn ang="0">
                      <a:pos x="912" y="86"/>
                    </a:cxn>
                    <a:cxn ang="0">
                      <a:pos x="835" y="47"/>
                    </a:cxn>
                    <a:cxn ang="0">
                      <a:pos x="751" y="19"/>
                    </a:cxn>
                    <a:cxn ang="0">
                      <a:pos x="662" y="3"/>
                    </a:cxn>
                    <a:cxn ang="0">
                      <a:pos x="570" y="0"/>
                    </a:cxn>
                    <a:cxn ang="0">
                      <a:pos x="481" y="11"/>
                    </a:cxn>
                    <a:cxn ang="0">
                      <a:pos x="396" y="36"/>
                    </a:cxn>
                    <a:cxn ang="0">
                      <a:pos x="315" y="72"/>
                    </a:cxn>
                    <a:cxn ang="0">
                      <a:pos x="243" y="119"/>
                    </a:cxn>
                    <a:cxn ang="0">
                      <a:pos x="177" y="176"/>
                    </a:cxn>
                    <a:cxn ang="0">
                      <a:pos x="120" y="241"/>
                    </a:cxn>
                    <a:cxn ang="0">
                      <a:pos x="73" y="314"/>
                    </a:cxn>
                    <a:cxn ang="0">
                      <a:pos x="37" y="394"/>
                    </a:cxn>
                    <a:cxn ang="0">
                      <a:pos x="13" y="479"/>
                    </a:cxn>
                    <a:cxn ang="0">
                      <a:pos x="1" y="569"/>
                    </a:cxn>
                    <a:cxn ang="0">
                      <a:pos x="3" y="661"/>
                    </a:cxn>
                    <a:cxn ang="0">
                      <a:pos x="19" y="750"/>
                    </a:cxn>
                    <a:cxn ang="0">
                      <a:pos x="48" y="833"/>
                    </a:cxn>
                    <a:cxn ang="0">
                      <a:pos x="88" y="911"/>
                    </a:cxn>
                    <a:cxn ang="0">
                      <a:pos x="138" y="982"/>
                    </a:cxn>
                    <a:cxn ang="0">
                      <a:pos x="197" y="1044"/>
                    </a:cxn>
                    <a:cxn ang="0">
                      <a:pos x="266" y="1098"/>
                    </a:cxn>
                    <a:cxn ang="0">
                      <a:pos x="342" y="1141"/>
                    </a:cxn>
                    <a:cxn ang="0">
                      <a:pos x="423" y="1173"/>
                    </a:cxn>
                    <a:cxn ang="0">
                      <a:pos x="510" y="1193"/>
                    </a:cxn>
                    <a:cxn ang="0">
                      <a:pos x="601" y="1200"/>
                    </a:cxn>
                  </a:cxnLst>
                  <a:rect l="0" t="0" r="r" b="b"/>
                  <a:pathLst>
                    <a:path w="1202" h="1200">
                      <a:moveTo>
                        <a:pt x="601" y="1200"/>
                      </a:moveTo>
                      <a:lnTo>
                        <a:pt x="632" y="1200"/>
                      </a:lnTo>
                      <a:lnTo>
                        <a:pt x="662" y="1197"/>
                      </a:lnTo>
                      <a:lnTo>
                        <a:pt x="693" y="1193"/>
                      </a:lnTo>
                      <a:lnTo>
                        <a:pt x="722" y="1188"/>
                      </a:lnTo>
                      <a:lnTo>
                        <a:pt x="751" y="1181"/>
                      </a:lnTo>
                      <a:lnTo>
                        <a:pt x="779" y="1173"/>
                      </a:lnTo>
                      <a:lnTo>
                        <a:pt x="808" y="1164"/>
                      </a:lnTo>
                      <a:lnTo>
                        <a:pt x="835" y="1152"/>
                      </a:lnTo>
                      <a:lnTo>
                        <a:pt x="861" y="1141"/>
                      </a:lnTo>
                      <a:lnTo>
                        <a:pt x="887" y="1127"/>
                      </a:lnTo>
                      <a:lnTo>
                        <a:pt x="912" y="1113"/>
                      </a:lnTo>
                      <a:lnTo>
                        <a:pt x="936" y="1098"/>
                      </a:lnTo>
                      <a:lnTo>
                        <a:pt x="960" y="1081"/>
                      </a:lnTo>
                      <a:lnTo>
                        <a:pt x="983" y="1063"/>
                      </a:lnTo>
                      <a:lnTo>
                        <a:pt x="1005" y="1044"/>
                      </a:lnTo>
                      <a:lnTo>
                        <a:pt x="1026" y="1024"/>
                      </a:lnTo>
                      <a:lnTo>
                        <a:pt x="1046" y="1003"/>
                      </a:lnTo>
                      <a:lnTo>
                        <a:pt x="1065" y="982"/>
                      </a:lnTo>
                      <a:lnTo>
                        <a:pt x="1083" y="959"/>
                      </a:lnTo>
                      <a:lnTo>
                        <a:pt x="1099" y="935"/>
                      </a:lnTo>
                      <a:lnTo>
                        <a:pt x="1114" y="911"/>
                      </a:lnTo>
                      <a:lnTo>
                        <a:pt x="1129" y="886"/>
                      </a:lnTo>
                      <a:lnTo>
                        <a:pt x="1143" y="859"/>
                      </a:lnTo>
                      <a:lnTo>
                        <a:pt x="1154" y="833"/>
                      </a:lnTo>
                      <a:lnTo>
                        <a:pt x="1165" y="806"/>
                      </a:lnTo>
                      <a:lnTo>
                        <a:pt x="1174" y="778"/>
                      </a:lnTo>
                      <a:lnTo>
                        <a:pt x="1183" y="750"/>
                      </a:lnTo>
                      <a:lnTo>
                        <a:pt x="1189" y="720"/>
                      </a:lnTo>
                      <a:lnTo>
                        <a:pt x="1194" y="691"/>
                      </a:lnTo>
                      <a:lnTo>
                        <a:pt x="1199" y="661"/>
                      </a:lnTo>
                      <a:lnTo>
                        <a:pt x="1201" y="631"/>
                      </a:lnTo>
                      <a:lnTo>
                        <a:pt x="1202" y="599"/>
                      </a:lnTo>
                      <a:lnTo>
                        <a:pt x="1201" y="569"/>
                      </a:lnTo>
                      <a:lnTo>
                        <a:pt x="1199" y="538"/>
                      </a:lnTo>
                      <a:lnTo>
                        <a:pt x="1194" y="509"/>
                      </a:lnTo>
                      <a:lnTo>
                        <a:pt x="1189" y="479"/>
                      </a:lnTo>
                      <a:lnTo>
                        <a:pt x="1183" y="450"/>
                      </a:lnTo>
                      <a:lnTo>
                        <a:pt x="1174" y="421"/>
                      </a:lnTo>
                      <a:lnTo>
                        <a:pt x="1165" y="394"/>
                      </a:lnTo>
                      <a:lnTo>
                        <a:pt x="1154" y="366"/>
                      </a:lnTo>
                      <a:lnTo>
                        <a:pt x="1143" y="340"/>
                      </a:lnTo>
                      <a:lnTo>
                        <a:pt x="1129" y="314"/>
                      </a:lnTo>
                      <a:lnTo>
                        <a:pt x="1114" y="288"/>
                      </a:lnTo>
                      <a:lnTo>
                        <a:pt x="1099" y="264"/>
                      </a:lnTo>
                      <a:lnTo>
                        <a:pt x="1083" y="241"/>
                      </a:lnTo>
                      <a:lnTo>
                        <a:pt x="1065" y="218"/>
                      </a:lnTo>
                      <a:lnTo>
                        <a:pt x="1046" y="197"/>
                      </a:lnTo>
                      <a:lnTo>
                        <a:pt x="1026" y="176"/>
                      </a:lnTo>
                      <a:lnTo>
                        <a:pt x="1005" y="156"/>
                      </a:lnTo>
                      <a:lnTo>
                        <a:pt x="983" y="137"/>
                      </a:lnTo>
                      <a:lnTo>
                        <a:pt x="960" y="119"/>
                      </a:lnTo>
                      <a:lnTo>
                        <a:pt x="936" y="102"/>
                      </a:lnTo>
                      <a:lnTo>
                        <a:pt x="912" y="86"/>
                      </a:lnTo>
                      <a:lnTo>
                        <a:pt x="887" y="72"/>
                      </a:lnTo>
                      <a:lnTo>
                        <a:pt x="861" y="59"/>
                      </a:lnTo>
                      <a:lnTo>
                        <a:pt x="835" y="47"/>
                      </a:lnTo>
                      <a:lnTo>
                        <a:pt x="808" y="36"/>
                      </a:lnTo>
                      <a:lnTo>
                        <a:pt x="779" y="26"/>
                      </a:lnTo>
                      <a:lnTo>
                        <a:pt x="751" y="19"/>
                      </a:lnTo>
                      <a:lnTo>
                        <a:pt x="722" y="11"/>
                      </a:lnTo>
                      <a:lnTo>
                        <a:pt x="693" y="6"/>
                      </a:lnTo>
                      <a:lnTo>
                        <a:pt x="662" y="3"/>
                      </a:lnTo>
                      <a:lnTo>
                        <a:pt x="632" y="0"/>
                      </a:lnTo>
                      <a:lnTo>
                        <a:pt x="601" y="0"/>
                      </a:lnTo>
                      <a:lnTo>
                        <a:pt x="570" y="0"/>
                      </a:lnTo>
                      <a:lnTo>
                        <a:pt x="540" y="3"/>
                      </a:lnTo>
                      <a:lnTo>
                        <a:pt x="510" y="6"/>
                      </a:lnTo>
                      <a:lnTo>
                        <a:pt x="481" y="11"/>
                      </a:lnTo>
                      <a:lnTo>
                        <a:pt x="451" y="19"/>
                      </a:lnTo>
                      <a:lnTo>
                        <a:pt x="423" y="26"/>
                      </a:lnTo>
                      <a:lnTo>
                        <a:pt x="396" y="36"/>
                      </a:lnTo>
                      <a:lnTo>
                        <a:pt x="368" y="47"/>
                      </a:lnTo>
                      <a:lnTo>
                        <a:pt x="342" y="59"/>
                      </a:lnTo>
                      <a:lnTo>
                        <a:pt x="315" y="72"/>
                      </a:lnTo>
                      <a:lnTo>
                        <a:pt x="290" y="86"/>
                      </a:lnTo>
                      <a:lnTo>
                        <a:pt x="266" y="102"/>
                      </a:lnTo>
                      <a:lnTo>
                        <a:pt x="243" y="119"/>
                      </a:lnTo>
                      <a:lnTo>
                        <a:pt x="219" y="137"/>
                      </a:lnTo>
                      <a:lnTo>
                        <a:pt x="197" y="156"/>
                      </a:lnTo>
                      <a:lnTo>
                        <a:pt x="177" y="176"/>
                      </a:lnTo>
                      <a:lnTo>
                        <a:pt x="157" y="197"/>
                      </a:lnTo>
                      <a:lnTo>
                        <a:pt x="138" y="218"/>
                      </a:lnTo>
                      <a:lnTo>
                        <a:pt x="120" y="241"/>
                      </a:lnTo>
                      <a:lnTo>
                        <a:pt x="104" y="264"/>
                      </a:lnTo>
                      <a:lnTo>
                        <a:pt x="88" y="288"/>
                      </a:lnTo>
                      <a:lnTo>
                        <a:pt x="73" y="314"/>
                      </a:lnTo>
                      <a:lnTo>
                        <a:pt x="60" y="340"/>
                      </a:lnTo>
                      <a:lnTo>
                        <a:pt x="48" y="366"/>
                      </a:lnTo>
                      <a:lnTo>
                        <a:pt x="37" y="394"/>
                      </a:lnTo>
                      <a:lnTo>
                        <a:pt x="28" y="421"/>
                      </a:lnTo>
                      <a:lnTo>
                        <a:pt x="19" y="450"/>
                      </a:lnTo>
                      <a:lnTo>
                        <a:pt x="13" y="479"/>
                      </a:lnTo>
                      <a:lnTo>
                        <a:pt x="8" y="509"/>
                      </a:lnTo>
                      <a:lnTo>
                        <a:pt x="3" y="538"/>
                      </a:lnTo>
                      <a:lnTo>
                        <a:pt x="1" y="569"/>
                      </a:lnTo>
                      <a:lnTo>
                        <a:pt x="0" y="599"/>
                      </a:lnTo>
                      <a:lnTo>
                        <a:pt x="1" y="631"/>
                      </a:lnTo>
                      <a:lnTo>
                        <a:pt x="3" y="661"/>
                      </a:lnTo>
                      <a:lnTo>
                        <a:pt x="8" y="691"/>
                      </a:lnTo>
                      <a:lnTo>
                        <a:pt x="13" y="720"/>
                      </a:lnTo>
                      <a:lnTo>
                        <a:pt x="19" y="750"/>
                      </a:lnTo>
                      <a:lnTo>
                        <a:pt x="28" y="778"/>
                      </a:lnTo>
                      <a:lnTo>
                        <a:pt x="37" y="806"/>
                      </a:lnTo>
                      <a:lnTo>
                        <a:pt x="48" y="833"/>
                      </a:lnTo>
                      <a:lnTo>
                        <a:pt x="60" y="859"/>
                      </a:lnTo>
                      <a:lnTo>
                        <a:pt x="73" y="886"/>
                      </a:lnTo>
                      <a:lnTo>
                        <a:pt x="88" y="911"/>
                      </a:lnTo>
                      <a:lnTo>
                        <a:pt x="104" y="935"/>
                      </a:lnTo>
                      <a:lnTo>
                        <a:pt x="120" y="959"/>
                      </a:lnTo>
                      <a:lnTo>
                        <a:pt x="138" y="982"/>
                      </a:lnTo>
                      <a:lnTo>
                        <a:pt x="157" y="1003"/>
                      </a:lnTo>
                      <a:lnTo>
                        <a:pt x="177" y="1024"/>
                      </a:lnTo>
                      <a:lnTo>
                        <a:pt x="197" y="1044"/>
                      </a:lnTo>
                      <a:lnTo>
                        <a:pt x="219" y="1063"/>
                      </a:lnTo>
                      <a:lnTo>
                        <a:pt x="243" y="1081"/>
                      </a:lnTo>
                      <a:lnTo>
                        <a:pt x="266" y="1098"/>
                      </a:lnTo>
                      <a:lnTo>
                        <a:pt x="290" y="1113"/>
                      </a:lnTo>
                      <a:lnTo>
                        <a:pt x="315" y="1127"/>
                      </a:lnTo>
                      <a:lnTo>
                        <a:pt x="342" y="1141"/>
                      </a:lnTo>
                      <a:lnTo>
                        <a:pt x="368" y="1152"/>
                      </a:lnTo>
                      <a:lnTo>
                        <a:pt x="396" y="1164"/>
                      </a:lnTo>
                      <a:lnTo>
                        <a:pt x="423" y="1173"/>
                      </a:lnTo>
                      <a:lnTo>
                        <a:pt x="451" y="1181"/>
                      </a:lnTo>
                      <a:lnTo>
                        <a:pt x="481" y="1188"/>
                      </a:lnTo>
                      <a:lnTo>
                        <a:pt x="510" y="1193"/>
                      </a:lnTo>
                      <a:lnTo>
                        <a:pt x="540" y="1197"/>
                      </a:lnTo>
                      <a:lnTo>
                        <a:pt x="570" y="1200"/>
                      </a:lnTo>
                      <a:lnTo>
                        <a:pt x="601" y="12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
                <p:cNvSpPr>
                  <a:spLocks/>
                </p:cNvSpPr>
                <p:nvPr/>
              </p:nvSpPr>
              <p:spPr bwMode="auto">
                <a:xfrm>
                  <a:off x="-1184275" y="3084513"/>
                  <a:ext cx="466725" cy="265112"/>
                </a:xfrm>
                <a:custGeom>
                  <a:avLst/>
                  <a:gdLst/>
                  <a:ahLst/>
                  <a:cxnLst>
                    <a:cxn ang="0">
                      <a:pos x="375" y="293"/>
                    </a:cxn>
                    <a:cxn ang="0">
                      <a:pos x="376" y="292"/>
                    </a:cxn>
                    <a:cxn ang="0">
                      <a:pos x="1189" y="754"/>
                    </a:cxn>
                    <a:cxn ang="0">
                      <a:pos x="2031" y="0"/>
                    </a:cxn>
                    <a:cxn ang="0">
                      <a:pos x="2641" y="472"/>
                    </a:cxn>
                    <a:cxn ang="0">
                      <a:pos x="1186" y="1503"/>
                    </a:cxn>
                    <a:cxn ang="0">
                      <a:pos x="122" y="735"/>
                    </a:cxn>
                    <a:cxn ang="0">
                      <a:pos x="106" y="725"/>
                    </a:cxn>
                    <a:cxn ang="0">
                      <a:pos x="93" y="714"/>
                    </a:cxn>
                    <a:cxn ang="0">
                      <a:pos x="79" y="702"/>
                    </a:cxn>
                    <a:cxn ang="0">
                      <a:pos x="66" y="689"/>
                    </a:cxn>
                    <a:cxn ang="0">
                      <a:pos x="55" y="676"/>
                    </a:cxn>
                    <a:cxn ang="0">
                      <a:pos x="44" y="661"/>
                    </a:cxn>
                    <a:cxn ang="0">
                      <a:pos x="34" y="645"/>
                    </a:cxn>
                    <a:cxn ang="0">
                      <a:pos x="25" y="629"/>
                    </a:cxn>
                    <a:cxn ang="0">
                      <a:pos x="18" y="613"/>
                    </a:cxn>
                    <a:cxn ang="0">
                      <a:pos x="11" y="596"/>
                    </a:cxn>
                    <a:cxn ang="0">
                      <a:pos x="6" y="578"/>
                    </a:cxn>
                    <a:cxn ang="0">
                      <a:pos x="3" y="560"/>
                    </a:cxn>
                    <a:cxn ang="0">
                      <a:pos x="1" y="542"/>
                    </a:cxn>
                    <a:cxn ang="0">
                      <a:pos x="0" y="523"/>
                    </a:cxn>
                    <a:cxn ang="0">
                      <a:pos x="0" y="504"/>
                    </a:cxn>
                    <a:cxn ang="0">
                      <a:pos x="1" y="485"/>
                    </a:cxn>
                    <a:cxn ang="0">
                      <a:pos x="3" y="472"/>
                    </a:cxn>
                    <a:cxn ang="0">
                      <a:pos x="6" y="460"/>
                    </a:cxn>
                    <a:cxn ang="0">
                      <a:pos x="9" y="447"/>
                    </a:cxn>
                    <a:cxn ang="0">
                      <a:pos x="14" y="434"/>
                    </a:cxn>
                    <a:cxn ang="0">
                      <a:pos x="18" y="423"/>
                    </a:cxn>
                    <a:cxn ang="0">
                      <a:pos x="22" y="411"/>
                    </a:cxn>
                    <a:cxn ang="0">
                      <a:pos x="28" y="400"/>
                    </a:cxn>
                    <a:cxn ang="0">
                      <a:pos x="34" y="389"/>
                    </a:cxn>
                    <a:cxn ang="0">
                      <a:pos x="41" y="379"/>
                    </a:cxn>
                    <a:cxn ang="0">
                      <a:pos x="47" y="368"/>
                    </a:cxn>
                    <a:cxn ang="0">
                      <a:pos x="55" y="359"/>
                    </a:cxn>
                    <a:cxn ang="0">
                      <a:pos x="63" y="349"/>
                    </a:cxn>
                    <a:cxn ang="0">
                      <a:pos x="72" y="341"/>
                    </a:cxn>
                    <a:cxn ang="0">
                      <a:pos x="80" y="331"/>
                    </a:cxn>
                    <a:cxn ang="0">
                      <a:pos x="89" y="324"/>
                    </a:cxn>
                    <a:cxn ang="0">
                      <a:pos x="99" y="315"/>
                    </a:cxn>
                    <a:cxn ang="0">
                      <a:pos x="108" y="309"/>
                    </a:cxn>
                    <a:cxn ang="0">
                      <a:pos x="119" y="302"/>
                    </a:cxn>
                    <a:cxn ang="0">
                      <a:pos x="129" y="295"/>
                    </a:cxn>
                    <a:cxn ang="0">
                      <a:pos x="140" y="290"/>
                    </a:cxn>
                    <a:cxn ang="0">
                      <a:pos x="152" y="285"/>
                    </a:cxn>
                    <a:cxn ang="0">
                      <a:pos x="162" y="280"/>
                    </a:cxn>
                    <a:cxn ang="0">
                      <a:pos x="174" y="275"/>
                    </a:cxn>
                    <a:cxn ang="0">
                      <a:pos x="186" y="272"/>
                    </a:cxn>
                    <a:cxn ang="0">
                      <a:pos x="198" y="269"/>
                    </a:cxn>
                    <a:cxn ang="0">
                      <a:pos x="211" y="266"/>
                    </a:cxn>
                    <a:cxn ang="0">
                      <a:pos x="222" y="265"/>
                    </a:cxn>
                    <a:cxn ang="0">
                      <a:pos x="235" y="263"/>
                    </a:cxn>
                    <a:cxn ang="0">
                      <a:pos x="249" y="263"/>
                    </a:cxn>
                    <a:cxn ang="0">
                      <a:pos x="261" y="263"/>
                    </a:cxn>
                    <a:cxn ang="0">
                      <a:pos x="274" y="264"/>
                    </a:cxn>
                    <a:cxn ang="0">
                      <a:pos x="287" y="265"/>
                    </a:cxn>
                    <a:cxn ang="0">
                      <a:pos x="299" y="267"/>
                    </a:cxn>
                    <a:cxn ang="0">
                      <a:pos x="311" y="269"/>
                    </a:cxn>
                    <a:cxn ang="0">
                      <a:pos x="321" y="271"/>
                    </a:cxn>
                    <a:cxn ang="0">
                      <a:pos x="333" y="275"/>
                    </a:cxn>
                    <a:cxn ang="0">
                      <a:pos x="355" y="283"/>
                    </a:cxn>
                    <a:cxn ang="0">
                      <a:pos x="375" y="293"/>
                    </a:cxn>
                  </a:cxnLst>
                  <a:rect l="0" t="0" r="r" b="b"/>
                  <a:pathLst>
                    <a:path w="2641" h="1503">
                      <a:moveTo>
                        <a:pt x="375" y="293"/>
                      </a:moveTo>
                      <a:lnTo>
                        <a:pt x="376" y="292"/>
                      </a:lnTo>
                      <a:lnTo>
                        <a:pt x="1189" y="754"/>
                      </a:lnTo>
                      <a:lnTo>
                        <a:pt x="2031" y="0"/>
                      </a:lnTo>
                      <a:lnTo>
                        <a:pt x="2641" y="472"/>
                      </a:lnTo>
                      <a:lnTo>
                        <a:pt x="1186" y="1503"/>
                      </a:lnTo>
                      <a:lnTo>
                        <a:pt x="122" y="735"/>
                      </a:lnTo>
                      <a:lnTo>
                        <a:pt x="106" y="725"/>
                      </a:lnTo>
                      <a:lnTo>
                        <a:pt x="93" y="714"/>
                      </a:lnTo>
                      <a:lnTo>
                        <a:pt x="79" y="702"/>
                      </a:lnTo>
                      <a:lnTo>
                        <a:pt x="66" y="689"/>
                      </a:lnTo>
                      <a:lnTo>
                        <a:pt x="55" y="676"/>
                      </a:lnTo>
                      <a:lnTo>
                        <a:pt x="44" y="661"/>
                      </a:lnTo>
                      <a:lnTo>
                        <a:pt x="34" y="645"/>
                      </a:lnTo>
                      <a:lnTo>
                        <a:pt x="25" y="629"/>
                      </a:lnTo>
                      <a:lnTo>
                        <a:pt x="18" y="613"/>
                      </a:lnTo>
                      <a:lnTo>
                        <a:pt x="11" y="596"/>
                      </a:lnTo>
                      <a:lnTo>
                        <a:pt x="6" y="578"/>
                      </a:lnTo>
                      <a:lnTo>
                        <a:pt x="3" y="560"/>
                      </a:lnTo>
                      <a:lnTo>
                        <a:pt x="1" y="542"/>
                      </a:lnTo>
                      <a:lnTo>
                        <a:pt x="0" y="523"/>
                      </a:lnTo>
                      <a:lnTo>
                        <a:pt x="0" y="504"/>
                      </a:lnTo>
                      <a:lnTo>
                        <a:pt x="1" y="485"/>
                      </a:lnTo>
                      <a:lnTo>
                        <a:pt x="3" y="472"/>
                      </a:lnTo>
                      <a:lnTo>
                        <a:pt x="6" y="460"/>
                      </a:lnTo>
                      <a:lnTo>
                        <a:pt x="9" y="447"/>
                      </a:lnTo>
                      <a:lnTo>
                        <a:pt x="14" y="434"/>
                      </a:lnTo>
                      <a:lnTo>
                        <a:pt x="18" y="423"/>
                      </a:lnTo>
                      <a:lnTo>
                        <a:pt x="22" y="411"/>
                      </a:lnTo>
                      <a:lnTo>
                        <a:pt x="28" y="400"/>
                      </a:lnTo>
                      <a:lnTo>
                        <a:pt x="34" y="389"/>
                      </a:lnTo>
                      <a:lnTo>
                        <a:pt x="41" y="379"/>
                      </a:lnTo>
                      <a:lnTo>
                        <a:pt x="47" y="368"/>
                      </a:lnTo>
                      <a:lnTo>
                        <a:pt x="55" y="359"/>
                      </a:lnTo>
                      <a:lnTo>
                        <a:pt x="63" y="349"/>
                      </a:lnTo>
                      <a:lnTo>
                        <a:pt x="72" y="341"/>
                      </a:lnTo>
                      <a:lnTo>
                        <a:pt x="80" y="331"/>
                      </a:lnTo>
                      <a:lnTo>
                        <a:pt x="89" y="324"/>
                      </a:lnTo>
                      <a:lnTo>
                        <a:pt x="99" y="315"/>
                      </a:lnTo>
                      <a:lnTo>
                        <a:pt x="108" y="309"/>
                      </a:lnTo>
                      <a:lnTo>
                        <a:pt x="119" y="302"/>
                      </a:lnTo>
                      <a:lnTo>
                        <a:pt x="129" y="295"/>
                      </a:lnTo>
                      <a:lnTo>
                        <a:pt x="140" y="290"/>
                      </a:lnTo>
                      <a:lnTo>
                        <a:pt x="152" y="285"/>
                      </a:lnTo>
                      <a:lnTo>
                        <a:pt x="162" y="280"/>
                      </a:lnTo>
                      <a:lnTo>
                        <a:pt x="174" y="275"/>
                      </a:lnTo>
                      <a:lnTo>
                        <a:pt x="186" y="272"/>
                      </a:lnTo>
                      <a:lnTo>
                        <a:pt x="198" y="269"/>
                      </a:lnTo>
                      <a:lnTo>
                        <a:pt x="211" y="266"/>
                      </a:lnTo>
                      <a:lnTo>
                        <a:pt x="222" y="265"/>
                      </a:lnTo>
                      <a:lnTo>
                        <a:pt x="235" y="263"/>
                      </a:lnTo>
                      <a:lnTo>
                        <a:pt x="249" y="263"/>
                      </a:lnTo>
                      <a:lnTo>
                        <a:pt x="261" y="263"/>
                      </a:lnTo>
                      <a:lnTo>
                        <a:pt x="274" y="264"/>
                      </a:lnTo>
                      <a:lnTo>
                        <a:pt x="287" y="265"/>
                      </a:lnTo>
                      <a:lnTo>
                        <a:pt x="299" y="267"/>
                      </a:lnTo>
                      <a:lnTo>
                        <a:pt x="311" y="269"/>
                      </a:lnTo>
                      <a:lnTo>
                        <a:pt x="321" y="271"/>
                      </a:lnTo>
                      <a:lnTo>
                        <a:pt x="333" y="275"/>
                      </a:lnTo>
                      <a:lnTo>
                        <a:pt x="355" y="283"/>
                      </a:lnTo>
                      <a:lnTo>
                        <a:pt x="375" y="29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7"/>
                <p:cNvSpPr>
                  <a:spLocks/>
                </p:cNvSpPr>
                <p:nvPr/>
              </p:nvSpPr>
              <p:spPr bwMode="auto">
                <a:xfrm>
                  <a:off x="-836613" y="2930525"/>
                  <a:ext cx="431800" cy="792162"/>
                </a:xfrm>
                <a:custGeom>
                  <a:avLst/>
                  <a:gdLst/>
                  <a:ahLst/>
                  <a:cxnLst>
                    <a:cxn ang="0">
                      <a:pos x="1732" y="4276"/>
                    </a:cxn>
                    <a:cxn ang="0">
                      <a:pos x="1724" y="4313"/>
                    </a:cxn>
                    <a:cxn ang="0">
                      <a:pos x="1709" y="4347"/>
                    </a:cxn>
                    <a:cxn ang="0">
                      <a:pos x="1691" y="4379"/>
                    </a:cxn>
                    <a:cxn ang="0">
                      <a:pos x="1669" y="4407"/>
                    </a:cxn>
                    <a:cxn ang="0">
                      <a:pos x="1643" y="4431"/>
                    </a:cxn>
                    <a:cxn ang="0">
                      <a:pos x="1613" y="4451"/>
                    </a:cxn>
                    <a:cxn ang="0">
                      <a:pos x="1582" y="4468"/>
                    </a:cxn>
                    <a:cxn ang="0">
                      <a:pos x="1547" y="4480"/>
                    </a:cxn>
                    <a:cxn ang="0">
                      <a:pos x="1511" y="4487"/>
                    </a:cxn>
                    <a:cxn ang="0">
                      <a:pos x="1474" y="4488"/>
                    </a:cxn>
                    <a:cxn ang="0">
                      <a:pos x="1436" y="4485"/>
                    </a:cxn>
                    <a:cxn ang="0">
                      <a:pos x="1398" y="4475"/>
                    </a:cxn>
                    <a:cxn ang="0">
                      <a:pos x="1363" y="4460"/>
                    </a:cxn>
                    <a:cxn ang="0">
                      <a:pos x="1332" y="4441"/>
                    </a:cxn>
                    <a:cxn ang="0">
                      <a:pos x="1304" y="4417"/>
                    </a:cxn>
                    <a:cxn ang="0">
                      <a:pos x="1279" y="4389"/>
                    </a:cxn>
                    <a:cxn ang="0">
                      <a:pos x="1259" y="4359"/>
                    </a:cxn>
                    <a:cxn ang="0">
                      <a:pos x="1243" y="4326"/>
                    </a:cxn>
                    <a:cxn ang="0">
                      <a:pos x="1233" y="4290"/>
                    </a:cxn>
                    <a:cxn ang="0">
                      <a:pos x="1228" y="4252"/>
                    </a:cxn>
                    <a:cxn ang="0">
                      <a:pos x="1228" y="4214"/>
                    </a:cxn>
                    <a:cxn ang="0">
                      <a:pos x="1232" y="4180"/>
                    </a:cxn>
                    <a:cxn ang="0">
                      <a:pos x="187" y="842"/>
                    </a:cxn>
                    <a:cxn ang="0">
                      <a:pos x="120" y="781"/>
                    </a:cxn>
                    <a:cxn ang="0">
                      <a:pos x="66" y="707"/>
                    </a:cxn>
                    <a:cxn ang="0">
                      <a:pos x="27" y="625"/>
                    </a:cxn>
                    <a:cxn ang="0">
                      <a:pos x="4" y="535"/>
                    </a:cxn>
                    <a:cxn ang="0">
                      <a:pos x="0" y="488"/>
                    </a:cxn>
                    <a:cxn ang="0">
                      <a:pos x="0" y="440"/>
                    </a:cxn>
                    <a:cxn ang="0">
                      <a:pos x="7" y="385"/>
                    </a:cxn>
                    <a:cxn ang="0">
                      <a:pos x="25" y="316"/>
                    </a:cxn>
                    <a:cxn ang="0">
                      <a:pos x="52" y="253"/>
                    </a:cxn>
                    <a:cxn ang="0">
                      <a:pos x="88" y="195"/>
                    </a:cxn>
                    <a:cxn ang="0">
                      <a:pos x="131" y="143"/>
                    </a:cxn>
                    <a:cxn ang="0">
                      <a:pos x="182" y="98"/>
                    </a:cxn>
                    <a:cxn ang="0">
                      <a:pos x="238" y="61"/>
                    </a:cxn>
                    <a:cxn ang="0">
                      <a:pos x="299" y="32"/>
                    </a:cxn>
                    <a:cxn ang="0">
                      <a:pos x="364" y="12"/>
                    </a:cxn>
                    <a:cxn ang="0">
                      <a:pos x="432" y="1"/>
                    </a:cxn>
                    <a:cxn ang="0">
                      <a:pos x="502" y="2"/>
                    </a:cxn>
                    <a:cxn ang="0">
                      <a:pos x="569" y="12"/>
                    </a:cxn>
                    <a:cxn ang="0">
                      <a:pos x="628" y="28"/>
                    </a:cxn>
                    <a:cxn ang="0">
                      <a:pos x="684" y="54"/>
                    </a:cxn>
                    <a:cxn ang="0">
                      <a:pos x="735" y="85"/>
                    </a:cxn>
                    <a:cxn ang="0">
                      <a:pos x="782" y="122"/>
                    </a:cxn>
                  </a:cxnLst>
                  <a:rect l="0" t="0" r="r" b="b"/>
                  <a:pathLst>
                    <a:path w="2451" h="4488">
                      <a:moveTo>
                        <a:pt x="810" y="151"/>
                      </a:moveTo>
                      <a:lnTo>
                        <a:pt x="2451" y="1798"/>
                      </a:lnTo>
                      <a:lnTo>
                        <a:pt x="1732" y="4276"/>
                      </a:lnTo>
                      <a:lnTo>
                        <a:pt x="1730" y="4289"/>
                      </a:lnTo>
                      <a:lnTo>
                        <a:pt x="1727" y="4302"/>
                      </a:lnTo>
                      <a:lnTo>
                        <a:pt x="1724" y="4313"/>
                      </a:lnTo>
                      <a:lnTo>
                        <a:pt x="1720" y="4325"/>
                      </a:lnTo>
                      <a:lnTo>
                        <a:pt x="1714" y="4336"/>
                      </a:lnTo>
                      <a:lnTo>
                        <a:pt x="1709" y="4347"/>
                      </a:lnTo>
                      <a:lnTo>
                        <a:pt x="1704" y="4359"/>
                      </a:lnTo>
                      <a:lnTo>
                        <a:pt x="1698" y="4368"/>
                      </a:lnTo>
                      <a:lnTo>
                        <a:pt x="1691" y="4379"/>
                      </a:lnTo>
                      <a:lnTo>
                        <a:pt x="1684" y="4388"/>
                      </a:lnTo>
                      <a:lnTo>
                        <a:pt x="1677" y="4398"/>
                      </a:lnTo>
                      <a:lnTo>
                        <a:pt x="1669" y="4407"/>
                      </a:lnTo>
                      <a:lnTo>
                        <a:pt x="1661" y="4416"/>
                      </a:lnTo>
                      <a:lnTo>
                        <a:pt x="1651" y="4423"/>
                      </a:lnTo>
                      <a:lnTo>
                        <a:pt x="1643" y="4431"/>
                      </a:lnTo>
                      <a:lnTo>
                        <a:pt x="1633" y="4439"/>
                      </a:lnTo>
                      <a:lnTo>
                        <a:pt x="1624" y="4445"/>
                      </a:lnTo>
                      <a:lnTo>
                        <a:pt x="1613" y="4451"/>
                      </a:lnTo>
                      <a:lnTo>
                        <a:pt x="1603" y="4458"/>
                      </a:lnTo>
                      <a:lnTo>
                        <a:pt x="1592" y="4463"/>
                      </a:lnTo>
                      <a:lnTo>
                        <a:pt x="1582" y="4468"/>
                      </a:lnTo>
                      <a:lnTo>
                        <a:pt x="1570" y="4472"/>
                      </a:lnTo>
                      <a:lnTo>
                        <a:pt x="1558" y="4477"/>
                      </a:lnTo>
                      <a:lnTo>
                        <a:pt x="1547" y="4480"/>
                      </a:lnTo>
                      <a:lnTo>
                        <a:pt x="1535" y="4483"/>
                      </a:lnTo>
                      <a:lnTo>
                        <a:pt x="1524" y="4485"/>
                      </a:lnTo>
                      <a:lnTo>
                        <a:pt x="1511" y="4487"/>
                      </a:lnTo>
                      <a:lnTo>
                        <a:pt x="1499" y="4488"/>
                      </a:lnTo>
                      <a:lnTo>
                        <a:pt x="1487" y="4488"/>
                      </a:lnTo>
                      <a:lnTo>
                        <a:pt x="1474" y="4488"/>
                      </a:lnTo>
                      <a:lnTo>
                        <a:pt x="1462" y="4488"/>
                      </a:lnTo>
                      <a:lnTo>
                        <a:pt x="1449" y="4486"/>
                      </a:lnTo>
                      <a:lnTo>
                        <a:pt x="1436" y="4485"/>
                      </a:lnTo>
                      <a:lnTo>
                        <a:pt x="1424" y="4482"/>
                      </a:lnTo>
                      <a:lnTo>
                        <a:pt x="1411" y="4479"/>
                      </a:lnTo>
                      <a:lnTo>
                        <a:pt x="1398" y="4475"/>
                      </a:lnTo>
                      <a:lnTo>
                        <a:pt x="1387" y="4470"/>
                      </a:lnTo>
                      <a:lnTo>
                        <a:pt x="1375" y="4466"/>
                      </a:lnTo>
                      <a:lnTo>
                        <a:pt x="1363" y="4460"/>
                      </a:lnTo>
                      <a:lnTo>
                        <a:pt x="1353" y="4454"/>
                      </a:lnTo>
                      <a:lnTo>
                        <a:pt x="1342" y="4447"/>
                      </a:lnTo>
                      <a:lnTo>
                        <a:pt x="1332" y="4441"/>
                      </a:lnTo>
                      <a:lnTo>
                        <a:pt x="1322" y="4433"/>
                      </a:lnTo>
                      <a:lnTo>
                        <a:pt x="1313" y="4425"/>
                      </a:lnTo>
                      <a:lnTo>
                        <a:pt x="1304" y="4417"/>
                      </a:lnTo>
                      <a:lnTo>
                        <a:pt x="1296" y="4408"/>
                      </a:lnTo>
                      <a:lnTo>
                        <a:pt x="1288" y="4399"/>
                      </a:lnTo>
                      <a:lnTo>
                        <a:pt x="1279" y="4389"/>
                      </a:lnTo>
                      <a:lnTo>
                        <a:pt x="1273" y="4380"/>
                      </a:lnTo>
                      <a:lnTo>
                        <a:pt x="1265" y="4369"/>
                      </a:lnTo>
                      <a:lnTo>
                        <a:pt x="1259" y="4359"/>
                      </a:lnTo>
                      <a:lnTo>
                        <a:pt x="1254" y="4348"/>
                      </a:lnTo>
                      <a:lnTo>
                        <a:pt x="1249" y="4336"/>
                      </a:lnTo>
                      <a:lnTo>
                        <a:pt x="1243" y="4326"/>
                      </a:lnTo>
                      <a:lnTo>
                        <a:pt x="1239" y="4314"/>
                      </a:lnTo>
                      <a:lnTo>
                        <a:pt x="1236" y="4302"/>
                      </a:lnTo>
                      <a:lnTo>
                        <a:pt x="1233" y="4290"/>
                      </a:lnTo>
                      <a:lnTo>
                        <a:pt x="1231" y="4277"/>
                      </a:lnTo>
                      <a:lnTo>
                        <a:pt x="1229" y="4265"/>
                      </a:lnTo>
                      <a:lnTo>
                        <a:pt x="1228" y="4252"/>
                      </a:lnTo>
                      <a:lnTo>
                        <a:pt x="1226" y="4240"/>
                      </a:lnTo>
                      <a:lnTo>
                        <a:pt x="1226" y="4227"/>
                      </a:lnTo>
                      <a:lnTo>
                        <a:pt x="1228" y="4214"/>
                      </a:lnTo>
                      <a:lnTo>
                        <a:pt x="1229" y="4202"/>
                      </a:lnTo>
                      <a:lnTo>
                        <a:pt x="1230" y="4190"/>
                      </a:lnTo>
                      <a:lnTo>
                        <a:pt x="1232" y="4180"/>
                      </a:lnTo>
                      <a:lnTo>
                        <a:pt x="1230" y="4180"/>
                      </a:lnTo>
                      <a:lnTo>
                        <a:pt x="1662" y="1981"/>
                      </a:lnTo>
                      <a:lnTo>
                        <a:pt x="187" y="842"/>
                      </a:lnTo>
                      <a:lnTo>
                        <a:pt x="164" y="823"/>
                      </a:lnTo>
                      <a:lnTo>
                        <a:pt x="141" y="803"/>
                      </a:lnTo>
                      <a:lnTo>
                        <a:pt x="120" y="781"/>
                      </a:lnTo>
                      <a:lnTo>
                        <a:pt x="101" y="758"/>
                      </a:lnTo>
                      <a:lnTo>
                        <a:pt x="82" y="733"/>
                      </a:lnTo>
                      <a:lnTo>
                        <a:pt x="66" y="707"/>
                      </a:lnTo>
                      <a:lnTo>
                        <a:pt x="51" y="681"/>
                      </a:lnTo>
                      <a:lnTo>
                        <a:pt x="37" y="653"/>
                      </a:lnTo>
                      <a:lnTo>
                        <a:pt x="27" y="625"/>
                      </a:lnTo>
                      <a:lnTo>
                        <a:pt x="17" y="595"/>
                      </a:lnTo>
                      <a:lnTo>
                        <a:pt x="10" y="566"/>
                      </a:lnTo>
                      <a:lnTo>
                        <a:pt x="4" y="535"/>
                      </a:lnTo>
                      <a:lnTo>
                        <a:pt x="2" y="519"/>
                      </a:lnTo>
                      <a:lnTo>
                        <a:pt x="1" y="504"/>
                      </a:lnTo>
                      <a:lnTo>
                        <a:pt x="0" y="488"/>
                      </a:lnTo>
                      <a:lnTo>
                        <a:pt x="0" y="472"/>
                      </a:lnTo>
                      <a:lnTo>
                        <a:pt x="0" y="456"/>
                      </a:lnTo>
                      <a:lnTo>
                        <a:pt x="0" y="440"/>
                      </a:lnTo>
                      <a:lnTo>
                        <a:pt x="2" y="425"/>
                      </a:lnTo>
                      <a:lnTo>
                        <a:pt x="3" y="408"/>
                      </a:lnTo>
                      <a:lnTo>
                        <a:pt x="7" y="385"/>
                      </a:lnTo>
                      <a:lnTo>
                        <a:pt x="11" y="361"/>
                      </a:lnTo>
                      <a:lnTo>
                        <a:pt x="17" y="338"/>
                      </a:lnTo>
                      <a:lnTo>
                        <a:pt x="25" y="316"/>
                      </a:lnTo>
                      <a:lnTo>
                        <a:pt x="32" y="294"/>
                      </a:lnTo>
                      <a:lnTo>
                        <a:pt x="42" y="273"/>
                      </a:lnTo>
                      <a:lnTo>
                        <a:pt x="52" y="253"/>
                      </a:lnTo>
                      <a:lnTo>
                        <a:pt x="63" y="233"/>
                      </a:lnTo>
                      <a:lnTo>
                        <a:pt x="74" y="213"/>
                      </a:lnTo>
                      <a:lnTo>
                        <a:pt x="88" y="195"/>
                      </a:lnTo>
                      <a:lnTo>
                        <a:pt x="102" y="177"/>
                      </a:lnTo>
                      <a:lnTo>
                        <a:pt x="115" y="159"/>
                      </a:lnTo>
                      <a:lnTo>
                        <a:pt x="131" y="143"/>
                      </a:lnTo>
                      <a:lnTo>
                        <a:pt x="147" y="128"/>
                      </a:lnTo>
                      <a:lnTo>
                        <a:pt x="164" y="112"/>
                      </a:lnTo>
                      <a:lnTo>
                        <a:pt x="182" y="98"/>
                      </a:lnTo>
                      <a:lnTo>
                        <a:pt x="200" y="84"/>
                      </a:lnTo>
                      <a:lnTo>
                        <a:pt x="218" y="73"/>
                      </a:lnTo>
                      <a:lnTo>
                        <a:pt x="238" y="61"/>
                      </a:lnTo>
                      <a:lnTo>
                        <a:pt x="258" y="51"/>
                      </a:lnTo>
                      <a:lnTo>
                        <a:pt x="278" y="40"/>
                      </a:lnTo>
                      <a:lnTo>
                        <a:pt x="299" y="32"/>
                      </a:lnTo>
                      <a:lnTo>
                        <a:pt x="320" y="24"/>
                      </a:lnTo>
                      <a:lnTo>
                        <a:pt x="342" y="18"/>
                      </a:lnTo>
                      <a:lnTo>
                        <a:pt x="364" y="12"/>
                      </a:lnTo>
                      <a:lnTo>
                        <a:pt x="386" y="7"/>
                      </a:lnTo>
                      <a:lnTo>
                        <a:pt x="410" y="4"/>
                      </a:lnTo>
                      <a:lnTo>
                        <a:pt x="432" y="1"/>
                      </a:lnTo>
                      <a:lnTo>
                        <a:pt x="456" y="0"/>
                      </a:lnTo>
                      <a:lnTo>
                        <a:pt x="479" y="0"/>
                      </a:lnTo>
                      <a:lnTo>
                        <a:pt x="502" y="2"/>
                      </a:lnTo>
                      <a:lnTo>
                        <a:pt x="527" y="4"/>
                      </a:lnTo>
                      <a:lnTo>
                        <a:pt x="548" y="7"/>
                      </a:lnTo>
                      <a:lnTo>
                        <a:pt x="569" y="12"/>
                      </a:lnTo>
                      <a:lnTo>
                        <a:pt x="589" y="16"/>
                      </a:lnTo>
                      <a:lnTo>
                        <a:pt x="609" y="22"/>
                      </a:lnTo>
                      <a:lnTo>
                        <a:pt x="628" y="28"/>
                      </a:lnTo>
                      <a:lnTo>
                        <a:pt x="647" y="36"/>
                      </a:lnTo>
                      <a:lnTo>
                        <a:pt x="666" y="44"/>
                      </a:lnTo>
                      <a:lnTo>
                        <a:pt x="684" y="54"/>
                      </a:lnTo>
                      <a:lnTo>
                        <a:pt x="702" y="63"/>
                      </a:lnTo>
                      <a:lnTo>
                        <a:pt x="718" y="74"/>
                      </a:lnTo>
                      <a:lnTo>
                        <a:pt x="735" y="85"/>
                      </a:lnTo>
                      <a:lnTo>
                        <a:pt x="751" y="97"/>
                      </a:lnTo>
                      <a:lnTo>
                        <a:pt x="767" y="110"/>
                      </a:lnTo>
                      <a:lnTo>
                        <a:pt x="782" y="122"/>
                      </a:lnTo>
                      <a:lnTo>
                        <a:pt x="795" y="136"/>
                      </a:lnTo>
                      <a:lnTo>
                        <a:pt x="810" y="1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8"/>
                <p:cNvSpPr>
                  <a:spLocks/>
                </p:cNvSpPr>
                <p:nvPr/>
              </p:nvSpPr>
              <p:spPr bwMode="auto">
                <a:xfrm>
                  <a:off x="-787400" y="2493963"/>
                  <a:ext cx="787400" cy="571500"/>
                </a:xfrm>
                <a:custGeom>
                  <a:avLst/>
                  <a:gdLst/>
                  <a:ahLst/>
                  <a:cxnLst>
                    <a:cxn ang="0">
                      <a:pos x="2631" y="1245"/>
                    </a:cxn>
                    <a:cxn ang="0">
                      <a:pos x="2883" y="1519"/>
                    </a:cxn>
                    <a:cxn ang="0">
                      <a:pos x="2985" y="1644"/>
                    </a:cxn>
                    <a:cxn ang="0">
                      <a:pos x="3340" y="2152"/>
                    </a:cxn>
                    <a:cxn ang="0">
                      <a:pos x="4095" y="1559"/>
                    </a:cxn>
                    <a:cxn ang="0">
                      <a:pos x="4177" y="1535"/>
                    </a:cxn>
                    <a:cxn ang="0">
                      <a:pos x="4264" y="1540"/>
                    </a:cxn>
                    <a:cxn ang="0">
                      <a:pos x="4345" y="1574"/>
                    </a:cxn>
                    <a:cxn ang="0">
                      <a:pos x="4393" y="1614"/>
                    </a:cxn>
                    <a:cxn ang="0">
                      <a:pos x="4424" y="1654"/>
                    </a:cxn>
                    <a:cxn ang="0">
                      <a:pos x="4445" y="1698"/>
                    </a:cxn>
                    <a:cxn ang="0">
                      <a:pos x="4459" y="1746"/>
                    </a:cxn>
                    <a:cxn ang="0">
                      <a:pos x="4462" y="1794"/>
                    </a:cxn>
                    <a:cxn ang="0">
                      <a:pos x="4457" y="1843"/>
                    </a:cxn>
                    <a:cxn ang="0">
                      <a:pos x="4441" y="1890"/>
                    </a:cxn>
                    <a:cxn ang="0">
                      <a:pos x="4416" y="1935"/>
                    </a:cxn>
                    <a:cxn ang="0">
                      <a:pos x="4379" y="1978"/>
                    </a:cxn>
                    <a:cxn ang="0">
                      <a:pos x="1788" y="3124"/>
                    </a:cxn>
                    <a:cxn ang="0">
                      <a:pos x="1707" y="3180"/>
                    </a:cxn>
                    <a:cxn ang="0">
                      <a:pos x="1618" y="3215"/>
                    </a:cxn>
                    <a:cxn ang="0">
                      <a:pos x="1524" y="3234"/>
                    </a:cxn>
                    <a:cxn ang="0">
                      <a:pos x="1427" y="3233"/>
                    </a:cxn>
                    <a:cxn ang="0">
                      <a:pos x="1331" y="3214"/>
                    </a:cxn>
                    <a:cxn ang="0">
                      <a:pos x="1239" y="3178"/>
                    </a:cxn>
                    <a:cxn ang="0">
                      <a:pos x="1153" y="3123"/>
                    </a:cxn>
                    <a:cxn ang="0">
                      <a:pos x="702" y="2659"/>
                    </a:cxn>
                    <a:cxn ang="0">
                      <a:pos x="637" y="2577"/>
                    </a:cxn>
                    <a:cxn ang="0">
                      <a:pos x="590" y="2487"/>
                    </a:cxn>
                    <a:cxn ang="0">
                      <a:pos x="562" y="2393"/>
                    </a:cxn>
                    <a:cxn ang="0">
                      <a:pos x="553" y="2296"/>
                    </a:cxn>
                    <a:cxn ang="0">
                      <a:pos x="561" y="2200"/>
                    </a:cxn>
                    <a:cxn ang="0">
                      <a:pos x="587" y="2108"/>
                    </a:cxn>
                    <a:cxn ang="0">
                      <a:pos x="633" y="2023"/>
                    </a:cxn>
                    <a:cxn ang="0">
                      <a:pos x="696" y="1947"/>
                    </a:cxn>
                    <a:cxn ang="0">
                      <a:pos x="457" y="1520"/>
                    </a:cxn>
                    <a:cxn ang="0">
                      <a:pos x="391" y="1578"/>
                    </a:cxn>
                    <a:cxn ang="0">
                      <a:pos x="312" y="1611"/>
                    </a:cxn>
                    <a:cxn ang="0">
                      <a:pos x="225" y="1615"/>
                    </a:cxn>
                    <a:cxn ang="0">
                      <a:pos x="148" y="1593"/>
                    </a:cxn>
                    <a:cxn ang="0">
                      <a:pos x="103" y="1567"/>
                    </a:cxn>
                    <a:cxn ang="0">
                      <a:pos x="67" y="1534"/>
                    </a:cxn>
                    <a:cxn ang="0">
                      <a:pos x="37" y="1494"/>
                    </a:cxn>
                    <a:cxn ang="0">
                      <a:pos x="16" y="1450"/>
                    </a:cxn>
                    <a:cxn ang="0">
                      <a:pos x="4" y="1402"/>
                    </a:cxn>
                    <a:cxn ang="0">
                      <a:pos x="1" y="1353"/>
                    </a:cxn>
                    <a:cxn ang="0">
                      <a:pos x="8" y="1303"/>
                    </a:cxn>
                    <a:cxn ang="0">
                      <a:pos x="23" y="1256"/>
                    </a:cxn>
                    <a:cxn ang="0">
                      <a:pos x="38" y="1227"/>
                    </a:cxn>
                    <a:cxn ang="0">
                      <a:pos x="2223" y="873"/>
                    </a:cxn>
                    <a:cxn ang="0">
                      <a:pos x="2334" y="957"/>
                    </a:cxn>
                  </a:cxnLst>
                  <a:rect l="0" t="0" r="r" b="b"/>
                  <a:pathLst>
                    <a:path w="4462" h="3237">
                      <a:moveTo>
                        <a:pt x="2422" y="1036"/>
                      </a:moveTo>
                      <a:lnTo>
                        <a:pt x="2488" y="1102"/>
                      </a:lnTo>
                      <a:lnTo>
                        <a:pt x="2558" y="1172"/>
                      </a:lnTo>
                      <a:lnTo>
                        <a:pt x="2631" y="1245"/>
                      </a:lnTo>
                      <a:lnTo>
                        <a:pt x="2704" y="1322"/>
                      </a:lnTo>
                      <a:lnTo>
                        <a:pt x="2777" y="1400"/>
                      </a:lnTo>
                      <a:lnTo>
                        <a:pt x="2848" y="1479"/>
                      </a:lnTo>
                      <a:lnTo>
                        <a:pt x="2883" y="1519"/>
                      </a:lnTo>
                      <a:lnTo>
                        <a:pt x="2916" y="1558"/>
                      </a:lnTo>
                      <a:lnTo>
                        <a:pt x="2948" y="1598"/>
                      </a:lnTo>
                      <a:lnTo>
                        <a:pt x="2979" y="1637"/>
                      </a:lnTo>
                      <a:lnTo>
                        <a:pt x="2985" y="1644"/>
                      </a:lnTo>
                      <a:lnTo>
                        <a:pt x="2999" y="1660"/>
                      </a:lnTo>
                      <a:lnTo>
                        <a:pt x="3012" y="1676"/>
                      </a:lnTo>
                      <a:lnTo>
                        <a:pt x="3018" y="1684"/>
                      </a:lnTo>
                      <a:lnTo>
                        <a:pt x="3340" y="2152"/>
                      </a:lnTo>
                      <a:lnTo>
                        <a:pt x="4040" y="1596"/>
                      </a:lnTo>
                      <a:lnTo>
                        <a:pt x="4057" y="1582"/>
                      </a:lnTo>
                      <a:lnTo>
                        <a:pt x="4076" y="1570"/>
                      </a:lnTo>
                      <a:lnTo>
                        <a:pt x="4095" y="1559"/>
                      </a:lnTo>
                      <a:lnTo>
                        <a:pt x="4115" y="1551"/>
                      </a:lnTo>
                      <a:lnTo>
                        <a:pt x="4135" y="1543"/>
                      </a:lnTo>
                      <a:lnTo>
                        <a:pt x="4156" y="1539"/>
                      </a:lnTo>
                      <a:lnTo>
                        <a:pt x="4177" y="1535"/>
                      </a:lnTo>
                      <a:lnTo>
                        <a:pt x="4200" y="1534"/>
                      </a:lnTo>
                      <a:lnTo>
                        <a:pt x="4221" y="1534"/>
                      </a:lnTo>
                      <a:lnTo>
                        <a:pt x="4243" y="1536"/>
                      </a:lnTo>
                      <a:lnTo>
                        <a:pt x="4264" y="1540"/>
                      </a:lnTo>
                      <a:lnTo>
                        <a:pt x="4285" y="1546"/>
                      </a:lnTo>
                      <a:lnTo>
                        <a:pt x="4306" y="1553"/>
                      </a:lnTo>
                      <a:lnTo>
                        <a:pt x="4326" y="1562"/>
                      </a:lnTo>
                      <a:lnTo>
                        <a:pt x="4345" y="1574"/>
                      </a:lnTo>
                      <a:lnTo>
                        <a:pt x="4364" y="1588"/>
                      </a:lnTo>
                      <a:lnTo>
                        <a:pt x="4375" y="1596"/>
                      </a:lnTo>
                      <a:lnTo>
                        <a:pt x="4384" y="1605"/>
                      </a:lnTo>
                      <a:lnTo>
                        <a:pt x="4393" y="1614"/>
                      </a:lnTo>
                      <a:lnTo>
                        <a:pt x="4402" y="1624"/>
                      </a:lnTo>
                      <a:lnTo>
                        <a:pt x="4409" y="1633"/>
                      </a:lnTo>
                      <a:lnTo>
                        <a:pt x="4417" y="1644"/>
                      </a:lnTo>
                      <a:lnTo>
                        <a:pt x="4424" y="1654"/>
                      </a:lnTo>
                      <a:lnTo>
                        <a:pt x="4430" y="1665"/>
                      </a:lnTo>
                      <a:lnTo>
                        <a:pt x="4436" y="1675"/>
                      </a:lnTo>
                      <a:lnTo>
                        <a:pt x="4441" y="1687"/>
                      </a:lnTo>
                      <a:lnTo>
                        <a:pt x="4445" y="1698"/>
                      </a:lnTo>
                      <a:lnTo>
                        <a:pt x="4449" y="1710"/>
                      </a:lnTo>
                      <a:lnTo>
                        <a:pt x="4454" y="1722"/>
                      </a:lnTo>
                      <a:lnTo>
                        <a:pt x="4456" y="1733"/>
                      </a:lnTo>
                      <a:lnTo>
                        <a:pt x="4459" y="1746"/>
                      </a:lnTo>
                      <a:lnTo>
                        <a:pt x="4460" y="1757"/>
                      </a:lnTo>
                      <a:lnTo>
                        <a:pt x="4461" y="1770"/>
                      </a:lnTo>
                      <a:lnTo>
                        <a:pt x="4462" y="1782"/>
                      </a:lnTo>
                      <a:lnTo>
                        <a:pt x="4462" y="1794"/>
                      </a:lnTo>
                      <a:lnTo>
                        <a:pt x="4461" y="1807"/>
                      </a:lnTo>
                      <a:lnTo>
                        <a:pt x="4460" y="1818"/>
                      </a:lnTo>
                      <a:lnTo>
                        <a:pt x="4459" y="1831"/>
                      </a:lnTo>
                      <a:lnTo>
                        <a:pt x="4457" y="1843"/>
                      </a:lnTo>
                      <a:lnTo>
                        <a:pt x="4454" y="1855"/>
                      </a:lnTo>
                      <a:lnTo>
                        <a:pt x="4449" y="1867"/>
                      </a:lnTo>
                      <a:lnTo>
                        <a:pt x="4446" y="1879"/>
                      </a:lnTo>
                      <a:lnTo>
                        <a:pt x="4441" y="1890"/>
                      </a:lnTo>
                      <a:lnTo>
                        <a:pt x="4436" y="1902"/>
                      </a:lnTo>
                      <a:lnTo>
                        <a:pt x="4429" y="1913"/>
                      </a:lnTo>
                      <a:lnTo>
                        <a:pt x="4423" y="1924"/>
                      </a:lnTo>
                      <a:lnTo>
                        <a:pt x="4416" y="1935"/>
                      </a:lnTo>
                      <a:lnTo>
                        <a:pt x="4408" y="1946"/>
                      </a:lnTo>
                      <a:lnTo>
                        <a:pt x="4395" y="1962"/>
                      </a:lnTo>
                      <a:lnTo>
                        <a:pt x="4379" y="1976"/>
                      </a:lnTo>
                      <a:lnTo>
                        <a:pt x="4379" y="1978"/>
                      </a:lnTo>
                      <a:lnTo>
                        <a:pt x="3253" y="2933"/>
                      </a:lnTo>
                      <a:lnTo>
                        <a:pt x="2661" y="2289"/>
                      </a:lnTo>
                      <a:lnTo>
                        <a:pt x="1806" y="3107"/>
                      </a:lnTo>
                      <a:lnTo>
                        <a:pt x="1788" y="3124"/>
                      </a:lnTo>
                      <a:lnTo>
                        <a:pt x="1769" y="3140"/>
                      </a:lnTo>
                      <a:lnTo>
                        <a:pt x="1749" y="3154"/>
                      </a:lnTo>
                      <a:lnTo>
                        <a:pt x="1728" y="3167"/>
                      </a:lnTo>
                      <a:lnTo>
                        <a:pt x="1707" y="3180"/>
                      </a:lnTo>
                      <a:lnTo>
                        <a:pt x="1686" y="3190"/>
                      </a:lnTo>
                      <a:lnTo>
                        <a:pt x="1663" y="3200"/>
                      </a:lnTo>
                      <a:lnTo>
                        <a:pt x="1641" y="3208"/>
                      </a:lnTo>
                      <a:lnTo>
                        <a:pt x="1618" y="3215"/>
                      </a:lnTo>
                      <a:lnTo>
                        <a:pt x="1595" y="3222"/>
                      </a:lnTo>
                      <a:lnTo>
                        <a:pt x="1572" y="3227"/>
                      </a:lnTo>
                      <a:lnTo>
                        <a:pt x="1548" y="3231"/>
                      </a:lnTo>
                      <a:lnTo>
                        <a:pt x="1524" y="3234"/>
                      </a:lnTo>
                      <a:lnTo>
                        <a:pt x="1500" y="3235"/>
                      </a:lnTo>
                      <a:lnTo>
                        <a:pt x="1476" y="3237"/>
                      </a:lnTo>
                      <a:lnTo>
                        <a:pt x="1452" y="3235"/>
                      </a:lnTo>
                      <a:lnTo>
                        <a:pt x="1427" y="3233"/>
                      </a:lnTo>
                      <a:lnTo>
                        <a:pt x="1403" y="3230"/>
                      </a:lnTo>
                      <a:lnTo>
                        <a:pt x="1379" y="3226"/>
                      </a:lnTo>
                      <a:lnTo>
                        <a:pt x="1355" y="3221"/>
                      </a:lnTo>
                      <a:lnTo>
                        <a:pt x="1331" y="3214"/>
                      </a:lnTo>
                      <a:lnTo>
                        <a:pt x="1308" y="3207"/>
                      </a:lnTo>
                      <a:lnTo>
                        <a:pt x="1284" y="3199"/>
                      </a:lnTo>
                      <a:lnTo>
                        <a:pt x="1262" y="3189"/>
                      </a:lnTo>
                      <a:lnTo>
                        <a:pt x="1239" y="3178"/>
                      </a:lnTo>
                      <a:lnTo>
                        <a:pt x="1217" y="3166"/>
                      </a:lnTo>
                      <a:lnTo>
                        <a:pt x="1195" y="3152"/>
                      </a:lnTo>
                      <a:lnTo>
                        <a:pt x="1173" y="3139"/>
                      </a:lnTo>
                      <a:lnTo>
                        <a:pt x="1153" y="3123"/>
                      </a:lnTo>
                      <a:lnTo>
                        <a:pt x="1133" y="3106"/>
                      </a:lnTo>
                      <a:lnTo>
                        <a:pt x="1113" y="3089"/>
                      </a:lnTo>
                      <a:lnTo>
                        <a:pt x="1094" y="3070"/>
                      </a:lnTo>
                      <a:lnTo>
                        <a:pt x="702" y="2659"/>
                      </a:lnTo>
                      <a:lnTo>
                        <a:pt x="684" y="2640"/>
                      </a:lnTo>
                      <a:lnTo>
                        <a:pt x="667" y="2619"/>
                      </a:lnTo>
                      <a:lnTo>
                        <a:pt x="652" y="2599"/>
                      </a:lnTo>
                      <a:lnTo>
                        <a:pt x="637" y="2577"/>
                      </a:lnTo>
                      <a:lnTo>
                        <a:pt x="623" y="2556"/>
                      </a:lnTo>
                      <a:lnTo>
                        <a:pt x="612" y="2533"/>
                      </a:lnTo>
                      <a:lnTo>
                        <a:pt x="600" y="2511"/>
                      </a:lnTo>
                      <a:lnTo>
                        <a:pt x="590" y="2487"/>
                      </a:lnTo>
                      <a:lnTo>
                        <a:pt x="581" y="2464"/>
                      </a:lnTo>
                      <a:lnTo>
                        <a:pt x="574" y="2440"/>
                      </a:lnTo>
                      <a:lnTo>
                        <a:pt x="567" y="2417"/>
                      </a:lnTo>
                      <a:lnTo>
                        <a:pt x="562" y="2393"/>
                      </a:lnTo>
                      <a:lnTo>
                        <a:pt x="558" y="2368"/>
                      </a:lnTo>
                      <a:lnTo>
                        <a:pt x="555" y="2344"/>
                      </a:lnTo>
                      <a:lnTo>
                        <a:pt x="553" y="2320"/>
                      </a:lnTo>
                      <a:lnTo>
                        <a:pt x="553" y="2296"/>
                      </a:lnTo>
                      <a:lnTo>
                        <a:pt x="553" y="2271"/>
                      </a:lnTo>
                      <a:lnTo>
                        <a:pt x="554" y="2247"/>
                      </a:lnTo>
                      <a:lnTo>
                        <a:pt x="557" y="2223"/>
                      </a:lnTo>
                      <a:lnTo>
                        <a:pt x="561" y="2200"/>
                      </a:lnTo>
                      <a:lnTo>
                        <a:pt x="565" y="2177"/>
                      </a:lnTo>
                      <a:lnTo>
                        <a:pt x="571" y="2153"/>
                      </a:lnTo>
                      <a:lnTo>
                        <a:pt x="579" y="2130"/>
                      </a:lnTo>
                      <a:lnTo>
                        <a:pt x="587" y="2108"/>
                      </a:lnTo>
                      <a:lnTo>
                        <a:pt x="597" y="2086"/>
                      </a:lnTo>
                      <a:lnTo>
                        <a:pt x="607" y="2064"/>
                      </a:lnTo>
                      <a:lnTo>
                        <a:pt x="620" y="2043"/>
                      </a:lnTo>
                      <a:lnTo>
                        <a:pt x="633" y="2023"/>
                      </a:lnTo>
                      <a:lnTo>
                        <a:pt x="646" y="2003"/>
                      </a:lnTo>
                      <a:lnTo>
                        <a:pt x="662" y="1984"/>
                      </a:lnTo>
                      <a:lnTo>
                        <a:pt x="679" y="1965"/>
                      </a:lnTo>
                      <a:lnTo>
                        <a:pt x="696" y="1947"/>
                      </a:lnTo>
                      <a:lnTo>
                        <a:pt x="1511" y="1167"/>
                      </a:lnTo>
                      <a:lnTo>
                        <a:pt x="989" y="775"/>
                      </a:lnTo>
                      <a:lnTo>
                        <a:pt x="469" y="1501"/>
                      </a:lnTo>
                      <a:lnTo>
                        <a:pt x="457" y="1520"/>
                      </a:lnTo>
                      <a:lnTo>
                        <a:pt x="442" y="1536"/>
                      </a:lnTo>
                      <a:lnTo>
                        <a:pt x="426" y="1552"/>
                      </a:lnTo>
                      <a:lnTo>
                        <a:pt x="409" y="1566"/>
                      </a:lnTo>
                      <a:lnTo>
                        <a:pt x="391" y="1578"/>
                      </a:lnTo>
                      <a:lnTo>
                        <a:pt x="373" y="1589"/>
                      </a:lnTo>
                      <a:lnTo>
                        <a:pt x="353" y="1598"/>
                      </a:lnTo>
                      <a:lnTo>
                        <a:pt x="333" y="1606"/>
                      </a:lnTo>
                      <a:lnTo>
                        <a:pt x="312" y="1611"/>
                      </a:lnTo>
                      <a:lnTo>
                        <a:pt x="291" y="1615"/>
                      </a:lnTo>
                      <a:lnTo>
                        <a:pt x="269" y="1617"/>
                      </a:lnTo>
                      <a:lnTo>
                        <a:pt x="247" y="1617"/>
                      </a:lnTo>
                      <a:lnTo>
                        <a:pt x="225" y="1615"/>
                      </a:lnTo>
                      <a:lnTo>
                        <a:pt x="204" y="1612"/>
                      </a:lnTo>
                      <a:lnTo>
                        <a:pt x="181" y="1607"/>
                      </a:lnTo>
                      <a:lnTo>
                        <a:pt x="159" y="1598"/>
                      </a:lnTo>
                      <a:lnTo>
                        <a:pt x="148" y="1593"/>
                      </a:lnTo>
                      <a:lnTo>
                        <a:pt x="136" y="1588"/>
                      </a:lnTo>
                      <a:lnTo>
                        <a:pt x="125" y="1581"/>
                      </a:lnTo>
                      <a:lnTo>
                        <a:pt x="114" y="1574"/>
                      </a:lnTo>
                      <a:lnTo>
                        <a:pt x="103" y="1567"/>
                      </a:lnTo>
                      <a:lnTo>
                        <a:pt x="94" y="1559"/>
                      </a:lnTo>
                      <a:lnTo>
                        <a:pt x="85" y="1551"/>
                      </a:lnTo>
                      <a:lnTo>
                        <a:pt x="75" y="1542"/>
                      </a:lnTo>
                      <a:lnTo>
                        <a:pt x="67" y="1534"/>
                      </a:lnTo>
                      <a:lnTo>
                        <a:pt x="59" y="1525"/>
                      </a:lnTo>
                      <a:lnTo>
                        <a:pt x="51" y="1515"/>
                      </a:lnTo>
                      <a:lnTo>
                        <a:pt x="44" y="1504"/>
                      </a:lnTo>
                      <a:lnTo>
                        <a:pt x="37" y="1494"/>
                      </a:lnTo>
                      <a:lnTo>
                        <a:pt x="32" y="1483"/>
                      </a:lnTo>
                      <a:lnTo>
                        <a:pt x="25" y="1473"/>
                      </a:lnTo>
                      <a:lnTo>
                        <a:pt x="21" y="1461"/>
                      </a:lnTo>
                      <a:lnTo>
                        <a:pt x="16" y="1450"/>
                      </a:lnTo>
                      <a:lnTo>
                        <a:pt x="13" y="1438"/>
                      </a:lnTo>
                      <a:lnTo>
                        <a:pt x="9" y="1427"/>
                      </a:lnTo>
                      <a:lnTo>
                        <a:pt x="7" y="1415"/>
                      </a:lnTo>
                      <a:lnTo>
                        <a:pt x="4" y="1402"/>
                      </a:lnTo>
                      <a:lnTo>
                        <a:pt x="2" y="1391"/>
                      </a:lnTo>
                      <a:lnTo>
                        <a:pt x="1" y="1378"/>
                      </a:lnTo>
                      <a:lnTo>
                        <a:pt x="0" y="1365"/>
                      </a:lnTo>
                      <a:lnTo>
                        <a:pt x="1" y="1353"/>
                      </a:lnTo>
                      <a:lnTo>
                        <a:pt x="1" y="1341"/>
                      </a:lnTo>
                      <a:lnTo>
                        <a:pt x="3" y="1329"/>
                      </a:lnTo>
                      <a:lnTo>
                        <a:pt x="4" y="1316"/>
                      </a:lnTo>
                      <a:lnTo>
                        <a:pt x="8" y="1303"/>
                      </a:lnTo>
                      <a:lnTo>
                        <a:pt x="11" y="1291"/>
                      </a:lnTo>
                      <a:lnTo>
                        <a:pt x="15" y="1279"/>
                      </a:lnTo>
                      <a:lnTo>
                        <a:pt x="19" y="1266"/>
                      </a:lnTo>
                      <a:lnTo>
                        <a:pt x="23" y="1256"/>
                      </a:lnTo>
                      <a:lnTo>
                        <a:pt x="29" y="1246"/>
                      </a:lnTo>
                      <a:lnTo>
                        <a:pt x="34" y="1237"/>
                      </a:lnTo>
                      <a:lnTo>
                        <a:pt x="39" y="1228"/>
                      </a:lnTo>
                      <a:lnTo>
                        <a:pt x="38" y="1227"/>
                      </a:lnTo>
                      <a:lnTo>
                        <a:pt x="860" y="0"/>
                      </a:lnTo>
                      <a:lnTo>
                        <a:pt x="2191" y="851"/>
                      </a:lnTo>
                      <a:lnTo>
                        <a:pt x="2191" y="852"/>
                      </a:lnTo>
                      <a:lnTo>
                        <a:pt x="2223" y="873"/>
                      </a:lnTo>
                      <a:lnTo>
                        <a:pt x="2253" y="893"/>
                      </a:lnTo>
                      <a:lnTo>
                        <a:pt x="2280" y="913"/>
                      </a:lnTo>
                      <a:lnTo>
                        <a:pt x="2308" y="935"/>
                      </a:lnTo>
                      <a:lnTo>
                        <a:pt x="2334" y="957"/>
                      </a:lnTo>
                      <a:lnTo>
                        <a:pt x="2360" y="981"/>
                      </a:lnTo>
                      <a:lnTo>
                        <a:pt x="2390" y="1007"/>
                      </a:lnTo>
                      <a:lnTo>
                        <a:pt x="2422" y="10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 50"/>
              <p:cNvGrpSpPr/>
              <p:nvPr/>
            </p:nvGrpSpPr>
            <p:grpSpPr>
              <a:xfrm>
                <a:off x="3145702" y="4648921"/>
                <a:ext cx="327748" cy="858854"/>
                <a:chOff x="-1423988" y="4348163"/>
                <a:chExt cx="263526" cy="690562"/>
              </a:xfrm>
              <a:solidFill>
                <a:srgbClr val="2CB22C"/>
              </a:solidFill>
            </p:grpSpPr>
            <p:sp>
              <p:nvSpPr>
                <p:cNvPr id="25" name="Freeform 19"/>
                <p:cNvSpPr>
                  <a:spLocks/>
                </p:cNvSpPr>
                <p:nvPr/>
              </p:nvSpPr>
              <p:spPr bwMode="auto">
                <a:xfrm>
                  <a:off x="-1423988" y="4799013"/>
                  <a:ext cx="112713" cy="107950"/>
                </a:xfrm>
                <a:custGeom>
                  <a:avLst/>
                  <a:gdLst/>
                  <a:ahLst/>
                  <a:cxnLst>
                    <a:cxn ang="0">
                      <a:pos x="38" y="31"/>
                    </a:cxn>
                    <a:cxn ang="0">
                      <a:pos x="55" y="19"/>
                    </a:cxn>
                    <a:cxn ang="0">
                      <a:pos x="75" y="10"/>
                    </a:cxn>
                    <a:cxn ang="0">
                      <a:pos x="96" y="4"/>
                    </a:cxn>
                    <a:cxn ang="0">
                      <a:pos x="119" y="0"/>
                    </a:cxn>
                    <a:cxn ang="0">
                      <a:pos x="144" y="0"/>
                    </a:cxn>
                    <a:cxn ang="0">
                      <a:pos x="171" y="4"/>
                    </a:cxn>
                    <a:cxn ang="0">
                      <a:pos x="198" y="9"/>
                    </a:cxn>
                    <a:cxn ang="0">
                      <a:pos x="228" y="17"/>
                    </a:cxn>
                    <a:cxn ang="0">
                      <a:pos x="257" y="28"/>
                    </a:cxn>
                    <a:cxn ang="0">
                      <a:pos x="304" y="49"/>
                    </a:cxn>
                    <a:cxn ang="0">
                      <a:pos x="366" y="86"/>
                    </a:cxn>
                    <a:cxn ang="0">
                      <a:pos x="428" y="132"/>
                    </a:cxn>
                    <a:cxn ang="0">
                      <a:pos x="487" y="187"/>
                    </a:cxn>
                    <a:cxn ang="0">
                      <a:pos x="538" y="245"/>
                    </a:cxn>
                    <a:cxn ang="0">
                      <a:pos x="579" y="304"/>
                    </a:cxn>
                    <a:cxn ang="0">
                      <a:pos x="603" y="348"/>
                    </a:cxn>
                    <a:cxn ang="0">
                      <a:pos x="617" y="378"/>
                    </a:cxn>
                    <a:cxn ang="0">
                      <a:pos x="626" y="406"/>
                    </a:cxn>
                    <a:cxn ang="0">
                      <a:pos x="635" y="434"/>
                    </a:cxn>
                    <a:cxn ang="0">
                      <a:pos x="639" y="460"/>
                    </a:cxn>
                    <a:cxn ang="0">
                      <a:pos x="641" y="484"/>
                    </a:cxn>
                    <a:cxn ang="0">
                      <a:pos x="639" y="508"/>
                    </a:cxn>
                    <a:cxn ang="0">
                      <a:pos x="635" y="529"/>
                    </a:cxn>
                    <a:cxn ang="0">
                      <a:pos x="627" y="549"/>
                    </a:cxn>
                    <a:cxn ang="0">
                      <a:pos x="617" y="567"/>
                    </a:cxn>
                    <a:cxn ang="0">
                      <a:pos x="602" y="582"/>
                    </a:cxn>
                    <a:cxn ang="0">
                      <a:pos x="585" y="595"/>
                    </a:cxn>
                    <a:cxn ang="0">
                      <a:pos x="566" y="604"/>
                    </a:cxn>
                    <a:cxn ang="0">
                      <a:pos x="545" y="609"/>
                    </a:cxn>
                    <a:cxn ang="0">
                      <a:pos x="522" y="613"/>
                    </a:cxn>
                    <a:cxn ang="0">
                      <a:pos x="496" y="613"/>
                    </a:cxn>
                    <a:cxn ang="0">
                      <a:pos x="470" y="611"/>
                    </a:cxn>
                    <a:cxn ang="0">
                      <a:pos x="442" y="605"/>
                    </a:cxn>
                    <a:cxn ang="0">
                      <a:pos x="413" y="597"/>
                    </a:cxn>
                    <a:cxn ang="0">
                      <a:pos x="383" y="586"/>
                    </a:cxn>
                    <a:cxn ang="0">
                      <a:pos x="337" y="565"/>
                    </a:cxn>
                    <a:cxn ang="0">
                      <a:pos x="275" y="528"/>
                    </a:cxn>
                    <a:cxn ang="0">
                      <a:pos x="213" y="482"/>
                    </a:cxn>
                    <a:cxn ang="0">
                      <a:pos x="154" y="427"/>
                    </a:cxn>
                    <a:cxn ang="0">
                      <a:pos x="103" y="368"/>
                    </a:cxn>
                    <a:cxn ang="0">
                      <a:pos x="61" y="309"/>
                    </a:cxn>
                    <a:cxn ang="0">
                      <a:pos x="37" y="265"/>
                    </a:cxn>
                    <a:cxn ang="0">
                      <a:pos x="24" y="236"/>
                    </a:cxn>
                    <a:cxn ang="0">
                      <a:pos x="14" y="208"/>
                    </a:cxn>
                    <a:cxn ang="0">
                      <a:pos x="6" y="181"/>
                    </a:cxn>
                    <a:cxn ang="0">
                      <a:pos x="2" y="154"/>
                    </a:cxn>
                    <a:cxn ang="0">
                      <a:pos x="0" y="129"/>
                    </a:cxn>
                    <a:cxn ang="0">
                      <a:pos x="1" y="106"/>
                    </a:cxn>
                    <a:cxn ang="0">
                      <a:pos x="5" y="84"/>
                    </a:cxn>
                    <a:cxn ang="0">
                      <a:pos x="14" y="64"/>
                    </a:cxn>
                    <a:cxn ang="0">
                      <a:pos x="24" y="47"/>
                    </a:cxn>
                  </a:cxnLst>
                  <a:rect l="0" t="0" r="r" b="b"/>
                  <a:pathLst>
                    <a:path w="641" h="614">
                      <a:moveTo>
                        <a:pt x="31" y="38"/>
                      </a:moveTo>
                      <a:lnTo>
                        <a:pt x="38" y="31"/>
                      </a:lnTo>
                      <a:lnTo>
                        <a:pt x="46" y="25"/>
                      </a:lnTo>
                      <a:lnTo>
                        <a:pt x="55" y="19"/>
                      </a:lnTo>
                      <a:lnTo>
                        <a:pt x="64" y="14"/>
                      </a:lnTo>
                      <a:lnTo>
                        <a:pt x="75" y="10"/>
                      </a:lnTo>
                      <a:lnTo>
                        <a:pt x="84" y="7"/>
                      </a:lnTo>
                      <a:lnTo>
                        <a:pt x="96" y="4"/>
                      </a:lnTo>
                      <a:lnTo>
                        <a:pt x="108" y="2"/>
                      </a:lnTo>
                      <a:lnTo>
                        <a:pt x="119" y="0"/>
                      </a:lnTo>
                      <a:lnTo>
                        <a:pt x="132" y="0"/>
                      </a:lnTo>
                      <a:lnTo>
                        <a:pt x="144" y="0"/>
                      </a:lnTo>
                      <a:lnTo>
                        <a:pt x="157" y="2"/>
                      </a:lnTo>
                      <a:lnTo>
                        <a:pt x="171" y="4"/>
                      </a:lnTo>
                      <a:lnTo>
                        <a:pt x="184" y="6"/>
                      </a:lnTo>
                      <a:lnTo>
                        <a:pt x="198" y="9"/>
                      </a:lnTo>
                      <a:lnTo>
                        <a:pt x="213" y="12"/>
                      </a:lnTo>
                      <a:lnTo>
                        <a:pt x="228" y="17"/>
                      </a:lnTo>
                      <a:lnTo>
                        <a:pt x="242" y="22"/>
                      </a:lnTo>
                      <a:lnTo>
                        <a:pt x="257" y="28"/>
                      </a:lnTo>
                      <a:lnTo>
                        <a:pt x="273" y="34"/>
                      </a:lnTo>
                      <a:lnTo>
                        <a:pt x="304" y="49"/>
                      </a:lnTo>
                      <a:lnTo>
                        <a:pt x="334" y="66"/>
                      </a:lnTo>
                      <a:lnTo>
                        <a:pt x="366" y="86"/>
                      </a:lnTo>
                      <a:lnTo>
                        <a:pt x="396" y="108"/>
                      </a:lnTo>
                      <a:lnTo>
                        <a:pt x="428" y="132"/>
                      </a:lnTo>
                      <a:lnTo>
                        <a:pt x="457" y="159"/>
                      </a:lnTo>
                      <a:lnTo>
                        <a:pt x="487" y="187"/>
                      </a:lnTo>
                      <a:lnTo>
                        <a:pt x="513" y="215"/>
                      </a:lnTo>
                      <a:lnTo>
                        <a:pt x="538" y="245"/>
                      </a:lnTo>
                      <a:lnTo>
                        <a:pt x="560" y="274"/>
                      </a:lnTo>
                      <a:lnTo>
                        <a:pt x="579" y="304"/>
                      </a:lnTo>
                      <a:lnTo>
                        <a:pt x="596" y="334"/>
                      </a:lnTo>
                      <a:lnTo>
                        <a:pt x="603" y="348"/>
                      </a:lnTo>
                      <a:lnTo>
                        <a:pt x="610" y="363"/>
                      </a:lnTo>
                      <a:lnTo>
                        <a:pt x="617" y="378"/>
                      </a:lnTo>
                      <a:lnTo>
                        <a:pt x="622" y="391"/>
                      </a:lnTo>
                      <a:lnTo>
                        <a:pt x="626" y="406"/>
                      </a:lnTo>
                      <a:lnTo>
                        <a:pt x="630" y="420"/>
                      </a:lnTo>
                      <a:lnTo>
                        <a:pt x="635" y="434"/>
                      </a:lnTo>
                      <a:lnTo>
                        <a:pt x="637" y="446"/>
                      </a:lnTo>
                      <a:lnTo>
                        <a:pt x="639" y="460"/>
                      </a:lnTo>
                      <a:lnTo>
                        <a:pt x="640" y="472"/>
                      </a:lnTo>
                      <a:lnTo>
                        <a:pt x="641" y="484"/>
                      </a:lnTo>
                      <a:lnTo>
                        <a:pt x="640" y="497"/>
                      </a:lnTo>
                      <a:lnTo>
                        <a:pt x="639" y="508"/>
                      </a:lnTo>
                      <a:lnTo>
                        <a:pt x="638" y="519"/>
                      </a:lnTo>
                      <a:lnTo>
                        <a:pt x="635" y="529"/>
                      </a:lnTo>
                      <a:lnTo>
                        <a:pt x="631" y="540"/>
                      </a:lnTo>
                      <a:lnTo>
                        <a:pt x="627" y="549"/>
                      </a:lnTo>
                      <a:lnTo>
                        <a:pt x="622" y="559"/>
                      </a:lnTo>
                      <a:lnTo>
                        <a:pt x="617" y="567"/>
                      </a:lnTo>
                      <a:lnTo>
                        <a:pt x="609" y="575"/>
                      </a:lnTo>
                      <a:lnTo>
                        <a:pt x="602" y="582"/>
                      </a:lnTo>
                      <a:lnTo>
                        <a:pt x="593" y="589"/>
                      </a:lnTo>
                      <a:lnTo>
                        <a:pt x="585" y="595"/>
                      </a:lnTo>
                      <a:lnTo>
                        <a:pt x="576" y="600"/>
                      </a:lnTo>
                      <a:lnTo>
                        <a:pt x="566" y="604"/>
                      </a:lnTo>
                      <a:lnTo>
                        <a:pt x="555" y="607"/>
                      </a:lnTo>
                      <a:lnTo>
                        <a:pt x="545" y="609"/>
                      </a:lnTo>
                      <a:lnTo>
                        <a:pt x="533" y="612"/>
                      </a:lnTo>
                      <a:lnTo>
                        <a:pt x="522" y="613"/>
                      </a:lnTo>
                      <a:lnTo>
                        <a:pt x="509" y="614"/>
                      </a:lnTo>
                      <a:lnTo>
                        <a:pt x="496" y="613"/>
                      </a:lnTo>
                      <a:lnTo>
                        <a:pt x="483" y="612"/>
                      </a:lnTo>
                      <a:lnTo>
                        <a:pt x="470" y="611"/>
                      </a:lnTo>
                      <a:lnTo>
                        <a:pt x="456" y="608"/>
                      </a:lnTo>
                      <a:lnTo>
                        <a:pt x="442" y="605"/>
                      </a:lnTo>
                      <a:lnTo>
                        <a:pt x="428" y="601"/>
                      </a:lnTo>
                      <a:lnTo>
                        <a:pt x="413" y="597"/>
                      </a:lnTo>
                      <a:lnTo>
                        <a:pt x="398" y="592"/>
                      </a:lnTo>
                      <a:lnTo>
                        <a:pt x="383" y="586"/>
                      </a:lnTo>
                      <a:lnTo>
                        <a:pt x="368" y="580"/>
                      </a:lnTo>
                      <a:lnTo>
                        <a:pt x="337" y="565"/>
                      </a:lnTo>
                      <a:lnTo>
                        <a:pt x="306" y="547"/>
                      </a:lnTo>
                      <a:lnTo>
                        <a:pt x="275" y="528"/>
                      </a:lnTo>
                      <a:lnTo>
                        <a:pt x="243" y="506"/>
                      </a:lnTo>
                      <a:lnTo>
                        <a:pt x="213" y="482"/>
                      </a:lnTo>
                      <a:lnTo>
                        <a:pt x="182" y="455"/>
                      </a:lnTo>
                      <a:lnTo>
                        <a:pt x="154" y="427"/>
                      </a:lnTo>
                      <a:lnTo>
                        <a:pt x="128" y="398"/>
                      </a:lnTo>
                      <a:lnTo>
                        <a:pt x="103" y="368"/>
                      </a:lnTo>
                      <a:lnTo>
                        <a:pt x="81" y="339"/>
                      </a:lnTo>
                      <a:lnTo>
                        <a:pt x="61" y="309"/>
                      </a:lnTo>
                      <a:lnTo>
                        <a:pt x="44" y="280"/>
                      </a:lnTo>
                      <a:lnTo>
                        <a:pt x="37" y="265"/>
                      </a:lnTo>
                      <a:lnTo>
                        <a:pt x="31" y="250"/>
                      </a:lnTo>
                      <a:lnTo>
                        <a:pt x="24" y="236"/>
                      </a:lnTo>
                      <a:lnTo>
                        <a:pt x="19" y="222"/>
                      </a:lnTo>
                      <a:lnTo>
                        <a:pt x="14" y="208"/>
                      </a:lnTo>
                      <a:lnTo>
                        <a:pt x="9" y="194"/>
                      </a:lnTo>
                      <a:lnTo>
                        <a:pt x="6" y="181"/>
                      </a:lnTo>
                      <a:lnTo>
                        <a:pt x="3" y="167"/>
                      </a:lnTo>
                      <a:lnTo>
                        <a:pt x="2" y="154"/>
                      </a:lnTo>
                      <a:lnTo>
                        <a:pt x="0" y="142"/>
                      </a:lnTo>
                      <a:lnTo>
                        <a:pt x="0" y="129"/>
                      </a:lnTo>
                      <a:lnTo>
                        <a:pt x="0" y="117"/>
                      </a:lnTo>
                      <a:lnTo>
                        <a:pt x="1" y="106"/>
                      </a:lnTo>
                      <a:lnTo>
                        <a:pt x="3" y="94"/>
                      </a:lnTo>
                      <a:lnTo>
                        <a:pt x="5" y="84"/>
                      </a:lnTo>
                      <a:lnTo>
                        <a:pt x="9" y="73"/>
                      </a:lnTo>
                      <a:lnTo>
                        <a:pt x="14" y="64"/>
                      </a:lnTo>
                      <a:lnTo>
                        <a:pt x="18" y="55"/>
                      </a:lnTo>
                      <a:lnTo>
                        <a:pt x="24" y="47"/>
                      </a:lnTo>
                      <a:lnTo>
                        <a:pt x="31"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1423988" y="4695825"/>
                  <a:ext cx="112713" cy="107950"/>
                </a:xfrm>
                <a:custGeom>
                  <a:avLst/>
                  <a:gdLst/>
                  <a:ahLst/>
                  <a:cxnLst>
                    <a:cxn ang="0">
                      <a:pos x="38" y="30"/>
                    </a:cxn>
                    <a:cxn ang="0">
                      <a:pos x="55" y="18"/>
                    </a:cxn>
                    <a:cxn ang="0">
                      <a:pos x="75" y="9"/>
                    </a:cxn>
                    <a:cxn ang="0">
                      <a:pos x="96" y="3"/>
                    </a:cxn>
                    <a:cxn ang="0">
                      <a:pos x="119" y="0"/>
                    </a:cxn>
                    <a:cxn ang="0">
                      <a:pos x="144" y="0"/>
                    </a:cxn>
                    <a:cxn ang="0">
                      <a:pos x="171" y="2"/>
                    </a:cxn>
                    <a:cxn ang="0">
                      <a:pos x="198" y="8"/>
                    </a:cxn>
                    <a:cxn ang="0">
                      <a:pos x="228" y="15"/>
                    </a:cxn>
                    <a:cxn ang="0">
                      <a:pos x="257" y="27"/>
                    </a:cxn>
                    <a:cxn ang="0">
                      <a:pos x="304" y="48"/>
                    </a:cxn>
                    <a:cxn ang="0">
                      <a:pos x="366" y="85"/>
                    </a:cxn>
                    <a:cxn ang="0">
                      <a:pos x="428" y="131"/>
                    </a:cxn>
                    <a:cxn ang="0">
                      <a:pos x="487" y="186"/>
                    </a:cxn>
                    <a:cxn ang="0">
                      <a:pos x="538" y="244"/>
                    </a:cxn>
                    <a:cxn ang="0">
                      <a:pos x="579" y="303"/>
                    </a:cxn>
                    <a:cxn ang="0">
                      <a:pos x="603" y="347"/>
                    </a:cxn>
                    <a:cxn ang="0">
                      <a:pos x="617" y="377"/>
                    </a:cxn>
                    <a:cxn ang="0">
                      <a:pos x="626" y="404"/>
                    </a:cxn>
                    <a:cxn ang="0">
                      <a:pos x="635" y="432"/>
                    </a:cxn>
                    <a:cxn ang="0">
                      <a:pos x="639" y="458"/>
                    </a:cxn>
                    <a:cxn ang="0">
                      <a:pos x="641" y="483"/>
                    </a:cxn>
                    <a:cxn ang="0">
                      <a:pos x="639" y="506"/>
                    </a:cxn>
                    <a:cxn ang="0">
                      <a:pos x="635" y="528"/>
                    </a:cxn>
                    <a:cxn ang="0">
                      <a:pos x="627" y="549"/>
                    </a:cxn>
                    <a:cxn ang="0">
                      <a:pos x="617" y="566"/>
                    </a:cxn>
                    <a:cxn ang="0">
                      <a:pos x="602" y="581"/>
                    </a:cxn>
                    <a:cxn ang="0">
                      <a:pos x="585" y="594"/>
                    </a:cxn>
                    <a:cxn ang="0">
                      <a:pos x="566" y="602"/>
                    </a:cxn>
                    <a:cxn ang="0">
                      <a:pos x="545" y="609"/>
                    </a:cxn>
                    <a:cxn ang="0">
                      <a:pos x="522" y="612"/>
                    </a:cxn>
                    <a:cxn ang="0">
                      <a:pos x="496" y="612"/>
                    </a:cxn>
                    <a:cxn ang="0">
                      <a:pos x="470" y="609"/>
                    </a:cxn>
                    <a:cxn ang="0">
                      <a:pos x="442" y="603"/>
                    </a:cxn>
                    <a:cxn ang="0">
                      <a:pos x="413" y="596"/>
                    </a:cxn>
                    <a:cxn ang="0">
                      <a:pos x="383" y="584"/>
                    </a:cxn>
                    <a:cxn ang="0">
                      <a:pos x="337" y="563"/>
                    </a:cxn>
                    <a:cxn ang="0">
                      <a:pos x="275" y="526"/>
                    </a:cxn>
                    <a:cxn ang="0">
                      <a:pos x="213" y="480"/>
                    </a:cxn>
                    <a:cxn ang="0">
                      <a:pos x="154" y="425"/>
                    </a:cxn>
                    <a:cxn ang="0">
                      <a:pos x="103" y="367"/>
                    </a:cxn>
                    <a:cxn ang="0">
                      <a:pos x="61" y="308"/>
                    </a:cxn>
                    <a:cxn ang="0">
                      <a:pos x="37" y="264"/>
                    </a:cxn>
                    <a:cxn ang="0">
                      <a:pos x="24" y="235"/>
                    </a:cxn>
                    <a:cxn ang="0">
                      <a:pos x="14" y="206"/>
                    </a:cxn>
                    <a:cxn ang="0">
                      <a:pos x="6" y="179"/>
                    </a:cxn>
                    <a:cxn ang="0">
                      <a:pos x="2" y="153"/>
                    </a:cxn>
                    <a:cxn ang="0">
                      <a:pos x="0" y="128"/>
                    </a:cxn>
                    <a:cxn ang="0">
                      <a:pos x="1" y="104"/>
                    </a:cxn>
                    <a:cxn ang="0">
                      <a:pos x="5" y="83"/>
                    </a:cxn>
                    <a:cxn ang="0">
                      <a:pos x="14" y="63"/>
                    </a:cxn>
                    <a:cxn ang="0">
                      <a:pos x="24" y="45"/>
                    </a:cxn>
                  </a:cxnLst>
                  <a:rect l="0" t="0" r="r" b="b"/>
                  <a:pathLst>
                    <a:path w="641" h="612">
                      <a:moveTo>
                        <a:pt x="31" y="38"/>
                      </a:moveTo>
                      <a:lnTo>
                        <a:pt x="38" y="30"/>
                      </a:lnTo>
                      <a:lnTo>
                        <a:pt x="46" y="24"/>
                      </a:lnTo>
                      <a:lnTo>
                        <a:pt x="55" y="18"/>
                      </a:lnTo>
                      <a:lnTo>
                        <a:pt x="64" y="13"/>
                      </a:lnTo>
                      <a:lnTo>
                        <a:pt x="75" y="9"/>
                      </a:lnTo>
                      <a:lnTo>
                        <a:pt x="84" y="6"/>
                      </a:lnTo>
                      <a:lnTo>
                        <a:pt x="96" y="3"/>
                      </a:lnTo>
                      <a:lnTo>
                        <a:pt x="108" y="1"/>
                      </a:lnTo>
                      <a:lnTo>
                        <a:pt x="119" y="0"/>
                      </a:lnTo>
                      <a:lnTo>
                        <a:pt x="132" y="0"/>
                      </a:lnTo>
                      <a:lnTo>
                        <a:pt x="144" y="0"/>
                      </a:lnTo>
                      <a:lnTo>
                        <a:pt x="157" y="1"/>
                      </a:lnTo>
                      <a:lnTo>
                        <a:pt x="171" y="2"/>
                      </a:lnTo>
                      <a:lnTo>
                        <a:pt x="184" y="5"/>
                      </a:lnTo>
                      <a:lnTo>
                        <a:pt x="198" y="8"/>
                      </a:lnTo>
                      <a:lnTo>
                        <a:pt x="213" y="11"/>
                      </a:lnTo>
                      <a:lnTo>
                        <a:pt x="228" y="15"/>
                      </a:lnTo>
                      <a:lnTo>
                        <a:pt x="242" y="21"/>
                      </a:lnTo>
                      <a:lnTo>
                        <a:pt x="257" y="27"/>
                      </a:lnTo>
                      <a:lnTo>
                        <a:pt x="273" y="33"/>
                      </a:lnTo>
                      <a:lnTo>
                        <a:pt x="304" y="48"/>
                      </a:lnTo>
                      <a:lnTo>
                        <a:pt x="334" y="65"/>
                      </a:lnTo>
                      <a:lnTo>
                        <a:pt x="366" y="85"/>
                      </a:lnTo>
                      <a:lnTo>
                        <a:pt x="396" y="107"/>
                      </a:lnTo>
                      <a:lnTo>
                        <a:pt x="428" y="131"/>
                      </a:lnTo>
                      <a:lnTo>
                        <a:pt x="457" y="158"/>
                      </a:lnTo>
                      <a:lnTo>
                        <a:pt x="487" y="186"/>
                      </a:lnTo>
                      <a:lnTo>
                        <a:pt x="513" y="215"/>
                      </a:lnTo>
                      <a:lnTo>
                        <a:pt x="538" y="244"/>
                      </a:lnTo>
                      <a:lnTo>
                        <a:pt x="560" y="274"/>
                      </a:lnTo>
                      <a:lnTo>
                        <a:pt x="579" y="303"/>
                      </a:lnTo>
                      <a:lnTo>
                        <a:pt x="596" y="333"/>
                      </a:lnTo>
                      <a:lnTo>
                        <a:pt x="603" y="347"/>
                      </a:lnTo>
                      <a:lnTo>
                        <a:pt x="610" y="362"/>
                      </a:lnTo>
                      <a:lnTo>
                        <a:pt x="617" y="377"/>
                      </a:lnTo>
                      <a:lnTo>
                        <a:pt x="622" y="390"/>
                      </a:lnTo>
                      <a:lnTo>
                        <a:pt x="626" y="404"/>
                      </a:lnTo>
                      <a:lnTo>
                        <a:pt x="630" y="419"/>
                      </a:lnTo>
                      <a:lnTo>
                        <a:pt x="635" y="432"/>
                      </a:lnTo>
                      <a:lnTo>
                        <a:pt x="637" y="445"/>
                      </a:lnTo>
                      <a:lnTo>
                        <a:pt x="639" y="458"/>
                      </a:lnTo>
                      <a:lnTo>
                        <a:pt x="640" y="471"/>
                      </a:lnTo>
                      <a:lnTo>
                        <a:pt x="641" y="483"/>
                      </a:lnTo>
                      <a:lnTo>
                        <a:pt x="640" y="495"/>
                      </a:lnTo>
                      <a:lnTo>
                        <a:pt x="639" y="506"/>
                      </a:lnTo>
                      <a:lnTo>
                        <a:pt x="638" y="518"/>
                      </a:lnTo>
                      <a:lnTo>
                        <a:pt x="635" y="528"/>
                      </a:lnTo>
                      <a:lnTo>
                        <a:pt x="631" y="539"/>
                      </a:lnTo>
                      <a:lnTo>
                        <a:pt x="627" y="549"/>
                      </a:lnTo>
                      <a:lnTo>
                        <a:pt x="622" y="558"/>
                      </a:lnTo>
                      <a:lnTo>
                        <a:pt x="617" y="566"/>
                      </a:lnTo>
                      <a:lnTo>
                        <a:pt x="609" y="574"/>
                      </a:lnTo>
                      <a:lnTo>
                        <a:pt x="602" y="581"/>
                      </a:lnTo>
                      <a:lnTo>
                        <a:pt x="593" y="587"/>
                      </a:lnTo>
                      <a:lnTo>
                        <a:pt x="585" y="594"/>
                      </a:lnTo>
                      <a:lnTo>
                        <a:pt x="576" y="598"/>
                      </a:lnTo>
                      <a:lnTo>
                        <a:pt x="566" y="602"/>
                      </a:lnTo>
                      <a:lnTo>
                        <a:pt x="555" y="605"/>
                      </a:lnTo>
                      <a:lnTo>
                        <a:pt x="545" y="609"/>
                      </a:lnTo>
                      <a:lnTo>
                        <a:pt x="533" y="611"/>
                      </a:lnTo>
                      <a:lnTo>
                        <a:pt x="522" y="612"/>
                      </a:lnTo>
                      <a:lnTo>
                        <a:pt x="509" y="612"/>
                      </a:lnTo>
                      <a:lnTo>
                        <a:pt x="496" y="612"/>
                      </a:lnTo>
                      <a:lnTo>
                        <a:pt x="483" y="611"/>
                      </a:lnTo>
                      <a:lnTo>
                        <a:pt x="470" y="609"/>
                      </a:lnTo>
                      <a:lnTo>
                        <a:pt x="456" y="606"/>
                      </a:lnTo>
                      <a:lnTo>
                        <a:pt x="442" y="603"/>
                      </a:lnTo>
                      <a:lnTo>
                        <a:pt x="428" y="600"/>
                      </a:lnTo>
                      <a:lnTo>
                        <a:pt x="413" y="596"/>
                      </a:lnTo>
                      <a:lnTo>
                        <a:pt x="398" y="591"/>
                      </a:lnTo>
                      <a:lnTo>
                        <a:pt x="383" y="584"/>
                      </a:lnTo>
                      <a:lnTo>
                        <a:pt x="368" y="578"/>
                      </a:lnTo>
                      <a:lnTo>
                        <a:pt x="337" y="563"/>
                      </a:lnTo>
                      <a:lnTo>
                        <a:pt x="306" y="546"/>
                      </a:lnTo>
                      <a:lnTo>
                        <a:pt x="275" y="526"/>
                      </a:lnTo>
                      <a:lnTo>
                        <a:pt x="243" y="504"/>
                      </a:lnTo>
                      <a:lnTo>
                        <a:pt x="213" y="480"/>
                      </a:lnTo>
                      <a:lnTo>
                        <a:pt x="182" y="454"/>
                      </a:lnTo>
                      <a:lnTo>
                        <a:pt x="154" y="425"/>
                      </a:lnTo>
                      <a:lnTo>
                        <a:pt x="128" y="397"/>
                      </a:lnTo>
                      <a:lnTo>
                        <a:pt x="103" y="367"/>
                      </a:lnTo>
                      <a:lnTo>
                        <a:pt x="81" y="338"/>
                      </a:lnTo>
                      <a:lnTo>
                        <a:pt x="61" y="308"/>
                      </a:lnTo>
                      <a:lnTo>
                        <a:pt x="44" y="279"/>
                      </a:lnTo>
                      <a:lnTo>
                        <a:pt x="37" y="264"/>
                      </a:lnTo>
                      <a:lnTo>
                        <a:pt x="31" y="249"/>
                      </a:lnTo>
                      <a:lnTo>
                        <a:pt x="24" y="235"/>
                      </a:lnTo>
                      <a:lnTo>
                        <a:pt x="19" y="221"/>
                      </a:lnTo>
                      <a:lnTo>
                        <a:pt x="14" y="206"/>
                      </a:lnTo>
                      <a:lnTo>
                        <a:pt x="9" y="192"/>
                      </a:lnTo>
                      <a:lnTo>
                        <a:pt x="6" y="179"/>
                      </a:lnTo>
                      <a:lnTo>
                        <a:pt x="3" y="166"/>
                      </a:lnTo>
                      <a:lnTo>
                        <a:pt x="2" y="153"/>
                      </a:lnTo>
                      <a:lnTo>
                        <a:pt x="0" y="140"/>
                      </a:lnTo>
                      <a:lnTo>
                        <a:pt x="0" y="128"/>
                      </a:lnTo>
                      <a:lnTo>
                        <a:pt x="0" y="116"/>
                      </a:lnTo>
                      <a:lnTo>
                        <a:pt x="1" y="104"/>
                      </a:lnTo>
                      <a:lnTo>
                        <a:pt x="3" y="93"/>
                      </a:lnTo>
                      <a:lnTo>
                        <a:pt x="5" y="83"/>
                      </a:lnTo>
                      <a:lnTo>
                        <a:pt x="9" y="72"/>
                      </a:lnTo>
                      <a:lnTo>
                        <a:pt x="14" y="63"/>
                      </a:lnTo>
                      <a:lnTo>
                        <a:pt x="18" y="53"/>
                      </a:lnTo>
                      <a:lnTo>
                        <a:pt x="24" y="45"/>
                      </a:lnTo>
                      <a:lnTo>
                        <a:pt x="31"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1423988" y="4592638"/>
                  <a:ext cx="112713" cy="107950"/>
                </a:xfrm>
                <a:custGeom>
                  <a:avLst/>
                  <a:gdLst/>
                  <a:ahLst/>
                  <a:cxnLst>
                    <a:cxn ang="0">
                      <a:pos x="38" y="31"/>
                    </a:cxn>
                    <a:cxn ang="0">
                      <a:pos x="55" y="19"/>
                    </a:cxn>
                    <a:cxn ang="0">
                      <a:pos x="75" y="9"/>
                    </a:cxn>
                    <a:cxn ang="0">
                      <a:pos x="96" y="4"/>
                    </a:cxn>
                    <a:cxn ang="0">
                      <a:pos x="119" y="1"/>
                    </a:cxn>
                    <a:cxn ang="0">
                      <a:pos x="144" y="1"/>
                    </a:cxn>
                    <a:cxn ang="0">
                      <a:pos x="171" y="3"/>
                    </a:cxn>
                    <a:cxn ang="0">
                      <a:pos x="198" y="8"/>
                    </a:cxn>
                    <a:cxn ang="0">
                      <a:pos x="228" y="17"/>
                    </a:cxn>
                    <a:cxn ang="0">
                      <a:pos x="257" y="27"/>
                    </a:cxn>
                    <a:cxn ang="0">
                      <a:pos x="304" y="48"/>
                    </a:cxn>
                    <a:cxn ang="0">
                      <a:pos x="366" y="85"/>
                    </a:cxn>
                    <a:cxn ang="0">
                      <a:pos x="428" y="131"/>
                    </a:cxn>
                    <a:cxn ang="0">
                      <a:pos x="487" y="186"/>
                    </a:cxn>
                    <a:cxn ang="0">
                      <a:pos x="538" y="245"/>
                    </a:cxn>
                    <a:cxn ang="0">
                      <a:pos x="579" y="304"/>
                    </a:cxn>
                    <a:cxn ang="0">
                      <a:pos x="603" y="348"/>
                    </a:cxn>
                    <a:cxn ang="0">
                      <a:pos x="617" y="377"/>
                    </a:cxn>
                    <a:cxn ang="0">
                      <a:pos x="626" y="405"/>
                    </a:cxn>
                    <a:cxn ang="0">
                      <a:pos x="635" y="433"/>
                    </a:cxn>
                    <a:cxn ang="0">
                      <a:pos x="639" y="459"/>
                    </a:cxn>
                    <a:cxn ang="0">
                      <a:pos x="641" y="484"/>
                    </a:cxn>
                    <a:cxn ang="0">
                      <a:pos x="639" y="507"/>
                    </a:cxn>
                    <a:cxn ang="0">
                      <a:pos x="635" y="530"/>
                    </a:cxn>
                    <a:cxn ang="0">
                      <a:pos x="627" y="550"/>
                    </a:cxn>
                    <a:cxn ang="0">
                      <a:pos x="617" y="566"/>
                    </a:cxn>
                    <a:cxn ang="0">
                      <a:pos x="602" y="582"/>
                    </a:cxn>
                    <a:cxn ang="0">
                      <a:pos x="585" y="594"/>
                    </a:cxn>
                    <a:cxn ang="0">
                      <a:pos x="566" y="603"/>
                    </a:cxn>
                    <a:cxn ang="0">
                      <a:pos x="545" y="610"/>
                    </a:cxn>
                    <a:cxn ang="0">
                      <a:pos x="522" y="613"/>
                    </a:cxn>
                    <a:cxn ang="0">
                      <a:pos x="496" y="613"/>
                    </a:cxn>
                    <a:cxn ang="0">
                      <a:pos x="470" y="610"/>
                    </a:cxn>
                    <a:cxn ang="0">
                      <a:pos x="442" y="604"/>
                    </a:cxn>
                    <a:cxn ang="0">
                      <a:pos x="413" y="596"/>
                    </a:cxn>
                    <a:cxn ang="0">
                      <a:pos x="383" y="585"/>
                    </a:cxn>
                    <a:cxn ang="0">
                      <a:pos x="337" y="564"/>
                    </a:cxn>
                    <a:cxn ang="0">
                      <a:pos x="275" y="528"/>
                    </a:cxn>
                    <a:cxn ang="0">
                      <a:pos x="213" y="481"/>
                    </a:cxn>
                    <a:cxn ang="0">
                      <a:pos x="154" y="426"/>
                    </a:cxn>
                    <a:cxn ang="0">
                      <a:pos x="103" y="368"/>
                    </a:cxn>
                    <a:cxn ang="0">
                      <a:pos x="61" y="308"/>
                    </a:cxn>
                    <a:cxn ang="0">
                      <a:pos x="37" y="265"/>
                    </a:cxn>
                    <a:cxn ang="0">
                      <a:pos x="24" y="236"/>
                    </a:cxn>
                    <a:cxn ang="0">
                      <a:pos x="14" y="207"/>
                    </a:cxn>
                    <a:cxn ang="0">
                      <a:pos x="6" y="180"/>
                    </a:cxn>
                    <a:cxn ang="0">
                      <a:pos x="2" y="153"/>
                    </a:cxn>
                    <a:cxn ang="0">
                      <a:pos x="0" y="128"/>
                    </a:cxn>
                    <a:cxn ang="0">
                      <a:pos x="1" y="105"/>
                    </a:cxn>
                    <a:cxn ang="0">
                      <a:pos x="5" y="84"/>
                    </a:cxn>
                    <a:cxn ang="0">
                      <a:pos x="14" y="64"/>
                    </a:cxn>
                    <a:cxn ang="0">
                      <a:pos x="24" y="46"/>
                    </a:cxn>
                  </a:cxnLst>
                  <a:rect l="0" t="0" r="r" b="b"/>
                  <a:pathLst>
                    <a:path w="641" h="613">
                      <a:moveTo>
                        <a:pt x="31" y="38"/>
                      </a:moveTo>
                      <a:lnTo>
                        <a:pt x="38" y="31"/>
                      </a:lnTo>
                      <a:lnTo>
                        <a:pt x="46" y="24"/>
                      </a:lnTo>
                      <a:lnTo>
                        <a:pt x="55" y="19"/>
                      </a:lnTo>
                      <a:lnTo>
                        <a:pt x="64" y="13"/>
                      </a:lnTo>
                      <a:lnTo>
                        <a:pt x="75" y="9"/>
                      </a:lnTo>
                      <a:lnTo>
                        <a:pt x="84" y="6"/>
                      </a:lnTo>
                      <a:lnTo>
                        <a:pt x="96" y="4"/>
                      </a:lnTo>
                      <a:lnTo>
                        <a:pt x="108" y="2"/>
                      </a:lnTo>
                      <a:lnTo>
                        <a:pt x="119" y="1"/>
                      </a:lnTo>
                      <a:lnTo>
                        <a:pt x="132" y="0"/>
                      </a:lnTo>
                      <a:lnTo>
                        <a:pt x="144" y="1"/>
                      </a:lnTo>
                      <a:lnTo>
                        <a:pt x="157" y="2"/>
                      </a:lnTo>
                      <a:lnTo>
                        <a:pt x="171" y="3"/>
                      </a:lnTo>
                      <a:lnTo>
                        <a:pt x="184" y="5"/>
                      </a:lnTo>
                      <a:lnTo>
                        <a:pt x="198" y="8"/>
                      </a:lnTo>
                      <a:lnTo>
                        <a:pt x="213" y="12"/>
                      </a:lnTo>
                      <a:lnTo>
                        <a:pt x="228" y="17"/>
                      </a:lnTo>
                      <a:lnTo>
                        <a:pt x="242" y="22"/>
                      </a:lnTo>
                      <a:lnTo>
                        <a:pt x="257" y="27"/>
                      </a:lnTo>
                      <a:lnTo>
                        <a:pt x="273" y="33"/>
                      </a:lnTo>
                      <a:lnTo>
                        <a:pt x="304" y="48"/>
                      </a:lnTo>
                      <a:lnTo>
                        <a:pt x="334" y="66"/>
                      </a:lnTo>
                      <a:lnTo>
                        <a:pt x="366" y="85"/>
                      </a:lnTo>
                      <a:lnTo>
                        <a:pt x="396" y="107"/>
                      </a:lnTo>
                      <a:lnTo>
                        <a:pt x="428" y="131"/>
                      </a:lnTo>
                      <a:lnTo>
                        <a:pt x="457" y="159"/>
                      </a:lnTo>
                      <a:lnTo>
                        <a:pt x="487" y="186"/>
                      </a:lnTo>
                      <a:lnTo>
                        <a:pt x="513" y="216"/>
                      </a:lnTo>
                      <a:lnTo>
                        <a:pt x="538" y="245"/>
                      </a:lnTo>
                      <a:lnTo>
                        <a:pt x="560" y="275"/>
                      </a:lnTo>
                      <a:lnTo>
                        <a:pt x="579" y="304"/>
                      </a:lnTo>
                      <a:lnTo>
                        <a:pt x="596" y="334"/>
                      </a:lnTo>
                      <a:lnTo>
                        <a:pt x="603" y="348"/>
                      </a:lnTo>
                      <a:lnTo>
                        <a:pt x="610" y="363"/>
                      </a:lnTo>
                      <a:lnTo>
                        <a:pt x="617" y="377"/>
                      </a:lnTo>
                      <a:lnTo>
                        <a:pt x="622" y="392"/>
                      </a:lnTo>
                      <a:lnTo>
                        <a:pt x="626" y="405"/>
                      </a:lnTo>
                      <a:lnTo>
                        <a:pt x="630" y="419"/>
                      </a:lnTo>
                      <a:lnTo>
                        <a:pt x="635" y="433"/>
                      </a:lnTo>
                      <a:lnTo>
                        <a:pt x="637" y="446"/>
                      </a:lnTo>
                      <a:lnTo>
                        <a:pt x="639" y="459"/>
                      </a:lnTo>
                      <a:lnTo>
                        <a:pt x="640" y="472"/>
                      </a:lnTo>
                      <a:lnTo>
                        <a:pt x="641" y="484"/>
                      </a:lnTo>
                      <a:lnTo>
                        <a:pt x="640" y="496"/>
                      </a:lnTo>
                      <a:lnTo>
                        <a:pt x="639" y="507"/>
                      </a:lnTo>
                      <a:lnTo>
                        <a:pt x="638" y="519"/>
                      </a:lnTo>
                      <a:lnTo>
                        <a:pt x="635" y="530"/>
                      </a:lnTo>
                      <a:lnTo>
                        <a:pt x="631" y="539"/>
                      </a:lnTo>
                      <a:lnTo>
                        <a:pt x="627" y="550"/>
                      </a:lnTo>
                      <a:lnTo>
                        <a:pt x="622" y="558"/>
                      </a:lnTo>
                      <a:lnTo>
                        <a:pt x="617" y="566"/>
                      </a:lnTo>
                      <a:lnTo>
                        <a:pt x="609" y="575"/>
                      </a:lnTo>
                      <a:lnTo>
                        <a:pt x="602" y="582"/>
                      </a:lnTo>
                      <a:lnTo>
                        <a:pt x="593" y="589"/>
                      </a:lnTo>
                      <a:lnTo>
                        <a:pt x="585" y="594"/>
                      </a:lnTo>
                      <a:lnTo>
                        <a:pt x="576" y="599"/>
                      </a:lnTo>
                      <a:lnTo>
                        <a:pt x="566" y="603"/>
                      </a:lnTo>
                      <a:lnTo>
                        <a:pt x="555" y="607"/>
                      </a:lnTo>
                      <a:lnTo>
                        <a:pt x="545" y="610"/>
                      </a:lnTo>
                      <a:lnTo>
                        <a:pt x="533" y="611"/>
                      </a:lnTo>
                      <a:lnTo>
                        <a:pt x="522" y="613"/>
                      </a:lnTo>
                      <a:lnTo>
                        <a:pt x="509" y="613"/>
                      </a:lnTo>
                      <a:lnTo>
                        <a:pt x="496" y="613"/>
                      </a:lnTo>
                      <a:lnTo>
                        <a:pt x="483" y="612"/>
                      </a:lnTo>
                      <a:lnTo>
                        <a:pt x="470" y="610"/>
                      </a:lnTo>
                      <a:lnTo>
                        <a:pt x="456" y="608"/>
                      </a:lnTo>
                      <a:lnTo>
                        <a:pt x="442" y="604"/>
                      </a:lnTo>
                      <a:lnTo>
                        <a:pt x="428" y="600"/>
                      </a:lnTo>
                      <a:lnTo>
                        <a:pt x="413" y="596"/>
                      </a:lnTo>
                      <a:lnTo>
                        <a:pt x="398" y="591"/>
                      </a:lnTo>
                      <a:lnTo>
                        <a:pt x="383" y="585"/>
                      </a:lnTo>
                      <a:lnTo>
                        <a:pt x="368" y="579"/>
                      </a:lnTo>
                      <a:lnTo>
                        <a:pt x="337" y="564"/>
                      </a:lnTo>
                      <a:lnTo>
                        <a:pt x="306" y="548"/>
                      </a:lnTo>
                      <a:lnTo>
                        <a:pt x="275" y="528"/>
                      </a:lnTo>
                      <a:lnTo>
                        <a:pt x="243" y="505"/>
                      </a:lnTo>
                      <a:lnTo>
                        <a:pt x="213" y="481"/>
                      </a:lnTo>
                      <a:lnTo>
                        <a:pt x="182" y="455"/>
                      </a:lnTo>
                      <a:lnTo>
                        <a:pt x="154" y="426"/>
                      </a:lnTo>
                      <a:lnTo>
                        <a:pt x="128" y="398"/>
                      </a:lnTo>
                      <a:lnTo>
                        <a:pt x="103" y="368"/>
                      </a:lnTo>
                      <a:lnTo>
                        <a:pt x="81" y="339"/>
                      </a:lnTo>
                      <a:lnTo>
                        <a:pt x="61" y="308"/>
                      </a:lnTo>
                      <a:lnTo>
                        <a:pt x="44" y="279"/>
                      </a:lnTo>
                      <a:lnTo>
                        <a:pt x="37" y="265"/>
                      </a:lnTo>
                      <a:lnTo>
                        <a:pt x="31" y="250"/>
                      </a:lnTo>
                      <a:lnTo>
                        <a:pt x="24" y="236"/>
                      </a:lnTo>
                      <a:lnTo>
                        <a:pt x="19" y="222"/>
                      </a:lnTo>
                      <a:lnTo>
                        <a:pt x="14" y="207"/>
                      </a:lnTo>
                      <a:lnTo>
                        <a:pt x="9" y="194"/>
                      </a:lnTo>
                      <a:lnTo>
                        <a:pt x="6" y="180"/>
                      </a:lnTo>
                      <a:lnTo>
                        <a:pt x="3" y="167"/>
                      </a:lnTo>
                      <a:lnTo>
                        <a:pt x="2" y="153"/>
                      </a:lnTo>
                      <a:lnTo>
                        <a:pt x="0" y="141"/>
                      </a:lnTo>
                      <a:lnTo>
                        <a:pt x="0" y="128"/>
                      </a:lnTo>
                      <a:lnTo>
                        <a:pt x="0" y="117"/>
                      </a:lnTo>
                      <a:lnTo>
                        <a:pt x="1" y="105"/>
                      </a:lnTo>
                      <a:lnTo>
                        <a:pt x="3" y="94"/>
                      </a:lnTo>
                      <a:lnTo>
                        <a:pt x="5" y="84"/>
                      </a:lnTo>
                      <a:lnTo>
                        <a:pt x="9" y="73"/>
                      </a:lnTo>
                      <a:lnTo>
                        <a:pt x="14" y="64"/>
                      </a:lnTo>
                      <a:lnTo>
                        <a:pt x="18" y="54"/>
                      </a:lnTo>
                      <a:lnTo>
                        <a:pt x="24" y="46"/>
                      </a:lnTo>
                      <a:lnTo>
                        <a:pt x="31"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1423988" y="4487863"/>
                  <a:ext cx="112713" cy="107950"/>
                </a:xfrm>
                <a:custGeom>
                  <a:avLst/>
                  <a:gdLst/>
                  <a:ahLst/>
                  <a:cxnLst>
                    <a:cxn ang="0">
                      <a:pos x="38" y="30"/>
                    </a:cxn>
                    <a:cxn ang="0">
                      <a:pos x="55" y="19"/>
                    </a:cxn>
                    <a:cxn ang="0">
                      <a:pos x="75" y="9"/>
                    </a:cxn>
                    <a:cxn ang="0">
                      <a:pos x="96" y="3"/>
                    </a:cxn>
                    <a:cxn ang="0">
                      <a:pos x="119" y="0"/>
                    </a:cxn>
                    <a:cxn ang="0">
                      <a:pos x="144" y="0"/>
                    </a:cxn>
                    <a:cxn ang="0">
                      <a:pos x="171" y="3"/>
                    </a:cxn>
                    <a:cxn ang="0">
                      <a:pos x="198" y="8"/>
                    </a:cxn>
                    <a:cxn ang="0">
                      <a:pos x="228" y="17"/>
                    </a:cxn>
                    <a:cxn ang="0">
                      <a:pos x="257" y="27"/>
                    </a:cxn>
                    <a:cxn ang="0">
                      <a:pos x="304" y="48"/>
                    </a:cxn>
                    <a:cxn ang="0">
                      <a:pos x="366" y="85"/>
                    </a:cxn>
                    <a:cxn ang="0">
                      <a:pos x="428" y="131"/>
                    </a:cxn>
                    <a:cxn ang="0">
                      <a:pos x="487" y="186"/>
                    </a:cxn>
                    <a:cxn ang="0">
                      <a:pos x="538" y="244"/>
                    </a:cxn>
                    <a:cxn ang="0">
                      <a:pos x="579" y="304"/>
                    </a:cxn>
                    <a:cxn ang="0">
                      <a:pos x="603" y="349"/>
                    </a:cxn>
                    <a:cxn ang="0">
                      <a:pos x="617" y="377"/>
                    </a:cxn>
                    <a:cxn ang="0">
                      <a:pos x="626" y="405"/>
                    </a:cxn>
                    <a:cxn ang="0">
                      <a:pos x="635" y="433"/>
                    </a:cxn>
                    <a:cxn ang="0">
                      <a:pos x="639" y="459"/>
                    </a:cxn>
                    <a:cxn ang="0">
                      <a:pos x="641" y="484"/>
                    </a:cxn>
                    <a:cxn ang="0">
                      <a:pos x="639" y="508"/>
                    </a:cxn>
                    <a:cxn ang="0">
                      <a:pos x="635" y="529"/>
                    </a:cxn>
                    <a:cxn ang="0">
                      <a:pos x="627" y="549"/>
                    </a:cxn>
                    <a:cxn ang="0">
                      <a:pos x="617" y="567"/>
                    </a:cxn>
                    <a:cxn ang="0">
                      <a:pos x="602" y="581"/>
                    </a:cxn>
                    <a:cxn ang="0">
                      <a:pos x="585" y="594"/>
                    </a:cxn>
                    <a:cxn ang="0">
                      <a:pos x="566" y="603"/>
                    </a:cxn>
                    <a:cxn ang="0">
                      <a:pos x="545" y="609"/>
                    </a:cxn>
                    <a:cxn ang="0">
                      <a:pos x="522" y="612"/>
                    </a:cxn>
                    <a:cxn ang="0">
                      <a:pos x="496" y="612"/>
                    </a:cxn>
                    <a:cxn ang="0">
                      <a:pos x="470" y="610"/>
                    </a:cxn>
                    <a:cxn ang="0">
                      <a:pos x="442" y="605"/>
                    </a:cxn>
                    <a:cxn ang="0">
                      <a:pos x="413" y="596"/>
                    </a:cxn>
                    <a:cxn ang="0">
                      <a:pos x="383" y="586"/>
                    </a:cxn>
                    <a:cxn ang="0">
                      <a:pos x="337" y="564"/>
                    </a:cxn>
                    <a:cxn ang="0">
                      <a:pos x="275" y="528"/>
                    </a:cxn>
                    <a:cxn ang="0">
                      <a:pos x="213" y="481"/>
                    </a:cxn>
                    <a:cxn ang="0">
                      <a:pos x="154" y="426"/>
                    </a:cxn>
                    <a:cxn ang="0">
                      <a:pos x="103" y="367"/>
                    </a:cxn>
                    <a:cxn ang="0">
                      <a:pos x="61" y="308"/>
                    </a:cxn>
                    <a:cxn ang="0">
                      <a:pos x="37" y="264"/>
                    </a:cxn>
                    <a:cxn ang="0">
                      <a:pos x="24" y="236"/>
                    </a:cxn>
                    <a:cxn ang="0">
                      <a:pos x="14" y="207"/>
                    </a:cxn>
                    <a:cxn ang="0">
                      <a:pos x="6" y="180"/>
                    </a:cxn>
                    <a:cxn ang="0">
                      <a:pos x="2" y="154"/>
                    </a:cxn>
                    <a:cxn ang="0">
                      <a:pos x="0" y="128"/>
                    </a:cxn>
                    <a:cxn ang="0">
                      <a:pos x="1" y="105"/>
                    </a:cxn>
                    <a:cxn ang="0">
                      <a:pos x="5" y="83"/>
                    </a:cxn>
                    <a:cxn ang="0">
                      <a:pos x="14" y="63"/>
                    </a:cxn>
                    <a:cxn ang="0">
                      <a:pos x="24" y="46"/>
                    </a:cxn>
                  </a:cxnLst>
                  <a:rect l="0" t="0" r="r" b="b"/>
                  <a:pathLst>
                    <a:path w="641" h="613">
                      <a:moveTo>
                        <a:pt x="31" y="38"/>
                      </a:moveTo>
                      <a:lnTo>
                        <a:pt x="38" y="30"/>
                      </a:lnTo>
                      <a:lnTo>
                        <a:pt x="46" y="24"/>
                      </a:lnTo>
                      <a:lnTo>
                        <a:pt x="55" y="19"/>
                      </a:lnTo>
                      <a:lnTo>
                        <a:pt x="64" y="13"/>
                      </a:lnTo>
                      <a:lnTo>
                        <a:pt x="75" y="9"/>
                      </a:lnTo>
                      <a:lnTo>
                        <a:pt x="84" y="6"/>
                      </a:lnTo>
                      <a:lnTo>
                        <a:pt x="96" y="3"/>
                      </a:lnTo>
                      <a:lnTo>
                        <a:pt x="108" y="2"/>
                      </a:lnTo>
                      <a:lnTo>
                        <a:pt x="119" y="0"/>
                      </a:lnTo>
                      <a:lnTo>
                        <a:pt x="132" y="0"/>
                      </a:lnTo>
                      <a:lnTo>
                        <a:pt x="144" y="0"/>
                      </a:lnTo>
                      <a:lnTo>
                        <a:pt x="157" y="1"/>
                      </a:lnTo>
                      <a:lnTo>
                        <a:pt x="171" y="3"/>
                      </a:lnTo>
                      <a:lnTo>
                        <a:pt x="184" y="5"/>
                      </a:lnTo>
                      <a:lnTo>
                        <a:pt x="198" y="8"/>
                      </a:lnTo>
                      <a:lnTo>
                        <a:pt x="213" y="12"/>
                      </a:lnTo>
                      <a:lnTo>
                        <a:pt x="228" y="17"/>
                      </a:lnTo>
                      <a:lnTo>
                        <a:pt x="242" y="22"/>
                      </a:lnTo>
                      <a:lnTo>
                        <a:pt x="257" y="27"/>
                      </a:lnTo>
                      <a:lnTo>
                        <a:pt x="273" y="33"/>
                      </a:lnTo>
                      <a:lnTo>
                        <a:pt x="304" y="48"/>
                      </a:lnTo>
                      <a:lnTo>
                        <a:pt x="334" y="65"/>
                      </a:lnTo>
                      <a:lnTo>
                        <a:pt x="366" y="85"/>
                      </a:lnTo>
                      <a:lnTo>
                        <a:pt x="396" y="107"/>
                      </a:lnTo>
                      <a:lnTo>
                        <a:pt x="428" y="131"/>
                      </a:lnTo>
                      <a:lnTo>
                        <a:pt x="457" y="158"/>
                      </a:lnTo>
                      <a:lnTo>
                        <a:pt x="487" y="186"/>
                      </a:lnTo>
                      <a:lnTo>
                        <a:pt x="513" y="215"/>
                      </a:lnTo>
                      <a:lnTo>
                        <a:pt x="538" y="244"/>
                      </a:lnTo>
                      <a:lnTo>
                        <a:pt x="560" y="274"/>
                      </a:lnTo>
                      <a:lnTo>
                        <a:pt x="579" y="304"/>
                      </a:lnTo>
                      <a:lnTo>
                        <a:pt x="596" y="334"/>
                      </a:lnTo>
                      <a:lnTo>
                        <a:pt x="603" y="349"/>
                      </a:lnTo>
                      <a:lnTo>
                        <a:pt x="610" y="362"/>
                      </a:lnTo>
                      <a:lnTo>
                        <a:pt x="617" y="377"/>
                      </a:lnTo>
                      <a:lnTo>
                        <a:pt x="622" y="392"/>
                      </a:lnTo>
                      <a:lnTo>
                        <a:pt x="626" y="405"/>
                      </a:lnTo>
                      <a:lnTo>
                        <a:pt x="630" y="419"/>
                      </a:lnTo>
                      <a:lnTo>
                        <a:pt x="635" y="433"/>
                      </a:lnTo>
                      <a:lnTo>
                        <a:pt x="637" y="445"/>
                      </a:lnTo>
                      <a:lnTo>
                        <a:pt x="639" y="459"/>
                      </a:lnTo>
                      <a:lnTo>
                        <a:pt x="640" y="472"/>
                      </a:lnTo>
                      <a:lnTo>
                        <a:pt x="641" y="484"/>
                      </a:lnTo>
                      <a:lnTo>
                        <a:pt x="640" y="496"/>
                      </a:lnTo>
                      <a:lnTo>
                        <a:pt x="639" y="508"/>
                      </a:lnTo>
                      <a:lnTo>
                        <a:pt x="638" y="518"/>
                      </a:lnTo>
                      <a:lnTo>
                        <a:pt x="635" y="529"/>
                      </a:lnTo>
                      <a:lnTo>
                        <a:pt x="631" y="539"/>
                      </a:lnTo>
                      <a:lnTo>
                        <a:pt x="627" y="549"/>
                      </a:lnTo>
                      <a:lnTo>
                        <a:pt x="622" y="558"/>
                      </a:lnTo>
                      <a:lnTo>
                        <a:pt x="617" y="567"/>
                      </a:lnTo>
                      <a:lnTo>
                        <a:pt x="609" y="575"/>
                      </a:lnTo>
                      <a:lnTo>
                        <a:pt x="602" y="581"/>
                      </a:lnTo>
                      <a:lnTo>
                        <a:pt x="593" y="589"/>
                      </a:lnTo>
                      <a:lnTo>
                        <a:pt x="585" y="594"/>
                      </a:lnTo>
                      <a:lnTo>
                        <a:pt x="576" y="599"/>
                      </a:lnTo>
                      <a:lnTo>
                        <a:pt x="566" y="603"/>
                      </a:lnTo>
                      <a:lnTo>
                        <a:pt x="555" y="607"/>
                      </a:lnTo>
                      <a:lnTo>
                        <a:pt x="545" y="609"/>
                      </a:lnTo>
                      <a:lnTo>
                        <a:pt x="533" y="611"/>
                      </a:lnTo>
                      <a:lnTo>
                        <a:pt x="522" y="612"/>
                      </a:lnTo>
                      <a:lnTo>
                        <a:pt x="509" y="613"/>
                      </a:lnTo>
                      <a:lnTo>
                        <a:pt x="496" y="612"/>
                      </a:lnTo>
                      <a:lnTo>
                        <a:pt x="483" y="611"/>
                      </a:lnTo>
                      <a:lnTo>
                        <a:pt x="470" y="610"/>
                      </a:lnTo>
                      <a:lnTo>
                        <a:pt x="456" y="608"/>
                      </a:lnTo>
                      <a:lnTo>
                        <a:pt x="442" y="605"/>
                      </a:lnTo>
                      <a:lnTo>
                        <a:pt x="428" y="600"/>
                      </a:lnTo>
                      <a:lnTo>
                        <a:pt x="413" y="596"/>
                      </a:lnTo>
                      <a:lnTo>
                        <a:pt x="398" y="591"/>
                      </a:lnTo>
                      <a:lnTo>
                        <a:pt x="383" y="586"/>
                      </a:lnTo>
                      <a:lnTo>
                        <a:pt x="368" y="579"/>
                      </a:lnTo>
                      <a:lnTo>
                        <a:pt x="337" y="564"/>
                      </a:lnTo>
                      <a:lnTo>
                        <a:pt x="306" y="547"/>
                      </a:lnTo>
                      <a:lnTo>
                        <a:pt x="275" y="528"/>
                      </a:lnTo>
                      <a:lnTo>
                        <a:pt x="243" y="505"/>
                      </a:lnTo>
                      <a:lnTo>
                        <a:pt x="213" y="481"/>
                      </a:lnTo>
                      <a:lnTo>
                        <a:pt x="182" y="454"/>
                      </a:lnTo>
                      <a:lnTo>
                        <a:pt x="154" y="426"/>
                      </a:lnTo>
                      <a:lnTo>
                        <a:pt x="128" y="397"/>
                      </a:lnTo>
                      <a:lnTo>
                        <a:pt x="103" y="367"/>
                      </a:lnTo>
                      <a:lnTo>
                        <a:pt x="81" y="338"/>
                      </a:lnTo>
                      <a:lnTo>
                        <a:pt x="61" y="308"/>
                      </a:lnTo>
                      <a:lnTo>
                        <a:pt x="44" y="279"/>
                      </a:lnTo>
                      <a:lnTo>
                        <a:pt x="37" y="264"/>
                      </a:lnTo>
                      <a:lnTo>
                        <a:pt x="31" y="249"/>
                      </a:lnTo>
                      <a:lnTo>
                        <a:pt x="24" y="236"/>
                      </a:lnTo>
                      <a:lnTo>
                        <a:pt x="19" y="221"/>
                      </a:lnTo>
                      <a:lnTo>
                        <a:pt x="14" y="207"/>
                      </a:lnTo>
                      <a:lnTo>
                        <a:pt x="9" y="194"/>
                      </a:lnTo>
                      <a:lnTo>
                        <a:pt x="6" y="180"/>
                      </a:lnTo>
                      <a:lnTo>
                        <a:pt x="3" y="166"/>
                      </a:lnTo>
                      <a:lnTo>
                        <a:pt x="2" y="154"/>
                      </a:lnTo>
                      <a:lnTo>
                        <a:pt x="0" y="141"/>
                      </a:lnTo>
                      <a:lnTo>
                        <a:pt x="0" y="128"/>
                      </a:lnTo>
                      <a:lnTo>
                        <a:pt x="0" y="117"/>
                      </a:lnTo>
                      <a:lnTo>
                        <a:pt x="1" y="105"/>
                      </a:lnTo>
                      <a:lnTo>
                        <a:pt x="3" y="94"/>
                      </a:lnTo>
                      <a:lnTo>
                        <a:pt x="5" y="83"/>
                      </a:lnTo>
                      <a:lnTo>
                        <a:pt x="9" y="74"/>
                      </a:lnTo>
                      <a:lnTo>
                        <a:pt x="14" y="63"/>
                      </a:lnTo>
                      <a:lnTo>
                        <a:pt x="18" y="55"/>
                      </a:lnTo>
                      <a:lnTo>
                        <a:pt x="24" y="46"/>
                      </a:lnTo>
                      <a:lnTo>
                        <a:pt x="31"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1273175" y="4799013"/>
                  <a:ext cx="112713" cy="107950"/>
                </a:xfrm>
                <a:custGeom>
                  <a:avLst/>
                  <a:gdLst/>
                  <a:ahLst/>
                  <a:cxnLst>
                    <a:cxn ang="0">
                      <a:pos x="602" y="31"/>
                    </a:cxn>
                    <a:cxn ang="0">
                      <a:pos x="585" y="19"/>
                    </a:cxn>
                    <a:cxn ang="0">
                      <a:pos x="566" y="10"/>
                    </a:cxn>
                    <a:cxn ang="0">
                      <a:pos x="545" y="4"/>
                    </a:cxn>
                    <a:cxn ang="0">
                      <a:pos x="522" y="0"/>
                    </a:cxn>
                    <a:cxn ang="0">
                      <a:pos x="496" y="0"/>
                    </a:cxn>
                    <a:cxn ang="0">
                      <a:pos x="470" y="4"/>
                    </a:cxn>
                    <a:cxn ang="0">
                      <a:pos x="442" y="9"/>
                    </a:cxn>
                    <a:cxn ang="0">
                      <a:pos x="413" y="17"/>
                    </a:cxn>
                    <a:cxn ang="0">
                      <a:pos x="384" y="28"/>
                    </a:cxn>
                    <a:cxn ang="0">
                      <a:pos x="337" y="49"/>
                    </a:cxn>
                    <a:cxn ang="0">
                      <a:pos x="275" y="86"/>
                    </a:cxn>
                    <a:cxn ang="0">
                      <a:pos x="213" y="132"/>
                    </a:cxn>
                    <a:cxn ang="0">
                      <a:pos x="154" y="187"/>
                    </a:cxn>
                    <a:cxn ang="0">
                      <a:pos x="103" y="245"/>
                    </a:cxn>
                    <a:cxn ang="0">
                      <a:pos x="62" y="304"/>
                    </a:cxn>
                    <a:cxn ang="0">
                      <a:pos x="37" y="348"/>
                    </a:cxn>
                    <a:cxn ang="0">
                      <a:pos x="24" y="378"/>
                    </a:cxn>
                    <a:cxn ang="0">
                      <a:pos x="14" y="406"/>
                    </a:cxn>
                    <a:cxn ang="0">
                      <a:pos x="6" y="434"/>
                    </a:cxn>
                    <a:cxn ang="0">
                      <a:pos x="2" y="460"/>
                    </a:cxn>
                    <a:cxn ang="0">
                      <a:pos x="0" y="484"/>
                    </a:cxn>
                    <a:cxn ang="0">
                      <a:pos x="1" y="508"/>
                    </a:cxn>
                    <a:cxn ang="0">
                      <a:pos x="6" y="529"/>
                    </a:cxn>
                    <a:cxn ang="0">
                      <a:pos x="14" y="549"/>
                    </a:cxn>
                    <a:cxn ang="0">
                      <a:pos x="24" y="567"/>
                    </a:cxn>
                    <a:cxn ang="0">
                      <a:pos x="39" y="582"/>
                    </a:cxn>
                    <a:cxn ang="0">
                      <a:pos x="56" y="595"/>
                    </a:cxn>
                    <a:cxn ang="0">
                      <a:pos x="75" y="604"/>
                    </a:cxn>
                    <a:cxn ang="0">
                      <a:pos x="96" y="609"/>
                    </a:cxn>
                    <a:cxn ang="0">
                      <a:pos x="119" y="613"/>
                    </a:cxn>
                    <a:cxn ang="0">
                      <a:pos x="144" y="613"/>
                    </a:cxn>
                    <a:cxn ang="0">
                      <a:pos x="171" y="611"/>
                    </a:cxn>
                    <a:cxn ang="0">
                      <a:pos x="199" y="605"/>
                    </a:cxn>
                    <a:cxn ang="0">
                      <a:pos x="228" y="597"/>
                    </a:cxn>
                    <a:cxn ang="0">
                      <a:pos x="257" y="586"/>
                    </a:cxn>
                    <a:cxn ang="0">
                      <a:pos x="303" y="565"/>
                    </a:cxn>
                    <a:cxn ang="0">
                      <a:pos x="366" y="528"/>
                    </a:cxn>
                    <a:cxn ang="0">
                      <a:pos x="428" y="482"/>
                    </a:cxn>
                    <a:cxn ang="0">
                      <a:pos x="487" y="427"/>
                    </a:cxn>
                    <a:cxn ang="0">
                      <a:pos x="537" y="368"/>
                    </a:cxn>
                    <a:cxn ang="0">
                      <a:pos x="579" y="309"/>
                    </a:cxn>
                    <a:cxn ang="0">
                      <a:pos x="604" y="265"/>
                    </a:cxn>
                    <a:cxn ang="0">
                      <a:pos x="617" y="236"/>
                    </a:cxn>
                    <a:cxn ang="0">
                      <a:pos x="627" y="208"/>
                    </a:cxn>
                    <a:cxn ang="0">
                      <a:pos x="634" y="181"/>
                    </a:cxn>
                    <a:cxn ang="0">
                      <a:pos x="639" y="154"/>
                    </a:cxn>
                    <a:cxn ang="0">
                      <a:pos x="641" y="129"/>
                    </a:cxn>
                    <a:cxn ang="0">
                      <a:pos x="640" y="106"/>
                    </a:cxn>
                    <a:cxn ang="0">
                      <a:pos x="634" y="84"/>
                    </a:cxn>
                    <a:cxn ang="0">
                      <a:pos x="627" y="64"/>
                    </a:cxn>
                    <a:cxn ang="0">
                      <a:pos x="617" y="47"/>
                    </a:cxn>
                  </a:cxnLst>
                  <a:rect l="0" t="0" r="r" b="b"/>
                  <a:pathLst>
                    <a:path w="641" h="614">
                      <a:moveTo>
                        <a:pt x="609" y="38"/>
                      </a:moveTo>
                      <a:lnTo>
                        <a:pt x="602" y="31"/>
                      </a:lnTo>
                      <a:lnTo>
                        <a:pt x="594" y="25"/>
                      </a:lnTo>
                      <a:lnTo>
                        <a:pt x="585" y="19"/>
                      </a:lnTo>
                      <a:lnTo>
                        <a:pt x="576" y="14"/>
                      </a:lnTo>
                      <a:lnTo>
                        <a:pt x="566" y="10"/>
                      </a:lnTo>
                      <a:lnTo>
                        <a:pt x="555" y="7"/>
                      </a:lnTo>
                      <a:lnTo>
                        <a:pt x="545" y="4"/>
                      </a:lnTo>
                      <a:lnTo>
                        <a:pt x="533" y="2"/>
                      </a:lnTo>
                      <a:lnTo>
                        <a:pt x="522" y="0"/>
                      </a:lnTo>
                      <a:lnTo>
                        <a:pt x="509" y="0"/>
                      </a:lnTo>
                      <a:lnTo>
                        <a:pt x="496" y="0"/>
                      </a:lnTo>
                      <a:lnTo>
                        <a:pt x="484" y="2"/>
                      </a:lnTo>
                      <a:lnTo>
                        <a:pt x="470" y="4"/>
                      </a:lnTo>
                      <a:lnTo>
                        <a:pt x="456" y="6"/>
                      </a:lnTo>
                      <a:lnTo>
                        <a:pt x="442" y="9"/>
                      </a:lnTo>
                      <a:lnTo>
                        <a:pt x="428" y="12"/>
                      </a:lnTo>
                      <a:lnTo>
                        <a:pt x="413" y="17"/>
                      </a:lnTo>
                      <a:lnTo>
                        <a:pt x="398" y="22"/>
                      </a:lnTo>
                      <a:lnTo>
                        <a:pt x="384" y="28"/>
                      </a:lnTo>
                      <a:lnTo>
                        <a:pt x="368" y="34"/>
                      </a:lnTo>
                      <a:lnTo>
                        <a:pt x="337" y="49"/>
                      </a:lnTo>
                      <a:lnTo>
                        <a:pt x="306" y="66"/>
                      </a:lnTo>
                      <a:lnTo>
                        <a:pt x="275" y="86"/>
                      </a:lnTo>
                      <a:lnTo>
                        <a:pt x="243" y="108"/>
                      </a:lnTo>
                      <a:lnTo>
                        <a:pt x="213" y="132"/>
                      </a:lnTo>
                      <a:lnTo>
                        <a:pt x="183" y="159"/>
                      </a:lnTo>
                      <a:lnTo>
                        <a:pt x="154" y="187"/>
                      </a:lnTo>
                      <a:lnTo>
                        <a:pt x="127" y="215"/>
                      </a:lnTo>
                      <a:lnTo>
                        <a:pt x="103" y="245"/>
                      </a:lnTo>
                      <a:lnTo>
                        <a:pt x="81" y="274"/>
                      </a:lnTo>
                      <a:lnTo>
                        <a:pt x="62" y="304"/>
                      </a:lnTo>
                      <a:lnTo>
                        <a:pt x="45" y="334"/>
                      </a:lnTo>
                      <a:lnTo>
                        <a:pt x="37" y="348"/>
                      </a:lnTo>
                      <a:lnTo>
                        <a:pt x="30" y="363"/>
                      </a:lnTo>
                      <a:lnTo>
                        <a:pt x="24" y="378"/>
                      </a:lnTo>
                      <a:lnTo>
                        <a:pt x="19" y="391"/>
                      </a:lnTo>
                      <a:lnTo>
                        <a:pt x="14" y="406"/>
                      </a:lnTo>
                      <a:lnTo>
                        <a:pt x="9" y="420"/>
                      </a:lnTo>
                      <a:lnTo>
                        <a:pt x="6" y="434"/>
                      </a:lnTo>
                      <a:lnTo>
                        <a:pt x="4" y="446"/>
                      </a:lnTo>
                      <a:lnTo>
                        <a:pt x="2" y="460"/>
                      </a:lnTo>
                      <a:lnTo>
                        <a:pt x="1" y="472"/>
                      </a:lnTo>
                      <a:lnTo>
                        <a:pt x="0" y="484"/>
                      </a:lnTo>
                      <a:lnTo>
                        <a:pt x="0" y="497"/>
                      </a:lnTo>
                      <a:lnTo>
                        <a:pt x="1" y="508"/>
                      </a:lnTo>
                      <a:lnTo>
                        <a:pt x="3" y="519"/>
                      </a:lnTo>
                      <a:lnTo>
                        <a:pt x="6" y="529"/>
                      </a:lnTo>
                      <a:lnTo>
                        <a:pt x="9" y="540"/>
                      </a:lnTo>
                      <a:lnTo>
                        <a:pt x="14" y="549"/>
                      </a:lnTo>
                      <a:lnTo>
                        <a:pt x="19" y="559"/>
                      </a:lnTo>
                      <a:lnTo>
                        <a:pt x="24" y="567"/>
                      </a:lnTo>
                      <a:lnTo>
                        <a:pt x="32" y="575"/>
                      </a:lnTo>
                      <a:lnTo>
                        <a:pt x="39" y="582"/>
                      </a:lnTo>
                      <a:lnTo>
                        <a:pt x="46" y="589"/>
                      </a:lnTo>
                      <a:lnTo>
                        <a:pt x="56" y="595"/>
                      </a:lnTo>
                      <a:lnTo>
                        <a:pt x="64" y="600"/>
                      </a:lnTo>
                      <a:lnTo>
                        <a:pt x="75" y="604"/>
                      </a:lnTo>
                      <a:lnTo>
                        <a:pt x="85" y="607"/>
                      </a:lnTo>
                      <a:lnTo>
                        <a:pt x="96" y="609"/>
                      </a:lnTo>
                      <a:lnTo>
                        <a:pt x="107" y="612"/>
                      </a:lnTo>
                      <a:lnTo>
                        <a:pt x="119" y="613"/>
                      </a:lnTo>
                      <a:lnTo>
                        <a:pt x="132" y="614"/>
                      </a:lnTo>
                      <a:lnTo>
                        <a:pt x="144" y="613"/>
                      </a:lnTo>
                      <a:lnTo>
                        <a:pt x="157" y="612"/>
                      </a:lnTo>
                      <a:lnTo>
                        <a:pt x="171" y="611"/>
                      </a:lnTo>
                      <a:lnTo>
                        <a:pt x="184" y="608"/>
                      </a:lnTo>
                      <a:lnTo>
                        <a:pt x="199" y="605"/>
                      </a:lnTo>
                      <a:lnTo>
                        <a:pt x="213" y="601"/>
                      </a:lnTo>
                      <a:lnTo>
                        <a:pt x="228" y="597"/>
                      </a:lnTo>
                      <a:lnTo>
                        <a:pt x="242" y="592"/>
                      </a:lnTo>
                      <a:lnTo>
                        <a:pt x="257" y="586"/>
                      </a:lnTo>
                      <a:lnTo>
                        <a:pt x="273" y="580"/>
                      </a:lnTo>
                      <a:lnTo>
                        <a:pt x="303" y="565"/>
                      </a:lnTo>
                      <a:lnTo>
                        <a:pt x="335" y="547"/>
                      </a:lnTo>
                      <a:lnTo>
                        <a:pt x="366" y="528"/>
                      </a:lnTo>
                      <a:lnTo>
                        <a:pt x="397" y="506"/>
                      </a:lnTo>
                      <a:lnTo>
                        <a:pt x="428" y="482"/>
                      </a:lnTo>
                      <a:lnTo>
                        <a:pt x="457" y="455"/>
                      </a:lnTo>
                      <a:lnTo>
                        <a:pt x="487" y="427"/>
                      </a:lnTo>
                      <a:lnTo>
                        <a:pt x="513" y="398"/>
                      </a:lnTo>
                      <a:lnTo>
                        <a:pt x="537" y="368"/>
                      </a:lnTo>
                      <a:lnTo>
                        <a:pt x="560" y="339"/>
                      </a:lnTo>
                      <a:lnTo>
                        <a:pt x="579" y="309"/>
                      </a:lnTo>
                      <a:lnTo>
                        <a:pt x="595" y="280"/>
                      </a:lnTo>
                      <a:lnTo>
                        <a:pt x="604" y="265"/>
                      </a:lnTo>
                      <a:lnTo>
                        <a:pt x="610" y="250"/>
                      </a:lnTo>
                      <a:lnTo>
                        <a:pt x="617" y="236"/>
                      </a:lnTo>
                      <a:lnTo>
                        <a:pt x="622" y="222"/>
                      </a:lnTo>
                      <a:lnTo>
                        <a:pt x="627" y="208"/>
                      </a:lnTo>
                      <a:lnTo>
                        <a:pt x="631" y="194"/>
                      </a:lnTo>
                      <a:lnTo>
                        <a:pt x="634" y="181"/>
                      </a:lnTo>
                      <a:lnTo>
                        <a:pt x="637" y="167"/>
                      </a:lnTo>
                      <a:lnTo>
                        <a:pt x="639" y="154"/>
                      </a:lnTo>
                      <a:lnTo>
                        <a:pt x="640" y="142"/>
                      </a:lnTo>
                      <a:lnTo>
                        <a:pt x="641" y="129"/>
                      </a:lnTo>
                      <a:lnTo>
                        <a:pt x="641" y="117"/>
                      </a:lnTo>
                      <a:lnTo>
                        <a:pt x="640" y="106"/>
                      </a:lnTo>
                      <a:lnTo>
                        <a:pt x="638" y="94"/>
                      </a:lnTo>
                      <a:lnTo>
                        <a:pt x="634" y="84"/>
                      </a:lnTo>
                      <a:lnTo>
                        <a:pt x="631" y="74"/>
                      </a:lnTo>
                      <a:lnTo>
                        <a:pt x="627" y="64"/>
                      </a:lnTo>
                      <a:lnTo>
                        <a:pt x="622" y="55"/>
                      </a:lnTo>
                      <a:lnTo>
                        <a:pt x="617" y="47"/>
                      </a:lnTo>
                      <a:lnTo>
                        <a:pt x="609"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1273175" y="4695825"/>
                  <a:ext cx="112713" cy="107950"/>
                </a:xfrm>
                <a:custGeom>
                  <a:avLst/>
                  <a:gdLst/>
                  <a:ahLst/>
                  <a:cxnLst>
                    <a:cxn ang="0">
                      <a:pos x="602" y="30"/>
                    </a:cxn>
                    <a:cxn ang="0">
                      <a:pos x="585" y="18"/>
                    </a:cxn>
                    <a:cxn ang="0">
                      <a:pos x="566" y="9"/>
                    </a:cxn>
                    <a:cxn ang="0">
                      <a:pos x="545" y="3"/>
                    </a:cxn>
                    <a:cxn ang="0">
                      <a:pos x="522" y="0"/>
                    </a:cxn>
                    <a:cxn ang="0">
                      <a:pos x="496" y="0"/>
                    </a:cxn>
                    <a:cxn ang="0">
                      <a:pos x="470" y="2"/>
                    </a:cxn>
                    <a:cxn ang="0">
                      <a:pos x="442" y="8"/>
                    </a:cxn>
                    <a:cxn ang="0">
                      <a:pos x="413" y="15"/>
                    </a:cxn>
                    <a:cxn ang="0">
                      <a:pos x="384" y="27"/>
                    </a:cxn>
                    <a:cxn ang="0">
                      <a:pos x="337" y="48"/>
                    </a:cxn>
                    <a:cxn ang="0">
                      <a:pos x="275" y="85"/>
                    </a:cxn>
                    <a:cxn ang="0">
                      <a:pos x="213" y="131"/>
                    </a:cxn>
                    <a:cxn ang="0">
                      <a:pos x="154" y="186"/>
                    </a:cxn>
                    <a:cxn ang="0">
                      <a:pos x="103" y="244"/>
                    </a:cxn>
                    <a:cxn ang="0">
                      <a:pos x="62" y="303"/>
                    </a:cxn>
                    <a:cxn ang="0">
                      <a:pos x="37" y="347"/>
                    </a:cxn>
                    <a:cxn ang="0">
                      <a:pos x="24" y="377"/>
                    </a:cxn>
                    <a:cxn ang="0">
                      <a:pos x="14" y="404"/>
                    </a:cxn>
                    <a:cxn ang="0">
                      <a:pos x="6" y="432"/>
                    </a:cxn>
                    <a:cxn ang="0">
                      <a:pos x="2" y="458"/>
                    </a:cxn>
                    <a:cxn ang="0">
                      <a:pos x="0" y="483"/>
                    </a:cxn>
                    <a:cxn ang="0">
                      <a:pos x="1" y="506"/>
                    </a:cxn>
                    <a:cxn ang="0">
                      <a:pos x="6" y="528"/>
                    </a:cxn>
                    <a:cxn ang="0">
                      <a:pos x="14" y="549"/>
                    </a:cxn>
                    <a:cxn ang="0">
                      <a:pos x="24" y="566"/>
                    </a:cxn>
                    <a:cxn ang="0">
                      <a:pos x="39" y="581"/>
                    </a:cxn>
                    <a:cxn ang="0">
                      <a:pos x="56" y="594"/>
                    </a:cxn>
                    <a:cxn ang="0">
                      <a:pos x="75" y="602"/>
                    </a:cxn>
                    <a:cxn ang="0">
                      <a:pos x="96" y="609"/>
                    </a:cxn>
                    <a:cxn ang="0">
                      <a:pos x="119" y="612"/>
                    </a:cxn>
                    <a:cxn ang="0">
                      <a:pos x="144" y="612"/>
                    </a:cxn>
                    <a:cxn ang="0">
                      <a:pos x="171" y="609"/>
                    </a:cxn>
                    <a:cxn ang="0">
                      <a:pos x="199" y="603"/>
                    </a:cxn>
                    <a:cxn ang="0">
                      <a:pos x="228" y="596"/>
                    </a:cxn>
                    <a:cxn ang="0">
                      <a:pos x="257" y="584"/>
                    </a:cxn>
                    <a:cxn ang="0">
                      <a:pos x="303" y="563"/>
                    </a:cxn>
                    <a:cxn ang="0">
                      <a:pos x="366" y="526"/>
                    </a:cxn>
                    <a:cxn ang="0">
                      <a:pos x="428" y="480"/>
                    </a:cxn>
                    <a:cxn ang="0">
                      <a:pos x="487" y="425"/>
                    </a:cxn>
                    <a:cxn ang="0">
                      <a:pos x="537" y="367"/>
                    </a:cxn>
                    <a:cxn ang="0">
                      <a:pos x="579" y="308"/>
                    </a:cxn>
                    <a:cxn ang="0">
                      <a:pos x="604" y="264"/>
                    </a:cxn>
                    <a:cxn ang="0">
                      <a:pos x="617" y="235"/>
                    </a:cxn>
                    <a:cxn ang="0">
                      <a:pos x="627" y="206"/>
                    </a:cxn>
                    <a:cxn ang="0">
                      <a:pos x="634" y="179"/>
                    </a:cxn>
                    <a:cxn ang="0">
                      <a:pos x="639" y="153"/>
                    </a:cxn>
                    <a:cxn ang="0">
                      <a:pos x="641" y="128"/>
                    </a:cxn>
                    <a:cxn ang="0">
                      <a:pos x="640" y="104"/>
                    </a:cxn>
                    <a:cxn ang="0">
                      <a:pos x="634" y="83"/>
                    </a:cxn>
                    <a:cxn ang="0">
                      <a:pos x="627" y="63"/>
                    </a:cxn>
                    <a:cxn ang="0">
                      <a:pos x="617" y="45"/>
                    </a:cxn>
                  </a:cxnLst>
                  <a:rect l="0" t="0" r="r" b="b"/>
                  <a:pathLst>
                    <a:path w="641" h="612">
                      <a:moveTo>
                        <a:pt x="609" y="38"/>
                      </a:moveTo>
                      <a:lnTo>
                        <a:pt x="602" y="30"/>
                      </a:lnTo>
                      <a:lnTo>
                        <a:pt x="594" y="24"/>
                      </a:lnTo>
                      <a:lnTo>
                        <a:pt x="585" y="18"/>
                      </a:lnTo>
                      <a:lnTo>
                        <a:pt x="576" y="13"/>
                      </a:lnTo>
                      <a:lnTo>
                        <a:pt x="566" y="9"/>
                      </a:lnTo>
                      <a:lnTo>
                        <a:pt x="555" y="6"/>
                      </a:lnTo>
                      <a:lnTo>
                        <a:pt x="545" y="3"/>
                      </a:lnTo>
                      <a:lnTo>
                        <a:pt x="533" y="1"/>
                      </a:lnTo>
                      <a:lnTo>
                        <a:pt x="522" y="0"/>
                      </a:lnTo>
                      <a:lnTo>
                        <a:pt x="509" y="0"/>
                      </a:lnTo>
                      <a:lnTo>
                        <a:pt x="496" y="0"/>
                      </a:lnTo>
                      <a:lnTo>
                        <a:pt x="484" y="1"/>
                      </a:lnTo>
                      <a:lnTo>
                        <a:pt x="470" y="2"/>
                      </a:lnTo>
                      <a:lnTo>
                        <a:pt x="456" y="5"/>
                      </a:lnTo>
                      <a:lnTo>
                        <a:pt x="442" y="8"/>
                      </a:lnTo>
                      <a:lnTo>
                        <a:pt x="428" y="11"/>
                      </a:lnTo>
                      <a:lnTo>
                        <a:pt x="413" y="15"/>
                      </a:lnTo>
                      <a:lnTo>
                        <a:pt x="398" y="21"/>
                      </a:lnTo>
                      <a:lnTo>
                        <a:pt x="384" y="27"/>
                      </a:lnTo>
                      <a:lnTo>
                        <a:pt x="368" y="33"/>
                      </a:lnTo>
                      <a:lnTo>
                        <a:pt x="337" y="48"/>
                      </a:lnTo>
                      <a:lnTo>
                        <a:pt x="306" y="65"/>
                      </a:lnTo>
                      <a:lnTo>
                        <a:pt x="275" y="85"/>
                      </a:lnTo>
                      <a:lnTo>
                        <a:pt x="243" y="107"/>
                      </a:lnTo>
                      <a:lnTo>
                        <a:pt x="213" y="131"/>
                      </a:lnTo>
                      <a:lnTo>
                        <a:pt x="183" y="158"/>
                      </a:lnTo>
                      <a:lnTo>
                        <a:pt x="154" y="186"/>
                      </a:lnTo>
                      <a:lnTo>
                        <a:pt x="127" y="215"/>
                      </a:lnTo>
                      <a:lnTo>
                        <a:pt x="103" y="244"/>
                      </a:lnTo>
                      <a:lnTo>
                        <a:pt x="81" y="274"/>
                      </a:lnTo>
                      <a:lnTo>
                        <a:pt x="62" y="303"/>
                      </a:lnTo>
                      <a:lnTo>
                        <a:pt x="45" y="333"/>
                      </a:lnTo>
                      <a:lnTo>
                        <a:pt x="37" y="347"/>
                      </a:lnTo>
                      <a:lnTo>
                        <a:pt x="30" y="362"/>
                      </a:lnTo>
                      <a:lnTo>
                        <a:pt x="24" y="377"/>
                      </a:lnTo>
                      <a:lnTo>
                        <a:pt x="19" y="390"/>
                      </a:lnTo>
                      <a:lnTo>
                        <a:pt x="14" y="404"/>
                      </a:lnTo>
                      <a:lnTo>
                        <a:pt x="9" y="419"/>
                      </a:lnTo>
                      <a:lnTo>
                        <a:pt x="6" y="432"/>
                      </a:lnTo>
                      <a:lnTo>
                        <a:pt x="4" y="445"/>
                      </a:lnTo>
                      <a:lnTo>
                        <a:pt x="2" y="458"/>
                      </a:lnTo>
                      <a:lnTo>
                        <a:pt x="1" y="471"/>
                      </a:lnTo>
                      <a:lnTo>
                        <a:pt x="0" y="483"/>
                      </a:lnTo>
                      <a:lnTo>
                        <a:pt x="0" y="495"/>
                      </a:lnTo>
                      <a:lnTo>
                        <a:pt x="1" y="506"/>
                      </a:lnTo>
                      <a:lnTo>
                        <a:pt x="3" y="518"/>
                      </a:lnTo>
                      <a:lnTo>
                        <a:pt x="6" y="528"/>
                      </a:lnTo>
                      <a:lnTo>
                        <a:pt x="9" y="539"/>
                      </a:lnTo>
                      <a:lnTo>
                        <a:pt x="14" y="549"/>
                      </a:lnTo>
                      <a:lnTo>
                        <a:pt x="19" y="558"/>
                      </a:lnTo>
                      <a:lnTo>
                        <a:pt x="24" y="566"/>
                      </a:lnTo>
                      <a:lnTo>
                        <a:pt x="32" y="574"/>
                      </a:lnTo>
                      <a:lnTo>
                        <a:pt x="39" y="581"/>
                      </a:lnTo>
                      <a:lnTo>
                        <a:pt x="46" y="587"/>
                      </a:lnTo>
                      <a:lnTo>
                        <a:pt x="56" y="594"/>
                      </a:lnTo>
                      <a:lnTo>
                        <a:pt x="64" y="598"/>
                      </a:lnTo>
                      <a:lnTo>
                        <a:pt x="75" y="602"/>
                      </a:lnTo>
                      <a:lnTo>
                        <a:pt x="85" y="605"/>
                      </a:lnTo>
                      <a:lnTo>
                        <a:pt x="96" y="609"/>
                      </a:lnTo>
                      <a:lnTo>
                        <a:pt x="107" y="611"/>
                      </a:lnTo>
                      <a:lnTo>
                        <a:pt x="119" y="612"/>
                      </a:lnTo>
                      <a:lnTo>
                        <a:pt x="132" y="612"/>
                      </a:lnTo>
                      <a:lnTo>
                        <a:pt x="144" y="612"/>
                      </a:lnTo>
                      <a:lnTo>
                        <a:pt x="157" y="611"/>
                      </a:lnTo>
                      <a:lnTo>
                        <a:pt x="171" y="609"/>
                      </a:lnTo>
                      <a:lnTo>
                        <a:pt x="184" y="606"/>
                      </a:lnTo>
                      <a:lnTo>
                        <a:pt x="199" y="603"/>
                      </a:lnTo>
                      <a:lnTo>
                        <a:pt x="213" y="600"/>
                      </a:lnTo>
                      <a:lnTo>
                        <a:pt x="228" y="596"/>
                      </a:lnTo>
                      <a:lnTo>
                        <a:pt x="242" y="591"/>
                      </a:lnTo>
                      <a:lnTo>
                        <a:pt x="257" y="584"/>
                      </a:lnTo>
                      <a:lnTo>
                        <a:pt x="273" y="578"/>
                      </a:lnTo>
                      <a:lnTo>
                        <a:pt x="303" y="563"/>
                      </a:lnTo>
                      <a:lnTo>
                        <a:pt x="335" y="546"/>
                      </a:lnTo>
                      <a:lnTo>
                        <a:pt x="366" y="526"/>
                      </a:lnTo>
                      <a:lnTo>
                        <a:pt x="397" y="504"/>
                      </a:lnTo>
                      <a:lnTo>
                        <a:pt x="428" y="480"/>
                      </a:lnTo>
                      <a:lnTo>
                        <a:pt x="457" y="454"/>
                      </a:lnTo>
                      <a:lnTo>
                        <a:pt x="487" y="425"/>
                      </a:lnTo>
                      <a:lnTo>
                        <a:pt x="513" y="397"/>
                      </a:lnTo>
                      <a:lnTo>
                        <a:pt x="537" y="367"/>
                      </a:lnTo>
                      <a:lnTo>
                        <a:pt x="560" y="338"/>
                      </a:lnTo>
                      <a:lnTo>
                        <a:pt x="579" y="308"/>
                      </a:lnTo>
                      <a:lnTo>
                        <a:pt x="595" y="279"/>
                      </a:lnTo>
                      <a:lnTo>
                        <a:pt x="604" y="264"/>
                      </a:lnTo>
                      <a:lnTo>
                        <a:pt x="610" y="249"/>
                      </a:lnTo>
                      <a:lnTo>
                        <a:pt x="617" y="235"/>
                      </a:lnTo>
                      <a:lnTo>
                        <a:pt x="622" y="221"/>
                      </a:lnTo>
                      <a:lnTo>
                        <a:pt x="627" y="206"/>
                      </a:lnTo>
                      <a:lnTo>
                        <a:pt x="631" y="192"/>
                      </a:lnTo>
                      <a:lnTo>
                        <a:pt x="634" y="179"/>
                      </a:lnTo>
                      <a:lnTo>
                        <a:pt x="637" y="166"/>
                      </a:lnTo>
                      <a:lnTo>
                        <a:pt x="639" y="153"/>
                      </a:lnTo>
                      <a:lnTo>
                        <a:pt x="640" y="140"/>
                      </a:lnTo>
                      <a:lnTo>
                        <a:pt x="641" y="128"/>
                      </a:lnTo>
                      <a:lnTo>
                        <a:pt x="641" y="116"/>
                      </a:lnTo>
                      <a:lnTo>
                        <a:pt x="640" y="104"/>
                      </a:lnTo>
                      <a:lnTo>
                        <a:pt x="638" y="93"/>
                      </a:lnTo>
                      <a:lnTo>
                        <a:pt x="634" y="83"/>
                      </a:lnTo>
                      <a:lnTo>
                        <a:pt x="631" y="72"/>
                      </a:lnTo>
                      <a:lnTo>
                        <a:pt x="627" y="63"/>
                      </a:lnTo>
                      <a:lnTo>
                        <a:pt x="622" y="53"/>
                      </a:lnTo>
                      <a:lnTo>
                        <a:pt x="617" y="45"/>
                      </a:lnTo>
                      <a:lnTo>
                        <a:pt x="609"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1273175" y="4592638"/>
                  <a:ext cx="112713" cy="107950"/>
                </a:xfrm>
                <a:custGeom>
                  <a:avLst/>
                  <a:gdLst/>
                  <a:ahLst/>
                  <a:cxnLst>
                    <a:cxn ang="0">
                      <a:pos x="602" y="31"/>
                    </a:cxn>
                    <a:cxn ang="0">
                      <a:pos x="585" y="19"/>
                    </a:cxn>
                    <a:cxn ang="0">
                      <a:pos x="566" y="9"/>
                    </a:cxn>
                    <a:cxn ang="0">
                      <a:pos x="545" y="4"/>
                    </a:cxn>
                    <a:cxn ang="0">
                      <a:pos x="522" y="1"/>
                    </a:cxn>
                    <a:cxn ang="0">
                      <a:pos x="496" y="1"/>
                    </a:cxn>
                    <a:cxn ang="0">
                      <a:pos x="470" y="3"/>
                    </a:cxn>
                    <a:cxn ang="0">
                      <a:pos x="442" y="8"/>
                    </a:cxn>
                    <a:cxn ang="0">
                      <a:pos x="413" y="17"/>
                    </a:cxn>
                    <a:cxn ang="0">
                      <a:pos x="384" y="27"/>
                    </a:cxn>
                    <a:cxn ang="0">
                      <a:pos x="337" y="48"/>
                    </a:cxn>
                    <a:cxn ang="0">
                      <a:pos x="275" y="85"/>
                    </a:cxn>
                    <a:cxn ang="0">
                      <a:pos x="213" y="131"/>
                    </a:cxn>
                    <a:cxn ang="0">
                      <a:pos x="154" y="186"/>
                    </a:cxn>
                    <a:cxn ang="0">
                      <a:pos x="103" y="245"/>
                    </a:cxn>
                    <a:cxn ang="0">
                      <a:pos x="62" y="304"/>
                    </a:cxn>
                    <a:cxn ang="0">
                      <a:pos x="37" y="348"/>
                    </a:cxn>
                    <a:cxn ang="0">
                      <a:pos x="24" y="377"/>
                    </a:cxn>
                    <a:cxn ang="0">
                      <a:pos x="14" y="405"/>
                    </a:cxn>
                    <a:cxn ang="0">
                      <a:pos x="6" y="433"/>
                    </a:cxn>
                    <a:cxn ang="0">
                      <a:pos x="2" y="459"/>
                    </a:cxn>
                    <a:cxn ang="0">
                      <a:pos x="0" y="484"/>
                    </a:cxn>
                    <a:cxn ang="0">
                      <a:pos x="1" y="507"/>
                    </a:cxn>
                    <a:cxn ang="0">
                      <a:pos x="6" y="530"/>
                    </a:cxn>
                    <a:cxn ang="0">
                      <a:pos x="14" y="550"/>
                    </a:cxn>
                    <a:cxn ang="0">
                      <a:pos x="24" y="566"/>
                    </a:cxn>
                    <a:cxn ang="0">
                      <a:pos x="39" y="582"/>
                    </a:cxn>
                    <a:cxn ang="0">
                      <a:pos x="56" y="594"/>
                    </a:cxn>
                    <a:cxn ang="0">
                      <a:pos x="75" y="603"/>
                    </a:cxn>
                    <a:cxn ang="0">
                      <a:pos x="96" y="610"/>
                    </a:cxn>
                    <a:cxn ang="0">
                      <a:pos x="119" y="613"/>
                    </a:cxn>
                    <a:cxn ang="0">
                      <a:pos x="144" y="613"/>
                    </a:cxn>
                    <a:cxn ang="0">
                      <a:pos x="171" y="610"/>
                    </a:cxn>
                    <a:cxn ang="0">
                      <a:pos x="199" y="604"/>
                    </a:cxn>
                    <a:cxn ang="0">
                      <a:pos x="228" y="596"/>
                    </a:cxn>
                    <a:cxn ang="0">
                      <a:pos x="257" y="585"/>
                    </a:cxn>
                    <a:cxn ang="0">
                      <a:pos x="303" y="564"/>
                    </a:cxn>
                    <a:cxn ang="0">
                      <a:pos x="366" y="528"/>
                    </a:cxn>
                    <a:cxn ang="0">
                      <a:pos x="428" y="481"/>
                    </a:cxn>
                    <a:cxn ang="0">
                      <a:pos x="487" y="426"/>
                    </a:cxn>
                    <a:cxn ang="0">
                      <a:pos x="537" y="368"/>
                    </a:cxn>
                    <a:cxn ang="0">
                      <a:pos x="579" y="308"/>
                    </a:cxn>
                    <a:cxn ang="0">
                      <a:pos x="604" y="265"/>
                    </a:cxn>
                    <a:cxn ang="0">
                      <a:pos x="617" y="236"/>
                    </a:cxn>
                    <a:cxn ang="0">
                      <a:pos x="627" y="207"/>
                    </a:cxn>
                    <a:cxn ang="0">
                      <a:pos x="634" y="180"/>
                    </a:cxn>
                    <a:cxn ang="0">
                      <a:pos x="639" y="153"/>
                    </a:cxn>
                    <a:cxn ang="0">
                      <a:pos x="641" y="128"/>
                    </a:cxn>
                    <a:cxn ang="0">
                      <a:pos x="640" y="105"/>
                    </a:cxn>
                    <a:cxn ang="0">
                      <a:pos x="634" y="84"/>
                    </a:cxn>
                    <a:cxn ang="0">
                      <a:pos x="627" y="64"/>
                    </a:cxn>
                    <a:cxn ang="0">
                      <a:pos x="617" y="46"/>
                    </a:cxn>
                  </a:cxnLst>
                  <a:rect l="0" t="0" r="r" b="b"/>
                  <a:pathLst>
                    <a:path w="641" h="613">
                      <a:moveTo>
                        <a:pt x="609" y="38"/>
                      </a:moveTo>
                      <a:lnTo>
                        <a:pt x="602" y="31"/>
                      </a:lnTo>
                      <a:lnTo>
                        <a:pt x="594" y="24"/>
                      </a:lnTo>
                      <a:lnTo>
                        <a:pt x="585" y="19"/>
                      </a:lnTo>
                      <a:lnTo>
                        <a:pt x="576" y="13"/>
                      </a:lnTo>
                      <a:lnTo>
                        <a:pt x="566" y="9"/>
                      </a:lnTo>
                      <a:lnTo>
                        <a:pt x="555" y="6"/>
                      </a:lnTo>
                      <a:lnTo>
                        <a:pt x="545" y="4"/>
                      </a:lnTo>
                      <a:lnTo>
                        <a:pt x="533" y="2"/>
                      </a:lnTo>
                      <a:lnTo>
                        <a:pt x="522" y="1"/>
                      </a:lnTo>
                      <a:lnTo>
                        <a:pt x="509" y="0"/>
                      </a:lnTo>
                      <a:lnTo>
                        <a:pt x="496" y="1"/>
                      </a:lnTo>
                      <a:lnTo>
                        <a:pt x="484" y="2"/>
                      </a:lnTo>
                      <a:lnTo>
                        <a:pt x="470" y="3"/>
                      </a:lnTo>
                      <a:lnTo>
                        <a:pt x="456" y="5"/>
                      </a:lnTo>
                      <a:lnTo>
                        <a:pt x="442" y="8"/>
                      </a:lnTo>
                      <a:lnTo>
                        <a:pt x="428" y="12"/>
                      </a:lnTo>
                      <a:lnTo>
                        <a:pt x="413" y="17"/>
                      </a:lnTo>
                      <a:lnTo>
                        <a:pt x="398" y="22"/>
                      </a:lnTo>
                      <a:lnTo>
                        <a:pt x="384" y="27"/>
                      </a:lnTo>
                      <a:lnTo>
                        <a:pt x="368" y="33"/>
                      </a:lnTo>
                      <a:lnTo>
                        <a:pt x="337" y="48"/>
                      </a:lnTo>
                      <a:lnTo>
                        <a:pt x="306" y="66"/>
                      </a:lnTo>
                      <a:lnTo>
                        <a:pt x="275" y="85"/>
                      </a:lnTo>
                      <a:lnTo>
                        <a:pt x="243" y="107"/>
                      </a:lnTo>
                      <a:lnTo>
                        <a:pt x="213" y="131"/>
                      </a:lnTo>
                      <a:lnTo>
                        <a:pt x="183" y="159"/>
                      </a:lnTo>
                      <a:lnTo>
                        <a:pt x="154" y="186"/>
                      </a:lnTo>
                      <a:lnTo>
                        <a:pt x="127" y="216"/>
                      </a:lnTo>
                      <a:lnTo>
                        <a:pt x="103" y="245"/>
                      </a:lnTo>
                      <a:lnTo>
                        <a:pt x="81" y="275"/>
                      </a:lnTo>
                      <a:lnTo>
                        <a:pt x="62" y="304"/>
                      </a:lnTo>
                      <a:lnTo>
                        <a:pt x="45" y="334"/>
                      </a:lnTo>
                      <a:lnTo>
                        <a:pt x="37" y="348"/>
                      </a:lnTo>
                      <a:lnTo>
                        <a:pt x="30" y="363"/>
                      </a:lnTo>
                      <a:lnTo>
                        <a:pt x="24" y="377"/>
                      </a:lnTo>
                      <a:lnTo>
                        <a:pt x="19" y="392"/>
                      </a:lnTo>
                      <a:lnTo>
                        <a:pt x="14" y="405"/>
                      </a:lnTo>
                      <a:lnTo>
                        <a:pt x="9" y="419"/>
                      </a:lnTo>
                      <a:lnTo>
                        <a:pt x="6" y="433"/>
                      </a:lnTo>
                      <a:lnTo>
                        <a:pt x="4" y="446"/>
                      </a:lnTo>
                      <a:lnTo>
                        <a:pt x="2" y="459"/>
                      </a:lnTo>
                      <a:lnTo>
                        <a:pt x="1" y="472"/>
                      </a:lnTo>
                      <a:lnTo>
                        <a:pt x="0" y="484"/>
                      </a:lnTo>
                      <a:lnTo>
                        <a:pt x="0" y="496"/>
                      </a:lnTo>
                      <a:lnTo>
                        <a:pt x="1" y="507"/>
                      </a:lnTo>
                      <a:lnTo>
                        <a:pt x="3" y="519"/>
                      </a:lnTo>
                      <a:lnTo>
                        <a:pt x="6" y="530"/>
                      </a:lnTo>
                      <a:lnTo>
                        <a:pt x="9" y="539"/>
                      </a:lnTo>
                      <a:lnTo>
                        <a:pt x="14" y="550"/>
                      </a:lnTo>
                      <a:lnTo>
                        <a:pt x="19" y="558"/>
                      </a:lnTo>
                      <a:lnTo>
                        <a:pt x="24" y="566"/>
                      </a:lnTo>
                      <a:lnTo>
                        <a:pt x="32" y="575"/>
                      </a:lnTo>
                      <a:lnTo>
                        <a:pt x="39" y="582"/>
                      </a:lnTo>
                      <a:lnTo>
                        <a:pt x="46" y="589"/>
                      </a:lnTo>
                      <a:lnTo>
                        <a:pt x="56" y="594"/>
                      </a:lnTo>
                      <a:lnTo>
                        <a:pt x="64" y="599"/>
                      </a:lnTo>
                      <a:lnTo>
                        <a:pt x="75" y="603"/>
                      </a:lnTo>
                      <a:lnTo>
                        <a:pt x="85" y="607"/>
                      </a:lnTo>
                      <a:lnTo>
                        <a:pt x="96" y="610"/>
                      </a:lnTo>
                      <a:lnTo>
                        <a:pt x="107" y="611"/>
                      </a:lnTo>
                      <a:lnTo>
                        <a:pt x="119" y="613"/>
                      </a:lnTo>
                      <a:lnTo>
                        <a:pt x="132" y="613"/>
                      </a:lnTo>
                      <a:lnTo>
                        <a:pt x="144" y="613"/>
                      </a:lnTo>
                      <a:lnTo>
                        <a:pt x="157" y="612"/>
                      </a:lnTo>
                      <a:lnTo>
                        <a:pt x="171" y="610"/>
                      </a:lnTo>
                      <a:lnTo>
                        <a:pt x="184" y="608"/>
                      </a:lnTo>
                      <a:lnTo>
                        <a:pt x="199" y="604"/>
                      </a:lnTo>
                      <a:lnTo>
                        <a:pt x="213" y="600"/>
                      </a:lnTo>
                      <a:lnTo>
                        <a:pt x="228" y="596"/>
                      </a:lnTo>
                      <a:lnTo>
                        <a:pt x="242" y="591"/>
                      </a:lnTo>
                      <a:lnTo>
                        <a:pt x="257" y="585"/>
                      </a:lnTo>
                      <a:lnTo>
                        <a:pt x="273" y="579"/>
                      </a:lnTo>
                      <a:lnTo>
                        <a:pt x="303" y="564"/>
                      </a:lnTo>
                      <a:lnTo>
                        <a:pt x="335" y="548"/>
                      </a:lnTo>
                      <a:lnTo>
                        <a:pt x="366" y="528"/>
                      </a:lnTo>
                      <a:lnTo>
                        <a:pt x="397" y="505"/>
                      </a:lnTo>
                      <a:lnTo>
                        <a:pt x="428" y="481"/>
                      </a:lnTo>
                      <a:lnTo>
                        <a:pt x="457" y="455"/>
                      </a:lnTo>
                      <a:lnTo>
                        <a:pt x="487" y="426"/>
                      </a:lnTo>
                      <a:lnTo>
                        <a:pt x="513" y="398"/>
                      </a:lnTo>
                      <a:lnTo>
                        <a:pt x="537" y="368"/>
                      </a:lnTo>
                      <a:lnTo>
                        <a:pt x="560" y="339"/>
                      </a:lnTo>
                      <a:lnTo>
                        <a:pt x="579" y="308"/>
                      </a:lnTo>
                      <a:lnTo>
                        <a:pt x="595" y="279"/>
                      </a:lnTo>
                      <a:lnTo>
                        <a:pt x="604" y="265"/>
                      </a:lnTo>
                      <a:lnTo>
                        <a:pt x="610" y="250"/>
                      </a:lnTo>
                      <a:lnTo>
                        <a:pt x="617" y="236"/>
                      </a:lnTo>
                      <a:lnTo>
                        <a:pt x="622" y="222"/>
                      </a:lnTo>
                      <a:lnTo>
                        <a:pt x="627" y="207"/>
                      </a:lnTo>
                      <a:lnTo>
                        <a:pt x="631" y="194"/>
                      </a:lnTo>
                      <a:lnTo>
                        <a:pt x="634" y="180"/>
                      </a:lnTo>
                      <a:lnTo>
                        <a:pt x="637" y="167"/>
                      </a:lnTo>
                      <a:lnTo>
                        <a:pt x="639" y="153"/>
                      </a:lnTo>
                      <a:lnTo>
                        <a:pt x="640" y="141"/>
                      </a:lnTo>
                      <a:lnTo>
                        <a:pt x="641" y="128"/>
                      </a:lnTo>
                      <a:lnTo>
                        <a:pt x="641" y="117"/>
                      </a:lnTo>
                      <a:lnTo>
                        <a:pt x="640" y="105"/>
                      </a:lnTo>
                      <a:lnTo>
                        <a:pt x="638" y="94"/>
                      </a:lnTo>
                      <a:lnTo>
                        <a:pt x="634" y="84"/>
                      </a:lnTo>
                      <a:lnTo>
                        <a:pt x="631" y="73"/>
                      </a:lnTo>
                      <a:lnTo>
                        <a:pt x="627" y="64"/>
                      </a:lnTo>
                      <a:lnTo>
                        <a:pt x="622" y="54"/>
                      </a:lnTo>
                      <a:lnTo>
                        <a:pt x="617" y="46"/>
                      </a:lnTo>
                      <a:lnTo>
                        <a:pt x="609"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1273175" y="4487863"/>
                  <a:ext cx="112713" cy="107950"/>
                </a:xfrm>
                <a:custGeom>
                  <a:avLst/>
                  <a:gdLst/>
                  <a:ahLst/>
                  <a:cxnLst>
                    <a:cxn ang="0">
                      <a:pos x="602" y="30"/>
                    </a:cxn>
                    <a:cxn ang="0">
                      <a:pos x="585" y="19"/>
                    </a:cxn>
                    <a:cxn ang="0">
                      <a:pos x="566" y="9"/>
                    </a:cxn>
                    <a:cxn ang="0">
                      <a:pos x="545" y="3"/>
                    </a:cxn>
                    <a:cxn ang="0">
                      <a:pos x="522" y="0"/>
                    </a:cxn>
                    <a:cxn ang="0">
                      <a:pos x="496" y="0"/>
                    </a:cxn>
                    <a:cxn ang="0">
                      <a:pos x="470" y="3"/>
                    </a:cxn>
                    <a:cxn ang="0">
                      <a:pos x="442" y="8"/>
                    </a:cxn>
                    <a:cxn ang="0">
                      <a:pos x="413" y="17"/>
                    </a:cxn>
                    <a:cxn ang="0">
                      <a:pos x="384" y="27"/>
                    </a:cxn>
                    <a:cxn ang="0">
                      <a:pos x="337" y="48"/>
                    </a:cxn>
                    <a:cxn ang="0">
                      <a:pos x="275" y="85"/>
                    </a:cxn>
                    <a:cxn ang="0">
                      <a:pos x="213" y="131"/>
                    </a:cxn>
                    <a:cxn ang="0">
                      <a:pos x="154" y="186"/>
                    </a:cxn>
                    <a:cxn ang="0">
                      <a:pos x="103" y="244"/>
                    </a:cxn>
                    <a:cxn ang="0">
                      <a:pos x="62" y="304"/>
                    </a:cxn>
                    <a:cxn ang="0">
                      <a:pos x="37" y="349"/>
                    </a:cxn>
                    <a:cxn ang="0">
                      <a:pos x="24" y="377"/>
                    </a:cxn>
                    <a:cxn ang="0">
                      <a:pos x="14" y="405"/>
                    </a:cxn>
                    <a:cxn ang="0">
                      <a:pos x="6" y="433"/>
                    </a:cxn>
                    <a:cxn ang="0">
                      <a:pos x="2" y="459"/>
                    </a:cxn>
                    <a:cxn ang="0">
                      <a:pos x="0" y="484"/>
                    </a:cxn>
                    <a:cxn ang="0">
                      <a:pos x="1" y="508"/>
                    </a:cxn>
                    <a:cxn ang="0">
                      <a:pos x="6" y="529"/>
                    </a:cxn>
                    <a:cxn ang="0">
                      <a:pos x="14" y="549"/>
                    </a:cxn>
                    <a:cxn ang="0">
                      <a:pos x="24" y="567"/>
                    </a:cxn>
                    <a:cxn ang="0">
                      <a:pos x="39" y="581"/>
                    </a:cxn>
                    <a:cxn ang="0">
                      <a:pos x="56" y="594"/>
                    </a:cxn>
                    <a:cxn ang="0">
                      <a:pos x="75" y="603"/>
                    </a:cxn>
                    <a:cxn ang="0">
                      <a:pos x="96" y="609"/>
                    </a:cxn>
                    <a:cxn ang="0">
                      <a:pos x="119" y="612"/>
                    </a:cxn>
                    <a:cxn ang="0">
                      <a:pos x="144" y="612"/>
                    </a:cxn>
                    <a:cxn ang="0">
                      <a:pos x="171" y="610"/>
                    </a:cxn>
                    <a:cxn ang="0">
                      <a:pos x="199" y="605"/>
                    </a:cxn>
                    <a:cxn ang="0">
                      <a:pos x="228" y="596"/>
                    </a:cxn>
                    <a:cxn ang="0">
                      <a:pos x="257" y="586"/>
                    </a:cxn>
                    <a:cxn ang="0">
                      <a:pos x="303" y="564"/>
                    </a:cxn>
                    <a:cxn ang="0">
                      <a:pos x="366" y="528"/>
                    </a:cxn>
                    <a:cxn ang="0">
                      <a:pos x="428" y="481"/>
                    </a:cxn>
                    <a:cxn ang="0">
                      <a:pos x="487" y="426"/>
                    </a:cxn>
                    <a:cxn ang="0">
                      <a:pos x="537" y="367"/>
                    </a:cxn>
                    <a:cxn ang="0">
                      <a:pos x="579" y="308"/>
                    </a:cxn>
                    <a:cxn ang="0">
                      <a:pos x="604" y="264"/>
                    </a:cxn>
                    <a:cxn ang="0">
                      <a:pos x="617" y="236"/>
                    </a:cxn>
                    <a:cxn ang="0">
                      <a:pos x="627" y="207"/>
                    </a:cxn>
                    <a:cxn ang="0">
                      <a:pos x="634" y="180"/>
                    </a:cxn>
                    <a:cxn ang="0">
                      <a:pos x="639" y="154"/>
                    </a:cxn>
                    <a:cxn ang="0">
                      <a:pos x="641" y="128"/>
                    </a:cxn>
                    <a:cxn ang="0">
                      <a:pos x="640" y="105"/>
                    </a:cxn>
                    <a:cxn ang="0">
                      <a:pos x="634" y="83"/>
                    </a:cxn>
                    <a:cxn ang="0">
                      <a:pos x="627" y="63"/>
                    </a:cxn>
                    <a:cxn ang="0">
                      <a:pos x="617" y="46"/>
                    </a:cxn>
                  </a:cxnLst>
                  <a:rect l="0" t="0" r="r" b="b"/>
                  <a:pathLst>
                    <a:path w="641" h="613">
                      <a:moveTo>
                        <a:pt x="609" y="38"/>
                      </a:moveTo>
                      <a:lnTo>
                        <a:pt x="602" y="30"/>
                      </a:lnTo>
                      <a:lnTo>
                        <a:pt x="594" y="24"/>
                      </a:lnTo>
                      <a:lnTo>
                        <a:pt x="585" y="19"/>
                      </a:lnTo>
                      <a:lnTo>
                        <a:pt x="576" y="13"/>
                      </a:lnTo>
                      <a:lnTo>
                        <a:pt x="566" y="9"/>
                      </a:lnTo>
                      <a:lnTo>
                        <a:pt x="555" y="6"/>
                      </a:lnTo>
                      <a:lnTo>
                        <a:pt x="545" y="3"/>
                      </a:lnTo>
                      <a:lnTo>
                        <a:pt x="533" y="2"/>
                      </a:lnTo>
                      <a:lnTo>
                        <a:pt x="522" y="0"/>
                      </a:lnTo>
                      <a:lnTo>
                        <a:pt x="509" y="0"/>
                      </a:lnTo>
                      <a:lnTo>
                        <a:pt x="496" y="0"/>
                      </a:lnTo>
                      <a:lnTo>
                        <a:pt x="484" y="1"/>
                      </a:lnTo>
                      <a:lnTo>
                        <a:pt x="470" y="3"/>
                      </a:lnTo>
                      <a:lnTo>
                        <a:pt x="456" y="5"/>
                      </a:lnTo>
                      <a:lnTo>
                        <a:pt x="442" y="8"/>
                      </a:lnTo>
                      <a:lnTo>
                        <a:pt x="428" y="12"/>
                      </a:lnTo>
                      <a:lnTo>
                        <a:pt x="413" y="17"/>
                      </a:lnTo>
                      <a:lnTo>
                        <a:pt x="398" y="22"/>
                      </a:lnTo>
                      <a:lnTo>
                        <a:pt x="384" y="27"/>
                      </a:lnTo>
                      <a:lnTo>
                        <a:pt x="368" y="33"/>
                      </a:lnTo>
                      <a:lnTo>
                        <a:pt x="337" y="48"/>
                      </a:lnTo>
                      <a:lnTo>
                        <a:pt x="306" y="65"/>
                      </a:lnTo>
                      <a:lnTo>
                        <a:pt x="275" y="85"/>
                      </a:lnTo>
                      <a:lnTo>
                        <a:pt x="243" y="107"/>
                      </a:lnTo>
                      <a:lnTo>
                        <a:pt x="213" y="131"/>
                      </a:lnTo>
                      <a:lnTo>
                        <a:pt x="183" y="158"/>
                      </a:lnTo>
                      <a:lnTo>
                        <a:pt x="154" y="186"/>
                      </a:lnTo>
                      <a:lnTo>
                        <a:pt x="127" y="215"/>
                      </a:lnTo>
                      <a:lnTo>
                        <a:pt x="103" y="244"/>
                      </a:lnTo>
                      <a:lnTo>
                        <a:pt x="81" y="274"/>
                      </a:lnTo>
                      <a:lnTo>
                        <a:pt x="62" y="304"/>
                      </a:lnTo>
                      <a:lnTo>
                        <a:pt x="45" y="334"/>
                      </a:lnTo>
                      <a:lnTo>
                        <a:pt x="37" y="349"/>
                      </a:lnTo>
                      <a:lnTo>
                        <a:pt x="30" y="362"/>
                      </a:lnTo>
                      <a:lnTo>
                        <a:pt x="24" y="377"/>
                      </a:lnTo>
                      <a:lnTo>
                        <a:pt x="19" y="392"/>
                      </a:lnTo>
                      <a:lnTo>
                        <a:pt x="14" y="405"/>
                      </a:lnTo>
                      <a:lnTo>
                        <a:pt x="9" y="419"/>
                      </a:lnTo>
                      <a:lnTo>
                        <a:pt x="6" y="433"/>
                      </a:lnTo>
                      <a:lnTo>
                        <a:pt x="4" y="445"/>
                      </a:lnTo>
                      <a:lnTo>
                        <a:pt x="2" y="459"/>
                      </a:lnTo>
                      <a:lnTo>
                        <a:pt x="1" y="472"/>
                      </a:lnTo>
                      <a:lnTo>
                        <a:pt x="0" y="484"/>
                      </a:lnTo>
                      <a:lnTo>
                        <a:pt x="0" y="496"/>
                      </a:lnTo>
                      <a:lnTo>
                        <a:pt x="1" y="508"/>
                      </a:lnTo>
                      <a:lnTo>
                        <a:pt x="3" y="518"/>
                      </a:lnTo>
                      <a:lnTo>
                        <a:pt x="6" y="529"/>
                      </a:lnTo>
                      <a:lnTo>
                        <a:pt x="9" y="539"/>
                      </a:lnTo>
                      <a:lnTo>
                        <a:pt x="14" y="549"/>
                      </a:lnTo>
                      <a:lnTo>
                        <a:pt x="19" y="558"/>
                      </a:lnTo>
                      <a:lnTo>
                        <a:pt x="24" y="567"/>
                      </a:lnTo>
                      <a:lnTo>
                        <a:pt x="32" y="575"/>
                      </a:lnTo>
                      <a:lnTo>
                        <a:pt x="39" y="581"/>
                      </a:lnTo>
                      <a:lnTo>
                        <a:pt x="46" y="589"/>
                      </a:lnTo>
                      <a:lnTo>
                        <a:pt x="56" y="594"/>
                      </a:lnTo>
                      <a:lnTo>
                        <a:pt x="64" y="599"/>
                      </a:lnTo>
                      <a:lnTo>
                        <a:pt x="75" y="603"/>
                      </a:lnTo>
                      <a:lnTo>
                        <a:pt x="85" y="607"/>
                      </a:lnTo>
                      <a:lnTo>
                        <a:pt x="96" y="609"/>
                      </a:lnTo>
                      <a:lnTo>
                        <a:pt x="107" y="611"/>
                      </a:lnTo>
                      <a:lnTo>
                        <a:pt x="119" y="612"/>
                      </a:lnTo>
                      <a:lnTo>
                        <a:pt x="132" y="613"/>
                      </a:lnTo>
                      <a:lnTo>
                        <a:pt x="144" y="612"/>
                      </a:lnTo>
                      <a:lnTo>
                        <a:pt x="157" y="611"/>
                      </a:lnTo>
                      <a:lnTo>
                        <a:pt x="171" y="610"/>
                      </a:lnTo>
                      <a:lnTo>
                        <a:pt x="184" y="608"/>
                      </a:lnTo>
                      <a:lnTo>
                        <a:pt x="199" y="605"/>
                      </a:lnTo>
                      <a:lnTo>
                        <a:pt x="213" y="600"/>
                      </a:lnTo>
                      <a:lnTo>
                        <a:pt x="228" y="596"/>
                      </a:lnTo>
                      <a:lnTo>
                        <a:pt x="242" y="591"/>
                      </a:lnTo>
                      <a:lnTo>
                        <a:pt x="257" y="586"/>
                      </a:lnTo>
                      <a:lnTo>
                        <a:pt x="273" y="579"/>
                      </a:lnTo>
                      <a:lnTo>
                        <a:pt x="303" y="564"/>
                      </a:lnTo>
                      <a:lnTo>
                        <a:pt x="335" y="547"/>
                      </a:lnTo>
                      <a:lnTo>
                        <a:pt x="366" y="528"/>
                      </a:lnTo>
                      <a:lnTo>
                        <a:pt x="397" y="505"/>
                      </a:lnTo>
                      <a:lnTo>
                        <a:pt x="428" y="481"/>
                      </a:lnTo>
                      <a:lnTo>
                        <a:pt x="457" y="454"/>
                      </a:lnTo>
                      <a:lnTo>
                        <a:pt x="487" y="426"/>
                      </a:lnTo>
                      <a:lnTo>
                        <a:pt x="513" y="397"/>
                      </a:lnTo>
                      <a:lnTo>
                        <a:pt x="537" y="367"/>
                      </a:lnTo>
                      <a:lnTo>
                        <a:pt x="560" y="338"/>
                      </a:lnTo>
                      <a:lnTo>
                        <a:pt x="579" y="308"/>
                      </a:lnTo>
                      <a:lnTo>
                        <a:pt x="595" y="279"/>
                      </a:lnTo>
                      <a:lnTo>
                        <a:pt x="604" y="264"/>
                      </a:lnTo>
                      <a:lnTo>
                        <a:pt x="610" y="249"/>
                      </a:lnTo>
                      <a:lnTo>
                        <a:pt x="617" y="236"/>
                      </a:lnTo>
                      <a:lnTo>
                        <a:pt x="622" y="221"/>
                      </a:lnTo>
                      <a:lnTo>
                        <a:pt x="627" y="207"/>
                      </a:lnTo>
                      <a:lnTo>
                        <a:pt x="631" y="194"/>
                      </a:lnTo>
                      <a:lnTo>
                        <a:pt x="634" y="180"/>
                      </a:lnTo>
                      <a:lnTo>
                        <a:pt x="637" y="166"/>
                      </a:lnTo>
                      <a:lnTo>
                        <a:pt x="639" y="154"/>
                      </a:lnTo>
                      <a:lnTo>
                        <a:pt x="640" y="141"/>
                      </a:lnTo>
                      <a:lnTo>
                        <a:pt x="641" y="128"/>
                      </a:lnTo>
                      <a:lnTo>
                        <a:pt x="641" y="117"/>
                      </a:lnTo>
                      <a:lnTo>
                        <a:pt x="640" y="105"/>
                      </a:lnTo>
                      <a:lnTo>
                        <a:pt x="638" y="94"/>
                      </a:lnTo>
                      <a:lnTo>
                        <a:pt x="634" y="83"/>
                      </a:lnTo>
                      <a:lnTo>
                        <a:pt x="631" y="74"/>
                      </a:lnTo>
                      <a:lnTo>
                        <a:pt x="627" y="63"/>
                      </a:lnTo>
                      <a:lnTo>
                        <a:pt x="622" y="55"/>
                      </a:lnTo>
                      <a:lnTo>
                        <a:pt x="617" y="46"/>
                      </a:lnTo>
                      <a:lnTo>
                        <a:pt x="609"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1344613" y="4348163"/>
                  <a:ext cx="103188" cy="690562"/>
                </a:xfrm>
                <a:custGeom>
                  <a:avLst/>
                  <a:gdLst/>
                  <a:ahLst/>
                  <a:cxnLst>
                    <a:cxn ang="0">
                      <a:pos x="330" y="936"/>
                    </a:cxn>
                    <a:cxn ang="0">
                      <a:pos x="330" y="3916"/>
                    </a:cxn>
                    <a:cxn ang="0">
                      <a:pos x="253" y="3916"/>
                    </a:cxn>
                    <a:cxn ang="0">
                      <a:pos x="253" y="936"/>
                    </a:cxn>
                    <a:cxn ang="0">
                      <a:pos x="11" y="663"/>
                    </a:cxn>
                    <a:cxn ang="0">
                      <a:pos x="0" y="636"/>
                    </a:cxn>
                    <a:cxn ang="0">
                      <a:pos x="0" y="114"/>
                    </a:cxn>
                    <a:cxn ang="0">
                      <a:pos x="82" y="114"/>
                    </a:cxn>
                    <a:cxn ang="0">
                      <a:pos x="82" y="620"/>
                    </a:cxn>
                    <a:cxn ang="0">
                      <a:pos x="251" y="810"/>
                    </a:cxn>
                    <a:cxn ang="0">
                      <a:pos x="251" y="0"/>
                    </a:cxn>
                    <a:cxn ang="0">
                      <a:pos x="332" y="0"/>
                    </a:cxn>
                    <a:cxn ang="0">
                      <a:pos x="332" y="810"/>
                    </a:cxn>
                    <a:cxn ang="0">
                      <a:pos x="501" y="620"/>
                    </a:cxn>
                    <a:cxn ang="0">
                      <a:pos x="501" y="114"/>
                    </a:cxn>
                    <a:cxn ang="0">
                      <a:pos x="583" y="114"/>
                    </a:cxn>
                    <a:cxn ang="0">
                      <a:pos x="583" y="636"/>
                    </a:cxn>
                    <a:cxn ang="0">
                      <a:pos x="573" y="663"/>
                    </a:cxn>
                    <a:cxn ang="0">
                      <a:pos x="330" y="936"/>
                    </a:cxn>
                  </a:cxnLst>
                  <a:rect l="0" t="0" r="r" b="b"/>
                  <a:pathLst>
                    <a:path w="583" h="3916">
                      <a:moveTo>
                        <a:pt x="330" y="936"/>
                      </a:moveTo>
                      <a:lnTo>
                        <a:pt x="330" y="3916"/>
                      </a:lnTo>
                      <a:lnTo>
                        <a:pt x="253" y="3916"/>
                      </a:lnTo>
                      <a:lnTo>
                        <a:pt x="253" y="936"/>
                      </a:lnTo>
                      <a:lnTo>
                        <a:pt x="11" y="663"/>
                      </a:lnTo>
                      <a:lnTo>
                        <a:pt x="0" y="636"/>
                      </a:lnTo>
                      <a:lnTo>
                        <a:pt x="0" y="114"/>
                      </a:lnTo>
                      <a:lnTo>
                        <a:pt x="82" y="114"/>
                      </a:lnTo>
                      <a:lnTo>
                        <a:pt x="82" y="620"/>
                      </a:lnTo>
                      <a:lnTo>
                        <a:pt x="251" y="810"/>
                      </a:lnTo>
                      <a:lnTo>
                        <a:pt x="251" y="0"/>
                      </a:lnTo>
                      <a:lnTo>
                        <a:pt x="332" y="0"/>
                      </a:lnTo>
                      <a:lnTo>
                        <a:pt x="332" y="810"/>
                      </a:lnTo>
                      <a:lnTo>
                        <a:pt x="501" y="620"/>
                      </a:lnTo>
                      <a:lnTo>
                        <a:pt x="501" y="114"/>
                      </a:lnTo>
                      <a:lnTo>
                        <a:pt x="583" y="114"/>
                      </a:lnTo>
                      <a:lnTo>
                        <a:pt x="583" y="636"/>
                      </a:lnTo>
                      <a:lnTo>
                        <a:pt x="573" y="663"/>
                      </a:lnTo>
                      <a:lnTo>
                        <a:pt x="330" y="9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22" name="Group 76"/>
          <p:cNvGrpSpPr/>
          <p:nvPr/>
        </p:nvGrpSpPr>
        <p:grpSpPr>
          <a:xfrm>
            <a:off x="7938470" y="4339991"/>
            <a:ext cx="1938352" cy="1463699"/>
            <a:chOff x="6930817" y="4623523"/>
            <a:chExt cx="1938352" cy="1463699"/>
          </a:xfrm>
        </p:grpSpPr>
        <p:sp>
          <p:nvSpPr>
            <p:cNvPr id="39" name="TextBox 38"/>
            <p:cNvSpPr txBox="1"/>
            <p:nvPr/>
          </p:nvSpPr>
          <p:spPr>
            <a:xfrm>
              <a:off x="6930817" y="5748668"/>
              <a:ext cx="1938352" cy="338554"/>
            </a:xfrm>
            <a:prstGeom prst="rect">
              <a:avLst/>
            </a:prstGeom>
            <a:noFill/>
          </p:spPr>
          <p:txBody>
            <a:bodyPr wrap="none" rtlCol="0">
              <a:spAutoFit/>
            </a:bodyPr>
            <a:lstStyle/>
            <a:p>
              <a:pPr algn="ctr"/>
              <a:r>
                <a:rPr lang="en-US" sz="1600" dirty="0" smtClean="0"/>
                <a:t>Regular Check-ups</a:t>
              </a:r>
              <a:endParaRPr lang="en-US" sz="1600" dirty="0"/>
            </a:p>
          </p:txBody>
        </p:sp>
        <p:grpSp>
          <p:nvGrpSpPr>
            <p:cNvPr id="23" name="Group 72"/>
            <p:cNvGrpSpPr/>
            <p:nvPr/>
          </p:nvGrpSpPr>
          <p:grpSpPr>
            <a:xfrm>
              <a:off x="7184735" y="4623523"/>
              <a:ext cx="1578842" cy="1021772"/>
              <a:chOff x="7184735" y="4623523"/>
              <a:chExt cx="1578842" cy="1021772"/>
            </a:xfrm>
          </p:grpSpPr>
          <p:grpSp>
            <p:nvGrpSpPr>
              <p:cNvPr id="24" name="Group 61"/>
              <p:cNvGrpSpPr/>
              <p:nvPr/>
            </p:nvGrpSpPr>
            <p:grpSpPr>
              <a:xfrm>
                <a:off x="7184735" y="4623523"/>
                <a:ext cx="625765" cy="688169"/>
                <a:chOff x="7343485" y="4826723"/>
                <a:chExt cx="573087" cy="630237"/>
              </a:xfrm>
              <a:solidFill>
                <a:srgbClr val="2CB22C"/>
              </a:solidFill>
            </p:grpSpPr>
            <p:sp>
              <p:nvSpPr>
                <p:cNvPr id="45" name="Freeform 14"/>
                <p:cNvSpPr>
                  <a:spLocks/>
                </p:cNvSpPr>
                <p:nvPr/>
              </p:nvSpPr>
              <p:spPr bwMode="auto">
                <a:xfrm>
                  <a:off x="7343485" y="5106123"/>
                  <a:ext cx="404813" cy="350837"/>
                </a:xfrm>
                <a:custGeom>
                  <a:avLst/>
                  <a:gdLst/>
                  <a:ahLst/>
                  <a:cxnLst>
                    <a:cxn ang="0">
                      <a:pos x="0" y="0"/>
                    </a:cxn>
                    <a:cxn ang="0">
                      <a:pos x="117" y="0"/>
                    </a:cxn>
                    <a:cxn ang="0">
                      <a:pos x="221" y="0"/>
                    </a:cxn>
                    <a:cxn ang="0">
                      <a:pos x="314" y="0"/>
                    </a:cxn>
                    <a:cxn ang="0">
                      <a:pos x="396" y="0"/>
                    </a:cxn>
                    <a:cxn ang="0">
                      <a:pos x="469" y="0"/>
                    </a:cxn>
                    <a:cxn ang="0">
                      <a:pos x="533" y="0"/>
                    </a:cxn>
                    <a:cxn ang="0">
                      <a:pos x="589" y="0"/>
                    </a:cxn>
                    <a:cxn ang="0">
                      <a:pos x="639" y="0"/>
                    </a:cxn>
                    <a:cxn ang="0">
                      <a:pos x="684" y="0"/>
                    </a:cxn>
                    <a:cxn ang="0">
                      <a:pos x="723" y="0"/>
                    </a:cxn>
                    <a:cxn ang="0">
                      <a:pos x="758" y="1"/>
                    </a:cxn>
                    <a:cxn ang="0">
                      <a:pos x="792" y="1"/>
                    </a:cxn>
                    <a:cxn ang="0">
                      <a:pos x="823" y="1"/>
                    </a:cxn>
                    <a:cxn ang="0">
                      <a:pos x="853" y="1"/>
                    </a:cxn>
                    <a:cxn ang="0">
                      <a:pos x="884" y="1"/>
                    </a:cxn>
                    <a:cxn ang="0">
                      <a:pos x="915" y="1"/>
                    </a:cxn>
                    <a:cxn ang="0">
                      <a:pos x="1146" y="1146"/>
                    </a:cxn>
                    <a:cxn ang="0">
                      <a:pos x="1395" y="2"/>
                    </a:cxn>
                    <a:cxn ang="0">
                      <a:pos x="1427" y="3"/>
                    </a:cxn>
                    <a:cxn ang="0">
                      <a:pos x="1457" y="3"/>
                    </a:cxn>
                    <a:cxn ang="0">
                      <a:pos x="1487" y="3"/>
                    </a:cxn>
                    <a:cxn ang="0">
                      <a:pos x="1516" y="3"/>
                    </a:cxn>
                    <a:cxn ang="0">
                      <a:pos x="1548" y="3"/>
                    </a:cxn>
                    <a:cxn ang="0">
                      <a:pos x="1583" y="4"/>
                    </a:cxn>
                    <a:cxn ang="0">
                      <a:pos x="1621" y="4"/>
                    </a:cxn>
                    <a:cxn ang="0">
                      <a:pos x="1663" y="4"/>
                    </a:cxn>
                    <a:cxn ang="0">
                      <a:pos x="1711" y="4"/>
                    </a:cxn>
                    <a:cxn ang="0">
                      <a:pos x="1767" y="4"/>
                    </a:cxn>
                    <a:cxn ang="0">
                      <a:pos x="1830" y="4"/>
                    </a:cxn>
                    <a:cxn ang="0">
                      <a:pos x="1902" y="4"/>
                    </a:cxn>
                    <a:cxn ang="0">
                      <a:pos x="1984" y="4"/>
                    </a:cxn>
                    <a:cxn ang="0">
                      <a:pos x="2077" y="5"/>
                    </a:cxn>
                    <a:cxn ang="0">
                      <a:pos x="2181" y="5"/>
                    </a:cxn>
                    <a:cxn ang="0">
                      <a:pos x="2299" y="5"/>
                    </a:cxn>
                    <a:cxn ang="0">
                      <a:pos x="2030" y="1993"/>
                    </a:cxn>
                    <a:cxn ang="0">
                      <a:pos x="270" y="1993"/>
                    </a:cxn>
                    <a:cxn ang="0">
                      <a:pos x="0" y="0"/>
                    </a:cxn>
                  </a:cxnLst>
                  <a:rect l="0" t="0" r="r" b="b"/>
                  <a:pathLst>
                    <a:path w="2299" h="1993">
                      <a:moveTo>
                        <a:pt x="0" y="0"/>
                      </a:moveTo>
                      <a:lnTo>
                        <a:pt x="117" y="0"/>
                      </a:lnTo>
                      <a:lnTo>
                        <a:pt x="221" y="0"/>
                      </a:lnTo>
                      <a:lnTo>
                        <a:pt x="314" y="0"/>
                      </a:lnTo>
                      <a:lnTo>
                        <a:pt x="396" y="0"/>
                      </a:lnTo>
                      <a:lnTo>
                        <a:pt x="469" y="0"/>
                      </a:lnTo>
                      <a:lnTo>
                        <a:pt x="533" y="0"/>
                      </a:lnTo>
                      <a:lnTo>
                        <a:pt x="589" y="0"/>
                      </a:lnTo>
                      <a:lnTo>
                        <a:pt x="639" y="0"/>
                      </a:lnTo>
                      <a:lnTo>
                        <a:pt x="684" y="0"/>
                      </a:lnTo>
                      <a:lnTo>
                        <a:pt x="723" y="0"/>
                      </a:lnTo>
                      <a:lnTo>
                        <a:pt x="758" y="1"/>
                      </a:lnTo>
                      <a:lnTo>
                        <a:pt x="792" y="1"/>
                      </a:lnTo>
                      <a:lnTo>
                        <a:pt x="823" y="1"/>
                      </a:lnTo>
                      <a:lnTo>
                        <a:pt x="853" y="1"/>
                      </a:lnTo>
                      <a:lnTo>
                        <a:pt x="884" y="1"/>
                      </a:lnTo>
                      <a:lnTo>
                        <a:pt x="915" y="1"/>
                      </a:lnTo>
                      <a:lnTo>
                        <a:pt x="1146" y="1146"/>
                      </a:lnTo>
                      <a:lnTo>
                        <a:pt x="1395" y="2"/>
                      </a:lnTo>
                      <a:lnTo>
                        <a:pt x="1427" y="3"/>
                      </a:lnTo>
                      <a:lnTo>
                        <a:pt x="1457" y="3"/>
                      </a:lnTo>
                      <a:lnTo>
                        <a:pt x="1487" y="3"/>
                      </a:lnTo>
                      <a:lnTo>
                        <a:pt x="1516" y="3"/>
                      </a:lnTo>
                      <a:lnTo>
                        <a:pt x="1548" y="3"/>
                      </a:lnTo>
                      <a:lnTo>
                        <a:pt x="1583" y="4"/>
                      </a:lnTo>
                      <a:lnTo>
                        <a:pt x="1621" y="4"/>
                      </a:lnTo>
                      <a:lnTo>
                        <a:pt x="1663" y="4"/>
                      </a:lnTo>
                      <a:lnTo>
                        <a:pt x="1711" y="4"/>
                      </a:lnTo>
                      <a:lnTo>
                        <a:pt x="1767" y="4"/>
                      </a:lnTo>
                      <a:lnTo>
                        <a:pt x="1830" y="4"/>
                      </a:lnTo>
                      <a:lnTo>
                        <a:pt x="1902" y="4"/>
                      </a:lnTo>
                      <a:lnTo>
                        <a:pt x="1984" y="4"/>
                      </a:lnTo>
                      <a:lnTo>
                        <a:pt x="2077" y="5"/>
                      </a:lnTo>
                      <a:lnTo>
                        <a:pt x="2181" y="5"/>
                      </a:lnTo>
                      <a:lnTo>
                        <a:pt x="2299" y="5"/>
                      </a:lnTo>
                      <a:lnTo>
                        <a:pt x="2030" y="1993"/>
                      </a:lnTo>
                      <a:lnTo>
                        <a:pt x="270" y="1993"/>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7424447" y="4921973"/>
                  <a:ext cx="242888" cy="153987"/>
                </a:xfrm>
                <a:custGeom>
                  <a:avLst/>
                  <a:gdLst/>
                  <a:ahLst/>
                  <a:cxnLst>
                    <a:cxn ang="0">
                      <a:pos x="1352" y="22"/>
                    </a:cxn>
                    <a:cxn ang="0">
                      <a:pos x="1361" y="67"/>
                    </a:cxn>
                    <a:cxn ang="0">
                      <a:pos x="1367" y="113"/>
                    </a:cxn>
                    <a:cxn ang="0">
                      <a:pos x="1371" y="160"/>
                    </a:cxn>
                    <a:cxn ang="0">
                      <a:pos x="1371" y="218"/>
                    </a:cxn>
                    <a:cxn ang="0">
                      <a:pos x="1363" y="288"/>
                    </a:cxn>
                    <a:cxn ang="0">
                      <a:pos x="1350" y="354"/>
                    </a:cxn>
                    <a:cxn ang="0">
                      <a:pos x="1330" y="418"/>
                    </a:cxn>
                    <a:cxn ang="0">
                      <a:pos x="1303" y="480"/>
                    </a:cxn>
                    <a:cxn ang="0">
                      <a:pos x="1272" y="538"/>
                    </a:cxn>
                    <a:cxn ang="0">
                      <a:pos x="1235" y="593"/>
                    </a:cxn>
                    <a:cxn ang="0">
                      <a:pos x="1192" y="644"/>
                    </a:cxn>
                    <a:cxn ang="0">
                      <a:pos x="1146" y="690"/>
                    </a:cxn>
                    <a:cxn ang="0">
                      <a:pos x="1096" y="732"/>
                    </a:cxn>
                    <a:cxn ang="0">
                      <a:pos x="1041" y="769"/>
                    </a:cxn>
                    <a:cxn ang="0">
                      <a:pos x="983" y="801"/>
                    </a:cxn>
                    <a:cxn ang="0">
                      <a:pos x="922" y="827"/>
                    </a:cxn>
                    <a:cxn ang="0">
                      <a:pos x="857" y="847"/>
                    </a:cxn>
                    <a:cxn ang="0">
                      <a:pos x="790" y="861"/>
                    </a:cxn>
                    <a:cxn ang="0">
                      <a:pos x="721" y="867"/>
                    </a:cxn>
                    <a:cxn ang="0">
                      <a:pos x="651" y="867"/>
                    </a:cxn>
                    <a:cxn ang="0">
                      <a:pos x="582" y="861"/>
                    </a:cxn>
                    <a:cxn ang="0">
                      <a:pos x="515" y="847"/>
                    </a:cxn>
                    <a:cxn ang="0">
                      <a:pos x="450" y="827"/>
                    </a:cxn>
                    <a:cxn ang="0">
                      <a:pos x="389" y="801"/>
                    </a:cxn>
                    <a:cxn ang="0">
                      <a:pos x="331" y="769"/>
                    </a:cxn>
                    <a:cxn ang="0">
                      <a:pos x="277" y="732"/>
                    </a:cxn>
                    <a:cxn ang="0">
                      <a:pos x="226" y="690"/>
                    </a:cxn>
                    <a:cxn ang="0">
                      <a:pos x="178" y="644"/>
                    </a:cxn>
                    <a:cxn ang="0">
                      <a:pos x="137" y="593"/>
                    </a:cxn>
                    <a:cxn ang="0">
                      <a:pos x="100" y="538"/>
                    </a:cxn>
                    <a:cxn ang="0">
                      <a:pos x="68" y="480"/>
                    </a:cxn>
                    <a:cxn ang="0">
                      <a:pos x="43" y="418"/>
                    </a:cxn>
                    <a:cxn ang="0">
                      <a:pos x="22" y="354"/>
                    </a:cxn>
                    <a:cxn ang="0">
                      <a:pos x="9" y="288"/>
                    </a:cxn>
                    <a:cxn ang="0">
                      <a:pos x="1" y="218"/>
                    </a:cxn>
                    <a:cxn ang="0">
                      <a:pos x="1" y="160"/>
                    </a:cxn>
                    <a:cxn ang="0">
                      <a:pos x="5" y="113"/>
                    </a:cxn>
                    <a:cxn ang="0">
                      <a:pos x="11" y="67"/>
                    </a:cxn>
                    <a:cxn ang="0">
                      <a:pos x="19" y="22"/>
                    </a:cxn>
                    <a:cxn ang="0">
                      <a:pos x="1346" y="0"/>
                    </a:cxn>
                  </a:cxnLst>
                  <a:rect l="0" t="0" r="r" b="b"/>
                  <a:pathLst>
                    <a:path w="1372" h="868">
                      <a:moveTo>
                        <a:pt x="1346" y="0"/>
                      </a:moveTo>
                      <a:lnTo>
                        <a:pt x="1352" y="22"/>
                      </a:lnTo>
                      <a:lnTo>
                        <a:pt x="1357" y="44"/>
                      </a:lnTo>
                      <a:lnTo>
                        <a:pt x="1361" y="67"/>
                      </a:lnTo>
                      <a:lnTo>
                        <a:pt x="1365" y="90"/>
                      </a:lnTo>
                      <a:lnTo>
                        <a:pt x="1367" y="113"/>
                      </a:lnTo>
                      <a:lnTo>
                        <a:pt x="1370" y="136"/>
                      </a:lnTo>
                      <a:lnTo>
                        <a:pt x="1371" y="160"/>
                      </a:lnTo>
                      <a:lnTo>
                        <a:pt x="1372" y="183"/>
                      </a:lnTo>
                      <a:lnTo>
                        <a:pt x="1371" y="218"/>
                      </a:lnTo>
                      <a:lnTo>
                        <a:pt x="1367" y="253"/>
                      </a:lnTo>
                      <a:lnTo>
                        <a:pt x="1363" y="288"/>
                      </a:lnTo>
                      <a:lnTo>
                        <a:pt x="1357" y="321"/>
                      </a:lnTo>
                      <a:lnTo>
                        <a:pt x="1350" y="354"/>
                      </a:lnTo>
                      <a:lnTo>
                        <a:pt x="1340" y="387"/>
                      </a:lnTo>
                      <a:lnTo>
                        <a:pt x="1330" y="418"/>
                      </a:lnTo>
                      <a:lnTo>
                        <a:pt x="1317" y="450"/>
                      </a:lnTo>
                      <a:lnTo>
                        <a:pt x="1303" y="480"/>
                      </a:lnTo>
                      <a:lnTo>
                        <a:pt x="1288" y="510"/>
                      </a:lnTo>
                      <a:lnTo>
                        <a:pt x="1272" y="538"/>
                      </a:lnTo>
                      <a:lnTo>
                        <a:pt x="1254" y="566"/>
                      </a:lnTo>
                      <a:lnTo>
                        <a:pt x="1235" y="593"/>
                      </a:lnTo>
                      <a:lnTo>
                        <a:pt x="1215" y="618"/>
                      </a:lnTo>
                      <a:lnTo>
                        <a:pt x="1192" y="644"/>
                      </a:lnTo>
                      <a:lnTo>
                        <a:pt x="1170" y="667"/>
                      </a:lnTo>
                      <a:lnTo>
                        <a:pt x="1146" y="690"/>
                      </a:lnTo>
                      <a:lnTo>
                        <a:pt x="1122" y="711"/>
                      </a:lnTo>
                      <a:lnTo>
                        <a:pt x="1096" y="732"/>
                      </a:lnTo>
                      <a:lnTo>
                        <a:pt x="1069" y="751"/>
                      </a:lnTo>
                      <a:lnTo>
                        <a:pt x="1041" y="769"/>
                      </a:lnTo>
                      <a:lnTo>
                        <a:pt x="1012" y="786"/>
                      </a:lnTo>
                      <a:lnTo>
                        <a:pt x="983" y="801"/>
                      </a:lnTo>
                      <a:lnTo>
                        <a:pt x="952" y="814"/>
                      </a:lnTo>
                      <a:lnTo>
                        <a:pt x="922" y="827"/>
                      </a:lnTo>
                      <a:lnTo>
                        <a:pt x="889" y="838"/>
                      </a:lnTo>
                      <a:lnTo>
                        <a:pt x="857" y="847"/>
                      </a:lnTo>
                      <a:lnTo>
                        <a:pt x="824" y="854"/>
                      </a:lnTo>
                      <a:lnTo>
                        <a:pt x="790" y="861"/>
                      </a:lnTo>
                      <a:lnTo>
                        <a:pt x="756" y="865"/>
                      </a:lnTo>
                      <a:lnTo>
                        <a:pt x="721" y="867"/>
                      </a:lnTo>
                      <a:lnTo>
                        <a:pt x="685" y="868"/>
                      </a:lnTo>
                      <a:lnTo>
                        <a:pt x="651" y="867"/>
                      </a:lnTo>
                      <a:lnTo>
                        <a:pt x="616" y="865"/>
                      </a:lnTo>
                      <a:lnTo>
                        <a:pt x="582" y="861"/>
                      </a:lnTo>
                      <a:lnTo>
                        <a:pt x="548" y="854"/>
                      </a:lnTo>
                      <a:lnTo>
                        <a:pt x="515" y="847"/>
                      </a:lnTo>
                      <a:lnTo>
                        <a:pt x="482" y="838"/>
                      </a:lnTo>
                      <a:lnTo>
                        <a:pt x="450" y="827"/>
                      </a:lnTo>
                      <a:lnTo>
                        <a:pt x="420" y="814"/>
                      </a:lnTo>
                      <a:lnTo>
                        <a:pt x="389" y="801"/>
                      </a:lnTo>
                      <a:lnTo>
                        <a:pt x="360" y="786"/>
                      </a:lnTo>
                      <a:lnTo>
                        <a:pt x="331" y="769"/>
                      </a:lnTo>
                      <a:lnTo>
                        <a:pt x="303" y="751"/>
                      </a:lnTo>
                      <a:lnTo>
                        <a:pt x="277" y="732"/>
                      </a:lnTo>
                      <a:lnTo>
                        <a:pt x="250" y="711"/>
                      </a:lnTo>
                      <a:lnTo>
                        <a:pt x="226" y="690"/>
                      </a:lnTo>
                      <a:lnTo>
                        <a:pt x="202" y="667"/>
                      </a:lnTo>
                      <a:lnTo>
                        <a:pt x="178" y="644"/>
                      </a:lnTo>
                      <a:lnTo>
                        <a:pt x="157" y="618"/>
                      </a:lnTo>
                      <a:lnTo>
                        <a:pt x="137" y="593"/>
                      </a:lnTo>
                      <a:lnTo>
                        <a:pt x="117" y="566"/>
                      </a:lnTo>
                      <a:lnTo>
                        <a:pt x="100" y="538"/>
                      </a:lnTo>
                      <a:lnTo>
                        <a:pt x="84" y="510"/>
                      </a:lnTo>
                      <a:lnTo>
                        <a:pt x="68" y="480"/>
                      </a:lnTo>
                      <a:lnTo>
                        <a:pt x="54" y="450"/>
                      </a:lnTo>
                      <a:lnTo>
                        <a:pt x="43" y="418"/>
                      </a:lnTo>
                      <a:lnTo>
                        <a:pt x="31" y="387"/>
                      </a:lnTo>
                      <a:lnTo>
                        <a:pt x="22" y="354"/>
                      </a:lnTo>
                      <a:lnTo>
                        <a:pt x="14" y="321"/>
                      </a:lnTo>
                      <a:lnTo>
                        <a:pt x="9" y="288"/>
                      </a:lnTo>
                      <a:lnTo>
                        <a:pt x="5" y="253"/>
                      </a:lnTo>
                      <a:lnTo>
                        <a:pt x="1" y="218"/>
                      </a:lnTo>
                      <a:lnTo>
                        <a:pt x="0" y="183"/>
                      </a:lnTo>
                      <a:lnTo>
                        <a:pt x="1" y="160"/>
                      </a:lnTo>
                      <a:lnTo>
                        <a:pt x="2" y="136"/>
                      </a:lnTo>
                      <a:lnTo>
                        <a:pt x="5" y="113"/>
                      </a:lnTo>
                      <a:lnTo>
                        <a:pt x="7" y="90"/>
                      </a:lnTo>
                      <a:lnTo>
                        <a:pt x="11" y="67"/>
                      </a:lnTo>
                      <a:lnTo>
                        <a:pt x="15" y="44"/>
                      </a:lnTo>
                      <a:lnTo>
                        <a:pt x="19" y="22"/>
                      </a:lnTo>
                      <a:lnTo>
                        <a:pt x="26" y="0"/>
                      </a:lnTo>
                      <a:lnTo>
                        <a:pt x="13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7432385" y="4826723"/>
                  <a:ext cx="300038" cy="79375"/>
                </a:xfrm>
                <a:custGeom>
                  <a:avLst/>
                  <a:gdLst/>
                  <a:ahLst/>
                  <a:cxnLst>
                    <a:cxn ang="0">
                      <a:pos x="1287" y="451"/>
                    </a:cxn>
                    <a:cxn ang="0">
                      <a:pos x="1700" y="394"/>
                    </a:cxn>
                    <a:cxn ang="0">
                      <a:pos x="1218" y="314"/>
                    </a:cxn>
                    <a:cxn ang="0">
                      <a:pos x="1194" y="279"/>
                    </a:cxn>
                    <a:cxn ang="0">
                      <a:pos x="1166" y="245"/>
                    </a:cxn>
                    <a:cxn ang="0">
                      <a:pos x="1137" y="212"/>
                    </a:cxn>
                    <a:cxn ang="0">
                      <a:pos x="1106" y="182"/>
                    </a:cxn>
                    <a:cxn ang="0">
                      <a:pos x="1074" y="154"/>
                    </a:cxn>
                    <a:cxn ang="0">
                      <a:pos x="1039" y="128"/>
                    </a:cxn>
                    <a:cxn ang="0">
                      <a:pos x="1003" y="104"/>
                    </a:cxn>
                    <a:cxn ang="0">
                      <a:pos x="965" y="82"/>
                    </a:cxn>
                    <a:cxn ang="0">
                      <a:pos x="926" y="63"/>
                    </a:cxn>
                    <a:cxn ang="0">
                      <a:pos x="886" y="46"/>
                    </a:cxn>
                    <a:cxn ang="0">
                      <a:pos x="844" y="31"/>
                    </a:cxn>
                    <a:cxn ang="0">
                      <a:pos x="801" y="19"/>
                    </a:cxn>
                    <a:cxn ang="0">
                      <a:pos x="756" y="10"/>
                    </a:cxn>
                    <a:cxn ang="0">
                      <a:pos x="712" y="5"/>
                    </a:cxn>
                    <a:cxn ang="0">
                      <a:pos x="666" y="1"/>
                    </a:cxn>
                    <a:cxn ang="0">
                      <a:pos x="615" y="1"/>
                    </a:cxn>
                    <a:cxn ang="0">
                      <a:pos x="561" y="6"/>
                    </a:cxn>
                    <a:cxn ang="0">
                      <a:pos x="509" y="14"/>
                    </a:cxn>
                    <a:cxn ang="0">
                      <a:pos x="457" y="27"/>
                    </a:cxn>
                    <a:cxn ang="0">
                      <a:pos x="406" y="43"/>
                    </a:cxn>
                    <a:cxn ang="0">
                      <a:pos x="358" y="63"/>
                    </a:cxn>
                    <a:cxn ang="0">
                      <a:pos x="312" y="87"/>
                    </a:cxn>
                    <a:cxn ang="0">
                      <a:pos x="267" y="113"/>
                    </a:cxn>
                    <a:cxn ang="0">
                      <a:pos x="226" y="143"/>
                    </a:cxn>
                    <a:cxn ang="0">
                      <a:pos x="186" y="176"/>
                    </a:cxn>
                    <a:cxn ang="0">
                      <a:pos x="149" y="212"/>
                    </a:cxn>
                    <a:cxn ang="0">
                      <a:pos x="114" y="250"/>
                    </a:cxn>
                    <a:cxn ang="0">
                      <a:pos x="84" y="291"/>
                    </a:cxn>
                    <a:cxn ang="0">
                      <a:pos x="55" y="334"/>
                    </a:cxn>
                    <a:cxn ang="0">
                      <a:pos x="30" y="380"/>
                    </a:cxn>
                    <a:cxn ang="0">
                      <a:pos x="9" y="427"/>
                    </a:cxn>
                    <a:cxn ang="0">
                      <a:pos x="851" y="451"/>
                    </a:cxn>
                  </a:cxnLst>
                  <a:rect l="0" t="0" r="r" b="b"/>
                  <a:pathLst>
                    <a:path w="1700" h="451">
                      <a:moveTo>
                        <a:pt x="851" y="451"/>
                      </a:moveTo>
                      <a:lnTo>
                        <a:pt x="1287" y="451"/>
                      </a:lnTo>
                      <a:lnTo>
                        <a:pt x="1700" y="451"/>
                      </a:lnTo>
                      <a:lnTo>
                        <a:pt x="1700" y="394"/>
                      </a:lnTo>
                      <a:lnTo>
                        <a:pt x="1230" y="332"/>
                      </a:lnTo>
                      <a:lnTo>
                        <a:pt x="1218" y="314"/>
                      </a:lnTo>
                      <a:lnTo>
                        <a:pt x="1206" y="296"/>
                      </a:lnTo>
                      <a:lnTo>
                        <a:pt x="1194" y="279"/>
                      </a:lnTo>
                      <a:lnTo>
                        <a:pt x="1180" y="262"/>
                      </a:lnTo>
                      <a:lnTo>
                        <a:pt x="1166" y="245"/>
                      </a:lnTo>
                      <a:lnTo>
                        <a:pt x="1152" y="228"/>
                      </a:lnTo>
                      <a:lnTo>
                        <a:pt x="1137" y="212"/>
                      </a:lnTo>
                      <a:lnTo>
                        <a:pt x="1122" y="197"/>
                      </a:lnTo>
                      <a:lnTo>
                        <a:pt x="1106" y="182"/>
                      </a:lnTo>
                      <a:lnTo>
                        <a:pt x="1090" y="168"/>
                      </a:lnTo>
                      <a:lnTo>
                        <a:pt x="1074" y="154"/>
                      </a:lnTo>
                      <a:lnTo>
                        <a:pt x="1057" y="141"/>
                      </a:lnTo>
                      <a:lnTo>
                        <a:pt x="1039" y="128"/>
                      </a:lnTo>
                      <a:lnTo>
                        <a:pt x="1021" y="115"/>
                      </a:lnTo>
                      <a:lnTo>
                        <a:pt x="1003" y="104"/>
                      </a:lnTo>
                      <a:lnTo>
                        <a:pt x="984" y="92"/>
                      </a:lnTo>
                      <a:lnTo>
                        <a:pt x="965" y="82"/>
                      </a:lnTo>
                      <a:lnTo>
                        <a:pt x="946" y="72"/>
                      </a:lnTo>
                      <a:lnTo>
                        <a:pt x="926" y="63"/>
                      </a:lnTo>
                      <a:lnTo>
                        <a:pt x="906" y="53"/>
                      </a:lnTo>
                      <a:lnTo>
                        <a:pt x="886" y="46"/>
                      </a:lnTo>
                      <a:lnTo>
                        <a:pt x="865" y="38"/>
                      </a:lnTo>
                      <a:lnTo>
                        <a:pt x="844" y="31"/>
                      </a:lnTo>
                      <a:lnTo>
                        <a:pt x="823" y="25"/>
                      </a:lnTo>
                      <a:lnTo>
                        <a:pt x="801" y="19"/>
                      </a:lnTo>
                      <a:lnTo>
                        <a:pt x="778" y="14"/>
                      </a:lnTo>
                      <a:lnTo>
                        <a:pt x="756" y="10"/>
                      </a:lnTo>
                      <a:lnTo>
                        <a:pt x="734" y="7"/>
                      </a:lnTo>
                      <a:lnTo>
                        <a:pt x="712" y="5"/>
                      </a:lnTo>
                      <a:lnTo>
                        <a:pt x="689" y="3"/>
                      </a:lnTo>
                      <a:lnTo>
                        <a:pt x="666" y="1"/>
                      </a:lnTo>
                      <a:lnTo>
                        <a:pt x="642" y="0"/>
                      </a:lnTo>
                      <a:lnTo>
                        <a:pt x="615" y="1"/>
                      </a:lnTo>
                      <a:lnTo>
                        <a:pt x="588" y="4"/>
                      </a:lnTo>
                      <a:lnTo>
                        <a:pt x="561" y="6"/>
                      </a:lnTo>
                      <a:lnTo>
                        <a:pt x="535" y="10"/>
                      </a:lnTo>
                      <a:lnTo>
                        <a:pt x="509" y="14"/>
                      </a:lnTo>
                      <a:lnTo>
                        <a:pt x="482" y="20"/>
                      </a:lnTo>
                      <a:lnTo>
                        <a:pt x="457" y="27"/>
                      </a:lnTo>
                      <a:lnTo>
                        <a:pt x="432" y="34"/>
                      </a:lnTo>
                      <a:lnTo>
                        <a:pt x="406" y="43"/>
                      </a:lnTo>
                      <a:lnTo>
                        <a:pt x="382" y="52"/>
                      </a:lnTo>
                      <a:lnTo>
                        <a:pt x="358" y="63"/>
                      </a:lnTo>
                      <a:lnTo>
                        <a:pt x="335" y="74"/>
                      </a:lnTo>
                      <a:lnTo>
                        <a:pt x="312" y="87"/>
                      </a:lnTo>
                      <a:lnTo>
                        <a:pt x="289" y="99"/>
                      </a:lnTo>
                      <a:lnTo>
                        <a:pt x="267" y="113"/>
                      </a:lnTo>
                      <a:lnTo>
                        <a:pt x="246" y="128"/>
                      </a:lnTo>
                      <a:lnTo>
                        <a:pt x="226" y="143"/>
                      </a:lnTo>
                      <a:lnTo>
                        <a:pt x="205" y="160"/>
                      </a:lnTo>
                      <a:lnTo>
                        <a:pt x="186" y="176"/>
                      </a:lnTo>
                      <a:lnTo>
                        <a:pt x="167" y="193"/>
                      </a:lnTo>
                      <a:lnTo>
                        <a:pt x="149" y="212"/>
                      </a:lnTo>
                      <a:lnTo>
                        <a:pt x="131" y="231"/>
                      </a:lnTo>
                      <a:lnTo>
                        <a:pt x="114" y="250"/>
                      </a:lnTo>
                      <a:lnTo>
                        <a:pt x="99" y="270"/>
                      </a:lnTo>
                      <a:lnTo>
                        <a:pt x="84" y="291"/>
                      </a:lnTo>
                      <a:lnTo>
                        <a:pt x="69" y="312"/>
                      </a:lnTo>
                      <a:lnTo>
                        <a:pt x="55" y="334"/>
                      </a:lnTo>
                      <a:lnTo>
                        <a:pt x="43" y="357"/>
                      </a:lnTo>
                      <a:lnTo>
                        <a:pt x="30" y="380"/>
                      </a:lnTo>
                      <a:lnTo>
                        <a:pt x="18" y="403"/>
                      </a:lnTo>
                      <a:lnTo>
                        <a:pt x="9" y="427"/>
                      </a:lnTo>
                      <a:lnTo>
                        <a:pt x="0" y="451"/>
                      </a:lnTo>
                      <a:lnTo>
                        <a:pt x="851" y="4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7"/>
                <p:cNvSpPr>
                  <a:spLocks/>
                </p:cNvSpPr>
                <p:nvPr/>
              </p:nvSpPr>
              <p:spPr bwMode="auto">
                <a:xfrm>
                  <a:off x="7783222" y="5104535"/>
                  <a:ext cx="133350" cy="133350"/>
                </a:xfrm>
                <a:custGeom>
                  <a:avLst/>
                  <a:gdLst/>
                  <a:ahLst/>
                  <a:cxnLst>
                    <a:cxn ang="0">
                      <a:pos x="416" y="754"/>
                    </a:cxn>
                    <a:cxn ang="0">
                      <a:pos x="472" y="743"/>
                    </a:cxn>
                    <a:cxn ang="0">
                      <a:pos x="525" y="726"/>
                    </a:cxn>
                    <a:cxn ang="0">
                      <a:pos x="574" y="700"/>
                    </a:cxn>
                    <a:cxn ang="0">
                      <a:pos x="618" y="669"/>
                    </a:cxn>
                    <a:cxn ang="0">
                      <a:pos x="658" y="632"/>
                    </a:cxn>
                    <a:cxn ang="0">
                      <a:pos x="692" y="589"/>
                    </a:cxn>
                    <a:cxn ang="0">
                      <a:pos x="719" y="541"/>
                    </a:cxn>
                    <a:cxn ang="0">
                      <a:pos x="739" y="490"/>
                    </a:cxn>
                    <a:cxn ang="0">
                      <a:pos x="752" y="435"/>
                    </a:cxn>
                    <a:cxn ang="0">
                      <a:pos x="756" y="378"/>
                    </a:cxn>
                    <a:cxn ang="0">
                      <a:pos x="752" y="320"/>
                    </a:cxn>
                    <a:cxn ang="0">
                      <a:pos x="739" y="265"/>
                    </a:cxn>
                    <a:cxn ang="0">
                      <a:pos x="719" y="215"/>
                    </a:cxn>
                    <a:cxn ang="0">
                      <a:pos x="692" y="167"/>
                    </a:cxn>
                    <a:cxn ang="0">
                      <a:pos x="658" y="124"/>
                    </a:cxn>
                    <a:cxn ang="0">
                      <a:pos x="618" y="86"/>
                    </a:cxn>
                    <a:cxn ang="0">
                      <a:pos x="574" y="54"/>
                    </a:cxn>
                    <a:cxn ang="0">
                      <a:pos x="525" y="29"/>
                    </a:cxn>
                    <a:cxn ang="0">
                      <a:pos x="472" y="11"/>
                    </a:cxn>
                    <a:cxn ang="0">
                      <a:pos x="416" y="2"/>
                    </a:cxn>
                    <a:cxn ang="0">
                      <a:pos x="359" y="1"/>
                    </a:cxn>
                    <a:cxn ang="0">
                      <a:pos x="302" y="7"/>
                    </a:cxn>
                    <a:cxn ang="0">
                      <a:pos x="248" y="23"/>
                    </a:cxn>
                    <a:cxn ang="0">
                      <a:pos x="198" y="46"/>
                    </a:cxn>
                    <a:cxn ang="0">
                      <a:pos x="152" y="76"/>
                    </a:cxn>
                    <a:cxn ang="0">
                      <a:pos x="111" y="110"/>
                    </a:cxn>
                    <a:cxn ang="0">
                      <a:pos x="75" y="151"/>
                    </a:cxn>
                    <a:cxn ang="0">
                      <a:pos x="45" y="198"/>
                    </a:cxn>
                    <a:cxn ang="0">
                      <a:pos x="23" y="248"/>
                    </a:cxn>
                    <a:cxn ang="0">
                      <a:pos x="8" y="302"/>
                    </a:cxn>
                    <a:cxn ang="0">
                      <a:pos x="0" y="358"/>
                    </a:cxn>
                    <a:cxn ang="0">
                      <a:pos x="2" y="416"/>
                    </a:cxn>
                    <a:cxn ang="0">
                      <a:pos x="12" y="472"/>
                    </a:cxn>
                    <a:cxn ang="0">
                      <a:pos x="30" y="524"/>
                    </a:cxn>
                    <a:cxn ang="0">
                      <a:pos x="55" y="574"/>
                    </a:cxn>
                    <a:cxn ang="0">
                      <a:pos x="87" y="618"/>
                    </a:cxn>
                    <a:cxn ang="0">
                      <a:pos x="123" y="657"/>
                    </a:cxn>
                    <a:cxn ang="0">
                      <a:pos x="167" y="691"/>
                    </a:cxn>
                    <a:cxn ang="0">
                      <a:pos x="214" y="718"/>
                    </a:cxn>
                    <a:cxn ang="0">
                      <a:pos x="266" y="738"/>
                    </a:cxn>
                    <a:cxn ang="0">
                      <a:pos x="321" y="751"/>
                    </a:cxn>
                    <a:cxn ang="0">
                      <a:pos x="377" y="755"/>
                    </a:cxn>
                  </a:cxnLst>
                  <a:rect l="0" t="0" r="r" b="b"/>
                  <a:pathLst>
                    <a:path w="756" h="755">
                      <a:moveTo>
                        <a:pt x="377" y="755"/>
                      </a:moveTo>
                      <a:lnTo>
                        <a:pt x="398" y="755"/>
                      </a:lnTo>
                      <a:lnTo>
                        <a:pt x="416" y="754"/>
                      </a:lnTo>
                      <a:lnTo>
                        <a:pt x="435" y="751"/>
                      </a:lnTo>
                      <a:lnTo>
                        <a:pt x="453" y="748"/>
                      </a:lnTo>
                      <a:lnTo>
                        <a:pt x="472" y="743"/>
                      </a:lnTo>
                      <a:lnTo>
                        <a:pt x="490" y="738"/>
                      </a:lnTo>
                      <a:lnTo>
                        <a:pt x="507" y="733"/>
                      </a:lnTo>
                      <a:lnTo>
                        <a:pt x="525" y="726"/>
                      </a:lnTo>
                      <a:lnTo>
                        <a:pt x="542" y="718"/>
                      </a:lnTo>
                      <a:lnTo>
                        <a:pt x="558" y="710"/>
                      </a:lnTo>
                      <a:lnTo>
                        <a:pt x="574" y="700"/>
                      </a:lnTo>
                      <a:lnTo>
                        <a:pt x="589" y="691"/>
                      </a:lnTo>
                      <a:lnTo>
                        <a:pt x="604" y="680"/>
                      </a:lnTo>
                      <a:lnTo>
                        <a:pt x="618" y="669"/>
                      </a:lnTo>
                      <a:lnTo>
                        <a:pt x="632" y="657"/>
                      </a:lnTo>
                      <a:lnTo>
                        <a:pt x="645" y="644"/>
                      </a:lnTo>
                      <a:lnTo>
                        <a:pt x="658" y="632"/>
                      </a:lnTo>
                      <a:lnTo>
                        <a:pt x="669" y="618"/>
                      </a:lnTo>
                      <a:lnTo>
                        <a:pt x="681" y="603"/>
                      </a:lnTo>
                      <a:lnTo>
                        <a:pt x="692" y="589"/>
                      </a:lnTo>
                      <a:lnTo>
                        <a:pt x="701" y="574"/>
                      </a:lnTo>
                      <a:lnTo>
                        <a:pt x="711" y="557"/>
                      </a:lnTo>
                      <a:lnTo>
                        <a:pt x="719" y="541"/>
                      </a:lnTo>
                      <a:lnTo>
                        <a:pt x="726" y="524"/>
                      </a:lnTo>
                      <a:lnTo>
                        <a:pt x="733" y="507"/>
                      </a:lnTo>
                      <a:lnTo>
                        <a:pt x="739" y="490"/>
                      </a:lnTo>
                      <a:lnTo>
                        <a:pt x="744" y="472"/>
                      </a:lnTo>
                      <a:lnTo>
                        <a:pt x="749" y="454"/>
                      </a:lnTo>
                      <a:lnTo>
                        <a:pt x="752" y="435"/>
                      </a:lnTo>
                      <a:lnTo>
                        <a:pt x="754" y="416"/>
                      </a:lnTo>
                      <a:lnTo>
                        <a:pt x="756" y="397"/>
                      </a:lnTo>
                      <a:lnTo>
                        <a:pt x="756" y="378"/>
                      </a:lnTo>
                      <a:lnTo>
                        <a:pt x="756" y="358"/>
                      </a:lnTo>
                      <a:lnTo>
                        <a:pt x="754" y="339"/>
                      </a:lnTo>
                      <a:lnTo>
                        <a:pt x="752" y="320"/>
                      </a:lnTo>
                      <a:lnTo>
                        <a:pt x="749" y="302"/>
                      </a:lnTo>
                      <a:lnTo>
                        <a:pt x="744" y="283"/>
                      </a:lnTo>
                      <a:lnTo>
                        <a:pt x="739" y="265"/>
                      </a:lnTo>
                      <a:lnTo>
                        <a:pt x="733" y="248"/>
                      </a:lnTo>
                      <a:lnTo>
                        <a:pt x="726" y="230"/>
                      </a:lnTo>
                      <a:lnTo>
                        <a:pt x="719" y="215"/>
                      </a:lnTo>
                      <a:lnTo>
                        <a:pt x="711" y="198"/>
                      </a:lnTo>
                      <a:lnTo>
                        <a:pt x="701" y="182"/>
                      </a:lnTo>
                      <a:lnTo>
                        <a:pt x="692" y="167"/>
                      </a:lnTo>
                      <a:lnTo>
                        <a:pt x="681" y="151"/>
                      </a:lnTo>
                      <a:lnTo>
                        <a:pt x="669" y="138"/>
                      </a:lnTo>
                      <a:lnTo>
                        <a:pt x="658" y="124"/>
                      </a:lnTo>
                      <a:lnTo>
                        <a:pt x="645" y="110"/>
                      </a:lnTo>
                      <a:lnTo>
                        <a:pt x="632" y="99"/>
                      </a:lnTo>
                      <a:lnTo>
                        <a:pt x="618" y="86"/>
                      </a:lnTo>
                      <a:lnTo>
                        <a:pt x="604" y="76"/>
                      </a:lnTo>
                      <a:lnTo>
                        <a:pt x="589" y="65"/>
                      </a:lnTo>
                      <a:lnTo>
                        <a:pt x="574" y="54"/>
                      </a:lnTo>
                      <a:lnTo>
                        <a:pt x="558" y="46"/>
                      </a:lnTo>
                      <a:lnTo>
                        <a:pt x="542" y="38"/>
                      </a:lnTo>
                      <a:lnTo>
                        <a:pt x="525" y="29"/>
                      </a:lnTo>
                      <a:lnTo>
                        <a:pt x="507" y="23"/>
                      </a:lnTo>
                      <a:lnTo>
                        <a:pt x="490" y="17"/>
                      </a:lnTo>
                      <a:lnTo>
                        <a:pt x="472" y="11"/>
                      </a:lnTo>
                      <a:lnTo>
                        <a:pt x="453" y="7"/>
                      </a:lnTo>
                      <a:lnTo>
                        <a:pt x="435" y="4"/>
                      </a:lnTo>
                      <a:lnTo>
                        <a:pt x="416" y="2"/>
                      </a:lnTo>
                      <a:lnTo>
                        <a:pt x="398" y="1"/>
                      </a:lnTo>
                      <a:lnTo>
                        <a:pt x="377" y="0"/>
                      </a:lnTo>
                      <a:lnTo>
                        <a:pt x="359" y="1"/>
                      </a:lnTo>
                      <a:lnTo>
                        <a:pt x="340" y="2"/>
                      </a:lnTo>
                      <a:lnTo>
                        <a:pt x="321" y="4"/>
                      </a:lnTo>
                      <a:lnTo>
                        <a:pt x="302" y="7"/>
                      </a:lnTo>
                      <a:lnTo>
                        <a:pt x="284" y="11"/>
                      </a:lnTo>
                      <a:lnTo>
                        <a:pt x="266" y="17"/>
                      </a:lnTo>
                      <a:lnTo>
                        <a:pt x="248" y="23"/>
                      </a:lnTo>
                      <a:lnTo>
                        <a:pt x="231" y="29"/>
                      </a:lnTo>
                      <a:lnTo>
                        <a:pt x="214" y="38"/>
                      </a:lnTo>
                      <a:lnTo>
                        <a:pt x="198" y="46"/>
                      </a:lnTo>
                      <a:lnTo>
                        <a:pt x="182" y="54"/>
                      </a:lnTo>
                      <a:lnTo>
                        <a:pt x="167" y="65"/>
                      </a:lnTo>
                      <a:lnTo>
                        <a:pt x="152" y="76"/>
                      </a:lnTo>
                      <a:lnTo>
                        <a:pt x="137" y="86"/>
                      </a:lnTo>
                      <a:lnTo>
                        <a:pt x="123" y="99"/>
                      </a:lnTo>
                      <a:lnTo>
                        <a:pt x="111" y="110"/>
                      </a:lnTo>
                      <a:lnTo>
                        <a:pt x="98" y="124"/>
                      </a:lnTo>
                      <a:lnTo>
                        <a:pt x="87" y="138"/>
                      </a:lnTo>
                      <a:lnTo>
                        <a:pt x="75" y="151"/>
                      </a:lnTo>
                      <a:lnTo>
                        <a:pt x="64" y="167"/>
                      </a:lnTo>
                      <a:lnTo>
                        <a:pt x="55" y="182"/>
                      </a:lnTo>
                      <a:lnTo>
                        <a:pt x="45" y="198"/>
                      </a:lnTo>
                      <a:lnTo>
                        <a:pt x="37" y="215"/>
                      </a:lnTo>
                      <a:lnTo>
                        <a:pt x="30" y="230"/>
                      </a:lnTo>
                      <a:lnTo>
                        <a:pt x="23" y="248"/>
                      </a:lnTo>
                      <a:lnTo>
                        <a:pt x="17" y="265"/>
                      </a:lnTo>
                      <a:lnTo>
                        <a:pt x="12" y="283"/>
                      </a:lnTo>
                      <a:lnTo>
                        <a:pt x="8" y="302"/>
                      </a:lnTo>
                      <a:lnTo>
                        <a:pt x="4" y="320"/>
                      </a:lnTo>
                      <a:lnTo>
                        <a:pt x="2" y="339"/>
                      </a:lnTo>
                      <a:lnTo>
                        <a:pt x="0" y="358"/>
                      </a:lnTo>
                      <a:lnTo>
                        <a:pt x="0" y="378"/>
                      </a:lnTo>
                      <a:lnTo>
                        <a:pt x="0" y="397"/>
                      </a:lnTo>
                      <a:lnTo>
                        <a:pt x="2" y="416"/>
                      </a:lnTo>
                      <a:lnTo>
                        <a:pt x="4" y="435"/>
                      </a:lnTo>
                      <a:lnTo>
                        <a:pt x="8" y="454"/>
                      </a:lnTo>
                      <a:lnTo>
                        <a:pt x="12" y="472"/>
                      </a:lnTo>
                      <a:lnTo>
                        <a:pt x="17" y="490"/>
                      </a:lnTo>
                      <a:lnTo>
                        <a:pt x="23" y="507"/>
                      </a:lnTo>
                      <a:lnTo>
                        <a:pt x="30" y="524"/>
                      </a:lnTo>
                      <a:lnTo>
                        <a:pt x="37" y="541"/>
                      </a:lnTo>
                      <a:lnTo>
                        <a:pt x="45" y="557"/>
                      </a:lnTo>
                      <a:lnTo>
                        <a:pt x="55" y="574"/>
                      </a:lnTo>
                      <a:lnTo>
                        <a:pt x="64" y="589"/>
                      </a:lnTo>
                      <a:lnTo>
                        <a:pt x="75" y="603"/>
                      </a:lnTo>
                      <a:lnTo>
                        <a:pt x="87" y="618"/>
                      </a:lnTo>
                      <a:lnTo>
                        <a:pt x="98" y="632"/>
                      </a:lnTo>
                      <a:lnTo>
                        <a:pt x="111" y="644"/>
                      </a:lnTo>
                      <a:lnTo>
                        <a:pt x="123" y="657"/>
                      </a:lnTo>
                      <a:lnTo>
                        <a:pt x="137" y="669"/>
                      </a:lnTo>
                      <a:lnTo>
                        <a:pt x="152" y="680"/>
                      </a:lnTo>
                      <a:lnTo>
                        <a:pt x="167" y="691"/>
                      </a:lnTo>
                      <a:lnTo>
                        <a:pt x="182" y="700"/>
                      </a:lnTo>
                      <a:lnTo>
                        <a:pt x="198" y="710"/>
                      </a:lnTo>
                      <a:lnTo>
                        <a:pt x="214" y="718"/>
                      </a:lnTo>
                      <a:lnTo>
                        <a:pt x="231" y="726"/>
                      </a:lnTo>
                      <a:lnTo>
                        <a:pt x="248" y="733"/>
                      </a:lnTo>
                      <a:lnTo>
                        <a:pt x="266" y="738"/>
                      </a:lnTo>
                      <a:lnTo>
                        <a:pt x="284" y="743"/>
                      </a:lnTo>
                      <a:lnTo>
                        <a:pt x="302" y="748"/>
                      </a:lnTo>
                      <a:lnTo>
                        <a:pt x="321" y="751"/>
                      </a:lnTo>
                      <a:lnTo>
                        <a:pt x="340" y="754"/>
                      </a:lnTo>
                      <a:lnTo>
                        <a:pt x="359" y="755"/>
                      </a:lnTo>
                      <a:lnTo>
                        <a:pt x="377" y="7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8"/>
                <p:cNvSpPr>
                  <a:spLocks noEditPoints="1"/>
                </p:cNvSpPr>
                <p:nvPr/>
              </p:nvSpPr>
              <p:spPr bwMode="auto">
                <a:xfrm>
                  <a:off x="7799097" y="4958485"/>
                  <a:ext cx="96838" cy="444500"/>
                </a:xfrm>
                <a:custGeom>
                  <a:avLst/>
                  <a:gdLst/>
                  <a:ahLst/>
                  <a:cxnLst>
                    <a:cxn ang="0">
                      <a:pos x="6" y="2308"/>
                    </a:cxn>
                    <a:cxn ang="0">
                      <a:pos x="0" y="2249"/>
                    </a:cxn>
                    <a:cxn ang="0">
                      <a:pos x="6" y="2190"/>
                    </a:cxn>
                    <a:cxn ang="0">
                      <a:pos x="26" y="2133"/>
                    </a:cxn>
                    <a:cxn ang="0">
                      <a:pos x="58" y="2081"/>
                    </a:cxn>
                    <a:cxn ang="0">
                      <a:pos x="98" y="2040"/>
                    </a:cxn>
                    <a:cxn ang="0">
                      <a:pos x="133" y="2015"/>
                    </a:cxn>
                    <a:cxn ang="0">
                      <a:pos x="171" y="1996"/>
                    </a:cxn>
                    <a:cxn ang="0">
                      <a:pos x="208" y="1652"/>
                    </a:cxn>
                    <a:cxn ang="0">
                      <a:pos x="286" y="1660"/>
                    </a:cxn>
                    <a:cxn ang="0">
                      <a:pos x="343" y="1656"/>
                    </a:cxn>
                    <a:cxn ang="0">
                      <a:pos x="377" y="1997"/>
                    </a:cxn>
                    <a:cxn ang="0">
                      <a:pos x="420" y="2020"/>
                    </a:cxn>
                    <a:cxn ang="0">
                      <a:pos x="460" y="2051"/>
                    </a:cxn>
                    <a:cxn ang="0">
                      <a:pos x="490" y="2084"/>
                    </a:cxn>
                    <a:cxn ang="0">
                      <a:pos x="512" y="2118"/>
                    </a:cxn>
                    <a:cxn ang="0">
                      <a:pos x="529" y="2155"/>
                    </a:cxn>
                    <a:cxn ang="0">
                      <a:pos x="539" y="2193"/>
                    </a:cxn>
                    <a:cxn ang="0">
                      <a:pos x="545" y="2232"/>
                    </a:cxn>
                    <a:cxn ang="0">
                      <a:pos x="545" y="2272"/>
                    </a:cxn>
                    <a:cxn ang="0">
                      <a:pos x="538" y="2311"/>
                    </a:cxn>
                    <a:cxn ang="0">
                      <a:pos x="527" y="2348"/>
                    </a:cxn>
                    <a:cxn ang="0">
                      <a:pos x="510" y="2385"/>
                    </a:cxn>
                    <a:cxn ang="0">
                      <a:pos x="488" y="2418"/>
                    </a:cxn>
                    <a:cxn ang="0">
                      <a:pos x="459" y="2449"/>
                    </a:cxn>
                    <a:cxn ang="0">
                      <a:pos x="409" y="2486"/>
                    </a:cxn>
                    <a:cxn ang="0">
                      <a:pos x="353" y="2510"/>
                    </a:cxn>
                    <a:cxn ang="0">
                      <a:pos x="295" y="2521"/>
                    </a:cxn>
                    <a:cxn ang="0">
                      <a:pos x="235" y="2520"/>
                    </a:cxn>
                    <a:cxn ang="0">
                      <a:pos x="177" y="2505"/>
                    </a:cxn>
                    <a:cxn ang="0">
                      <a:pos x="211" y="2167"/>
                    </a:cxn>
                    <a:cxn ang="0">
                      <a:pos x="183" y="531"/>
                    </a:cxn>
                    <a:cxn ang="0">
                      <a:pos x="139" y="511"/>
                    </a:cxn>
                    <a:cxn ang="0">
                      <a:pos x="98" y="483"/>
                    </a:cxn>
                    <a:cxn ang="0">
                      <a:pos x="64" y="449"/>
                    </a:cxn>
                    <a:cxn ang="0">
                      <a:pos x="40" y="416"/>
                    </a:cxn>
                    <a:cxn ang="0">
                      <a:pos x="22" y="380"/>
                    </a:cxn>
                    <a:cxn ang="0">
                      <a:pos x="8" y="343"/>
                    </a:cxn>
                    <a:cxn ang="0">
                      <a:pos x="2" y="304"/>
                    </a:cxn>
                    <a:cxn ang="0">
                      <a:pos x="0" y="265"/>
                    </a:cxn>
                    <a:cxn ang="0">
                      <a:pos x="4" y="225"/>
                    </a:cxn>
                    <a:cxn ang="0">
                      <a:pos x="13" y="187"/>
                    </a:cxn>
                    <a:cxn ang="0">
                      <a:pos x="29" y="150"/>
                    </a:cxn>
                    <a:cxn ang="0">
                      <a:pos x="50" y="115"/>
                    </a:cxn>
                    <a:cxn ang="0">
                      <a:pos x="77" y="84"/>
                    </a:cxn>
                    <a:cxn ang="0">
                      <a:pos x="119" y="48"/>
                    </a:cxn>
                    <a:cxn ang="0">
                      <a:pos x="174" y="19"/>
                    </a:cxn>
                    <a:cxn ang="0">
                      <a:pos x="232" y="4"/>
                    </a:cxn>
                    <a:cxn ang="0">
                      <a:pos x="291" y="2"/>
                    </a:cxn>
                    <a:cxn ang="0">
                      <a:pos x="350" y="12"/>
                    </a:cxn>
                    <a:cxn ang="0">
                      <a:pos x="194" y="206"/>
                    </a:cxn>
                    <a:cxn ang="0">
                      <a:pos x="534" y="195"/>
                    </a:cxn>
                    <a:cxn ang="0">
                      <a:pos x="545" y="254"/>
                    </a:cxn>
                    <a:cxn ang="0">
                      <a:pos x="543" y="313"/>
                    </a:cxn>
                    <a:cxn ang="0">
                      <a:pos x="528" y="371"/>
                    </a:cxn>
                    <a:cxn ang="0">
                      <a:pos x="499" y="425"/>
                    </a:cxn>
                    <a:cxn ang="0">
                      <a:pos x="459" y="472"/>
                    </a:cxn>
                    <a:cxn ang="0">
                      <a:pos x="425" y="500"/>
                    </a:cxn>
                    <a:cxn ang="0">
                      <a:pos x="388" y="521"/>
                    </a:cxn>
                    <a:cxn ang="0">
                      <a:pos x="362" y="764"/>
                    </a:cxn>
                    <a:cxn ang="0">
                      <a:pos x="305" y="758"/>
                    </a:cxn>
                    <a:cxn ang="0">
                      <a:pos x="235" y="761"/>
                    </a:cxn>
                  </a:cxnLst>
                  <a:rect l="0" t="0" r="r" b="b"/>
                  <a:pathLst>
                    <a:path w="546" h="2522">
                      <a:moveTo>
                        <a:pt x="18" y="2347"/>
                      </a:moveTo>
                      <a:lnTo>
                        <a:pt x="11" y="2328"/>
                      </a:lnTo>
                      <a:lnTo>
                        <a:pt x="6" y="2308"/>
                      </a:lnTo>
                      <a:lnTo>
                        <a:pt x="3" y="2289"/>
                      </a:lnTo>
                      <a:lnTo>
                        <a:pt x="1" y="2269"/>
                      </a:lnTo>
                      <a:lnTo>
                        <a:pt x="0" y="2249"/>
                      </a:lnTo>
                      <a:lnTo>
                        <a:pt x="1" y="2229"/>
                      </a:lnTo>
                      <a:lnTo>
                        <a:pt x="3" y="2209"/>
                      </a:lnTo>
                      <a:lnTo>
                        <a:pt x="6" y="2190"/>
                      </a:lnTo>
                      <a:lnTo>
                        <a:pt x="11" y="2171"/>
                      </a:lnTo>
                      <a:lnTo>
                        <a:pt x="18" y="2152"/>
                      </a:lnTo>
                      <a:lnTo>
                        <a:pt x="26" y="2133"/>
                      </a:lnTo>
                      <a:lnTo>
                        <a:pt x="36" y="2115"/>
                      </a:lnTo>
                      <a:lnTo>
                        <a:pt x="46" y="2097"/>
                      </a:lnTo>
                      <a:lnTo>
                        <a:pt x="58" y="2081"/>
                      </a:lnTo>
                      <a:lnTo>
                        <a:pt x="71" y="2065"/>
                      </a:lnTo>
                      <a:lnTo>
                        <a:pt x="86" y="2050"/>
                      </a:lnTo>
                      <a:lnTo>
                        <a:pt x="98" y="2040"/>
                      </a:lnTo>
                      <a:lnTo>
                        <a:pt x="108" y="2031"/>
                      </a:lnTo>
                      <a:lnTo>
                        <a:pt x="121" y="2022"/>
                      </a:lnTo>
                      <a:lnTo>
                        <a:pt x="133" y="2015"/>
                      </a:lnTo>
                      <a:lnTo>
                        <a:pt x="145" y="2009"/>
                      </a:lnTo>
                      <a:lnTo>
                        <a:pt x="158" y="2002"/>
                      </a:lnTo>
                      <a:lnTo>
                        <a:pt x="171" y="1996"/>
                      </a:lnTo>
                      <a:lnTo>
                        <a:pt x="183" y="1992"/>
                      </a:lnTo>
                      <a:lnTo>
                        <a:pt x="183" y="1647"/>
                      </a:lnTo>
                      <a:lnTo>
                        <a:pt x="208" y="1652"/>
                      </a:lnTo>
                      <a:lnTo>
                        <a:pt x="235" y="1657"/>
                      </a:lnTo>
                      <a:lnTo>
                        <a:pt x="260" y="1659"/>
                      </a:lnTo>
                      <a:lnTo>
                        <a:pt x="286" y="1660"/>
                      </a:lnTo>
                      <a:lnTo>
                        <a:pt x="305" y="1659"/>
                      </a:lnTo>
                      <a:lnTo>
                        <a:pt x="324" y="1658"/>
                      </a:lnTo>
                      <a:lnTo>
                        <a:pt x="343" y="1656"/>
                      </a:lnTo>
                      <a:lnTo>
                        <a:pt x="362" y="1653"/>
                      </a:lnTo>
                      <a:lnTo>
                        <a:pt x="362" y="1992"/>
                      </a:lnTo>
                      <a:lnTo>
                        <a:pt x="377" y="1997"/>
                      </a:lnTo>
                      <a:lnTo>
                        <a:pt x="392" y="2004"/>
                      </a:lnTo>
                      <a:lnTo>
                        <a:pt x="407" y="2012"/>
                      </a:lnTo>
                      <a:lnTo>
                        <a:pt x="420" y="2020"/>
                      </a:lnTo>
                      <a:lnTo>
                        <a:pt x="434" y="2030"/>
                      </a:lnTo>
                      <a:lnTo>
                        <a:pt x="448" y="2039"/>
                      </a:lnTo>
                      <a:lnTo>
                        <a:pt x="460" y="2051"/>
                      </a:lnTo>
                      <a:lnTo>
                        <a:pt x="472" y="2063"/>
                      </a:lnTo>
                      <a:lnTo>
                        <a:pt x="481" y="2074"/>
                      </a:lnTo>
                      <a:lnTo>
                        <a:pt x="490" y="2084"/>
                      </a:lnTo>
                      <a:lnTo>
                        <a:pt x="498" y="2095"/>
                      </a:lnTo>
                      <a:lnTo>
                        <a:pt x="506" y="2107"/>
                      </a:lnTo>
                      <a:lnTo>
                        <a:pt x="512" y="2118"/>
                      </a:lnTo>
                      <a:lnTo>
                        <a:pt x="518" y="2131"/>
                      </a:lnTo>
                      <a:lnTo>
                        <a:pt x="524" y="2142"/>
                      </a:lnTo>
                      <a:lnTo>
                        <a:pt x="529" y="2155"/>
                      </a:lnTo>
                      <a:lnTo>
                        <a:pt x="533" y="2168"/>
                      </a:lnTo>
                      <a:lnTo>
                        <a:pt x="536" y="2180"/>
                      </a:lnTo>
                      <a:lnTo>
                        <a:pt x="539" y="2193"/>
                      </a:lnTo>
                      <a:lnTo>
                        <a:pt x="543" y="2207"/>
                      </a:lnTo>
                      <a:lnTo>
                        <a:pt x="544" y="2219"/>
                      </a:lnTo>
                      <a:lnTo>
                        <a:pt x="545" y="2232"/>
                      </a:lnTo>
                      <a:lnTo>
                        <a:pt x="546" y="2246"/>
                      </a:lnTo>
                      <a:lnTo>
                        <a:pt x="546" y="2258"/>
                      </a:lnTo>
                      <a:lnTo>
                        <a:pt x="545" y="2272"/>
                      </a:lnTo>
                      <a:lnTo>
                        <a:pt x="544" y="2285"/>
                      </a:lnTo>
                      <a:lnTo>
                        <a:pt x="542" y="2297"/>
                      </a:lnTo>
                      <a:lnTo>
                        <a:pt x="538" y="2311"/>
                      </a:lnTo>
                      <a:lnTo>
                        <a:pt x="535" y="2324"/>
                      </a:lnTo>
                      <a:lnTo>
                        <a:pt x="532" y="2336"/>
                      </a:lnTo>
                      <a:lnTo>
                        <a:pt x="527" y="2348"/>
                      </a:lnTo>
                      <a:lnTo>
                        <a:pt x="522" y="2360"/>
                      </a:lnTo>
                      <a:lnTo>
                        <a:pt x="516" y="2372"/>
                      </a:lnTo>
                      <a:lnTo>
                        <a:pt x="510" y="2385"/>
                      </a:lnTo>
                      <a:lnTo>
                        <a:pt x="503" y="2396"/>
                      </a:lnTo>
                      <a:lnTo>
                        <a:pt x="495" y="2407"/>
                      </a:lnTo>
                      <a:lnTo>
                        <a:pt x="488" y="2418"/>
                      </a:lnTo>
                      <a:lnTo>
                        <a:pt x="478" y="2429"/>
                      </a:lnTo>
                      <a:lnTo>
                        <a:pt x="469" y="2438"/>
                      </a:lnTo>
                      <a:lnTo>
                        <a:pt x="459" y="2449"/>
                      </a:lnTo>
                      <a:lnTo>
                        <a:pt x="444" y="2463"/>
                      </a:lnTo>
                      <a:lnTo>
                        <a:pt x="427" y="2475"/>
                      </a:lnTo>
                      <a:lnTo>
                        <a:pt x="409" y="2486"/>
                      </a:lnTo>
                      <a:lnTo>
                        <a:pt x="391" y="2495"/>
                      </a:lnTo>
                      <a:lnTo>
                        <a:pt x="372" y="2504"/>
                      </a:lnTo>
                      <a:lnTo>
                        <a:pt x="353" y="2510"/>
                      </a:lnTo>
                      <a:lnTo>
                        <a:pt x="334" y="2515"/>
                      </a:lnTo>
                      <a:lnTo>
                        <a:pt x="314" y="2518"/>
                      </a:lnTo>
                      <a:lnTo>
                        <a:pt x="295" y="2521"/>
                      </a:lnTo>
                      <a:lnTo>
                        <a:pt x="275" y="2522"/>
                      </a:lnTo>
                      <a:lnTo>
                        <a:pt x="255" y="2522"/>
                      </a:lnTo>
                      <a:lnTo>
                        <a:pt x="235" y="2520"/>
                      </a:lnTo>
                      <a:lnTo>
                        <a:pt x="216" y="2516"/>
                      </a:lnTo>
                      <a:lnTo>
                        <a:pt x="196" y="2511"/>
                      </a:lnTo>
                      <a:lnTo>
                        <a:pt x="177" y="2505"/>
                      </a:lnTo>
                      <a:lnTo>
                        <a:pt x="159" y="2497"/>
                      </a:lnTo>
                      <a:lnTo>
                        <a:pt x="351" y="2317"/>
                      </a:lnTo>
                      <a:lnTo>
                        <a:pt x="211" y="2167"/>
                      </a:lnTo>
                      <a:lnTo>
                        <a:pt x="18" y="2347"/>
                      </a:lnTo>
                      <a:close/>
                      <a:moveTo>
                        <a:pt x="183" y="770"/>
                      </a:moveTo>
                      <a:lnTo>
                        <a:pt x="183" y="531"/>
                      </a:lnTo>
                      <a:lnTo>
                        <a:pt x="168" y="526"/>
                      </a:lnTo>
                      <a:lnTo>
                        <a:pt x="154" y="519"/>
                      </a:lnTo>
                      <a:lnTo>
                        <a:pt x="139" y="511"/>
                      </a:lnTo>
                      <a:lnTo>
                        <a:pt x="125" y="503"/>
                      </a:lnTo>
                      <a:lnTo>
                        <a:pt x="112" y="494"/>
                      </a:lnTo>
                      <a:lnTo>
                        <a:pt x="98" y="483"/>
                      </a:lnTo>
                      <a:lnTo>
                        <a:pt x="85" y="472"/>
                      </a:lnTo>
                      <a:lnTo>
                        <a:pt x="74" y="460"/>
                      </a:lnTo>
                      <a:lnTo>
                        <a:pt x="64" y="449"/>
                      </a:lnTo>
                      <a:lnTo>
                        <a:pt x="56" y="439"/>
                      </a:lnTo>
                      <a:lnTo>
                        <a:pt x="47" y="427"/>
                      </a:lnTo>
                      <a:lnTo>
                        <a:pt x="40" y="416"/>
                      </a:lnTo>
                      <a:lnTo>
                        <a:pt x="34" y="404"/>
                      </a:lnTo>
                      <a:lnTo>
                        <a:pt x="27" y="392"/>
                      </a:lnTo>
                      <a:lnTo>
                        <a:pt x="22" y="380"/>
                      </a:lnTo>
                      <a:lnTo>
                        <a:pt x="17" y="368"/>
                      </a:lnTo>
                      <a:lnTo>
                        <a:pt x="12" y="356"/>
                      </a:lnTo>
                      <a:lnTo>
                        <a:pt x="8" y="343"/>
                      </a:lnTo>
                      <a:lnTo>
                        <a:pt x="6" y="329"/>
                      </a:lnTo>
                      <a:lnTo>
                        <a:pt x="3" y="317"/>
                      </a:lnTo>
                      <a:lnTo>
                        <a:pt x="2" y="304"/>
                      </a:lnTo>
                      <a:lnTo>
                        <a:pt x="1" y="290"/>
                      </a:lnTo>
                      <a:lnTo>
                        <a:pt x="0" y="278"/>
                      </a:lnTo>
                      <a:lnTo>
                        <a:pt x="0" y="265"/>
                      </a:lnTo>
                      <a:lnTo>
                        <a:pt x="1" y="251"/>
                      </a:lnTo>
                      <a:lnTo>
                        <a:pt x="2" y="239"/>
                      </a:lnTo>
                      <a:lnTo>
                        <a:pt x="4" y="225"/>
                      </a:lnTo>
                      <a:lnTo>
                        <a:pt x="7" y="212"/>
                      </a:lnTo>
                      <a:lnTo>
                        <a:pt x="10" y="200"/>
                      </a:lnTo>
                      <a:lnTo>
                        <a:pt x="13" y="187"/>
                      </a:lnTo>
                      <a:lnTo>
                        <a:pt x="19" y="174"/>
                      </a:lnTo>
                      <a:lnTo>
                        <a:pt x="24" y="163"/>
                      </a:lnTo>
                      <a:lnTo>
                        <a:pt x="29" y="150"/>
                      </a:lnTo>
                      <a:lnTo>
                        <a:pt x="36" y="138"/>
                      </a:lnTo>
                      <a:lnTo>
                        <a:pt x="42" y="127"/>
                      </a:lnTo>
                      <a:lnTo>
                        <a:pt x="50" y="115"/>
                      </a:lnTo>
                      <a:lnTo>
                        <a:pt x="58" y="105"/>
                      </a:lnTo>
                      <a:lnTo>
                        <a:pt x="67" y="94"/>
                      </a:lnTo>
                      <a:lnTo>
                        <a:pt x="77" y="84"/>
                      </a:lnTo>
                      <a:lnTo>
                        <a:pt x="86" y="74"/>
                      </a:lnTo>
                      <a:lnTo>
                        <a:pt x="102" y="61"/>
                      </a:lnTo>
                      <a:lnTo>
                        <a:pt x="119" y="48"/>
                      </a:lnTo>
                      <a:lnTo>
                        <a:pt x="137" y="37"/>
                      </a:lnTo>
                      <a:lnTo>
                        <a:pt x="155" y="28"/>
                      </a:lnTo>
                      <a:lnTo>
                        <a:pt x="174" y="19"/>
                      </a:lnTo>
                      <a:lnTo>
                        <a:pt x="193" y="13"/>
                      </a:lnTo>
                      <a:lnTo>
                        <a:pt x="212" y="8"/>
                      </a:lnTo>
                      <a:lnTo>
                        <a:pt x="232" y="4"/>
                      </a:lnTo>
                      <a:lnTo>
                        <a:pt x="251" y="2"/>
                      </a:lnTo>
                      <a:lnTo>
                        <a:pt x="271" y="0"/>
                      </a:lnTo>
                      <a:lnTo>
                        <a:pt x="291" y="2"/>
                      </a:lnTo>
                      <a:lnTo>
                        <a:pt x="311" y="4"/>
                      </a:lnTo>
                      <a:lnTo>
                        <a:pt x="330" y="7"/>
                      </a:lnTo>
                      <a:lnTo>
                        <a:pt x="350" y="12"/>
                      </a:lnTo>
                      <a:lnTo>
                        <a:pt x="369" y="18"/>
                      </a:lnTo>
                      <a:lnTo>
                        <a:pt x="387" y="26"/>
                      </a:lnTo>
                      <a:lnTo>
                        <a:pt x="194" y="206"/>
                      </a:lnTo>
                      <a:lnTo>
                        <a:pt x="335" y="357"/>
                      </a:lnTo>
                      <a:lnTo>
                        <a:pt x="528" y="176"/>
                      </a:lnTo>
                      <a:lnTo>
                        <a:pt x="534" y="195"/>
                      </a:lnTo>
                      <a:lnTo>
                        <a:pt x="539" y="214"/>
                      </a:lnTo>
                      <a:lnTo>
                        <a:pt x="543" y="234"/>
                      </a:lnTo>
                      <a:lnTo>
                        <a:pt x="545" y="254"/>
                      </a:lnTo>
                      <a:lnTo>
                        <a:pt x="546" y="274"/>
                      </a:lnTo>
                      <a:lnTo>
                        <a:pt x="545" y="294"/>
                      </a:lnTo>
                      <a:lnTo>
                        <a:pt x="543" y="313"/>
                      </a:lnTo>
                      <a:lnTo>
                        <a:pt x="539" y="333"/>
                      </a:lnTo>
                      <a:lnTo>
                        <a:pt x="534" y="352"/>
                      </a:lnTo>
                      <a:lnTo>
                        <a:pt x="528" y="371"/>
                      </a:lnTo>
                      <a:lnTo>
                        <a:pt x="519" y="390"/>
                      </a:lnTo>
                      <a:lnTo>
                        <a:pt x="510" y="408"/>
                      </a:lnTo>
                      <a:lnTo>
                        <a:pt x="499" y="425"/>
                      </a:lnTo>
                      <a:lnTo>
                        <a:pt x="488" y="442"/>
                      </a:lnTo>
                      <a:lnTo>
                        <a:pt x="474" y="458"/>
                      </a:lnTo>
                      <a:lnTo>
                        <a:pt x="459" y="472"/>
                      </a:lnTo>
                      <a:lnTo>
                        <a:pt x="448" y="483"/>
                      </a:lnTo>
                      <a:lnTo>
                        <a:pt x="437" y="491"/>
                      </a:lnTo>
                      <a:lnTo>
                        <a:pt x="425" y="500"/>
                      </a:lnTo>
                      <a:lnTo>
                        <a:pt x="413" y="508"/>
                      </a:lnTo>
                      <a:lnTo>
                        <a:pt x="400" y="515"/>
                      </a:lnTo>
                      <a:lnTo>
                        <a:pt x="388" y="521"/>
                      </a:lnTo>
                      <a:lnTo>
                        <a:pt x="375" y="526"/>
                      </a:lnTo>
                      <a:lnTo>
                        <a:pt x="362" y="531"/>
                      </a:lnTo>
                      <a:lnTo>
                        <a:pt x="362" y="764"/>
                      </a:lnTo>
                      <a:lnTo>
                        <a:pt x="343" y="761"/>
                      </a:lnTo>
                      <a:lnTo>
                        <a:pt x="324" y="759"/>
                      </a:lnTo>
                      <a:lnTo>
                        <a:pt x="305" y="758"/>
                      </a:lnTo>
                      <a:lnTo>
                        <a:pt x="286" y="758"/>
                      </a:lnTo>
                      <a:lnTo>
                        <a:pt x="260" y="759"/>
                      </a:lnTo>
                      <a:lnTo>
                        <a:pt x="235" y="761"/>
                      </a:lnTo>
                      <a:lnTo>
                        <a:pt x="208" y="764"/>
                      </a:lnTo>
                      <a:lnTo>
                        <a:pt x="183" y="7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8" name="Group 60"/>
              <p:cNvGrpSpPr/>
              <p:nvPr/>
            </p:nvGrpSpPr>
            <p:grpSpPr>
              <a:xfrm>
                <a:off x="7917578" y="4883150"/>
                <a:ext cx="845999" cy="762145"/>
                <a:chOff x="8195252" y="5078557"/>
                <a:chExt cx="720725" cy="649288"/>
              </a:xfrm>
              <a:solidFill>
                <a:srgbClr val="2CB22C"/>
              </a:solidFill>
            </p:grpSpPr>
            <p:sp>
              <p:nvSpPr>
                <p:cNvPr id="43" name="Freeform 9"/>
                <p:cNvSpPr>
                  <a:spLocks noEditPoints="1"/>
                </p:cNvSpPr>
                <p:nvPr/>
              </p:nvSpPr>
              <p:spPr bwMode="auto">
                <a:xfrm>
                  <a:off x="8195252" y="5078557"/>
                  <a:ext cx="720725" cy="558800"/>
                </a:xfrm>
                <a:custGeom>
                  <a:avLst/>
                  <a:gdLst/>
                  <a:ahLst/>
                  <a:cxnLst>
                    <a:cxn ang="0">
                      <a:pos x="792" y="3168"/>
                    </a:cxn>
                    <a:cxn ang="0">
                      <a:pos x="785" y="3110"/>
                    </a:cxn>
                    <a:cxn ang="0">
                      <a:pos x="783" y="3052"/>
                    </a:cxn>
                    <a:cxn ang="0">
                      <a:pos x="786" y="2980"/>
                    </a:cxn>
                    <a:cxn ang="0">
                      <a:pos x="797" y="2910"/>
                    </a:cxn>
                    <a:cxn ang="0">
                      <a:pos x="814" y="2843"/>
                    </a:cxn>
                    <a:cxn ang="0">
                      <a:pos x="837" y="2779"/>
                    </a:cxn>
                    <a:cxn ang="0">
                      <a:pos x="868" y="2718"/>
                    </a:cxn>
                    <a:cxn ang="0">
                      <a:pos x="903" y="2660"/>
                    </a:cxn>
                    <a:cxn ang="0">
                      <a:pos x="943" y="2606"/>
                    </a:cxn>
                    <a:cxn ang="0">
                      <a:pos x="988" y="2555"/>
                    </a:cxn>
                    <a:cxn ang="0">
                      <a:pos x="1039" y="2510"/>
                    </a:cxn>
                    <a:cxn ang="0">
                      <a:pos x="1092" y="2470"/>
                    </a:cxn>
                    <a:cxn ang="0">
                      <a:pos x="1150" y="2434"/>
                    </a:cxn>
                    <a:cxn ang="0">
                      <a:pos x="1212" y="2405"/>
                    </a:cxn>
                    <a:cxn ang="0">
                      <a:pos x="1276" y="2382"/>
                    </a:cxn>
                    <a:cxn ang="0">
                      <a:pos x="1343" y="2364"/>
                    </a:cxn>
                    <a:cxn ang="0">
                      <a:pos x="1413" y="2353"/>
                    </a:cxn>
                    <a:cxn ang="0">
                      <a:pos x="1485" y="2350"/>
                    </a:cxn>
                    <a:cxn ang="0">
                      <a:pos x="1556" y="2353"/>
                    </a:cxn>
                    <a:cxn ang="0">
                      <a:pos x="1626" y="2364"/>
                    </a:cxn>
                    <a:cxn ang="0">
                      <a:pos x="1693" y="2382"/>
                    </a:cxn>
                    <a:cxn ang="0">
                      <a:pos x="1758" y="2405"/>
                    </a:cxn>
                    <a:cxn ang="0">
                      <a:pos x="1819" y="2434"/>
                    </a:cxn>
                    <a:cxn ang="0">
                      <a:pos x="1877" y="2470"/>
                    </a:cxn>
                    <a:cxn ang="0">
                      <a:pos x="1930" y="2510"/>
                    </a:cxn>
                    <a:cxn ang="0">
                      <a:pos x="1981" y="2555"/>
                    </a:cxn>
                    <a:cxn ang="0">
                      <a:pos x="2026" y="2606"/>
                    </a:cxn>
                    <a:cxn ang="0">
                      <a:pos x="2066" y="2660"/>
                    </a:cxn>
                    <a:cxn ang="0">
                      <a:pos x="2101" y="2718"/>
                    </a:cxn>
                    <a:cxn ang="0">
                      <a:pos x="2132" y="2779"/>
                    </a:cxn>
                    <a:cxn ang="0">
                      <a:pos x="2155" y="2843"/>
                    </a:cxn>
                    <a:cxn ang="0">
                      <a:pos x="2172" y="2910"/>
                    </a:cxn>
                    <a:cxn ang="0">
                      <a:pos x="2183" y="2980"/>
                    </a:cxn>
                    <a:cxn ang="0">
                      <a:pos x="2187" y="3052"/>
                    </a:cxn>
                    <a:cxn ang="0">
                      <a:pos x="2184" y="3110"/>
                    </a:cxn>
                    <a:cxn ang="0">
                      <a:pos x="2177" y="3168"/>
                    </a:cxn>
                    <a:cxn ang="0">
                      <a:pos x="4087" y="707"/>
                    </a:cxn>
                    <a:cxn ang="0">
                      <a:pos x="2139" y="1575"/>
                    </a:cxn>
                    <a:cxn ang="0">
                      <a:pos x="453" y="77"/>
                    </a:cxn>
                    <a:cxn ang="0">
                      <a:pos x="0" y="1928"/>
                    </a:cxn>
                    <a:cxn ang="0">
                      <a:pos x="553" y="3168"/>
                    </a:cxn>
                    <a:cxn ang="0">
                      <a:pos x="3965" y="1618"/>
                    </a:cxn>
                    <a:cxn ang="0">
                      <a:pos x="2943" y="923"/>
                    </a:cxn>
                  </a:cxnLst>
                  <a:rect l="0" t="0" r="r" b="b"/>
                  <a:pathLst>
                    <a:path w="4087" h="3168">
                      <a:moveTo>
                        <a:pt x="553" y="3168"/>
                      </a:moveTo>
                      <a:lnTo>
                        <a:pt x="792" y="3168"/>
                      </a:lnTo>
                      <a:lnTo>
                        <a:pt x="788" y="3139"/>
                      </a:lnTo>
                      <a:lnTo>
                        <a:pt x="785" y="3110"/>
                      </a:lnTo>
                      <a:lnTo>
                        <a:pt x="784" y="3081"/>
                      </a:lnTo>
                      <a:lnTo>
                        <a:pt x="783" y="3052"/>
                      </a:lnTo>
                      <a:lnTo>
                        <a:pt x="784" y="3016"/>
                      </a:lnTo>
                      <a:lnTo>
                        <a:pt x="786" y="2980"/>
                      </a:lnTo>
                      <a:lnTo>
                        <a:pt x="791" y="2945"/>
                      </a:lnTo>
                      <a:lnTo>
                        <a:pt x="797" y="2910"/>
                      </a:lnTo>
                      <a:lnTo>
                        <a:pt x="805" y="2877"/>
                      </a:lnTo>
                      <a:lnTo>
                        <a:pt x="814" y="2843"/>
                      </a:lnTo>
                      <a:lnTo>
                        <a:pt x="825" y="2810"/>
                      </a:lnTo>
                      <a:lnTo>
                        <a:pt x="837" y="2779"/>
                      </a:lnTo>
                      <a:lnTo>
                        <a:pt x="852" y="2748"/>
                      </a:lnTo>
                      <a:lnTo>
                        <a:pt x="868" y="2718"/>
                      </a:lnTo>
                      <a:lnTo>
                        <a:pt x="885" y="2688"/>
                      </a:lnTo>
                      <a:lnTo>
                        <a:pt x="903" y="2660"/>
                      </a:lnTo>
                      <a:lnTo>
                        <a:pt x="923" y="2632"/>
                      </a:lnTo>
                      <a:lnTo>
                        <a:pt x="943" y="2606"/>
                      </a:lnTo>
                      <a:lnTo>
                        <a:pt x="965" y="2580"/>
                      </a:lnTo>
                      <a:lnTo>
                        <a:pt x="988" y="2555"/>
                      </a:lnTo>
                      <a:lnTo>
                        <a:pt x="1013" y="2532"/>
                      </a:lnTo>
                      <a:lnTo>
                        <a:pt x="1039" y="2510"/>
                      </a:lnTo>
                      <a:lnTo>
                        <a:pt x="1065" y="2489"/>
                      </a:lnTo>
                      <a:lnTo>
                        <a:pt x="1092" y="2470"/>
                      </a:lnTo>
                      <a:lnTo>
                        <a:pt x="1121" y="2451"/>
                      </a:lnTo>
                      <a:lnTo>
                        <a:pt x="1150" y="2434"/>
                      </a:lnTo>
                      <a:lnTo>
                        <a:pt x="1181" y="2420"/>
                      </a:lnTo>
                      <a:lnTo>
                        <a:pt x="1212" y="2405"/>
                      </a:lnTo>
                      <a:lnTo>
                        <a:pt x="1243" y="2392"/>
                      </a:lnTo>
                      <a:lnTo>
                        <a:pt x="1276" y="2382"/>
                      </a:lnTo>
                      <a:lnTo>
                        <a:pt x="1310" y="2372"/>
                      </a:lnTo>
                      <a:lnTo>
                        <a:pt x="1343" y="2364"/>
                      </a:lnTo>
                      <a:lnTo>
                        <a:pt x="1378" y="2358"/>
                      </a:lnTo>
                      <a:lnTo>
                        <a:pt x="1413" y="2353"/>
                      </a:lnTo>
                      <a:lnTo>
                        <a:pt x="1449" y="2351"/>
                      </a:lnTo>
                      <a:lnTo>
                        <a:pt x="1485" y="2350"/>
                      </a:lnTo>
                      <a:lnTo>
                        <a:pt x="1520" y="2351"/>
                      </a:lnTo>
                      <a:lnTo>
                        <a:pt x="1556" y="2353"/>
                      </a:lnTo>
                      <a:lnTo>
                        <a:pt x="1591" y="2358"/>
                      </a:lnTo>
                      <a:lnTo>
                        <a:pt x="1626" y="2364"/>
                      </a:lnTo>
                      <a:lnTo>
                        <a:pt x="1660" y="2372"/>
                      </a:lnTo>
                      <a:lnTo>
                        <a:pt x="1693" y="2382"/>
                      </a:lnTo>
                      <a:lnTo>
                        <a:pt x="1726" y="2392"/>
                      </a:lnTo>
                      <a:lnTo>
                        <a:pt x="1758" y="2405"/>
                      </a:lnTo>
                      <a:lnTo>
                        <a:pt x="1788" y="2420"/>
                      </a:lnTo>
                      <a:lnTo>
                        <a:pt x="1819" y="2434"/>
                      </a:lnTo>
                      <a:lnTo>
                        <a:pt x="1848" y="2451"/>
                      </a:lnTo>
                      <a:lnTo>
                        <a:pt x="1877" y="2470"/>
                      </a:lnTo>
                      <a:lnTo>
                        <a:pt x="1904" y="2489"/>
                      </a:lnTo>
                      <a:lnTo>
                        <a:pt x="1930" y="2510"/>
                      </a:lnTo>
                      <a:lnTo>
                        <a:pt x="1956" y="2532"/>
                      </a:lnTo>
                      <a:lnTo>
                        <a:pt x="1981" y="2555"/>
                      </a:lnTo>
                      <a:lnTo>
                        <a:pt x="2004" y="2580"/>
                      </a:lnTo>
                      <a:lnTo>
                        <a:pt x="2026" y="2606"/>
                      </a:lnTo>
                      <a:lnTo>
                        <a:pt x="2046" y="2632"/>
                      </a:lnTo>
                      <a:lnTo>
                        <a:pt x="2066" y="2660"/>
                      </a:lnTo>
                      <a:lnTo>
                        <a:pt x="2084" y="2688"/>
                      </a:lnTo>
                      <a:lnTo>
                        <a:pt x="2101" y="2718"/>
                      </a:lnTo>
                      <a:lnTo>
                        <a:pt x="2117" y="2748"/>
                      </a:lnTo>
                      <a:lnTo>
                        <a:pt x="2132" y="2779"/>
                      </a:lnTo>
                      <a:lnTo>
                        <a:pt x="2143" y="2810"/>
                      </a:lnTo>
                      <a:lnTo>
                        <a:pt x="2155" y="2843"/>
                      </a:lnTo>
                      <a:lnTo>
                        <a:pt x="2164" y="2877"/>
                      </a:lnTo>
                      <a:lnTo>
                        <a:pt x="2172" y="2910"/>
                      </a:lnTo>
                      <a:lnTo>
                        <a:pt x="2178" y="2945"/>
                      </a:lnTo>
                      <a:lnTo>
                        <a:pt x="2183" y="2980"/>
                      </a:lnTo>
                      <a:lnTo>
                        <a:pt x="2186" y="3016"/>
                      </a:lnTo>
                      <a:lnTo>
                        <a:pt x="2187" y="3052"/>
                      </a:lnTo>
                      <a:lnTo>
                        <a:pt x="2186" y="3081"/>
                      </a:lnTo>
                      <a:lnTo>
                        <a:pt x="2184" y="3110"/>
                      </a:lnTo>
                      <a:lnTo>
                        <a:pt x="2181" y="3139"/>
                      </a:lnTo>
                      <a:lnTo>
                        <a:pt x="2177" y="3168"/>
                      </a:lnTo>
                      <a:lnTo>
                        <a:pt x="4087" y="3168"/>
                      </a:lnTo>
                      <a:lnTo>
                        <a:pt x="4087" y="707"/>
                      </a:lnTo>
                      <a:lnTo>
                        <a:pt x="2943" y="707"/>
                      </a:lnTo>
                      <a:lnTo>
                        <a:pt x="2139" y="1575"/>
                      </a:lnTo>
                      <a:lnTo>
                        <a:pt x="530" y="0"/>
                      </a:lnTo>
                      <a:lnTo>
                        <a:pt x="453" y="77"/>
                      </a:lnTo>
                      <a:lnTo>
                        <a:pt x="1984" y="1635"/>
                      </a:lnTo>
                      <a:lnTo>
                        <a:pt x="0" y="1928"/>
                      </a:lnTo>
                      <a:lnTo>
                        <a:pt x="0" y="2876"/>
                      </a:lnTo>
                      <a:lnTo>
                        <a:pt x="553" y="3168"/>
                      </a:lnTo>
                      <a:close/>
                      <a:moveTo>
                        <a:pt x="2418" y="1618"/>
                      </a:moveTo>
                      <a:lnTo>
                        <a:pt x="3965" y="1618"/>
                      </a:lnTo>
                      <a:lnTo>
                        <a:pt x="3965" y="923"/>
                      </a:lnTo>
                      <a:lnTo>
                        <a:pt x="2943" y="923"/>
                      </a:lnTo>
                      <a:lnTo>
                        <a:pt x="2418" y="16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1"/>
                <p:cNvSpPr>
                  <a:spLocks noEditPoints="1"/>
                </p:cNvSpPr>
                <p:nvPr/>
              </p:nvSpPr>
              <p:spPr bwMode="auto">
                <a:xfrm>
                  <a:off x="8357177" y="5518295"/>
                  <a:ext cx="209550" cy="209550"/>
                </a:xfrm>
                <a:custGeom>
                  <a:avLst/>
                  <a:gdLst/>
                  <a:ahLst/>
                  <a:cxnLst>
                    <a:cxn ang="0">
                      <a:pos x="715" y="12"/>
                    </a:cxn>
                    <a:cxn ang="0">
                      <a:pos x="853" y="59"/>
                    </a:cxn>
                    <a:cxn ang="0">
                      <a:pos x="973" y="136"/>
                    </a:cxn>
                    <a:cxn ang="0">
                      <a:pos x="1071" y="240"/>
                    </a:cxn>
                    <a:cxn ang="0">
                      <a:pos x="1142" y="364"/>
                    </a:cxn>
                    <a:cxn ang="0">
                      <a:pos x="1183" y="504"/>
                    </a:cxn>
                    <a:cxn ang="0">
                      <a:pos x="1187" y="655"/>
                    </a:cxn>
                    <a:cxn ang="0">
                      <a:pos x="1153" y="798"/>
                    </a:cxn>
                    <a:cxn ang="0">
                      <a:pos x="1088" y="927"/>
                    </a:cxn>
                    <a:cxn ang="0">
                      <a:pos x="994" y="1034"/>
                    </a:cxn>
                    <a:cxn ang="0">
                      <a:pos x="878" y="1117"/>
                    </a:cxn>
                    <a:cxn ang="0">
                      <a:pos x="743" y="1170"/>
                    </a:cxn>
                    <a:cxn ang="0">
                      <a:pos x="594" y="1189"/>
                    </a:cxn>
                    <a:cxn ang="0">
                      <a:pos x="447" y="1170"/>
                    </a:cxn>
                    <a:cxn ang="0">
                      <a:pos x="312" y="1117"/>
                    </a:cxn>
                    <a:cxn ang="0">
                      <a:pos x="195" y="1034"/>
                    </a:cxn>
                    <a:cxn ang="0">
                      <a:pos x="102" y="927"/>
                    </a:cxn>
                    <a:cxn ang="0">
                      <a:pos x="37" y="798"/>
                    </a:cxn>
                    <a:cxn ang="0">
                      <a:pos x="3" y="655"/>
                    </a:cxn>
                    <a:cxn ang="0">
                      <a:pos x="7" y="504"/>
                    </a:cxn>
                    <a:cxn ang="0">
                      <a:pos x="47" y="364"/>
                    </a:cxn>
                    <a:cxn ang="0">
                      <a:pos x="119" y="240"/>
                    </a:cxn>
                    <a:cxn ang="0">
                      <a:pos x="217" y="136"/>
                    </a:cxn>
                    <a:cxn ang="0">
                      <a:pos x="337" y="59"/>
                    </a:cxn>
                    <a:cxn ang="0">
                      <a:pos x="475" y="12"/>
                    </a:cxn>
                    <a:cxn ang="0">
                      <a:pos x="594" y="332"/>
                    </a:cxn>
                    <a:cxn ang="0">
                      <a:pos x="660" y="341"/>
                    </a:cxn>
                    <a:cxn ang="0">
                      <a:pos x="720" y="364"/>
                    </a:cxn>
                    <a:cxn ang="0">
                      <a:pos x="770" y="401"/>
                    </a:cxn>
                    <a:cxn ang="0">
                      <a:pos x="812" y="448"/>
                    </a:cxn>
                    <a:cxn ang="0">
                      <a:pos x="841" y="505"/>
                    </a:cxn>
                    <a:cxn ang="0">
                      <a:pos x="856" y="568"/>
                    </a:cxn>
                    <a:cxn ang="0">
                      <a:pos x="854" y="635"/>
                    </a:cxn>
                    <a:cxn ang="0">
                      <a:pos x="836" y="696"/>
                    </a:cxn>
                    <a:cxn ang="0">
                      <a:pos x="805" y="751"/>
                    </a:cxn>
                    <a:cxn ang="0">
                      <a:pos x="761" y="797"/>
                    </a:cxn>
                    <a:cxn ang="0">
                      <a:pos x="708" y="831"/>
                    </a:cxn>
                    <a:cxn ang="0">
                      <a:pos x="647" y="851"/>
                    </a:cxn>
                    <a:cxn ang="0">
                      <a:pos x="582" y="856"/>
                    </a:cxn>
                    <a:cxn ang="0">
                      <a:pos x="517" y="844"/>
                    </a:cxn>
                    <a:cxn ang="0">
                      <a:pos x="459" y="818"/>
                    </a:cxn>
                    <a:cxn ang="0">
                      <a:pos x="410" y="780"/>
                    </a:cxn>
                    <a:cxn ang="0">
                      <a:pos x="371" y="731"/>
                    </a:cxn>
                    <a:cxn ang="0">
                      <a:pos x="345" y="673"/>
                    </a:cxn>
                    <a:cxn ang="0">
                      <a:pos x="333" y="608"/>
                    </a:cxn>
                    <a:cxn ang="0">
                      <a:pos x="338" y="542"/>
                    </a:cxn>
                    <a:cxn ang="0">
                      <a:pos x="358" y="481"/>
                    </a:cxn>
                    <a:cxn ang="0">
                      <a:pos x="393" y="428"/>
                    </a:cxn>
                    <a:cxn ang="0">
                      <a:pos x="438" y="385"/>
                    </a:cxn>
                    <a:cxn ang="0">
                      <a:pos x="493" y="353"/>
                    </a:cxn>
                    <a:cxn ang="0">
                      <a:pos x="555" y="335"/>
                    </a:cxn>
                  </a:cxnLst>
                  <a:rect l="0" t="0" r="r" b="b"/>
                  <a:pathLst>
                    <a:path w="1189" h="1189">
                      <a:moveTo>
                        <a:pt x="594" y="0"/>
                      </a:moveTo>
                      <a:lnTo>
                        <a:pt x="625" y="2"/>
                      </a:lnTo>
                      <a:lnTo>
                        <a:pt x="656" y="4"/>
                      </a:lnTo>
                      <a:lnTo>
                        <a:pt x="685" y="7"/>
                      </a:lnTo>
                      <a:lnTo>
                        <a:pt x="715" y="12"/>
                      </a:lnTo>
                      <a:lnTo>
                        <a:pt x="743" y="19"/>
                      </a:lnTo>
                      <a:lnTo>
                        <a:pt x="771" y="27"/>
                      </a:lnTo>
                      <a:lnTo>
                        <a:pt x="799" y="36"/>
                      </a:lnTo>
                      <a:lnTo>
                        <a:pt x="826" y="47"/>
                      </a:lnTo>
                      <a:lnTo>
                        <a:pt x="853" y="59"/>
                      </a:lnTo>
                      <a:lnTo>
                        <a:pt x="878" y="72"/>
                      </a:lnTo>
                      <a:lnTo>
                        <a:pt x="903" y="87"/>
                      </a:lnTo>
                      <a:lnTo>
                        <a:pt x="926" y="102"/>
                      </a:lnTo>
                      <a:lnTo>
                        <a:pt x="951" y="118"/>
                      </a:lnTo>
                      <a:lnTo>
                        <a:pt x="973" y="136"/>
                      </a:lnTo>
                      <a:lnTo>
                        <a:pt x="994" y="155"/>
                      </a:lnTo>
                      <a:lnTo>
                        <a:pt x="1015" y="174"/>
                      </a:lnTo>
                      <a:lnTo>
                        <a:pt x="1035" y="195"/>
                      </a:lnTo>
                      <a:lnTo>
                        <a:pt x="1053" y="216"/>
                      </a:lnTo>
                      <a:lnTo>
                        <a:pt x="1071" y="240"/>
                      </a:lnTo>
                      <a:lnTo>
                        <a:pt x="1088" y="263"/>
                      </a:lnTo>
                      <a:lnTo>
                        <a:pt x="1103" y="287"/>
                      </a:lnTo>
                      <a:lnTo>
                        <a:pt x="1117" y="311"/>
                      </a:lnTo>
                      <a:lnTo>
                        <a:pt x="1131" y="338"/>
                      </a:lnTo>
                      <a:lnTo>
                        <a:pt x="1142" y="364"/>
                      </a:lnTo>
                      <a:lnTo>
                        <a:pt x="1153" y="390"/>
                      </a:lnTo>
                      <a:lnTo>
                        <a:pt x="1163" y="418"/>
                      </a:lnTo>
                      <a:lnTo>
                        <a:pt x="1171" y="446"/>
                      </a:lnTo>
                      <a:lnTo>
                        <a:pt x="1177" y="475"/>
                      </a:lnTo>
                      <a:lnTo>
                        <a:pt x="1183" y="504"/>
                      </a:lnTo>
                      <a:lnTo>
                        <a:pt x="1187" y="534"/>
                      </a:lnTo>
                      <a:lnTo>
                        <a:pt x="1189" y="564"/>
                      </a:lnTo>
                      <a:lnTo>
                        <a:pt x="1189" y="595"/>
                      </a:lnTo>
                      <a:lnTo>
                        <a:pt x="1189" y="625"/>
                      </a:lnTo>
                      <a:lnTo>
                        <a:pt x="1187" y="655"/>
                      </a:lnTo>
                      <a:lnTo>
                        <a:pt x="1183" y="685"/>
                      </a:lnTo>
                      <a:lnTo>
                        <a:pt x="1177" y="714"/>
                      </a:lnTo>
                      <a:lnTo>
                        <a:pt x="1171" y="743"/>
                      </a:lnTo>
                      <a:lnTo>
                        <a:pt x="1163" y="771"/>
                      </a:lnTo>
                      <a:lnTo>
                        <a:pt x="1153" y="798"/>
                      </a:lnTo>
                      <a:lnTo>
                        <a:pt x="1142" y="825"/>
                      </a:lnTo>
                      <a:lnTo>
                        <a:pt x="1131" y="852"/>
                      </a:lnTo>
                      <a:lnTo>
                        <a:pt x="1117" y="877"/>
                      </a:lnTo>
                      <a:lnTo>
                        <a:pt x="1103" y="902"/>
                      </a:lnTo>
                      <a:lnTo>
                        <a:pt x="1088" y="927"/>
                      </a:lnTo>
                      <a:lnTo>
                        <a:pt x="1071" y="950"/>
                      </a:lnTo>
                      <a:lnTo>
                        <a:pt x="1053" y="972"/>
                      </a:lnTo>
                      <a:lnTo>
                        <a:pt x="1035" y="994"/>
                      </a:lnTo>
                      <a:lnTo>
                        <a:pt x="1015" y="1014"/>
                      </a:lnTo>
                      <a:lnTo>
                        <a:pt x="994" y="1034"/>
                      </a:lnTo>
                      <a:lnTo>
                        <a:pt x="973" y="1053"/>
                      </a:lnTo>
                      <a:lnTo>
                        <a:pt x="951" y="1071"/>
                      </a:lnTo>
                      <a:lnTo>
                        <a:pt x="926" y="1087"/>
                      </a:lnTo>
                      <a:lnTo>
                        <a:pt x="903" y="1102"/>
                      </a:lnTo>
                      <a:lnTo>
                        <a:pt x="878" y="1117"/>
                      </a:lnTo>
                      <a:lnTo>
                        <a:pt x="853" y="1130"/>
                      </a:lnTo>
                      <a:lnTo>
                        <a:pt x="826" y="1141"/>
                      </a:lnTo>
                      <a:lnTo>
                        <a:pt x="799" y="1153"/>
                      </a:lnTo>
                      <a:lnTo>
                        <a:pt x="771" y="1163"/>
                      </a:lnTo>
                      <a:lnTo>
                        <a:pt x="743" y="1170"/>
                      </a:lnTo>
                      <a:lnTo>
                        <a:pt x="715" y="1176"/>
                      </a:lnTo>
                      <a:lnTo>
                        <a:pt x="685" y="1182"/>
                      </a:lnTo>
                      <a:lnTo>
                        <a:pt x="656" y="1186"/>
                      </a:lnTo>
                      <a:lnTo>
                        <a:pt x="625" y="1188"/>
                      </a:lnTo>
                      <a:lnTo>
                        <a:pt x="594" y="1189"/>
                      </a:lnTo>
                      <a:lnTo>
                        <a:pt x="564" y="1188"/>
                      </a:lnTo>
                      <a:lnTo>
                        <a:pt x="534" y="1186"/>
                      </a:lnTo>
                      <a:lnTo>
                        <a:pt x="505" y="1182"/>
                      </a:lnTo>
                      <a:lnTo>
                        <a:pt x="475" y="1176"/>
                      </a:lnTo>
                      <a:lnTo>
                        <a:pt x="447" y="1170"/>
                      </a:lnTo>
                      <a:lnTo>
                        <a:pt x="418" y="1163"/>
                      </a:lnTo>
                      <a:lnTo>
                        <a:pt x="391" y="1153"/>
                      </a:lnTo>
                      <a:lnTo>
                        <a:pt x="364" y="1141"/>
                      </a:lnTo>
                      <a:lnTo>
                        <a:pt x="337" y="1130"/>
                      </a:lnTo>
                      <a:lnTo>
                        <a:pt x="312" y="1117"/>
                      </a:lnTo>
                      <a:lnTo>
                        <a:pt x="287" y="1102"/>
                      </a:lnTo>
                      <a:lnTo>
                        <a:pt x="262" y="1087"/>
                      </a:lnTo>
                      <a:lnTo>
                        <a:pt x="239" y="1071"/>
                      </a:lnTo>
                      <a:lnTo>
                        <a:pt x="217" y="1053"/>
                      </a:lnTo>
                      <a:lnTo>
                        <a:pt x="195" y="1034"/>
                      </a:lnTo>
                      <a:lnTo>
                        <a:pt x="175" y="1014"/>
                      </a:lnTo>
                      <a:lnTo>
                        <a:pt x="155" y="994"/>
                      </a:lnTo>
                      <a:lnTo>
                        <a:pt x="136" y="972"/>
                      </a:lnTo>
                      <a:lnTo>
                        <a:pt x="119" y="950"/>
                      </a:lnTo>
                      <a:lnTo>
                        <a:pt x="102" y="927"/>
                      </a:lnTo>
                      <a:lnTo>
                        <a:pt x="86" y="902"/>
                      </a:lnTo>
                      <a:lnTo>
                        <a:pt x="73" y="877"/>
                      </a:lnTo>
                      <a:lnTo>
                        <a:pt x="59" y="852"/>
                      </a:lnTo>
                      <a:lnTo>
                        <a:pt x="47" y="825"/>
                      </a:lnTo>
                      <a:lnTo>
                        <a:pt x="37" y="798"/>
                      </a:lnTo>
                      <a:lnTo>
                        <a:pt x="27" y="771"/>
                      </a:lnTo>
                      <a:lnTo>
                        <a:pt x="19" y="743"/>
                      </a:lnTo>
                      <a:lnTo>
                        <a:pt x="13" y="714"/>
                      </a:lnTo>
                      <a:lnTo>
                        <a:pt x="7" y="685"/>
                      </a:lnTo>
                      <a:lnTo>
                        <a:pt x="3" y="655"/>
                      </a:lnTo>
                      <a:lnTo>
                        <a:pt x="1" y="625"/>
                      </a:lnTo>
                      <a:lnTo>
                        <a:pt x="0" y="595"/>
                      </a:lnTo>
                      <a:lnTo>
                        <a:pt x="1" y="564"/>
                      </a:lnTo>
                      <a:lnTo>
                        <a:pt x="3" y="534"/>
                      </a:lnTo>
                      <a:lnTo>
                        <a:pt x="7" y="504"/>
                      </a:lnTo>
                      <a:lnTo>
                        <a:pt x="13" y="475"/>
                      </a:lnTo>
                      <a:lnTo>
                        <a:pt x="19" y="446"/>
                      </a:lnTo>
                      <a:lnTo>
                        <a:pt x="27" y="418"/>
                      </a:lnTo>
                      <a:lnTo>
                        <a:pt x="37" y="390"/>
                      </a:lnTo>
                      <a:lnTo>
                        <a:pt x="47" y="364"/>
                      </a:lnTo>
                      <a:lnTo>
                        <a:pt x="59" y="338"/>
                      </a:lnTo>
                      <a:lnTo>
                        <a:pt x="73" y="311"/>
                      </a:lnTo>
                      <a:lnTo>
                        <a:pt x="86" y="287"/>
                      </a:lnTo>
                      <a:lnTo>
                        <a:pt x="102" y="263"/>
                      </a:lnTo>
                      <a:lnTo>
                        <a:pt x="119" y="240"/>
                      </a:lnTo>
                      <a:lnTo>
                        <a:pt x="136" y="216"/>
                      </a:lnTo>
                      <a:lnTo>
                        <a:pt x="155" y="195"/>
                      </a:lnTo>
                      <a:lnTo>
                        <a:pt x="175" y="174"/>
                      </a:lnTo>
                      <a:lnTo>
                        <a:pt x="195" y="155"/>
                      </a:lnTo>
                      <a:lnTo>
                        <a:pt x="217" y="136"/>
                      </a:lnTo>
                      <a:lnTo>
                        <a:pt x="239" y="118"/>
                      </a:lnTo>
                      <a:lnTo>
                        <a:pt x="262" y="102"/>
                      </a:lnTo>
                      <a:lnTo>
                        <a:pt x="287" y="87"/>
                      </a:lnTo>
                      <a:lnTo>
                        <a:pt x="312" y="72"/>
                      </a:lnTo>
                      <a:lnTo>
                        <a:pt x="337" y="59"/>
                      </a:lnTo>
                      <a:lnTo>
                        <a:pt x="364" y="47"/>
                      </a:lnTo>
                      <a:lnTo>
                        <a:pt x="391" y="36"/>
                      </a:lnTo>
                      <a:lnTo>
                        <a:pt x="418" y="27"/>
                      </a:lnTo>
                      <a:lnTo>
                        <a:pt x="447" y="19"/>
                      </a:lnTo>
                      <a:lnTo>
                        <a:pt x="475" y="12"/>
                      </a:lnTo>
                      <a:lnTo>
                        <a:pt x="505" y="7"/>
                      </a:lnTo>
                      <a:lnTo>
                        <a:pt x="534" y="4"/>
                      </a:lnTo>
                      <a:lnTo>
                        <a:pt x="564" y="2"/>
                      </a:lnTo>
                      <a:lnTo>
                        <a:pt x="594" y="0"/>
                      </a:lnTo>
                      <a:close/>
                      <a:moveTo>
                        <a:pt x="594" y="332"/>
                      </a:moveTo>
                      <a:lnTo>
                        <a:pt x="608" y="333"/>
                      </a:lnTo>
                      <a:lnTo>
                        <a:pt x="622" y="334"/>
                      </a:lnTo>
                      <a:lnTo>
                        <a:pt x="634" y="335"/>
                      </a:lnTo>
                      <a:lnTo>
                        <a:pt x="647" y="338"/>
                      </a:lnTo>
                      <a:lnTo>
                        <a:pt x="660" y="341"/>
                      </a:lnTo>
                      <a:lnTo>
                        <a:pt x="672" y="344"/>
                      </a:lnTo>
                      <a:lnTo>
                        <a:pt x="685" y="348"/>
                      </a:lnTo>
                      <a:lnTo>
                        <a:pt x="697" y="353"/>
                      </a:lnTo>
                      <a:lnTo>
                        <a:pt x="708" y="359"/>
                      </a:lnTo>
                      <a:lnTo>
                        <a:pt x="720" y="364"/>
                      </a:lnTo>
                      <a:lnTo>
                        <a:pt x="730" y="370"/>
                      </a:lnTo>
                      <a:lnTo>
                        <a:pt x="741" y="378"/>
                      </a:lnTo>
                      <a:lnTo>
                        <a:pt x="751" y="385"/>
                      </a:lnTo>
                      <a:lnTo>
                        <a:pt x="761" y="392"/>
                      </a:lnTo>
                      <a:lnTo>
                        <a:pt x="770" y="401"/>
                      </a:lnTo>
                      <a:lnTo>
                        <a:pt x="780" y="409"/>
                      </a:lnTo>
                      <a:lnTo>
                        <a:pt x="788" y="419"/>
                      </a:lnTo>
                      <a:lnTo>
                        <a:pt x="797" y="428"/>
                      </a:lnTo>
                      <a:lnTo>
                        <a:pt x="805" y="438"/>
                      </a:lnTo>
                      <a:lnTo>
                        <a:pt x="812" y="448"/>
                      </a:lnTo>
                      <a:lnTo>
                        <a:pt x="819" y="459"/>
                      </a:lnTo>
                      <a:lnTo>
                        <a:pt x="825" y="470"/>
                      </a:lnTo>
                      <a:lnTo>
                        <a:pt x="830" y="481"/>
                      </a:lnTo>
                      <a:lnTo>
                        <a:pt x="836" y="492"/>
                      </a:lnTo>
                      <a:lnTo>
                        <a:pt x="841" y="505"/>
                      </a:lnTo>
                      <a:lnTo>
                        <a:pt x="845" y="517"/>
                      </a:lnTo>
                      <a:lnTo>
                        <a:pt x="848" y="529"/>
                      </a:lnTo>
                      <a:lnTo>
                        <a:pt x="852" y="542"/>
                      </a:lnTo>
                      <a:lnTo>
                        <a:pt x="854" y="555"/>
                      </a:lnTo>
                      <a:lnTo>
                        <a:pt x="856" y="568"/>
                      </a:lnTo>
                      <a:lnTo>
                        <a:pt x="857" y="581"/>
                      </a:lnTo>
                      <a:lnTo>
                        <a:pt x="857" y="595"/>
                      </a:lnTo>
                      <a:lnTo>
                        <a:pt x="857" y="608"/>
                      </a:lnTo>
                      <a:lnTo>
                        <a:pt x="856" y="621"/>
                      </a:lnTo>
                      <a:lnTo>
                        <a:pt x="854" y="635"/>
                      </a:lnTo>
                      <a:lnTo>
                        <a:pt x="852" y="647"/>
                      </a:lnTo>
                      <a:lnTo>
                        <a:pt x="848" y="660"/>
                      </a:lnTo>
                      <a:lnTo>
                        <a:pt x="845" y="673"/>
                      </a:lnTo>
                      <a:lnTo>
                        <a:pt x="841" y="684"/>
                      </a:lnTo>
                      <a:lnTo>
                        <a:pt x="836" y="696"/>
                      </a:lnTo>
                      <a:lnTo>
                        <a:pt x="830" y="708"/>
                      </a:lnTo>
                      <a:lnTo>
                        <a:pt x="825" y="719"/>
                      </a:lnTo>
                      <a:lnTo>
                        <a:pt x="819" y="731"/>
                      </a:lnTo>
                      <a:lnTo>
                        <a:pt x="812" y="741"/>
                      </a:lnTo>
                      <a:lnTo>
                        <a:pt x="805" y="751"/>
                      </a:lnTo>
                      <a:lnTo>
                        <a:pt x="797" y="761"/>
                      </a:lnTo>
                      <a:lnTo>
                        <a:pt x="788" y="771"/>
                      </a:lnTo>
                      <a:lnTo>
                        <a:pt x="780" y="780"/>
                      </a:lnTo>
                      <a:lnTo>
                        <a:pt x="770" y="789"/>
                      </a:lnTo>
                      <a:lnTo>
                        <a:pt x="761" y="797"/>
                      </a:lnTo>
                      <a:lnTo>
                        <a:pt x="751" y="804"/>
                      </a:lnTo>
                      <a:lnTo>
                        <a:pt x="741" y="812"/>
                      </a:lnTo>
                      <a:lnTo>
                        <a:pt x="730" y="818"/>
                      </a:lnTo>
                      <a:lnTo>
                        <a:pt x="720" y="824"/>
                      </a:lnTo>
                      <a:lnTo>
                        <a:pt x="708" y="831"/>
                      </a:lnTo>
                      <a:lnTo>
                        <a:pt x="697" y="836"/>
                      </a:lnTo>
                      <a:lnTo>
                        <a:pt x="685" y="840"/>
                      </a:lnTo>
                      <a:lnTo>
                        <a:pt x="672" y="844"/>
                      </a:lnTo>
                      <a:lnTo>
                        <a:pt x="660" y="849"/>
                      </a:lnTo>
                      <a:lnTo>
                        <a:pt x="647" y="851"/>
                      </a:lnTo>
                      <a:lnTo>
                        <a:pt x="634" y="854"/>
                      </a:lnTo>
                      <a:lnTo>
                        <a:pt x="622" y="855"/>
                      </a:lnTo>
                      <a:lnTo>
                        <a:pt x="608" y="856"/>
                      </a:lnTo>
                      <a:lnTo>
                        <a:pt x="594" y="856"/>
                      </a:lnTo>
                      <a:lnTo>
                        <a:pt x="582" y="856"/>
                      </a:lnTo>
                      <a:lnTo>
                        <a:pt x="568" y="855"/>
                      </a:lnTo>
                      <a:lnTo>
                        <a:pt x="555" y="854"/>
                      </a:lnTo>
                      <a:lnTo>
                        <a:pt x="542" y="851"/>
                      </a:lnTo>
                      <a:lnTo>
                        <a:pt x="529" y="849"/>
                      </a:lnTo>
                      <a:lnTo>
                        <a:pt x="517" y="844"/>
                      </a:lnTo>
                      <a:lnTo>
                        <a:pt x="505" y="840"/>
                      </a:lnTo>
                      <a:lnTo>
                        <a:pt x="493" y="836"/>
                      </a:lnTo>
                      <a:lnTo>
                        <a:pt x="482" y="831"/>
                      </a:lnTo>
                      <a:lnTo>
                        <a:pt x="470" y="824"/>
                      </a:lnTo>
                      <a:lnTo>
                        <a:pt x="459" y="818"/>
                      </a:lnTo>
                      <a:lnTo>
                        <a:pt x="449" y="812"/>
                      </a:lnTo>
                      <a:lnTo>
                        <a:pt x="438" y="804"/>
                      </a:lnTo>
                      <a:lnTo>
                        <a:pt x="428" y="797"/>
                      </a:lnTo>
                      <a:lnTo>
                        <a:pt x="418" y="789"/>
                      </a:lnTo>
                      <a:lnTo>
                        <a:pt x="410" y="780"/>
                      </a:lnTo>
                      <a:lnTo>
                        <a:pt x="401" y="771"/>
                      </a:lnTo>
                      <a:lnTo>
                        <a:pt x="393" y="761"/>
                      </a:lnTo>
                      <a:lnTo>
                        <a:pt x="385" y="751"/>
                      </a:lnTo>
                      <a:lnTo>
                        <a:pt x="377" y="741"/>
                      </a:lnTo>
                      <a:lnTo>
                        <a:pt x="371" y="731"/>
                      </a:lnTo>
                      <a:lnTo>
                        <a:pt x="365" y="719"/>
                      </a:lnTo>
                      <a:lnTo>
                        <a:pt x="358" y="708"/>
                      </a:lnTo>
                      <a:lnTo>
                        <a:pt x="353" y="696"/>
                      </a:lnTo>
                      <a:lnTo>
                        <a:pt x="349" y="684"/>
                      </a:lnTo>
                      <a:lnTo>
                        <a:pt x="345" y="673"/>
                      </a:lnTo>
                      <a:lnTo>
                        <a:pt x="341" y="660"/>
                      </a:lnTo>
                      <a:lnTo>
                        <a:pt x="338" y="647"/>
                      </a:lnTo>
                      <a:lnTo>
                        <a:pt x="336" y="635"/>
                      </a:lnTo>
                      <a:lnTo>
                        <a:pt x="334" y="621"/>
                      </a:lnTo>
                      <a:lnTo>
                        <a:pt x="333" y="608"/>
                      </a:lnTo>
                      <a:lnTo>
                        <a:pt x="333" y="595"/>
                      </a:lnTo>
                      <a:lnTo>
                        <a:pt x="333" y="581"/>
                      </a:lnTo>
                      <a:lnTo>
                        <a:pt x="334" y="568"/>
                      </a:lnTo>
                      <a:lnTo>
                        <a:pt x="336" y="555"/>
                      </a:lnTo>
                      <a:lnTo>
                        <a:pt x="338" y="542"/>
                      </a:lnTo>
                      <a:lnTo>
                        <a:pt x="341" y="529"/>
                      </a:lnTo>
                      <a:lnTo>
                        <a:pt x="345" y="517"/>
                      </a:lnTo>
                      <a:lnTo>
                        <a:pt x="349" y="505"/>
                      </a:lnTo>
                      <a:lnTo>
                        <a:pt x="353" y="492"/>
                      </a:lnTo>
                      <a:lnTo>
                        <a:pt x="358" y="481"/>
                      </a:lnTo>
                      <a:lnTo>
                        <a:pt x="365" y="470"/>
                      </a:lnTo>
                      <a:lnTo>
                        <a:pt x="371" y="459"/>
                      </a:lnTo>
                      <a:lnTo>
                        <a:pt x="377" y="448"/>
                      </a:lnTo>
                      <a:lnTo>
                        <a:pt x="385" y="438"/>
                      </a:lnTo>
                      <a:lnTo>
                        <a:pt x="393" y="428"/>
                      </a:lnTo>
                      <a:lnTo>
                        <a:pt x="401" y="419"/>
                      </a:lnTo>
                      <a:lnTo>
                        <a:pt x="410" y="409"/>
                      </a:lnTo>
                      <a:lnTo>
                        <a:pt x="418" y="401"/>
                      </a:lnTo>
                      <a:lnTo>
                        <a:pt x="428" y="392"/>
                      </a:lnTo>
                      <a:lnTo>
                        <a:pt x="438" y="385"/>
                      </a:lnTo>
                      <a:lnTo>
                        <a:pt x="449" y="378"/>
                      </a:lnTo>
                      <a:lnTo>
                        <a:pt x="459" y="370"/>
                      </a:lnTo>
                      <a:lnTo>
                        <a:pt x="470" y="364"/>
                      </a:lnTo>
                      <a:lnTo>
                        <a:pt x="482" y="359"/>
                      </a:lnTo>
                      <a:lnTo>
                        <a:pt x="493" y="353"/>
                      </a:lnTo>
                      <a:lnTo>
                        <a:pt x="505" y="348"/>
                      </a:lnTo>
                      <a:lnTo>
                        <a:pt x="517" y="344"/>
                      </a:lnTo>
                      <a:lnTo>
                        <a:pt x="529" y="341"/>
                      </a:lnTo>
                      <a:lnTo>
                        <a:pt x="542" y="338"/>
                      </a:lnTo>
                      <a:lnTo>
                        <a:pt x="555" y="335"/>
                      </a:lnTo>
                      <a:lnTo>
                        <a:pt x="568" y="334"/>
                      </a:lnTo>
                      <a:lnTo>
                        <a:pt x="582" y="333"/>
                      </a:lnTo>
                      <a:lnTo>
                        <a:pt x="594" y="3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40" name="Group 73"/>
          <p:cNvGrpSpPr/>
          <p:nvPr/>
        </p:nvGrpSpPr>
        <p:grpSpPr>
          <a:xfrm>
            <a:off x="1914656" y="4320218"/>
            <a:ext cx="1910476" cy="1483472"/>
            <a:chOff x="907003" y="4603750"/>
            <a:chExt cx="1910476" cy="1483472"/>
          </a:xfrm>
          <a:solidFill>
            <a:srgbClr val="B00000"/>
          </a:solidFill>
        </p:grpSpPr>
        <p:sp>
          <p:nvSpPr>
            <p:cNvPr id="51" name="TextBox 50"/>
            <p:cNvSpPr txBox="1"/>
            <p:nvPr/>
          </p:nvSpPr>
          <p:spPr>
            <a:xfrm>
              <a:off x="946453" y="5748668"/>
              <a:ext cx="1871026" cy="338554"/>
            </a:xfrm>
            <a:prstGeom prst="rect">
              <a:avLst/>
            </a:prstGeom>
            <a:noFill/>
          </p:spPr>
          <p:txBody>
            <a:bodyPr wrap="none" rtlCol="0">
              <a:spAutoFit/>
            </a:bodyPr>
            <a:lstStyle/>
            <a:p>
              <a:pPr algn="ctr"/>
              <a:r>
                <a:rPr lang="en-US" sz="1600" dirty="0" smtClean="0"/>
                <a:t>Quadruple Bypass</a:t>
              </a:r>
              <a:endParaRPr lang="en-US" sz="1600" dirty="0"/>
            </a:p>
          </p:txBody>
        </p:sp>
        <p:grpSp>
          <p:nvGrpSpPr>
            <p:cNvPr id="41" name="Group 69"/>
            <p:cNvGrpSpPr/>
            <p:nvPr/>
          </p:nvGrpSpPr>
          <p:grpSpPr>
            <a:xfrm>
              <a:off x="907003" y="4603750"/>
              <a:ext cx="1842547" cy="1169412"/>
              <a:chOff x="907003" y="4603750"/>
              <a:chExt cx="1842547" cy="1169412"/>
            </a:xfrm>
            <a:grpFill/>
          </p:grpSpPr>
          <p:grpSp>
            <p:nvGrpSpPr>
              <p:cNvPr id="42" name="Group 59"/>
              <p:cNvGrpSpPr/>
              <p:nvPr/>
            </p:nvGrpSpPr>
            <p:grpSpPr>
              <a:xfrm>
                <a:off x="907003" y="4603750"/>
                <a:ext cx="616997" cy="730250"/>
                <a:chOff x="875413" y="4592927"/>
                <a:chExt cx="642237" cy="760123"/>
              </a:xfrm>
              <a:grpFill/>
            </p:grpSpPr>
            <p:grpSp>
              <p:nvGrpSpPr>
                <p:cNvPr id="50" name="Group 55"/>
                <p:cNvGrpSpPr/>
                <p:nvPr/>
              </p:nvGrpSpPr>
              <p:grpSpPr>
                <a:xfrm>
                  <a:off x="1361354" y="4732463"/>
                  <a:ext cx="156296" cy="535872"/>
                  <a:chOff x="-1062038" y="4945063"/>
                  <a:chExt cx="133350" cy="457200"/>
                </a:xfrm>
                <a:grpFill/>
              </p:grpSpPr>
              <p:sp>
                <p:nvSpPr>
                  <p:cNvPr id="58" name="Freeform 28"/>
                  <p:cNvSpPr>
                    <a:spLocks/>
                  </p:cNvSpPr>
                  <p:nvPr/>
                </p:nvSpPr>
                <p:spPr bwMode="auto">
                  <a:xfrm>
                    <a:off x="-1062038" y="5113338"/>
                    <a:ext cx="133350" cy="133350"/>
                  </a:xfrm>
                  <a:custGeom>
                    <a:avLst/>
                    <a:gdLst/>
                    <a:ahLst/>
                    <a:cxnLst>
                      <a:cxn ang="0">
                        <a:pos x="418" y="753"/>
                      </a:cxn>
                      <a:cxn ang="0">
                        <a:pos x="472" y="744"/>
                      </a:cxn>
                      <a:cxn ang="0">
                        <a:pos x="525" y="726"/>
                      </a:cxn>
                      <a:cxn ang="0">
                        <a:pos x="575" y="701"/>
                      </a:cxn>
                      <a:cxn ang="0">
                        <a:pos x="619" y="669"/>
                      </a:cxn>
                      <a:cxn ang="0">
                        <a:pos x="658" y="632"/>
                      </a:cxn>
                      <a:cxn ang="0">
                        <a:pos x="692" y="589"/>
                      </a:cxn>
                      <a:cxn ang="0">
                        <a:pos x="719" y="542"/>
                      </a:cxn>
                      <a:cxn ang="0">
                        <a:pos x="739" y="490"/>
                      </a:cxn>
                      <a:cxn ang="0">
                        <a:pos x="752" y="435"/>
                      </a:cxn>
                      <a:cxn ang="0">
                        <a:pos x="757" y="378"/>
                      </a:cxn>
                      <a:cxn ang="0">
                        <a:pos x="752" y="320"/>
                      </a:cxn>
                      <a:cxn ang="0">
                        <a:pos x="739" y="266"/>
                      </a:cxn>
                      <a:cxn ang="0">
                        <a:pos x="719" y="214"/>
                      </a:cxn>
                      <a:cxn ang="0">
                        <a:pos x="692" y="166"/>
                      </a:cxn>
                      <a:cxn ang="0">
                        <a:pos x="658" y="124"/>
                      </a:cxn>
                      <a:cxn ang="0">
                        <a:pos x="619" y="86"/>
                      </a:cxn>
                      <a:cxn ang="0">
                        <a:pos x="575" y="55"/>
                      </a:cxn>
                      <a:cxn ang="0">
                        <a:pos x="525" y="30"/>
                      </a:cxn>
                      <a:cxn ang="0">
                        <a:pos x="472" y="12"/>
                      </a:cxn>
                      <a:cxn ang="0">
                        <a:pos x="418" y="2"/>
                      </a:cxn>
                      <a:cxn ang="0">
                        <a:pos x="360" y="0"/>
                      </a:cxn>
                      <a:cxn ang="0">
                        <a:pos x="303" y="7"/>
                      </a:cxn>
                      <a:cxn ang="0">
                        <a:pos x="249" y="23"/>
                      </a:cxn>
                      <a:cxn ang="0">
                        <a:pos x="198" y="45"/>
                      </a:cxn>
                      <a:cxn ang="0">
                        <a:pos x="153" y="75"/>
                      </a:cxn>
                      <a:cxn ang="0">
                        <a:pos x="112" y="111"/>
                      </a:cxn>
                      <a:cxn ang="0">
                        <a:pos x="76" y="152"/>
                      </a:cxn>
                      <a:cxn ang="0">
                        <a:pos x="47" y="198"/>
                      </a:cxn>
                      <a:cxn ang="0">
                        <a:pos x="23" y="249"/>
                      </a:cxn>
                      <a:cxn ang="0">
                        <a:pos x="9" y="301"/>
                      </a:cxn>
                      <a:cxn ang="0">
                        <a:pos x="1" y="358"/>
                      </a:cxn>
                      <a:cxn ang="0">
                        <a:pos x="2" y="416"/>
                      </a:cxn>
                      <a:cxn ang="0">
                        <a:pos x="13" y="472"/>
                      </a:cxn>
                      <a:cxn ang="0">
                        <a:pos x="31" y="525"/>
                      </a:cxn>
                      <a:cxn ang="0">
                        <a:pos x="55" y="573"/>
                      </a:cxn>
                      <a:cxn ang="0">
                        <a:pos x="87" y="618"/>
                      </a:cxn>
                      <a:cxn ang="0">
                        <a:pos x="125" y="657"/>
                      </a:cxn>
                      <a:cxn ang="0">
                        <a:pos x="168" y="691"/>
                      </a:cxn>
                      <a:cxn ang="0">
                        <a:pos x="215" y="719"/>
                      </a:cxn>
                      <a:cxn ang="0">
                        <a:pos x="267" y="739"/>
                      </a:cxn>
                      <a:cxn ang="0">
                        <a:pos x="322" y="751"/>
                      </a:cxn>
                      <a:cxn ang="0">
                        <a:pos x="379" y="755"/>
                      </a:cxn>
                    </a:cxnLst>
                    <a:rect l="0" t="0" r="r" b="b"/>
                    <a:pathLst>
                      <a:path w="757" h="755">
                        <a:moveTo>
                          <a:pt x="379" y="755"/>
                        </a:moveTo>
                        <a:lnTo>
                          <a:pt x="398" y="755"/>
                        </a:lnTo>
                        <a:lnTo>
                          <a:pt x="418" y="753"/>
                        </a:lnTo>
                        <a:lnTo>
                          <a:pt x="435" y="751"/>
                        </a:lnTo>
                        <a:lnTo>
                          <a:pt x="454" y="748"/>
                        </a:lnTo>
                        <a:lnTo>
                          <a:pt x="472" y="744"/>
                        </a:lnTo>
                        <a:lnTo>
                          <a:pt x="490" y="739"/>
                        </a:lnTo>
                        <a:lnTo>
                          <a:pt x="508" y="732"/>
                        </a:lnTo>
                        <a:lnTo>
                          <a:pt x="525" y="726"/>
                        </a:lnTo>
                        <a:lnTo>
                          <a:pt x="542" y="719"/>
                        </a:lnTo>
                        <a:lnTo>
                          <a:pt x="559" y="710"/>
                        </a:lnTo>
                        <a:lnTo>
                          <a:pt x="575" y="701"/>
                        </a:lnTo>
                        <a:lnTo>
                          <a:pt x="589" y="691"/>
                        </a:lnTo>
                        <a:lnTo>
                          <a:pt x="604" y="681"/>
                        </a:lnTo>
                        <a:lnTo>
                          <a:pt x="619" y="669"/>
                        </a:lnTo>
                        <a:lnTo>
                          <a:pt x="633" y="657"/>
                        </a:lnTo>
                        <a:lnTo>
                          <a:pt x="645" y="645"/>
                        </a:lnTo>
                        <a:lnTo>
                          <a:pt x="658" y="632"/>
                        </a:lnTo>
                        <a:lnTo>
                          <a:pt x="671" y="618"/>
                        </a:lnTo>
                        <a:lnTo>
                          <a:pt x="681" y="604"/>
                        </a:lnTo>
                        <a:lnTo>
                          <a:pt x="692" y="589"/>
                        </a:lnTo>
                        <a:lnTo>
                          <a:pt x="702" y="573"/>
                        </a:lnTo>
                        <a:lnTo>
                          <a:pt x="711" y="557"/>
                        </a:lnTo>
                        <a:lnTo>
                          <a:pt x="719" y="542"/>
                        </a:lnTo>
                        <a:lnTo>
                          <a:pt x="726" y="525"/>
                        </a:lnTo>
                        <a:lnTo>
                          <a:pt x="734" y="508"/>
                        </a:lnTo>
                        <a:lnTo>
                          <a:pt x="739" y="490"/>
                        </a:lnTo>
                        <a:lnTo>
                          <a:pt x="744" y="472"/>
                        </a:lnTo>
                        <a:lnTo>
                          <a:pt x="749" y="454"/>
                        </a:lnTo>
                        <a:lnTo>
                          <a:pt x="752" y="435"/>
                        </a:lnTo>
                        <a:lnTo>
                          <a:pt x="755" y="416"/>
                        </a:lnTo>
                        <a:lnTo>
                          <a:pt x="756" y="397"/>
                        </a:lnTo>
                        <a:lnTo>
                          <a:pt x="757" y="378"/>
                        </a:lnTo>
                        <a:lnTo>
                          <a:pt x="756" y="358"/>
                        </a:lnTo>
                        <a:lnTo>
                          <a:pt x="755" y="339"/>
                        </a:lnTo>
                        <a:lnTo>
                          <a:pt x="752" y="320"/>
                        </a:lnTo>
                        <a:lnTo>
                          <a:pt x="749" y="301"/>
                        </a:lnTo>
                        <a:lnTo>
                          <a:pt x="744" y="283"/>
                        </a:lnTo>
                        <a:lnTo>
                          <a:pt x="739" y="266"/>
                        </a:lnTo>
                        <a:lnTo>
                          <a:pt x="734" y="249"/>
                        </a:lnTo>
                        <a:lnTo>
                          <a:pt x="726" y="231"/>
                        </a:lnTo>
                        <a:lnTo>
                          <a:pt x="719" y="214"/>
                        </a:lnTo>
                        <a:lnTo>
                          <a:pt x="711" y="198"/>
                        </a:lnTo>
                        <a:lnTo>
                          <a:pt x="702" y="182"/>
                        </a:lnTo>
                        <a:lnTo>
                          <a:pt x="692" y="166"/>
                        </a:lnTo>
                        <a:lnTo>
                          <a:pt x="681" y="152"/>
                        </a:lnTo>
                        <a:lnTo>
                          <a:pt x="671" y="138"/>
                        </a:lnTo>
                        <a:lnTo>
                          <a:pt x="658" y="124"/>
                        </a:lnTo>
                        <a:lnTo>
                          <a:pt x="645" y="111"/>
                        </a:lnTo>
                        <a:lnTo>
                          <a:pt x="633" y="98"/>
                        </a:lnTo>
                        <a:lnTo>
                          <a:pt x="619" y="86"/>
                        </a:lnTo>
                        <a:lnTo>
                          <a:pt x="604" y="75"/>
                        </a:lnTo>
                        <a:lnTo>
                          <a:pt x="589" y="64"/>
                        </a:lnTo>
                        <a:lnTo>
                          <a:pt x="575" y="55"/>
                        </a:lnTo>
                        <a:lnTo>
                          <a:pt x="559" y="45"/>
                        </a:lnTo>
                        <a:lnTo>
                          <a:pt x="542" y="37"/>
                        </a:lnTo>
                        <a:lnTo>
                          <a:pt x="525" y="30"/>
                        </a:lnTo>
                        <a:lnTo>
                          <a:pt x="508" y="23"/>
                        </a:lnTo>
                        <a:lnTo>
                          <a:pt x="490" y="17"/>
                        </a:lnTo>
                        <a:lnTo>
                          <a:pt x="472" y="12"/>
                        </a:lnTo>
                        <a:lnTo>
                          <a:pt x="454" y="7"/>
                        </a:lnTo>
                        <a:lnTo>
                          <a:pt x="435" y="4"/>
                        </a:lnTo>
                        <a:lnTo>
                          <a:pt x="418" y="2"/>
                        </a:lnTo>
                        <a:lnTo>
                          <a:pt x="398" y="0"/>
                        </a:lnTo>
                        <a:lnTo>
                          <a:pt x="379" y="0"/>
                        </a:lnTo>
                        <a:lnTo>
                          <a:pt x="360" y="0"/>
                        </a:lnTo>
                        <a:lnTo>
                          <a:pt x="340" y="2"/>
                        </a:lnTo>
                        <a:lnTo>
                          <a:pt x="322" y="4"/>
                        </a:lnTo>
                        <a:lnTo>
                          <a:pt x="303" y="7"/>
                        </a:lnTo>
                        <a:lnTo>
                          <a:pt x="285" y="12"/>
                        </a:lnTo>
                        <a:lnTo>
                          <a:pt x="267" y="17"/>
                        </a:lnTo>
                        <a:lnTo>
                          <a:pt x="249" y="23"/>
                        </a:lnTo>
                        <a:lnTo>
                          <a:pt x="232" y="30"/>
                        </a:lnTo>
                        <a:lnTo>
                          <a:pt x="215" y="37"/>
                        </a:lnTo>
                        <a:lnTo>
                          <a:pt x="198" y="45"/>
                        </a:lnTo>
                        <a:lnTo>
                          <a:pt x="182" y="55"/>
                        </a:lnTo>
                        <a:lnTo>
                          <a:pt x="168" y="64"/>
                        </a:lnTo>
                        <a:lnTo>
                          <a:pt x="153" y="75"/>
                        </a:lnTo>
                        <a:lnTo>
                          <a:pt x="138" y="86"/>
                        </a:lnTo>
                        <a:lnTo>
                          <a:pt x="125" y="98"/>
                        </a:lnTo>
                        <a:lnTo>
                          <a:pt x="112" y="111"/>
                        </a:lnTo>
                        <a:lnTo>
                          <a:pt x="99" y="124"/>
                        </a:lnTo>
                        <a:lnTo>
                          <a:pt x="87" y="138"/>
                        </a:lnTo>
                        <a:lnTo>
                          <a:pt x="76" y="152"/>
                        </a:lnTo>
                        <a:lnTo>
                          <a:pt x="65" y="166"/>
                        </a:lnTo>
                        <a:lnTo>
                          <a:pt x="55" y="182"/>
                        </a:lnTo>
                        <a:lnTo>
                          <a:pt x="47" y="198"/>
                        </a:lnTo>
                        <a:lnTo>
                          <a:pt x="38" y="214"/>
                        </a:lnTo>
                        <a:lnTo>
                          <a:pt x="31" y="231"/>
                        </a:lnTo>
                        <a:lnTo>
                          <a:pt x="23" y="249"/>
                        </a:lnTo>
                        <a:lnTo>
                          <a:pt x="18" y="266"/>
                        </a:lnTo>
                        <a:lnTo>
                          <a:pt x="13" y="283"/>
                        </a:lnTo>
                        <a:lnTo>
                          <a:pt x="9" y="301"/>
                        </a:lnTo>
                        <a:lnTo>
                          <a:pt x="5" y="320"/>
                        </a:lnTo>
                        <a:lnTo>
                          <a:pt x="2" y="339"/>
                        </a:lnTo>
                        <a:lnTo>
                          <a:pt x="1" y="358"/>
                        </a:lnTo>
                        <a:lnTo>
                          <a:pt x="0" y="378"/>
                        </a:lnTo>
                        <a:lnTo>
                          <a:pt x="1" y="397"/>
                        </a:lnTo>
                        <a:lnTo>
                          <a:pt x="2" y="416"/>
                        </a:lnTo>
                        <a:lnTo>
                          <a:pt x="5" y="435"/>
                        </a:lnTo>
                        <a:lnTo>
                          <a:pt x="9" y="454"/>
                        </a:lnTo>
                        <a:lnTo>
                          <a:pt x="13" y="472"/>
                        </a:lnTo>
                        <a:lnTo>
                          <a:pt x="18" y="490"/>
                        </a:lnTo>
                        <a:lnTo>
                          <a:pt x="23" y="508"/>
                        </a:lnTo>
                        <a:lnTo>
                          <a:pt x="31" y="525"/>
                        </a:lnTo>
                        <a:lnTo>
                          <a:pt x="38" y="542"/>
                        </a:lnTo>
                        <a:lnTo>
                          <a:pt x="47" y="557"/>
                        </a:lnTo>
                        <a:lnTo>
                          <a:pt x="55" y="573"/>
                        </a:lnTo>
                        <a:lnTo>
                          <a:pt x="65" y="589"/>
                        </a:lnTo>
                        <a:lnTo>
                          <a:pt x="76" y="604"/>
                        </a:lnTo>
                        <a:lnTo>
                          <a:pt x="87" y="618"/>
                        </a:lnTo>
                        <a:lnTo>
                          <a:pt x="99" y="632"/>
                        </a:lnTo>
                        <a:lnTo>
                          <a:pt x="112" y="645"/>
                        </a:lnTo>
                        <a:lnTo>
                          <a:pt x="125" y="657"/>
                        </a:lnTo>
                        <a:lnTo>
                          <a:pt x="138" y="669"/>
                        </a:lnTo>
                        <a:lnTo>
                          <a:pt x="153" y="681"/>
                        </a:lnTo>
                        <a:lnTo>
                          <a:pt x="168" y="691"/>
                        </a:lnTo>
                        <a:lnTo>
                          <a:pt x="182" y="701"/>
                        </a:lnTo>
                        <a:lnTo>
                          <a:pt x="198" y="710"/>
                        </a:lnTo>
                        <a:lnTo>
                          <a:pt x="215" y="719"/>
                        </a:lnTo>
                        <a:lnTo>
                          <a:pt x="232" y="726"/>
                        </a:lnTo>
                        <a:lnTo>
                          <a:pt x="249" y="732"/>
                        </a:lnTo>
                        <a:lnTo>
                          <a:pt x="267" y="739"/>
                        </a:lnTo>
                        <a:lnTo>
                          <a:pt x="285" y="744"/>
                        </a:lnTo>
                        <a:lnTo>
                          <a:pt x="303" y="748"/>
                        </a:lnTo>
                        <a:lnTo>
                          <a:pt x="322" y="751"/>
                        </a:lnTo>
                        <a:lnTo>
                          <a:pt x="340" y="753"/>
                        </a:lnTo>
                        <a:lnTo>
                          <a:pt x="360" y="755"/>
                        </a:lnTo>
                        <a:lnTo>
                          <a:pt x="379" y="7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9"/>
                  <p:cNvSpPr>
                    <a:spLocks noEditPoints="1"/>
                  </p:cNvSpPr>
                  <p:nvPr/>
                </p:nvSpPr>
                <p:spPr bwMode="auto">
                  <a:xfrm>
                    <a:off x="-1025525" y="4945063"/>
                    <a:ext cx="42863" cy="457200"/>
                  </a:xfrm>
                  <a:custGeom>
                    <a:avLst/>
                    <a:gdLst/>
                    <a:ahLst/>
                    <a:cxnLst>
                      <a:cxn ang="0">
                        <a:pos x="0" y="2590"/>
                      </a:cxn>
                      <a:cxn ang="0">
                        <a:pos x="238" y="2590"/>
                      </a:cxn>
                      <a:cxn ang="0">
                        <a:pos x="230" y="1779"/>
                      </a:cxn>
                      <a:cxn ang="0">
                        <a:pos x="215" y="1780"/>
                      </a:cxn>
                      <a:cxn ang="0">
                        <a:pos x="199" y="1782"/>
                      </a:cxn>
                      <a:cxn ang="0">
                        <a:pos x="183" y="1782"/>
                      </a:cxn>
                      <a:cxn ang="0">
                        <a:pos x="168" y="1783"/>
                      </a:cxn>
                      <a:cxn ang="0">
                        <a:pos x="143" y="1782"/>
                      </a:cxn>
                      <a:cxn ang="0">
                        <a:pos x="119" y="1780"/>
                      </a:cxn>
                      <a:cxn ang="0">
                        <a:pos x="95" y="1777"/>
                      </a:cxn>
                      <a:cxn ang="0">
                        <a:pos x="72" y="1773"/>
                      </a:cxn>
                      <a:cxn ang="0">
                        <a:pos x="0" y="2590"/>
                      </a:cxn>
                      <a:cxn ang="0">
                        <a:pos x="223" y="889"/>
                      </a:cxn>
                      <a:cxn ang="0">
                        <a:pos x="223" y="0"/>
                      </a:cxn>
                      <a:cxn ang="0">
                        <a:pos x="215" y="12"/>
                      </a:cxn>
                      <a:cxn ang="0">
                        <a:pos x="193" y="46"/>
                      </a:cxn>
                      <a:cxn ang="0">
                        <a:pos x="178" y="69"/>
                      </a:cxn>
                      <a:cxn ang="0">
                        <a:pos x="162" y="95"/>
                      </a:cxn>
                      <a:cxn ang="0">
                        <a:pos x="144" y="126"/>
                      </a:cxn>
                      <a:cxn ang="0">
                        <a:pos x="126" y="158"/>
                      </a:cxn>
                      <a:cxn ang="0">
                        <a:pos x="109" y="194"/>
                      </a:cxn>
                      <a:cxn ang="0">
                        <a:pos x="91" y="231"/>
                      </a:cxn>
                      <a:cxn ang="0">
                        <a:pos x="74" y="270"/>
                      </a:cxn>
                      <a:cxn ang="0">
                        <a:pos x="59" y="310"/>
                      </a:cxn>
                      <a:cxn ang="0">
                        <a:pos x="53" y="330"/>
                      </a:cxn>
                      <a:cxn ang="0">
                        <a:pos x="47" y="350"/>
                      </a:cxn>
                      <a:cxn ang="0">
                        <a:pos x="42" y="370"/>
                      </a:cxn>
                      <a:cxn ang="0">
                        <a:pos x="38" y="390"/>
                      </a:cxn>
                      <a:cxn ang="0">
                        <a:pos x="34" y="410"/>
                      </a:cxn>
                      <a:cxn ang="0">
                        <a:pos x="32" y="429"/>
                      </a:cxn>
                      <a:cxn ang="0">
                        <a:pos x="29" y="449"/>
                      </a:cxn>
                      <a:cxn ang="0">
                        <a:pos x="29" y="468"/>
                      </a:cxn>
                      <a:cxn ang="0">
                        <a:pos x="29" y="504"/>
                      </a:cxn>
                      <a:cxn ang="0">
                        <a:pos x="33" y="538"/>
                      </a:cxn>
                      <a:cxn ang="0">
                        <a:pos x="37" y="569"/>
                      </a:cxn>
                      <a:cxn ang="0">
                        <a:pos x="42" y="599"/>
                      </a:cxn>
                      <a:cxn ang="0">
                        <a:pos x="47" y="626"/>
                      </a:cxn>
                      <a:cxn ang="0">
                        <a:pos x="55" y="652"/>
                      </a:cxn>
                      <a:cxn ang="0">
                        <a:pos x="62" y="676"/>
                      </a:cxn>
                      <a:cxn ang="0">
                        <a:pos x="71" y="698"/>
                      </a:cxn>
                      <a:cxn ang="0">
                        <a:pos x="86" y="741"/>
                      </a:cxn>
                      <a:cxn ang="0">
                        <a:pos x="102" y="781"/>
                      </a:cxn>
                      <a:cxn ang="0">
                        <a:pos x="109" y="801"/>
                      </a:cxn>
                      <a:cxn ang="0">
                        <a:pos x="115" y="822"/>
                      </a:cxn>
                      <a:cxn ang="0">
                        <a:pos x="119" y="842"/>
                      </a:cxn>
                      <a:cxn ang="0">
                        <a:pos x="122" y="863"/>
                      </a:cxn>
                      <a:cxn ang="0">
                        <a:pos x="124" y="875"/>
                      </a:cxn>
                      <a:cxn ang="0">
                        <a:pos x="125" y="886"/>
                      </a:cxn>
                      <a:cxn ang="0">
                        <a:pos x="136" y="886"/>
                      </a:cxn>
                      <a:cxn ang="0">
                        <a:pos x="146" y="885"/>
                      </a:cxn>
                      <a:cxn ang="0">
                        <a:pos x="157" y="885"/>
                      </a:cxn>
                      <a:cxn ang="0">
                        <a:pos x="168" y="884"/>
                      </a:cxn>
                      <a:cxn ang="0">
                        <a:pos x="181" y="885"/>
                      </a:cxn>
                      <a:cxn ang="0">
                        <a:pos x="196" y="885"/>
                      </a:cxn>
                      <a:cxn ang="0">
                        <a:pos x="210" y="886"/>
                      </a:cxn>
                      <a:cxn ang="0">
                        <a:pos x="223" y="889"/>
                      </a:cxn>
                    </a:cxnLst>
                    <a:rect l="0" t="0" r="r" b="b"/>
                    <a:pathLst>
                      <a:path w="238" h="2590">
                        <a:moveTo>
                          <a:pt x="0" y="2590"/>
                        </a:moveTo>
                        <a:lnTo>
                          <a:pt x="238" y="2590"/>
                        </a:lnTo>
                        <a:lnTo>
                          <a:pt x="230" y="1779"/>
                        </a:lnTo>
                        <a:lnTo>
                          <a:pt x="215" y="1780"/>
                        </a:lnTo>
                        <a:lnTo>
                          <a:pt x="199" y="1782"/>
                        </a:lnTo>
                        <a:lnTo>
                          <a:pt x="183" y="1782"/>
                        </a:lnTo>
                        <a:lnTo>
                          <a:pt x="168" y="1783"/>
                        </a:lnTo>
                        <a:lnTo>
                          <a:pt x="143" y="1782"/>
                        </a:lnTo>
                        <a:lnTo>
                          <a:pt x="119" y="1780"/>
                        </a:lnTo>
                        <a:lnTo>
                          <a:pt x="95" y="1777"/>
                        </a:lnTo>
                        <a:lnTo>
                          <a:pt x="72" y="1773"/>
                        </a:lnTo>
                        <a:lnTo>
                          <a:pt x="0" y="2590"/>
                        </a:lnTo>
                        <a:close/>
                        <a:moveTo>
                          <a:pt x="223" y="889"/>
                        </a:moveTo>
                        <a:lnTo>
                          <a:pt x="223" y="0"/>
                        </a:lnTo>
                        <a:lnTo>
                          <a:pt x="215" y="12"/>
                        </a:lnTo>
                        <a:lnTo>
                          <a:pt x="193" y="46"/>
                        </a:lnTo>
                        <a:lnTo>
                          <a:pt x="178" y="69"/>
                        </a:lnTo>
                        <a:lnTo>
                          <a:pt x="162" y="95"/>
                        </a:lnTo>
                        <a:lnTo>
                          <a:pt x="144" y="126"/>
                        </a:lnTo>
                        <a:lnTo>
                          <a:pt x="126" y="158"/>
                        </a:lnTo>
                        <a:lnTo>
                          <a:pt x="109" y="194"/>
                        </a:lnTo>
                        <a:lnTo>
                          <a:pt x="91" y="231"/>
                        </a:lnTo>
                        <a:lnTo>
                          <a:pt x="74" y="270"/>
                        </a:lnTo>
                        <a:lnTo>
                          <a:pt x="59" y="310"/>
                        </a:lnTo>
                        <a:lnTo>
                          <a:pt x="53" y="330"/>
                        </a:lnTo>
                        <a:lnTo>
                          <a:pt x="47" y="350"/>
                        </a:lnTo>
                        <a:lnTo>
                          <a:pt x="42" y="370"/>
                        </a:lnTo>
                        <a:lnTo>
                          <a:pt x="38" y="390"/>
                        </a:lnTo>
                        <a:lnTo>
                          <a:pt x="34" y="410"/>
                        </a:lnTo>
                        <a:lnTo>
                          <a:pt x="32" y="429"/>
                        </a:lnTo>
                        <a:lnTo>
                          <a:pt x="29" y="449"/>
                        </a:lnTo>
                        <a:lnTo>
                          <a:pt x="29" y="468"/>
                        </a:lnTo>
                        <a:lnTo>
                          <a:pt x="29" y="504"/>
                        </a:lnTo>
                        <a:lnTo>
                          <a:pt x="33" y="538"/>
                        </a:lnTo>
                        <a:lnTo>
                          <a:pt x="37" y="569"/>
                        </a:lnTo>
                        <a:lnTo>
                          <a:pt x="42" y="599"/>
                        </a:lnTo>
                        <a:lnTo>
                          <a:pt x="47" y="626"/>
                        </a:lnTo>
                        <a:lnTo>
                          <a:pt x="55" y="652"/>
                        </a:lnTo>
                        <a:lnTo>
                          <a:pt x="62" y="676"/>
                        </a:lnTo>
                        <a:lnTo>
                          <a:pt x="71" y="698"/>
                        </a:lnTo>
                        <a:lnTo>
                          <a:pt x="86" y="741"/>
                        </a:lnTo>
                        <a:lnTo>
                          <a:pt x="102" y="781"/>
                        </a:lnTo>
                        <a:lnTo>
                          <a:pt x="109" y="801"/>
                        </a:lnTo>
                        <a:lnTo>
                          <a:pt x="115" y="822"/>
                        </a:lnTo>
                        <a:lnTo>
                          <a:pt x="119" y="842"/>
                        </a:lnTo>
                        <a:lnTo>
                          <a:pt x="122" y="863"/>
                        </a:lnTo>
                        <a:lnTo>
                          <a:pt x="124" y="875"/>
                        </a:lnTo>
                        <a:lnTo>
                          <a:pt x="125" y="886"/>
                        </a:lnTo>
                        <a:lnTo>
                          <a:pt x="136" y="886"/>
                        </a:lnTo>
                        <a:lnTo>
                          <a:pt x="146" y="885"/>
                        </a:lnTo>
                        <a:lnTo>
                          <a:pt x="157" y="885"/>
                        </a:lnTo>
                        <a:lnTo>
                          <a:pt x="168" y="884"/>
                        </a:lnTo>
                        <a:lnTo>
                          <a:pt x="181" y="885"/>
                        </a:lnTo>
                        <a:lnTo>
                          <a:pt x="196" y="885"/>
                        </a:lnTo>
                        <a:lnTo>
                          <a:pt x="210" y="886"/>
                        </a:lnTo>
                        <a:lnTo>
                          <a:pt x="223" y="88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Freeform 53"/>
                <p:cNvSpPr>
                  <a:spLocks noEditPoints="1"/>
                </p:cNvSpPr>
                <p:nvPr/>
              </p:nvSpPr>
              <p:spPr bwMode="auto">
                <a:xfrm>
                  <a:off x="875413" y="4592927"/>
                  <a:ext cx="452169" cy="760123"/>
                </a:xfrm>
                <a:custGeom>
                  <a:avLst/>
                  <a:gdLst/>
                  <a:ahLst/>
                  <a:cxnLst>
                    <a:cxn ang="0">
                      <a:pos x="451" y="1516"/>
                    </a:cxn>
                    <a:cxn ang="0">
                      <a:pos x="234" y="677"/>
                    </a:cxn>
                    <a:cxn ang="0">
                      <a:pos x="250" y="1066"/>
                    </a:cxn>
                    <a:cxn ang="0">
                      <a:pos x="290" y="1128"/>
                    </a:cxn>
                    <a:cxn ang="0">
                      <a:pos x="355" y="1170"/>
                    </a:cxn>
                    <a:cxn ang="0">
                      <a:pos x="438" y="1323"/>
                    </a:cxn>
                    <a:cxn ang="0">
                      <a:pos x="476" y="1186"/>
                    </a:cxn>
                    <a:cxn ang="0">
                      <a:pos x="570" y="1164"/>
                    </a:cxn>
                    <a:cxn ang="0">
                      <a:pos x="628" y="1121"/>
                    </a:cxn>
                    <a:cxn ang="0">
                      <a:pos x="666" y="1054"/>
                    </a:cxn>
                    <a:cxn ang="0">
                      <a:pos x="902" y="677"/>
                    </a:cxn>
                    <a:cxn ang="0">
                      <a:pos x="485" y="38"/>
                    </a:cxn>
                    <a:cxn ang="0">
                      <a:pos x="464" y="92"/>
                    </a:cxn>
                    <a:cxn ang="0">
                      <a:pos x="300" y="71"/>
                    </a:cxn>
                    <a:cxn ang="0">
                      <a:pos x="371" y="39"/>
                    </a:cxn>
                    <a:cxn ang="0">
                      <a:pos x="451" y="28"/>
                    </a:cxn>
                    <a:cxn ang="0">
                      <a:pos x="653" y="14"/>
                    </a:cxn>
                    <a:cxn ang="0">
                      <a:pos x="698" y="59"/>
                    </a:cxn>
                    <a:cxn ang="0">
                      <a:pos x="712" y="123"/>
                    </a:cxn>
                    <a:cxn ang="0">
                      <a:pos x="686" y="182"/>
                    </a:cxn>
                    <a:cxn ang="0">
                      <a:pos x="634" y="217"/>
                    </a:cxn>
                    <a:cxn ang="0">
                      <a:pos x="569" y="217"/>
                    </a:cxn>
                    <a:cxn ang="0">
                      <a:pos x="515" y="182"/>
                    </a:cxn>
                    <a:cxn ang="0">
                      <a:pos x="491" y="123"/>
                    </a:cxn>
                    <a:cxn ang="0">
                      <a:pos x="503" y="59"/>
                    </a:cxn>
                    <a:cxn ang="0">
                      <a:pos x="548" y="14"/>
                    </a:cxn>
                    <a:cxn ang="0">
                      <a:pos x="470" y="151"/>
                    </a:cxn>
                    <a:cxn ang="0">
                      <a:pos x="502" y="207"/>
                    </a:cxn>
                    <a:cxn ang="0">
                      <a:pos x="556" y="241"/>
                    </a:cxn>
                    <a:cxn ang="0">
                      <a:pos x="629" y="246"/>
                    </a:cxn>
                    <a:cxn ang="0">
                      <a:pos x="698" y="209"/>
                    </a:cxn>
                    <a:cxn ang="0">
                      <a:pos x="731" y="252"/>
                    </a:cxn>
                    <a:cxn ang="0">
                      <a:pos x="737" y="345"/>
                    </a:cxn>
                    <a:cxn ang="0">
                      <a:pos x="716" y="426"/>
                    </a:cxn>
                    <a:cxn ang="0">
                      <a:pos x="673" y="498"/>
                    </a:cxn>
                    <a:cxn ang="0">
                      <a:pos x="612" y="553"/>
                    </a:cxn>
                    <a:cxn ang="0">
                      <a:pos x="536" y="589"/>
                    </a:cxn>
                    <a:cxn ang="0">
                      <a:pos x="451" y="602"/>
                    </a:cxn>
                    <a:cxn ang="0">
                      <a:pos x="365" y="589"/>
                    </a:cxn>
                    <a:cxn ang="0">
                      <a:pos x="291" y="553"/>
                    </a:cxn>
                    <a:cxn ang="0">
                      <a:pos x="229" y="498"/>
                    </a:cxn>
                    <a:cxn ang="0">
                      <a:pos x="187" y="426"/>
                    </a:cxn>
                    <a:cxn ang="0">
                      <a:pos x="165" y="345"/>
                    </a:cxn>
                    <a:cxn ang="0">
                      <a:pos x="177" y="227"/>
                    </a:cxn>
                    <a:cxn ang="0">
                      <a:pos x="270" y="677"/>
                    </a:cxn>
                    <a:cxn ang="0">
                      <a:pos x="638" y="1003"/>
                    </a:cxn>
                    <a:cxn ang="0">
                      <a:pos x="613" y="1080"/>
                    </a:cxn>
                    <a:cxn ang="0">
                      <a:pos x="572" y="1120"/>
                    </a:cxn>
                    <a:cxn ang="0">
                      <a:pos x="502" y="1146"/>
                    </a:cxn>
                    <a:cxn ang="0">
                      <a:pos x="407" y="1145"/>
                    </a:cxn>
                    <a:cxn ang="0">
                      <a:pos x="338" y="1119"/>
                    </a:cxn>
                    <a:cxn ang="0">
                      <a:pos x="297" y="1076"/>
                    </a:cxn>
                    <a:cxn ang="0">
                      <a:pos x="271" y="994"/>
                    </a:cxn>
                  </a:cxnLst>
                  <a:rect l="0" t="0" r="r" b="b"/>
                  <a:pathLst>
                    <a:path w="902" h="1516">
                      <a:moveTo>
                        <a:pt x="902" y="677"/>
                      </a:moveTo>
                      <a:lnTo>
                        <a:pt x="786" y="1516"/>
                      </a:lnTo>
                      <a:lnTo>
                        <a:pt x="723" y="1516"/>
                      </a:lnTo>
                      <a:lnTo>
                        <a:pt x="642" y="1516"/>
                      </a:lnTo>
                      <a:lnTo>
                        <a:pt x="549" y="1516"/>
                      </a:lnTo>
                      <a:lnTo>
                        <a:pt x="451" y="1516"/>
                      </a:lnTo>
                      <a:lnTo>
                        <a:pt x="353" y="1516"/>
                      </a:lnTo>
                      <a:lnTo>
                        <a:pt x="260" y="1516"/>
                      </a:lnTo>
                      <a:lnTo>
                        <a:pt x="179" y="1516"/>
                      </a:lnTo>
                      <a:lnTo>
                        <a:pt x="116" y="1516"/>
                      </a:lnTo>
                      <a:lnTo>
                        <a:pt x="0" y="677"/>
                      </a:lnTo>
                      <a:lnTo>
                        <a:pt x="234" y="677"/>
                      </a:lnTo>
                      <a:lnTo>
                        <a:pt x="234" y="987"/>
                      </a:lnTo>
                      <a:lnTo>
                        <a:pt x="235" y="995"/>
                      </a:lnTo>
                      <a:lnTo>
                        <a:pt x="237" y="1018"/>
                      </a:lnTo>
                      <a:lnTo>
                        <a:pt x="240" y="1032"/>
                      </a:lnTo>
                      <a:lnTo>
                        <a:pt x="244" y="1048"/>
                      </a:lnTo>
                      <a:lnTo>
                        <a:pt x="250" y="1066"/>
                      </a:lnTo>
                      <a:lnTo>
                        <a:pt x="258" y="1083"/>
                      </a:lnTo>
                      <a:lnTo>
                        <a:pt x="263" y="1092"/>
                      </a:lnTo>
                      <a:lnTo>
                        <a:pt x="268" y="1102"/>
                      </a:lnTo>
                      <a:lnTo>
                        <a:pt x="275" y="1111"/>
                      </a:lnTo>
                      <a:lnTo>
                        <a:pt x="283" y="1120"/>
                      </a:lnTo>
                      <a:lnTo>
                        <a:pt x="290" y="1128"/>
                      </a:lnTo>
                      <a:lnTo>
                        <a:pt x="299" y="1136"/>
                      </a:lnTo>
                      <a:lnTo>
                        <a:pt x="308" y="1144"/>
                      </a:lnTo>
                      <a:lnTo>
                        <a:pt x="318" y="1152"/>
                      </a:lnTo>
                      <a:lnTo>
                        <a:pt x="330" y="1159"/>
                      </a:lnTo>
                      <a:lnTo>
                        <a:pt x="342" y="1165"/>
                      </a:lnTo>
                      <a:lnTo>
                        <a:pt x="355" y="1170"/>
                      </a:lnTo>
                      <a:lnTo>
                        <a:pt x="369" y="1175"/>
                      </a:lnTo>
                      <a:lnTo>
                        <a:pt x="385" y="1179"/>
                      </a:lnTo>
                      <a:lnTo>
                        <a:pt x="402" y="1182"/>
                      </a:lnTo>
                      <a:lnTo>
                        <a:pt x="419" y="1185"/>
                      </a:lnTo>
                      <a:lnTo>
                        <a:pt x="438" y="1186"/>
                      </a:lnTo>
                      <a:lnTo>
                        <a:pt x="438" y="1323"/>
                      </a:lnTo>
                      <a:lnTo>
                        <a:pt x="433" y="1323"/>
                      </a:lnTo>
                      <a:lnTo>
                        <a:pt x="365" y="1442"/>
                      </a:lnTo>
                      <a:lnTo>
                        <a:pt x="546" y="1442"/>
                      </a:lnTo>
                      <a:lnTo>
                        <a:pt x="481" y="1323"/>
                      </a:lnTo>
                      <a:lnTo>
                        <a:pt x="476" y="1323"/>
                      </a:lnTo>
                      <a:lnTo>
                        <a:pt x="476" y="1186"/>
                      </a:lnTo>
                      <a:lnTo>
                        <a:pt x="494" y="1184"/>
                      </a:lnTo>
                      <a:lnTo>
                        <a:pt x="511" y="1182"/>
                      </a:lnTo>
                      <a:lnTo>
                        <a:pt x="528" y="1179"/>
                      </a:lnTo>
                      <a:lnTo>
                        <a:pt x="542" y="1175"/>
                      </a:lnTo>
                      <a:lnTo>
                        <a:pt x="556" y="1170"/>
                      </a:lnTo>
                      <a:lnTo>
                        <a:pt x="570" y="1164"/>
                      </a:lnTo>
                      <a:lnTo>
                        <a:pt x="582" y="1159"/>
                      </a:lnTo>
                      <a:lnTo>
                        <a:pt x="592" y="1152"/>
                      </a:lnTo>
                      <a:lnTo>
                        <a:pt x="602" y="1144"/>
                      </a:lnTo>
                      <a:lnTo>
                        <a:pt x="612" y="1137"/>
                      </a:lnTo>
                      <a:lnTo>
                        <a:pt x="621" y="1129"/>
                      </a:lnTo>
                      <a:lnTo>
                        <a:pt x="628" y="1121"/>
                      </a:lnTo>
                      <a:lnTo>
                        <a:pt x="635" y="1113"/>
                      </a:lnTo>
                      <a:lnTo>
                        <a:pt x="641" y="1105"/>
                      </a:lnTo>
                      <a:lnTo>
                        <a:pt x="646" y="1095"/>
                      </a:lnTo>
                      <a:lnTo>
                        <a:pt x="651" y="1087"/>
                      </a:lnTo>
                      <a:lnTo>
                        <a:pt x="660" y="1070"/>
                      </a:lnTo>
                      <a:lnTo>
                        <a:pt x="666" y="1054"/>
                      </a:lnTo>
                      <a:lnTo>
                        <a:pt x="670" y="1038"/>
                      </a:lnTo>
                      <a:lnTo>
                        <a:pt x="673" y="1025"/>
                      </a:lnTo>
                      <a:lnTo>
                        <a:pt x="675" y="1005"/>
                      </a:lnTo>
                      <a:lnTo>
                        <a:pt x="676" y="996"/>
                      </a:lnTo>
                      <a:lnTo>
                        <a:pt x="676" y="677"/>
                      </a:lnTo>
                      <a:lnTo>
                        <a:pt x="902" y="677"/>
                      </a:lnTo>
                      <a:close/>
                      <a:moveTo>
                        <a:pt x="451" y="28"/>
                      </a:moveTo>
                      <a:lnTo>
                        <a:pt x="461" y="28"/>
                      </a:lnTo>
                      <a:lnTo>
                        <a:pt x="471" y="28"/>
                      </a:lnTo>
                      <a:lnTo>
                        <a:pt x="481" y="29"/>
                      </a:lnTo>
                      <a:lnTo>
                        <a:pt x="490" y="30"/>
                      </a:lnTo>
                      <a:lnTo>
                        <a:pt x="485" y="38"/>
                      </a:lnTo>
                      <a:lnTo>
                        <a:pt x="480" y="46"/>
                      </a:lnTo>
                      <a:lnTo>
                        <a:pt x="476" y="55"/>
                      </a:lnTo>
                      <a:lnTo>
                        <a:pt x="472" y="64"/>
                      </a:lnTo>
                      <a:lnTo>
                        <a:pt x="468" y="73"/>
                      </a:lnTo>
                      <a:lnTo>
                        <a:pt x="466" y="82"/>
                      </a:lnTo>
                      <a:lnTo>
                        <a:pt x="464" y="92"/>
                      </a:lnTo>
                      <a:lnTo>
                        <a:pt x="463" y="102"/>
                      </a:lnTo>
                      <a:lnTo>
                        <a:pt x="259" y="102"/>
                      </a:lnTo>
                      <a:lnTo>
                        <a:pt x="268" y="93"/>
                      </a:lnTo>
                      <a:lnTo>
                        <a:pt x="278" y="85"/>
                      </a:lnTo>
                      <a:lnTo>
                        <a:pt x="290" y="78"/>
                      </a:lnTo>
                      <a:lnTo>
                        <a:pt x="300" y="71"/>
                      </a:lnTo>
                      <a:lnTo>
                        <a:pt x="311" y="65"/>
                      </a:lnTo>
                      <a:lnTo>
                        <a:pt x="322" y="59"/>
                      </a:lnTo>
                      <a:lnTo>
                        <a:pt x="335" y="52"/>
                      </a:lnTo>
                      <a:lnTo>
                        <a:pt x="347" y="47"/>
                      </a:lnTo>
                      <a:lnTo>
                        <a:pt x="359" y="43"/>
                      </a:lnTo>
                      <a:lnTo>
                        <a:pt x="371" y="39"/>
                      </a:lnTo>
                      <a:lnTo>
                        <a:pt x="384" y="36"/>
                      </a:lnTo>
                      <a:lnTo>
                        <a:pt x="397" y="33"/>
                      </a:lnTo>
                      <a:lnTo>
                        <a:pt x="410" y="31"/>
                      </a:lnTo>
                      <a:lnTo>
                        <a:pt x="424" y="29"/>
                      </a:lnTo>
                      <a:lnTo>
                        <a:pt x="437" y="28"/>
                      </a:lnTo>
                      <a:lnTo>
                        <a:pt x="451" y="28"/>
                      </a:lnTo>
                      <a:close/>
                      <a:moveTo>
                        <a:pt x="601" y="0"/>
                      </a:moveTo>
                      <a:lnTo>
                        <a:pt x="613" y="1"/>
                      </a:lnTo>
                      <a:lnTo>
                        <a:pt x="624" y="2"/>
                      </a:lnTo>
                      <a:lnTo>
                        <a:pt x="634" y="5"/>
                      </a:lnTo>
                      <a:lnTo>
                        <a:pt x="644" y="10"/>
                      </a:lnTo>
                      <a:lnTo>
                        <a:pt x="653" y="14"/>
                      </a:lnTo>
                      <a:lnTo>
                        <a:pt x="663" y="20"/>
                      </a:lnTo>
                      <a:lnTo>
                        <a:pt x="672" y="26"/>
                      </a:lnTo>
                      <a:lnTo>
                        <a:pt x="679" y="33"/>
                      </a:lnTo>
                      <a:lnTo>
                        <a:pt x="686" y="41"/>
                      </a:lnTo>
                      <a:lnTo>
                        <a:pt x="693" y="49"/>
                      </a:lnTo>
                      <a:lnTo>
                        <a:pt x="698" y="59"/>
                      </a:lnTo>
                      <a:lnTo>
                        <a:pt x="703" y="68"/>
                      </a:lnTo>
                      <a:lnTo>
                        <a:pt x="707" y="78"/>
                      </a:lnTo>
                      <a:lnTo>
                        <a:pt x="710" y="89"/>
                      </a:lnTo>
                      <a:lnTo>
                        <a:pt x="712" y="99"/>
                      </a:lnTo>
                      <a:lnTo>
                        <a:pt x="712" y="112"/>
                      </a:lnTo>
                      <a:lnTo>
                        <a:pt x="712" y="123"/>
                      </a:lnTo>
                      <a:lnTo>
                        <a:pt x="710" y="133"/>
                      </a:lnTo>
                      <a:lnTo>
                        <a:pt x="707" y="144"/>
                      </a:lnTo>
                      <a:lnTo>
                        <a:pt x="703" y="155"/>
                      </a:lnTo>
                      <a:lnTo>
                        <a:pt x="698" y="164"/>
                      </a:lnTo>
                      <a:lnTo>
                        <a:pt x="693" y="173"/>
                      </a:lnTo>
                      <a:lnTo>
                        <a:pt x="686" y="182"/>
                      </a:lnTo>
                      <a:lnTo>
                        <a:pt x="679" y="189"/>
                      </a:lnTo>
                      <a:lnTo>
                        <a:pt x="672" y="197"/>
                      </a:lnTo>
                      <a:lnTo>
                        <a:pt x="663" y="203"/>
                      </a:lnTo>
                      <a:lnTo>
                        <a:pt x="653" y="209"/>
                      </a:lnTo>
                      <a:lnTo>
                        <a:pt x="644" y="213"/>
                      </a:lnTo>
                      <a:lnTo>
                        <a:pt x="634" y="217"/>
                      </a:lnTo>
                      <a:lnTo>
                        <a:pt x="624" y="220"/>
                      </a:lnTo>
                      <a:lnTo>
                        <a:pt x="613" y="221"/>
                      </a:lnTo>
                      <a:lnTo>
                        <a:pt x="601" y="222"/>
                      </a:lnTo>
                      <a:lnTo>
                        <a:pt x="590" y="221"/>
                      </a:lnTo>
                      <a:lnTo>
                        <a:pt x="579" y="220"/>
                      </a:lnTo>
                      <a:lnTo>
                        <a:pt x="569" y="217"/>
                      </a:lnTo>
                      <a:lnTo>
                        <a:pt x="558" y="213"/>
                      </a:lnTo>
                      <a:lnTo>
                        <a:pt x="548" y="209"/>
                      </a:lnTo>
                      <a:lnTo>
                        <a:pt x="539" y="203"/>
                      </a:lnTo>
                      <a:lnTo>
                        <a:pt x="531" y="197"/>
                      </a:lnTo>
                      <a:lnTo>
                        <a:pt x="523" y="189"/>
                      </a:lnTo>
                      <a:lnTo>
                        <a:pt x="515" y="182"/>
                      </a:lnTo>
                      <a:lnTo>
                        <a:pt x="509" y="173"/>
                      </a:lnTo>
                      <a:lnTo>
                        <a:pt x="503" y="164"/>
                      </a:lnTo>
                      <a:lnTo>
                        <a:pt x="499" y="155"/>
                      </a:lnTo>
                      <a:lnTo>
                        <a:pt x="495" y="144"/>
                      </a:lnTo>
                      <a:lnTo>
                        <a:pt x="492" y="133"/>
                      </a:lnTo>
                      <a:lnTo>
                        <a:pt x="491" y="123"/>
                      </a:lnTo>
                      <a:lnTo>
                        <a:pt x="490" y="112"/>
                      </a:lnTo>
                      <a:lnTo>
                        <a:pt x="491" y="99"/>
                      </a:lnTo>
                      <a:lnTo>
                        <a:pt x="492" y="89"/>
                      </a:lnTo>
                      <a:lnTo>
                        <a:pt x="495" y="78"/>
                      </a:lnTo>
                      <a:lnTo>
                        <a:pt x="499" y="68"/>
                      </a:lnTo>
                      <a:lnTo>
                        <a:pt x="503" y="59"/>
                      </a:lnTo>
                      <a:lnTo>
                        <a:pt x="509" y="49"/>
                      </a:lnTo>
                      <a:lnTo>
                        <a:pt x="515" y="41"/>
                      </a:lnTo>
                      <a:lnTo>
                        <a:pt x="523" y="33"/>
                      </a:lnTo>
                      <a:lnTo>
                        <a:pt x="531" y="26"/>
                      </a:lnTo>
                      <a:lnTo>
                        <a:pt x="539" y="20"/>
                      </a:lnTo>
                      <a:lnTo>
                        <a:pt x="548" y="14"/>
                      </a:lnTo>
                      <a:lnTo>
                        <a:pt x="558" y="10"/>
                      </a:lnTo>
                      <a:lnTo>
                        <a:pt x="569" y="5"/>
                      </a:lnTo>
                      <a:lnTo>
                        <a:pt x="579" y="2"/>
                      </a:lnTo>
                      <a:lnTo>
                        <a:pt x="590" y="1"/>
                      </a:lnTo>
                      <a:lnTo>
                        <a:pt x="601" y="0"/>
                      </a:lnTo>
                      <a:close/>
                      <a:moveTo>
                        <a:pt x="470" y="151"/>
                      </a:moveTo>
                      <a:lnTo>
                        <a:pt x="473" y="162"/>
                      </a:lnTo>
                      <a:lnTo>
                        <a:pt x="478" y="171"/>
                      </a:lnTo>
                      <a:lnTo>
                        <a:pt x="483" y="181"/>
                      </a:lnTo>
                      <a:lnTo>
                        <a:pt x="489" y="190"/>
                      </a:lnTo>
                      <a:lnTo>
                        <a:pt x="495" y="199"/>
                      </a:lnTo>
                      <a:lnTo>
                        <a:pt x="502" y="207"/>
                      </a:lnTo>
                      <a:lnTo>
                        <a:pt x="510" y="214"/>
                      </a:lnTo>
                      <a:lnTo>
                        <a:pt x="519" y="221"/>
                      </a:lnTo>
                      <a:lnTo>
                        <a:pt x="528" y="227"/>
                      </a:lnTo>
                      <a:lnTo>
                        <a:pt x="537" y="232"/>
                      </a:lnTo>
                      <a:lnTo>
                        <a:pt x="546" y="237"/>
                      </a:lnTo>
                      <a:lnTo>
                        <a:pt x="556" y="241"/>
                      </a:lnTo>
                      <a:lnTo>
                        <a:pt x="568" y="245"/>
                      </a:lnTo>
                      <a:lnTo>
                        <a:pt x="579" y="247"/>
                      </a:lnTo>
                      <a:lnTo>
                        <a:pt x="590" y="249"/>
                      </a:lnTo>
                      <a:lnTo>
                        <a:pt x="601" y="249"/>
                      </a:lnTo>
                      <a:lnTo>
                        <a:pt x="615" y="248"/>
                      </a:lnTo>
                      <a:lnTo>
                        <a:pt x="629" y="246"/>
                      </a:lnTo>
                      <a:lnTo>
                        <a:pt x="642" y="242"/>
                      </a:lnTo>
                      <a:lnTo>
                        <a:pt x="654" y="238"/>
                      </a:lnTo>
                      <a:lnTo>
                        <a:pt x="667" y="232"/>
                      </a:lnTo>
                      <a:lnTo>
                        <a:pt x="678" y="225"/>
                      </a:lnTo>
                      <a:lnTo>
                        <a:pt x="688" y="217"/>
                      </a:lnTo>
                      <a:lnTo>
                        <a:pt x="698" y="209"/>
                      </a:lnTo>
                      <a:lnTo>
                        <a:pt x="704" y="202"/>
                      </a:lnTo>
                      <a:lnTo>
                        <a:pt x="712" y="193"/>
                      </a:lnTo>
                      <a:lnTo>
                        <a:pt x="718" y="208"/>
                      </a:lnTo>
                      <a:lnTo>
                        <a:pt x="723" y="222"/>
                      </a:lnTo>
                      <a:lnTo>
                        <a:pt x="727" y="236"/>
                      </a:lnTo>
                      <a:lnTo>
                        <a:pt x="731" y="252"/>
                      </a:lnTo>
                      <a:lnTo>
                        <a:pt x="734" y="267"/>
                      </a:lnTo>
                      <a:lnTo>
                        <a:pt x="736" y="283"/>
                      </a:lnTo>
                      <a:lnTo>
                        <a:pt x="738" y="299"/>
                      </a:lnTo>
                      <a:lnTo>
                        <a:pt x="738" y="315"/>
                      </a:lnTo>
                      <a:lnTo>
                        <a:pt x="738" y="329"/>
                      </a:lnTo>
                      <a:lnTo>
                        <a:pt x="737" y="345"/>
                      </a:lnTo>
                      <a:lnTo>
                        <a:pt x="735" y="359"/>
                      </a:lnTo>
                      <a:lnTo>
                        <a:pt x="732" y="372"/>
                      </a:lnTo>
                      <a:lnTo>
                        <a:pt x="729" y="387"/>
                      </a:lnTo>
                      <a:lnTo>
                        <a:pt x="725" y="400"/>
                      </a:lnTo>
                      <a:lnTo>
                        <a:pt x="721" y="413"/>
                      </a:lnTo>
                      <a:lnTo>
                        <a:pt x="716" y="426"/>
                      </a:lnTo>
                      <a:lnTo>
                        <a:pt x="710" y="440"/>
                      </a:lnTo>
                      <a:lnTo>
                        <a:pt x="703" y="452"/>
                      </a:lnTo>
                      <a:lnTo>
                        <a:pt x="696" y="463"/>
                      </a:lnTo>
                      <a:lnTo>
                        <a:pt x="689" y="475"/>
                      </a:lnTo>
                      <a:lnTo>
                        <a:pt x="681" y="487"/>
                      </a:lnTo>
                      <a:lnTo>
                        <a:pt x="673" y="498"/>
                      </a:lnTo>
                      <a:lnTo>
                        <a:pt x="664" y="508"/>
                      </a:lnTo>
                      <a:lnTo>
                        <a:pt x="654" y="518"/>
                      </a:lnTo>
                      <a:lnTo>
                        <a:pt x="644" y="527"/>
                      </a:lnTo>
                      <a:lnTo>
                        <a:pt x="634" y="537"/>
                      </a:lnTo>
                      <a:lnTo>
                        <a:pt x="623" y="545"/>
                      </a:lnTo>
                      <a:lnTo>
                        <a:pt x="612" y="553"/>
                      </a:lnTo>
                      <a:lnTo>
                        <a:pt x="599" y="560"/>
                      </a:lnTo>
                      <a:lnTo>
                        <a:pt x="588" y="567"/>
                      </a:lnTo>
                      <a:lnTo>
                        <a:pt x="576" y="573"/>
                      </a:lnTo>
                      <a:lnTo>
                        <a:pt x="562" y="580"/>
                      </a:lnTo>
                      <a:lnTo>
                        <a:pt x="549" y="585"/>
                      </a:lnTo>
                      <a:lnTo>
                        <a:pt x="536" y="589"/>
                      </a:lnTo>
                      <a:lnTo>
                        <a:pt x="523" y="593"/>
                      </a:lnTo>
                      <a:lnTo>
                        <a:pt x="508" y="596"/>
                      </a:lnTo>
                      <a:lnTo>
                        <a:pt x="495" y="599"/>
                      </a:lnTo>
                      <a:lnTo>
                        <a:pt x="481" y="601"/>
                      </a:lnTo>
                      <a:lnTo>
                        <a:pt x="465" y="602"/>
                      </a:lnTo>
                      <a:lnTo>
                        <a:pt x="451" y="602"/>
                      </a:lnTo>
                      <a:lnTo>
                        <a:pt x="436" y="602"/>
                      </a:lnTo>
                      <a:lnTo>
                        <a:pt x="422" y="601"/>
                      </a:lnTo>
                      <a:lnTo>
                        <a:pt x="407" y="599"/>
                      </a:lnTo>
                      <a:lnTo>
                        <a:pt x="393" y="596"/>
                      </a:lnTo>
                      <a:lnTo>
                        <a:pt x="380" y="593"/>
                      </a:lnTo>
                      <a:lnTo>
                        <a:pt x="365" y="589"/>
                      </a:lnTo>
                      <a:lnTo>
                        <a:pt x="352" y="585"/>
                      </a:lnTo>
                      <a:lnTo>
                        <a:pt x="340" y="580"/>
                      </a:lnTo>
                      <a:lnTo>
                        <a:pt x="327" y="573"/>
                      </a:lnTo>
                      <a:lnTo>
                        <a:pt x="314" y="567"/>
                      </a:lnTo>
                      <a:lnTo>
                        <a:pt x="302" y="560"/>
                      </a:lnTo>
                      <a:lnTo>
                        <a:pt x="291" y="553"/>
                      </a:lnTo>
                      <a:lnTo>
                        <a:pt x="280" y="545"/>
                      </a:lnTo>
                      <a:lnTo>
                        <a:pt x="268" y="537"/>
                      </a:lnTo>
                      <a:lnTo>
                        <a:pt x="258" y="527"/>
                      </a:lnTo>
                      <a:lnTo>
                        <a:pt x="248" y="518"/>
                      </a:lnTo>
                      <a:lnTo>
                        <a:pt x="239" y="508"/>
                      </a:lnTo>
                      <a:lnTo>
                        <a:pt x="229" y="498"/>
                      </a:lnTo>
                      <a:lnTo>
                        <a:pt x="221" y="487"/>
                      </a:lnTo>
                      <a:lnTo>
                        <a:pt x="213" y="475"/>
                      </a:lnTo>
                      <a:lnTo>
                        <a:pt x="206" y="463"/>
                      </a:lnTo>
                      <a:lnTo>
                        <a:pt x="199" y="452"/>
                      </a:lnTo>
                      <a:lnTo>
                        <a:pt x="193" y="440"/>
                      </a:lnTo>
                      <a:lnTo>
                        <a:pt x="187" y="426"/>
                      </a:lnTo>
                      <a:lnTo>
                        <a:pt x="181" y="413"/>
                      </a:lnTo>
                      <a:lnTo>
                        <a:pt x="177" y="400"/>
                      </a:lnTo>
                      <a:lnTo>
                        <a:pt x="173" y="387"/>
                      </a:lnTo>
                      <a:lnTo>
                        <a:pt x="170" y="372"/>
                      </a:lnTo>
                      <a:lnTo>
                        <a:pt x="167" y="359"/>
                      </a:lnTo>
                      <a:lnTo>
                        <a:pt x="165" y="345"/>
                      </a:lnTo>
                      <a:lnTo>
                        <a:pt x="164" y="329"/>
                      </a:lnTo>
                      <a:lnTo>
                        <a:pt x="164" y="315"/>
                      </a:lnTo>
                      <a:lnTo>
                        <a:pt x="165" y="293"/>
                      </a:lnTo>
                      <a:lnTo>
                        <a:pt x="167" y="270"/>
                      </a:lnTo>
                      <a:lnTo>
                        <a:pt x="171" y="249"/>
                      </a:lnTo>
                      <a:lnTo>
                        <a:pt x="177" y="227"/>
                      </a:lnTo>
                      <a:lnTo>
                        <a:pt x="185" y="208"/>
                      </a:lnTo>
                      <a:lnTo>
                        <a:pt x="194" y="187"/>
                      </a:lnTo>
                      <a:lnTo>
                        <a:pt x="204" y="169"/>
                      </a:lnTo>
                      <a:lnTo>
                        <a:pt x="215" y="151"/>
                      </a:lnTo>
                      <a:lnTo>
                        <a:pt x="470" y="151"/>
                      </a:lnTo>
                      <a:close/>
                      <a:moveTo>
                        <a:pt x="270" y="677"/>
                      </a:moveTo>
                      <a:lnTo>
                        <a:pt x="335" y="677"/>
                      </a:lnTo>
                      <a:lnTo>
                        <a:pt x="454" y="1056"/>
                      </a:lnTo>
                      <a:lnTo>
                        <a:pt x="578" y="677"/>
                      </a:lnTo>
                      <a:lnTo>
                        <a:pt x="639" y="677"/>
                      </a:lnTo>
                      <a:lnTo>
                        <a:pt x="639" y="996"/>
                      </a:lnTo>
                      <a:lnTo>
                        <a:pt x="638" y="1003"/>
                      </a:lnTo>
                      <a:lnTo>
                        <a:pt x="636" y="1021"/>
                      </a:lnTo>
                      <a:lnTo>
                        <a:pt x="634" y="1032"/>
                      </a:lnTo>
                      <a:lnTo>
                        <a:pt x="630" y="1045"/>
                      </a:lnTo>
                      <a:lnTo>
                        <a:pt x="624" y="1059"/>
                      </a:lnTo>
                      <a:lnTo>
                        <a:pt x="617" y="1073"/>
                      </a:lnTo>
                      <a:lnTo>
                        <a:pt x="613" y="1080"/>
                      </a:lnTo>
                      <a:lnTo>
                        <a:pt x="607" y="1087"/>
                      </a:lnTo>
                      <a:lnTo>
                        <a:pt x="601" y="1094"/>
                      </a:lnTo>
                      <a:lnTo>
                        <a:pt x="595" y="1102"/>
                      </a:lnTo>
                      <a:lnTo>
                        <a:pt x="588" y="1108"/>
                      </a:lnTo>
                      <a:lnTo>
                        <a:pt x="580" y="1115"/>
                      </a:lnTo>
                      <a:lnTo>
                        <a:pt x="572" y="1120"/>
                      </a:lnTo>
                      <a:lnTo>
                        <a:pt x="562" y="1126"/>
                      </a:lnTo>
                      <a:lnTo>
                        <a:pt x="552" y="1131"/>
                      </a:lnTo>
                      <a:lnTo>
                        <a:pt x="541" y="1136"/>
                      </a:lnTo>
                      <a:lnTo>
                        <a:pt x="529" y="1140"/>
                      </a:lnTo>
                      <a:lnTo>
                        <a:pt x="517" y="1143"/>
                      </a:lnTo>
                      <a:lnTo>
                        <a:pt x="502" y="1146"/>
                      </a:lnTo>
                      <a:lnTo>
                        <a:pt x="488" y="1149"/>
                      </a:lnTo>
                      <a:lnTo>
                        <a:pt x="472" y="1150"/>
                      </a:lnTo>
                      <a:lnTo>
                        <a:pt x="454" y="1150"/>
                      </a:lnTo>
                      <a:lnTo>
                        <a:pt x="438" y="1150"/>
                      </a:lnTo>
                      <a:lnTo>
                        <a:pt x="422" y="1149"/>
                      </a:lnTo>
                      <a:lnTo>
                        <a:pt x="407" y="1145"/>
                      </a:lnTo>
                      <a:lnTo>
                        <a:pt x="393" y="1143"/>
                      </a:lnTo>
                      <a:lnTo>
                        <a:pt x="381" y="1139"/>
                      </a:lnTo>
                      <a:lnTo>
                        <a:pt x="368" y="1135"/>
                      </a:lnTo>
                      <a:lnTo>
                        <a:pt x="357" y="1130"/>
                      </a:lnTo>
                      <a:lnTo>
                        <a:pt x="347" y="1125"/>
                      </a:lnTo>
                      <a:lnTo>
                        <a:pt x="338" y="1119"/>
                      </a:lnTo>
                      <a:lnTo>
                        <a:pt x="330" y="1113"/>
                      </a:lnTo>
                      <a:lnTo>
                        <a:pt x="321" y="1106"/>
                      </a:lnTo>
                      <a:lnTo>
                        <a:pt x="314" y="1098"/>
                      </a:lnTo>
                      <a:lnTo>
                        <a:pt x="308" y="1091"/>
                      </a:lnTo>
                      <a:lnTo>
                        <a:pt x="302" y="1084"/>
                      </a:lnTo>
                      <a:lnTo>
                        <a:pt x="297" y="1076"/>
                      </a:lnTo>
                      <a:lnTo>
                        <a:pt x="293" y="1069"/>
                      </a:lnTo>
                      <a:lnTo>
                        <a:pt x="285" y="1054"/>
                      </a:lnTo>
                      <a:lnTo>
                        <a:pt x="280" y="1039"/>
                      </a:lnTo>
                      <a:lnTo>
                        <a:pt x="275" y="1025"/>
                      </a:lnTo>
                      <a:lnTo>
                        <a:pt x="273" y="1013"/>
                      </a:lnTo>
                      <a:lnTo>
                        <a:pt x="271" y="994"/>
                      </a:lnTo>
                      <a:lnTo>
                        <a:pt x="270" y="987"/>
                      </a:lnTo>
                      <a:lnTo>
                        <a:pt x="270" y="677"/>
                      </a:lnTo>
                      <a:close/>
                    </a:path>
                  </a:pathLst>
                </a:custGeom>
                <a:grpFill/>
                <a:ln w="9525">
                  <a:noFill/>
                  <a:round/>
                  <a:headEnd/>
                  <a:tailEnd/>
                </a:ln>
              </p:spPr>
              <p:txBody>
                <a:bodyPr/>
                <a:lstStyle/>
                <a:p>
                  <a:endParaRPr lang="en-US"/>
                </a:p>
              </p:txBody>
            </p:sp>
          </p:grpSp>
          <p:sp>
            <p:nvSpPr>
              <p:cNvPr id="54" name="Freeform 58"/>
              <p:cNvSpPr>
                <a:spLocks noEditPoints="1"/>
              </p:cNvSpPr>
              <p:nvPr/>
            </p:nvSpPr>
            <p:spPr bwMode="auto">
              <a:xfrm>
                <a:off x="2086673" y="4650089"/>
                <a:ext cx="662877" cy="383152"/>
              </a:xfrm>
              <a:custGeom>
                <a:avLst/>
                <a:gdLst/>
                <a:ahLst/>
                <a:cxnLst>
                  <a:cxn ang="0">
                    <a:pos x="766" y="223"/>
                  </a:cxn>
                  <a:cxn ang="0">
                    <a:pos x="846" y="118"/>
                  </a:cxn>
                  <a:cxn ang="0">
                    <a:pos x="906" y="336"/>
                  </a:cxn>
                  <a:cxn ang="0">
                    <a:pos x="953" y="348"/>
                  </a:cxn>
                  <a:cxn ang="0">
                    <a:pos x="880" y="426"/>
                  </a:cxn>
                  <a:cxn ang="0">
                    <a:pos x="798" y="409"/>
                  </a:cxn>
                  <a:cxn ang="0">
                    <a:pos x="764" y="349"/>
                  </a:cxn>
                  <a:cxn ang="0">
                    <a:pos x="0" y="333"/>
                  </a:cxn>
                  <a:cxn ang="0">
                    <a:pos x="76" y="226"/>
                  </a:cxn>
                  <a:cxn ang="0">
                    <a:pos x="155" y="122"/>
                  </a:cxn>
                  <a:cxn ang="0">
                    <a:pos x="198" y="332"/>
                  </a:cxn>
                  <a:cxn ang="0">
                    <a:pos x="212" y="351"/>
                  </a:cxn>
                  <a:cxn ang="0">
                    <a:pos x="143" y="194"/>
                  </a:cxn>
                  <a:cxn ang="0">
                    <a:pos x="65" y="285"/>
                  </a:cxn>
                  <a:cxn ang="0">
                    <a:pos x="0" y="352"/>
                  </a:cxn>
                  <a:cxn ang="0">
                    <a:pos x="614" y="2"/>
                  </a:cxn>
                  <a:cxn ang="0">
                    <a:pos x="580" y="11"/>
                  </a:cxn>
                  <a:cxn ang="0">
                    <a:pos x="551" y="26"/>
                  </a:cxn>
                  <a:cxn ang="0">
                    <a:pos x="510" y="62"/>
                  </a:cxn>
                  <a:cxn ang="0">
                    <a:pos x="474" y="77"/>
                  </a:cxn>
                  <a:cxn ang="0">
                    <a:pos x="443" y="46"/>
                  </a:cxn>
                  <a:cxn ang="0">
                    <a:pos x="414" y="24"/>
                  </a:cxn>
                  <a:cxn ang="0">
                    <a:pos x="382" y="9"/>
                  </a:cxn>
                  <a:cxn ang="0">
                    <a:pos x="348" y="1"/>
                  </a:cxn>
                  <a:cxn ang="0">
                    <a:pos x="306" y="3"/>
                  </a:cxn>
                  <a:cxn ang="0">
                    <a:pos x="265" y="18"/>
                  </a:cxn>
                  <a:cxn ang="0">
                    <a:pos x="230" y="44"/>
                  </a:cxn>
                  <a:cxn ang="0">
                    <a:pos x="204" y="78"/>
                  </a:cxn>
                  <a:cxn ang="0">
                    <a:pos x="189" y="117"/>
                  </a:cxn>
                  <a:cxn ang="0">
                    <a:pos x="186" y="161"/>
                  </a:cxn>
                  <a:cxn ang="0">
                    <a:pos x="196" y="200"/>
                  </a:cxn>
                  <a:cxn ang="0">
                    <a:pos x="215" y="234"/>
                  </a:cxn>
                  <a:cxn ang="0">
                    <a:pos x="297" y="332"/>
                  </a:cxn>
                  <a:cxn ang="0">
                    <a:pos x="437" y="225"/>
                  </a:cxn>
                  <a:cxn ang="0">
                    <a:pos x="517" y="120"/>
                  </a:cxn>
                  <a:cxn ang="0">
                    <a:pos x="560" y="330"/>
                  </a:cxn>
                  <a:cxn ang="0">
                    <a:pos x="740" y="245"/>
                  </a:cxn>
                  <a:cxn ang="0">
                    <a:pos x="762" y="212"/>
                  </a:cxn>
                  <a:cxn ang="0">
                    <a:pos x="776" y="175"/>
                  </a:cxn>
                  <a:cxn ang="0">
                    <a:pos x="778" y="133"/>
                  </a:cxn>
                  <a:cxn ang="0">
                    <a:pos x="767" y="90"/>
                  </a:cxn>
                  <a:cxn ang="0">
                    <a:pos x="744" y="54"/>
                  </a:cxn>
                  <a:cxn ang="0">
                    <a:pos x="711" y="25"/>
                  </a:cxn>
                  <a:cxn ang="0">
                    <a:pos x="671" y="7"/>
                  </a:cxn>
                  <a:cxn ang="0">
                    <a:pos x="626" y="0"/>
                  </a:cxn>
                  <a:cxn ang="0">
                    <a:pos x="486" y="552"/>
                  </a:cxn>
                  <a:cxn ang="0">
                    <a:pos x="574" y="349"/>
                  </a:cxn>
                  <a:cxn ang="0">
                    <a:pos x="505" y="192"/>
                  </a:cxn>
                  <a:cxn ang="0">
                    <a:pos x="427" y="283"/>
                  </a:cxn>
                  <a:cxn ang="0">
                    <a:pos x="315" y="351"/>
                  </a:cxn>
                </a:cxnLst>
                <a:rect l="0" t="0" r="r" b="b"/>
                <a:pathLst>
                  <a:path w="953" h="552">
                    <a:moveTo>
                      <a:pt x="669" y="330"/>
                    </a:moveTo>
                    <a:lnTo>
                      <a:pt x="747" y="330"/>
                    </a:lnTo>
                    <a:lnTo>
                      <a:pt x="766" y="223"/>
                    </a:lnTo>
                    <a:lnTo>
                      <a:pt x="785" y="223"/>
                    </a:lnTo>
                    <a:lnTo>
                      <a:pt x="807" y="348"/>
                    </a:lnTo>
                    <a:lnTo>
                      <a:pt x="846" y="118"/>
                    </a:lnTo>
                    <a:lnTo>
                      <a:pt x="865" y="119"/>
                    </a:lnTo>
                    <a:lnTo>
                      <a:pt x="895" y="376"/>
                    </a:lnTo>
                    <a:lnTo>
                      <a:pt x="906" y="336"/>
                    </a:lnTo>
                    <a:lnTo>
                      <a:pt x="909" y="329"/>
                    </a:lnTo>
                    <a:lnTo>
                      <a:pt x="953" y="329"/>
                    </a:lnTo>
                    <a:lnTo>
                      <a:pt x="953" y="348"/>
                    </a:lnTo>
                    <a:lnTo>
                      <a:pt x="923" y="348"/>
                    </a:lnTo>
                    <a:lnTo>
                      <a:pt x="899" y="428"/>
                    </a:lnTo>
                    <a:lnTo>
                      <a:pt x="880" y="426"/>
                    </a:lnTo>
                    <a:lnTo>
                      <a:pt x="854" y="191"/>
                    </a:lnTo>
                    <a:lnTo>
                      <a:pt x="817" y="409"/>
                    </a:lnTo>
                    <a:lnTo>
                      <a:pt x="798" y="409"/>
                    </a:lnTo>
                    <a:lnTo>
                      <a:pt x="775" y="282"/>
                    </a:lnTo>
                    <a:lnTo>
                      <a:pt x="765" y="341"/>
                    </a:lnTo>
                    <a:lnTo>
                      <a:pt x="764" y="349"/>
                    </a:lnTo>
                    <a:lnTo>
                      <a:pt x="654" y="349"/>
                    </a:lnTo>
                    <a:lnTo>
                      <a:pt x="669" y="330"/>
                    </a:lnTo>
                    <a:close/>
                    <a:moveTo>
                      <a:pt x="0" y="333"/>
                    </a:moveTo>
                    <a:lnTo>
                      <a:pt x="37" y="333"/>
                    </a:lnTo>
                    <a:lnTo>
                      <a:pt x="56" y="226"/>
                    </a:lnTo>
                    <a:lnTo>
                      <a:pt x="76" y="226"/>
                    </a:lnTo>
                    <a:lnTo>
                      <a:pt x="97" y="351"/>
                    </a:lnTo>
                    <a:lnTo>
                      <a:pt x="136" y="121"/>
                    </a:lnTo>
                    <a:lnTo>
                      <a:pt x="155" y="122"/>
                    </a:lnTo>
                    <a:lnTo>
                      <a:pt x="184" y="379"/>
                    </a:lnTo>
                    <a:lnTo>
                      <a:pt x="196" y="339"/>
                    </a:lnTo>
                    <a:lnTo>
                      <a:pt x="198" y="332"/>
                    </a:lnTo>
                    <a:lnTo>
                      <a:pt x="297" y="332"/>
                    </a:lnTo>
                    <a:lnTo>
                      <a:pt x="314" y="351"/>
                    </a:lnTo>
                    <a:lnTo>
                      <a:pt x="212" y="351"/>
                    </a:lnTo>
                    <a:lnTo>
                      <a:pt x="189" y="431"/>
                    </a:lnTo>
                    <a:lnTo>
                      <a:pt x="170" y="429"/>
                    </a:lnTo>
                    <a:lnTo>
                      <a:pt x="143" y="194"/>
                    </a:lnTo>
                    <a:lnTo>
                      <a:pt x="107" y="412"/>
                    </a:lnTo>
                    <a:lnTo>
                      <a:pt x="88" y="412"/>
                    </a:lnTo>
                    <a:lnTo>
                      <a:pt x="65" y="285"/>
                    </a:lnTo>
                    <a:lnTo>
                      <a:pt x="55" y="344"/>
                    </a:lnTo>
                    <a:lnTo>
                      <a:pt x="53" y="352"/>
                    </a:lnTo>
                    <a:lnTo>
                      <a:pt x="0" y="352"/>
                    </a:lnTo>
                    <a:lnTo>
                      <a:pt x="0" y="333"/>
                    </a:lnTo>
                    <a:close/>
                    <a:moveTo>
                      <a:pt x="626" y="0"/>
                    </a:moveTo>
                    <a:lnTo>
                      <a:pt x="614" y="2"/>
                    </a:lnTo>
                    <a:lnTo>
                      <a:pt x="603" y="4"/>
                    </a:lnTo>
                    <a:lnTo>
                      <a:pt x="591" y="7"/>
                    </a:lnTo>
                    <a:lnTo>
                      <a:pt x="580" y="11"/>
                    </a:lnTo>
                    <a:lnTo>
                      <a:pt x="570" y="16"/>
                    </a:lnTo>
                    <a:lnTo>
                      <a:pt x="560" y="21"/>
                    </a:lnTo>
                    <a:lnTo>
                      <a:pt x="551" y="26"/>
                    </a:lnTo>
                    <a:lnTo>
                      <a:pt x="541" y="34"/>
                    </a:lnTo>
                    <a:lnTo>
                      <a:pt x="525" y="47"/>
                    </a:lnTo>
                    <a:lnTo>
                      <a:pt x="510" y="62"/>
                    </a:lnTo>
                    <a:lnTo>
                      <a:pt x="496" y="78"/>
                    </a:lnTo>
                    <a:lnTo>
                      <a:pt x="486" y="93"/>
                    </a:lnTo>
                    <a:lnTo>
                      <a:pt x="474" y="77"/>
                    </a:lnTo>
                    <a:lnTo>
                      <a:pt x="460" y="61"/>
                    </a:lnTo>
                    <a:lnTo>
                      <a:pt x="451" y="53"/>
                    </a:lnTo>
                    <a:lnTo>
                      <a:pt x="443" y="46"/>
                    </a:lnTo>
                    <a:lnTo>
                      <a:pt x="434" y="39"/>
                    </a:lnTo>
                    <a:lnTo>
                      <a:pt x="424" y="32"/>
                    </a:lnTo>
                    <a:lnTo>
                      <a:pt x="414" y="24"/>
                    </a:lnTo>
                    <a:lnTo>
                      <a:pt x="403" y="19"/>
                    </a:lnTo>
                    <a:lnTo>
                      <a:pt x="393" y="13"/>
                    </a:lnTo>
                    <a:lnTo>
                      <a:pt x="382" y="9"/>
                    </a:lnTo>
                    <a:lnTo>
                      <a:pt x="371" y="5"/>
                    </a:lnTo>
                    <a:lnTo>
                      <a:pt x="360" y="3"/>
                    </a:lnTo>
                    <a:lnTo>
                      <a:pt x="348" y="1"/>
                    </a:lnTo>
                    <a:lnTo>
                      <a:pt x="337" y="0"/>
                    </a:lnTo>
                    <a:lnTo>
                      <a:pt x="322" y="1"/>
                    </a:lnTo>
                    <a:lnTo>
                      <a:pt x="306" y="3"/>
                    </a:lnTo>
                    <a:lnTo>
                      <a:pt x="292" y="7"/>
                    </a:lnTo>
                    <a:lnTo>
                      <a:pt x="278" y="12"/>
                    </a:lnTo>
                    <a:lnTo>
                      <a:pt x="265" y="18"/>
                    </a:lnTo>
                    <a:lnTo>
                      <a:pt x="252" y="25"/>
                    </a:lnTo>
                    <a:lnTo>
                      <a:pt x="241" y="34"/>
                    </a:lnTo>
                    <a:lnTo>
                      <a:pt x="230" y="44"/>
                    </a:lnTo>
                    <a:lnTo>
                      <a:pt x="221" y="54"/>
                    </a:lnTo>
                    <a:lnTo>
                      <a:pt x="211" y="65"/>
                    </a:lnTo>
                    <a:lnTo>
                      <a:pt x="204" y="78"/>
                    </a:lnTo>
                    <a:lnTo>
                      <a:pt x="197" y="90"/>
                    </a:lnTo>
                    <a:lnTo>
                      <a:pt x="192" y="104"/>
                    </a:lnTo>
                    <a:lnTo>
                      <a:pt x="189" y="117"/>
                    </a:lnTo>
                    <a:lnTo>
                      <a:pt x="187" y="133"/>
                    </a:lnTo>
                    <a:lnTo>
                      <a:pt x="186" y="147"/>
                    </a:lnTo>
                    <a:lnTo>
                      <a:pt x="186" y="161"/>
                    </a:lnTo>
                    <a:lnTo>
                      <a:pt x="188" y="175"/>
                    </a:lnTo>
                    <a:lnTo>
                      <a:pt x="192" y="187"/>
                    </a:lnTo>
                    <a:lnTo>
                      <a:pt x="196" y="200"/>
                    </a:lnTo>
                    <a:lnTo>
                      <a:pt x="201" y="212"/>
                    </a:lnTo>
                    <a:lnTo>
                      <a:pt x="208" y="224"/>
                    </a:lnTo>
                    <a:lnTo>
                      <a:pt x="215" y="234"/>
                    </a:lnTo>
                    <a:lnTo>
                      <a:pt x="224" y="244"/>
                    </a:lnTo>
                    <a:lnTo>
                      <a:pt x="224" y="244"/>
                    </a:lnTo>
                    <a:lnTo>
                      <a:pt x="297" y="332"/>
                    </a:lnTo>
                    <a:lnTo>
                      <a:pt x="398" y="332"/>
                    </a:lnTo>
                    <a:lnTo>
                      <a:pt x="418" y="224"/>
                    </a:lnTo>
                    <a:lnTo>
                      <a:pt x="437" y="225"/>
                    </a:lnTo>
                    <a:lnTo>
                      <a:pt x="459" y="350"/>
                    </a:lnTo>
                    <a:lnTo>
                      <a:pt x="497" y="120"/>
                    </a:lnTo>
                    <a:lnTo>
                      <a:pt x="517" y="120"/>
                    </a:lnTo>
                    <a:lnTo>
                      <a:pt x="545" y="378"/>
                    </a:lnTo>
                    <a:lnTo>
                      <a:pt x="558" y="337"/>
                    </a:lnTo>
                    <a:lnTo>
                      <a:pt x="560" y="330"/>
                    </a:lnTo>
                    <a:lnTo>
                      <a:pt x="669" y="330"/>
                    </a:lnTo>
                    <a:lnTo>
                      <a:pt x="740" y="245"/>
                    </a:lnTo>
                    <a:lnTo>
                      <a:pt x="740" y="245"/>
                    </a:lnTo>
                    <a:lnTo>
                      <a:pt x="748" y="235"/>
                    </a:lnTo>
                    <a:lnTo>
                      <a:pt x="755" y="225"/>
                    </a:lnTo>
                    <a:lnTo>
                      <a:pt x="762" y="212"/>
                    </a:lnTo>
                    <a:lnTo>
                      <a:pt x="768" y="200"/>
                    </a:lnTo>
                    <a:lnTo>
                      <a:pt x="772" y="188"/>
                    </a:lnTo>
                    <a:lnTo>
                      <a:pt x="776" y="175"/>
                    </a:lnTo>
                    <a:lnTo>
                      <a:pt x="778" y="161"/>
                    </a:lnTo>
                    <a:lnTo>
                      <a:pt x="779" y="147"/>
                    </a:lnTo>
                    <a:lnTo>
                      <a:pt x="778" y="133"/>
                    </a:lnTo>
                    <a:lnTo>
                      <a:pt x="776" y="117"/>
                    </a:lnTo>
                    <a:lnTo>
                      <a:pt x="772" y="104"/>
                    </a:lnTo>
                    <a:lnTo>
                      <a:pt x="767" y="90"/>
                    </a:lnTo>
                    <a:lnTo>
                      <a:pt x="761" y="78"/>
                    </a:lnTo>
                    <a:lnTo>
                      <a:pt x="753" y="65"/>
                    </a:lnTo>
                    <a:lnTo>
                      <a:pt x="744" y="54"/>
                    </a:lnTo>
                    <a:lnTo>
                      <a:pt x="733" y="44"/>
                    </a:lnTo>
                    <a:lnTo>
                      <a:pt x="723" y="34"/>
                    </a:lnTo>
                    <a:lnTo>
                      <a:pt x="711" y="25"/>
                    </a:lnTo>
                    <a:lnTo>
                      <a:pt x="699" y="18"/>
                    </a:lnTo>
                    <a:lnTo>
                      <a:pt x="685" y="12"/>
                    </a:lnTo>
                    <a:lnTo>
                      <a:pt x="671" y="7"/>
                    </a:lnTo>
                    <a:lnTo>
                      <a:pt x="657" y="3"/>
                    </a:lnTo>
                    <a:lnTo>
                      <a:pt x="641" y="1"/>
                    </a:lnTo>
                    <a:lnTo>
                      <a:pt x="626" y="0"/>
                    </a:lnTo>
                    <a:close/>
                    <a:moveTo>
                      <a:pt x="315" y="351"/>
                    </a:moveTo>
                    <a:lnTo>
                      <a:pt x="486" y="552"/>
                    </a:lnTo>
                    <a:lnTo>
                      <a:pt x="486" y="552"/>
                    </a:lnTo>
                    <a:lnTo>
                      <a:pt x="486" y="552"/>
                    </a:lnTo>
                    <a:lnTo>
                      <a:pt x="654" y="349"/>
                    </a:lnTo>
                    <a:lnTo>
                      <a:pt x="574" y="349"/>
                    </a:lnTo>
                    <a:lnTo>
                      <a:pt x="551" y="430"/>
                    </a:lnTo>
                    <a:lnTo>
                      <a:pt x="531" y="428"/>
                    </a:lnTo>
                    <a:lnTo>
                      <a:pt x="505" y="192"/>
                    </a:lnTo>
                    <a:lnTo>
                      <a:pt x="469" y="411"/>
                    </a:lnTo>
                    <a:lnTo>
                      <a:pt x="449" y="411"/>
                    </a:lnTo>
                    <a:lnTo>
                      <a:pt x="427" y="283"/>
                    </a:lnTo>
                    <a:lnTo>
                      <a:pt x="417" y="343"/>
                    </a:lnTo>
                    <a:lnTo>
                      <a:pt x="415" y="351"/>
                    </a:lnTo>
                    <a:lnTo>
                      <a:pt x="315" y="351"/>
                    </a:lnTo>
                    <a:close/>
                  </a:path>
                </a:pathLst>
              </a:custGeom>
              <a:grpFill/>
              <a:ln w="9525">
                <a:noFill/>
                <a:round/>
                <a:headEnd/>
                <a:tailEnd/>
              </a:ln>
            </p:spPr>
            <p:txBody>
              <a:bodyPr/>
              <a:lstStyle/>
              <a:p>
                <a:endParaRPr lang="en-US"/>
              </a:p>
            </p:txBody>
          </p:sp>
          <p:sp>
            <p:nvSpPr>
              <p:cNvPr id="55" name="Freeform 61"/>
              <p:cNvSpPr>
                <a:spLocks noEditPoints="1"/>
              </p:cNvSpPr>
              <p:nvPr/>
            </p:nvSpPr>
            <p:spPr bwMode="auto">
              <a:xfrm>
                <a:off x="1447944" y="5006399"/>
                <a:ext cx="928687" cy="766763"/>
              </a:xfrm>
              <a:custGeom>
                <a:avLst/>
                <a:gdLst/>
                <a:ahLst/>
                <a:cxnLst>
                  <a:cxn ang="0">
                    <a:pos x="626" y="195"/>
                  </a:cxn>
                  <a:cxn ang="0">
                    <a:pos x="627" y="236"/>
                  </a:cxn>
                  <a:cxn ang="0">
                    <a:pos x="366" y="239"/>
                  </a:cxn>
                  <a:cxn ang="0">
                    <a:pos x="338" y="252"/>
                  </a:cxn>
                  <a:cxn ang="0">
                    <a:pos x="320" y="272"/>
                  </a:cxn>
                  <a:cxn ang="0">
                    <a:pos x="312" y="297"/>
                  </a:cxn>
                  <a:cxn ang="0">
                    <a:pos x="254" y="304"/>
                  </a:cxn>
                  <a:cxn ang="0">
                    <a:pos x="265" y="254"/>
                  </a:cxn>
                  <a:cxn ang="0">
                    <a:pos x="294" y="214"/>
                  </a:cxn>
                  <a:cxn ang="0">
                    <a:pos x="338" y="188"/>
                  </a:cxn>
                  <a:cxn ang="0">
                    <a:pos x="390" y="178"/>
                  </a:cxn>
                  <a:cxn ang="0">
                    <a:pos x="121" y="1127"/>
                  </a:cxn>
                  <a:cxn ang="0">
                    <a:pos x="741" y="868"/>
                  </a:cxn>
                  <a:cxn ang="0">
                    <a:pos x="1010" y="868"/>
                  </a:cxn>
                  <a:cxn ang="0">
                    <a:pos x="1275" y="773"/>
                  </a:cxn>
                  <a:cxn ang="0">
                    <a:pos x="787" y="475"/>
                  </a:cxn>
                  <a:cxn ang="0">
                    <a:pos x="607" y="868"/>
                  </a:cxn>
                  <a:cxn ang="0">
                    <a:pos x="907" y="2"/>
                  </a:cxn>
                  <a:cxn ang="0">
                    <a:pos x="948" y="12"/>
                  </a:cxn>
                  <a:cxn ang="0">
                    <a:pos x="1010" y="48"/>
                  </a:cxn>
                  <a:cxn ang="0">
                    <a:pos x="1062" y="110"/>
                  </a:cxn>
                  <a:cxn ang="0">
                    <a:pos x="1081" y="158"/>
                  </a:cxn>
                  <a:cxn ang="0">
                    <a:pos x="1087" y="200"/>
                  </a:cxn>
                  <a:cxn ang="0">
                    <a:pos x="1085" y="244"/>
                  </a:cxn>
                  <a:cxn ang="0">
                    <a:pos x="1075" y="284"/>
                  </a:cxn>
                  <a:cxn ang="0">
                    <a:pos x="1039" y="346"/>
                  </a:cxn>
                  <a:cxn ang="0">
                    <a:pos x="977" y="397"/>
                  </a:cxn>
                  <a:cxn ang="0">
                    <a:pos x="929" y="416"/>
                  </a:cxn>
                  <a:cxn ang="0">
                    <a:pos x="887" y="423"/>
                  </a:cxn>
                  <a:cxn ang="0">
                    <a:pos x="843" y="421"/>
                  </a:cxn>
                  <a:cxn ang="0">
                    <a:pos x="803" y="410"/>
                  </a:cxn>
                  <a:cxn ang="0">
                    <a:pos x="741" y="375"/>
                  </a:cxn>
                  <a:cxn ang="0">
                    <a:pos x="690" y="312"/>
                  </a:cxn>
                  <a:cxn ang="0">
                    <a:pos x="670" y="264"/>
                  </a:cxn>
                  <a:cxn ang="0">
                    <a:pos x="664" y="222"/>
                  </a:cxn>
                  <a:cxn ang="0">
                    <a:pos x="666" y="179"/>
                  </a:cxn>
                  <a:cxn ang="0">
                    <a:pos x="676" y="139"/>
                  </a:cxn>
                  <a:cxn ang="0">
                    <a:pos x="712" y="76"/>
                  </a:cxn>
                  <a:cxn ang="0">
                    <a:pos x="774" y="25"/>
                  </a:cxn>
                  <a:cxn ang="0">
                    <a:pos x="822" y="6"/>
                  </a:cxn>
                  <a:cxn ang="0">
                    <a:pos x="864" y="0"/>
                  </a:cxn>
                  <a:cxn ang="0">
                    <a:pos x="202" y="911"/>
                  </a:cxn>
                  <a:cxn ang="0">
                    <a:pos x="1364" y="178"/>
                  </a:cxn>
                  <a:cxn ang="0">
                    <a:pos x="1416" y="188"/>
                  </a:cxn>
                  <a:cxn ang="0">
                    <a:pos x="1459" y="214"/>
                  </a:cxn>
                  <a:cxn ang="0">
                    <a:pos x="1490" y="254"/>
                  </a:cxn>
                  <a:cxn ang="0">
                    <a:pos x="1501" y="304"/>
                  </a:cxn>
                  <a:cxn ang="0">
                    <a:pos x="1443" y="297"/>
                  </a:cxn>
                  <a:cxn ang="0">
                    <a:pos x="1434" y="272"/>
                  </a:cxn>
                  <a:cxn ang="0">
                    <a:pos x="1415" y="252"/>
                  </a:cxn>
                  <a:cxn ang="0">
                    <a:pos x="1387" y="239"/>
                  </a:cxn>
                  <a:cxn ang="0">
                    <a:pos x="1124" y="236"/>
                  </a:cxn>
                  <a:cxn ang="0">
                    <a:pos x="1124" y="195"/>
                  </a:cxn>
                </a:cxnLst>
                <a:rect l="0" t="0" r="r" b="b"/>
                <a:pathLst>
                  <a:path w="1757" h="1448">
                    <a:moveTo>
                      <a:pt x="390" y="178"/>
                    </a:moveTo>
                    <a:lnTo>
                      <a:pt x="628" y="178"/>
                    </a:lnTo>
                    <a:lnTo>
                      <a:pt x="627" y="187"/>
                    </a:lnTo>
                    <a:lnTo>
                      <a:pt x="626" y="195"/>
                    </a:lnTo>
                    <a:lnTo>
                      <a:pt x="626" y="203"/>
                    </a:lnTo>
                    <a:lnTo>
                      <a:pt x="626" y="211"/>
                    </a:lnTo>
                    <a:lnTo>
                      <a:pt x="626" y="223"/>
                    </a:lnTo>
                    <a:lnTo>
                      <a:pt x="627" y="236"/>
                    </a:lnTo>
                    <a:lnTo>
                      <a:pt x="390" y="236"/>
                    </a:lnTo>
                    <a:lnTo>
                      <a:pt x="382" y="237"/>
                    </a:lnTo>
                    <a:lnTo>
                      <a:pt x="374" y="238"/>
                    </a:lnTo>
                    <a:lnTo>
                      <a:pt x="366" y="239"/>
                    </a:lnTo>
                    <a:lnTo>
                      <a:pt x="359" y="242"/>
                    </a:lnTo>
                    <a:lnTo>
                      <a:pt x="352" y="245"/>
                    </a:lnTo>
                    <a:lnTo>
                      <a:pt x="345" y="248"/>
                    </a:lnTo>
                    <a:lnTo>
                      <a:pt x="338" y="252"/>
                    </a:lnTo>
                    <a:lnTo>
                      <a:pt x="333" y="257"/>
                    </a:lnTo>
                    <a:lnTo>
                      <a:pt x="328" y="261"/>
                    </a:lnTo>
                    <a:lnTo>
                      <a:pt x="324" y="267"/>
                    </a:lnTo>
                    <a:lnTo>
                      <a:pt x="320" y="272"/>
                    </a:lnTo>
                    <a:lnTo>
                      <a:pt x="317" y="279"/>
                    </a:lnTo>
                    <a:lnTo>
                      <a:pt x="315" y="284"/>
                    </a:lnTo>
                    <a:lnTo>
                      <a:pt x="313" y="291"/>
                    </a:lnTo>
                    <a:lnTo>
                      <a:pt x="312" y="297"/>
                    </a:lnTo>
                    <a:lnTo>
                      <a:pt x="311" y="304"/>
                    </a:lnTo>
                    <a:lnTo>
                      <a:pt x="311" y="869"/>
                    </a:lnTo>
                    <a:lnTo>
                      <a:pt x="254" y="869"/>
                    </a:lnTo>
                    <a:lnTo>
                      <a:pt x="254" y="304"/>
                    </a:lnTo>
                    <a:lnTo>
                      <a:pt x="254" y="291"/>
                    </a:lnTo>
                    <a:lnTo>
                      <a:pt x="257" y="278"/>
                    </a:lnTo>
                    <a:lnTo>
                      <a:pt x="260" y="265"/>
                    </a:lnTo>
                    <a:lnTo>
                      <a:pt x="265" y="254"/>
                    </a:lnTo>
                    <a:lnTo>
                      <a:pt x="270" y="243"/>
                    </a:lnTo>
                    <a:lnTo>
                      <a:pt x="277" y="233"/>
                    </a:lnTo>
                    <a:lnTo>
                      <a:pt x="285" y="222"/>
                    </a:lnTo>
                    <a:lnTo>
                      <a:pt x="294" y="214"/>
                    </a:lnTo>
                    <a:lnTo>
                      <a:pt x="305" y="206"/>
                    </a:lnTo>
                    <a:lnTo>
                      <a:pt x="315" y="199"/>
                    </a:lnTo>
                    <a:lnTo>
                      <a:pt x="326" y="193"/>
                    </a:lnTo>
                    <a:lnTo>
                      <a:pt x="338" y="188"/>
                    </a:lnTo>
                    <a:lnTo>
                      <a:pt x="351" y="184"/>
                    </a:lnTo>
                    <a:lnTo>
                      <a:pt x="363" y="180"/>
                    </a:lnTo>
                    <a:lnTo>
                      <a:pt x="377" y="178"/>
                    </a:lnTo>
                    <a:lnTo>
                      <a:pt x="390" y="178"/>
                    </a:lnTo>
                    <a:close/>
                    <a:moveTo>
                      <a:pt x="0" y="1448"/>
                    </a:moveTo>
                    <a:lnTo>
                      <a:pt x="1757" y="1448"/>
                    </a:lnTo>
                    <a:lnTo>
                      <a:pt x="1642" y="1127"/>
                    </a:lnTo>
                    <a:lnTo>
                      <a:pt x="121" y="1127"/>
                    </a:lnTo>
                    <a:lnTo>
                      <a:pt x="0" y="1448"/>
                    </a:lnTo>
                    <a:close/>
                    <a:moveTo>
                      <a:pt x="607" y="868"/>
                    </a:moveTo>
                    <a:lnTo>
                      <a:pt x="673" y="868"/>
                    </a:lnTo>
                    <a:lnTo>
                      <a:pt x="741" y="868"/>
                    </a:lnTo>
                    <a:lnTo>
                      <a:pt x="808" y="868"/>
                    </a:lnTo>
                    <a:lnTo>
                      <a:pt x="876" y="868"/>
                    </a:lnTo>
                    <a:lnTo>
                      <a:pt x="943" y="868"/>
                    </a:lnTo>
                    <a:lnTo>
                      <a:pt x="1010" y="868"/>
                    </a:lnTo>
                    <a:lnTo>
                      <a:pt x="1078" y="868"/>
                    </a:lnTo>
                    <a:lnTo>
                      <a:pt x="1145" y="868"/>
                    </a:lnTo>
                    <a:lnTo>
                      <a:pt x="1154" y="773"/>
                    </a:lnTo>
                    <a:lnTo>
                      <a:pt x="1275" y="773"/>
                    </a:lnTo>
                    <a:lnTo>
                      <a:pt x="1305" y="475"/>
                    </a:lnTo>
                    <a:lnTo>
                      <a:pt x="964" y="475"/>
                    </a:lnTo>
                    <a:lnTo>
                      <a:pt x="876" y="785"/>
                    </a:lnTo>
                    <a:lnTo>
                      <a:pt x="787" y="475"/>
                    </a:lnTo>
                    <a:lnTo>
                      <a:pt x="447" y="475"/>
                    </a:lnTo>
                    <a:lnTo>
                      <a:pt x="477" y="773"/>
                    </a:lnTo>
                    <a:lnTo>
                      <a:pt x="597" y="773"/>
                    </a:lnTo>
                    <a:lnTo>
                      <a:pt x="607" y="868"/>
                    </a:lnTo>
                    <a:close/>
                    <a:moveTo>
                      <a:pt x="876" y="0"/>
                    </a:moveTo>
                    <a:lnTo>
                      <a:pt x="887" y="0"/>
                    </a:lnTo>
                    <a:lnTo>
                      <a:pt x="897" y="1"/>
                    </a:lnTo>
                    <a:lnTo>
                      <a:pt x="907" y="2"/>
                    </a:lnTo>
                    <a:lnTo>
                      <a:pt x="919" y="4"/>
                    </a:lnTo>
                    <a:lnTo>
                      <a:pt x="929" y="6"/>
                    </a:lnTo>
                    <a:lnTo>
                      <a:pt x="938" y="9"/>
                    </a:lnTo>
                    <a:lnTo>
                      <a:pt x="948" y="12"/>
                    </a:lnTo>
                    <a:lnTo>
                      <a:pt x="957" y="16"/>
                    </a:lnTo>
                    <a:lnTo>
                      <a:pt x="977" y="25"/>
                    </a:lnTo>
                    <a:lnTo>
                      <a:pt x="994" y="35"/>
                    </a:lnTo>
                    <a:lnTo>
                      <a:pt x="1010" y="48"/>
                    </a:lnTo>
                    <a:lnTo>
                      <a:pt x="1025" y="62"/>
                    </a:lnTo>
                    <a:lnTo>
                      <a:pt x="1039" y="76"/>
                    </a:lnTo>
                    <a:lnTo>
                      <a:pt x="1051" y="93"/>
                    </a:lnTo>
                    <a:lnTo>
                      <a:pt x="1062" y="110"/>
                    </a:lnTo>
                    <a:lnTo>
                      <a:pt x="1071" y="129"/>
                    </a:lnTo>
                    <a:lnTo>
                      <a:pt x="1075" y="139"/>
                    </a:lnTo>
                    <a:lnTo>
                      <a:pt x="1078" y="149"/>
                    </a:lnTo>
                    <a:lnTo>
                      <a:pt x="1081" y="158"/>
                    </a:lnTo>
                    <a:lnTo>
                      <a:pt x="1083" y="168"/>
                    </a:lnTo>
                    <a:lnTo>
                      <a:pt x="1085" y="179"/>
                    </a:lnTo>
                    <a:lnTo>
                      <a:pt x="1086" y="190"/>
                    </a:lnTo>
                    <a:lnTo>
                      <a:pt x="1087" y="200"/>
                    </a:lnTo>
                    <a:lnTo>
                      <a:pt x="1087" y="211"/>
                    </a:lnTo>
                    <a:lnTo>
                      <a:pt x="1087" y="222"/>
                    </a:lnTo>
                    <a:lnTo>
                      <a:pt x="1086" y="233"/>
                    </a:lnTo>
                    <a:lnTo>
                      <a:pt x="1085" y="244"/>
                    </a:lnTo>
                    <a:lnTo>
                      <a:pt x="1083" y="254"/>
                    </a:lnTo>
                    <a:lnTo>
                      <a:pt x="1081" y="264"/>
                    </a:lnTo>
                    <a:lnTo>
                      <a:pt x="1078" y="274"/>
                    </a:lnTo>
                    <a:lnTo>
                      <a:pt x="1075" y="284"/>
                    </a:lnTo>
                    <a:lnTo>
                      <a:pt x="1071" y="294"/>
                    </a:lnTo>
                    <a:lnTo>
                      <a:pt x="1062" y="312"/>
                    </a:lnTo>
                    <a:lnTo>
                      <a:pt x="1051" y="330"/>
                    </a:lnTo>
                    <a:lnTo>
                      <a:pt x="1039" y="346"/>
                    </a:lnTo>
                    <a:lnTo>
                      <a:pt x="1025" y="361"/>
                    </a:lnTo>
                    <a:lnTo>
                      <a:pt x="1010" y="375"/>
                    </a:lnTo>
                    <a:lnTo>
                      <a:pt x="994" y="387"/>
                    </a:lnTo>
                    <a:lnTo>
                      <a:pt x="977" y="397"/>
                    </a:lnTo>
                    <a:lnTo>
                      <a:pt x="957" y="406"/>
                    </a:lnTo>
                    <a:lnTo>
                      <a:pt x="948" y="410"/>
                    </a:lnTo>
                    <a:lnTo>
                      <a:pt x="938" y="413"/>
                    </a:lnTo>
                    <a:lnTo>
                      <a:pt x="929" y="416"/>
                    </a:lnTo>
                    <a:lnTo>
                      <a:pt x="919" y="418"/>
                    </a:lnTo>
                    <a:lnTo>
                      <a:pt x="907" y="421"/>
                    </a:lnTo>
                    <a:lnTo>
                      <a:pt x="897" y="422"/>
                    </a:lnTo>
                    <a:lnTo>
                      <a:pt x="887" y="423"/>
                    </a:lnTo>
                    <a:lnTo>
                      <a:pt x="876" y="423"/>
                    </a:lnTo>
                    <a:lnTo>
                      <a:pt x="864" y="423"/>
                    </a:lnTo>
                    <a:lnTo>
                      <a:pt x="854" y="422"/>
                    </a:lnTo>
                    <a:lnTo>
                      <a:pt x="843" y="421"/>
                    </a:lnTo>
                    <a:lnTo>
                      <a:pt x="833" y="418"/>
                    </a:lnTo>
                    <a:lnTo>
                      <a:pt x="822" y="416"/>
                    </a:lnTo>
                    <a:lnTo>
                      <a:pt x="812" y="413"/>
                    </a:lnTo>
                    <a:lnTo>
                      <a:pt x="803" y="410"/>
                    </a:lnTo>
                    <a:lnTo>
                      <a:pt x="793" y="406"/>
                    </a:lnTo>
                    <a:lnTo>
                      <a:pt x="774" y="397"/>
                    </a:lnTo>
                    <a:lnTo>
                      <a:pt x="757" y="387"/>
                    </a:lnTo>
                    <a:lnTo>
                      <a:pt x="741" y="375"/>
                    </a:lnTo>
                    <a:lnTo>
                      <a:pt x="725" y="361"/>
                    </a:lnTo>
                    <a:lnTo>
                      <a:pt x="712" y="346"/>
                    </a:lnTo>
                    <a:lnTo>
                      <a:pt x="700" y="330"/>
                    </a:lnTo>
                    <a:lnTo>
                      <a:pt x="690" y="312"/>
                    </a:lnTo>
                    <a:lnTo>
                      <a:pt x="681" y="294"/>
                    </a:lnTo>
                    <a:lnTo>
                      <a:pt x="676" y="284"/>
                    </a:lnTo>
                    <a:lnTo>
                      <a:pt x="673" y="274"/>
                    </a:lnTo>
                    <a:lnTo>
                      <a:pt x="670" y="264"/>
                    </a:lnTo>
                    <a:lnTo>
                      <a:pt x="668" y="254"/>
                    </a:lnTo>
                    <a:lnTo>
                      <a:pt x="666" y="244"/>
                    </a:lnTo>
                    <a:lnTo>
                      <a:pt x="665" y="233"/>
                    </a:lnTo>
                    <a:lnTo>
                      <a:pt x="664" y="222"/>
                    </a:lnTo>
                    <a:lnTo>
                      <a:pt x="664" y="211"/>
                    </a:lnTo>
                    <a:lnTo>
                      <a:pt x="664" y="200"/>
                    </a:lnTo>
                    <a:lnTo>
                      <a:pt x="665" y="190"/>
                    </a:lnTo>
                    <a:lnTo>
                      <a:pt x="666" y="179"/>
                    </a:lnTo>
                    <a:lnTo>
                      <a:pt x="668" y="168"/>
                    </a:lnTo>
                    <a:lnTo>
                      <a:pt x="670" y="158"/>
                    </a:lnTo>
                    <a:lnTo>
                      <a:pt x="673" y="149"/>
                    </a:lnTo>
                    <a:lnTo>
                      <a:pt x="676" y="139"/>
                    </a:lnTo>
                    <a:lnTo>
                      <a:pt x="681" y="129"/>
                    </a:lnTo>
                    <a:lnTo>
                      <a:pt x="690" y="110"/>
                    </a:lnTo>
                    <a:lnTo>
                      <a:pt x="700" y="93"/>
                    </a:lnTo>
                    <a:lnTo>
                      <a:pt x="712" y="76"/>
                    </a:lnTo>
                    <a:lnTo>
                      <a:pt x="725" y="62"/>
                    </a:lnTo>
                    <a:lnTo>
                      <a:pt x="741" y="48"/>
                    </a:lnTo>
                    <a:lnTo>
                      <a:pt x="757" y="35"/>
                    </a:lnTo>
                    <a:lnTo>
                      <a:pt x="774" y="25"/>
                    </a:lnTo>
                    <a:lnTo>
                      <a:pt x="793" y="16"/>
                    </a:lnTo>
                    <a:lnTo>
                      <a:pt x="803" y="12"/>
                    </a:lnTo>
                    <a:lnTo>
                      <a:pt x="812" y="9"/>
                    </a:lnTo>
                    <a:lnTo>
                      <a:pt x="822" y="6"/>
                    </a:lnTo>
                    <a:lnTo>
                      <a:pt x="833" y="4"/>
                    </a:lnTo>
                    <a:lnTo>
                      <a:pt x="843" y="2"/>
                    </a:lnTo>
                    <a:lnTo>
                      <a:pt x="854" y="1"/>
                    </a:lnTo>
                    <a:lnTo>
                      <a:pt x="864" y="0"/>
                    </a:lnTo>
                    <a:lnTo>
                      <a:pt x="876" y="0"/>
                    </a:lnTo>
                    <a:close/>
                    <a:moveTo>
                      <a:pt x="1627" y="1089"/>
                    </a:moveTo>
                    <a:lnTo>
                      <a:pt x="1564" y="911"/>
                    </a:lnTo>
                    <a:lnTo>
                      <a:pt x="202" y="911"/>
                    </a:lnTo>
                    <a:lnTo>
                      <a:pt x="135" y="1089"/>
                    </a:lnTo>
                    <a:lnTo>
                      <a:pt x="1627" y="1089"/>
                    </a:lnTo>
                    <a:close/>
                    <a:moveTo>
                      <a:pt x="1123" y="178"/>
                    </a:moveTo>
                    <a:lnTo>
                      <a:pt x="1364" y="178"/>
                    </a:lnTo>
                    <a:lnTo>
                      <a:pt x="1377" y="178"/>
                    </a:lnTo>
                    <a:lnTo>
                      <a:pt x="1390" y="180"/>
                    </a:lnTo>
                    <a:lnTo>
                      <a:pt x="1404" y="184"/>
                    </a:lnTo>
                    <a:lnTo>
                      <a:pt x="1416" y="188"/>
                    </a:lnTo>
                    <a:lnTo>
                      <a:pt x="1428" y="193"/>
                    </a:lnTo>
                    <a:lnTo>
                      <a:pt x="1439" y="199"/>
                    </a:lnTo>
                    <a:lnTo>
                      <a:pt x="1450" y="206"/>
                    </a:lnTo>
                    <a:lnTo>
                      <a:pt x="1459" y="214"/>
                    </a:lnTo>
                    <a:lnTo>
                      <a:pt x="1468" y="222"/>
                    </a:lnTo>
                    <a:lnTo>
                      <a:pt x="1476" y="233"/>
                    </a:lnTo>
                    <a:lnTo>
                      <a:pt x="1483" y="243"/>
                    </a:lnTo>
                    <a:lnTo>
                      <a:pt x="1490" y="254"/>
                    </a:lnTo>
                    <a:lnTo>
                      <a:pt x="1495" y="265"/>
                    </a:lnTo>
                    <a:lnTo>
                      <a:pt x="1498" y="278"/>
                    </a:lnTo>
                    <a:lnTo>
                      <a:pt x="1500" y="291"/>
                    </a:lnTo>
                    <a:lnTo>
                      <a:pt x="1501" y="304"/>
                    </a:lnTo>
                    <a:lnTo>
                      <a:pt x="1501" y="869"/>
                    </a:lnTo>
                    <a:lnTo>
                      <a:pt x="1443" y="869"/>
                    </a:lnTo>
                    <a:lnTo>
                      <a:pt x="1443" y="304"/>
                    </a:lnTo>
                    <a:lnTo>
                      <a:pt x="1443" y="297"/>
                    </a:lnTo>
                    <a:lnTo>
                      <a:pt x="1442" y="291"/>
                    </a:lnTo>
                    <a:lnTo>
                      <a:pt x="1439" y="284"/>
                    </a:lnTo>
                    <a:lnTo>
                      <a:pt x="1437" y="279"/>
                    </a:lnTo>
                    <a:lnTo>
                      <a:pt x="1434" y="272"/>
                    </a:lnTo>
                    <a:lnTo>
                      <a:pt x="1430" y="267"/>
                    </a:lnTo>
                    <a:lnTo>
                      <a:pt x="1426" y="261"/>
                    </a:lnTo>
                    <a:lnTo>
                      <a:pt x="1421" y="257"/>
                    </a:lnTo>
                    <a:lnTo>
                      <a:pt x="1415" y="252"/>
                    </a:lnTo>
                    <a:lnTo>
                      <a:pt x="1409" y="248"/>
                    </a:lnTo>
                    <a:lnTo>
                      <a:pt x="1403" y="245"/>
                    </a:lnTo>
                    <a:lnTo>
                      <a:pt x="1396" y="242"/>
                    </a:lnTo>
                    <a:lnTo>
                      <a:pt x="1387" y="239"/>
                    </a:lnTo>
                    <a:lnTo>
                      <a:pt x="1380" y="238"/>
                    </a:lnTo>
                    <a:lnTo>
                      <a:pt x="1372" y="237"/>
                    </a:lnTo>
                    <a:lnTo>
                      <a:pt x="1364" y="236"/>
                    </a:lnTo>
                    <a:lnTo>
                      <a:pt x="1124" y="236"/>
                    </a:lnTo>
                    <a:lnTo>
                      <a:pt x="1125" y="223"/>
                    </a:lnTo>
                    <a:lnTo>
                      <a:pt x="1125" y="211"/>
                    </a:lnTo>
                    <a:lnTo>
                      <a:pt x="1125" y="203"/>
                    </a:lnTo>
                    <a:lnTo>
                      <a:pt x="1124" y="195"/>
                    </a:lnTo>
                    <a:lnTo>
                      <a:pt x="1124" y="187"/>
                    </a:lnTo>
                    <a:lnTo>
                      <a:pt x="1123" y="178"/>
                    </a:lnTo>
                    <a:close/>
                  </a:path>
                </a:pathLst>
              </a:custGeom>
              <a:grpFill/>
              <a:ln w="9525">
                <a:noFill/>
                <a:round/>
                <a:headEnd/>
                <a:tailEnd/>
              </a:ln>
            </p:spPr>
            <p:txBody>
              <a:bodyPr/>
              <a:lstStyle/>
              <a:p>
                <a:endParaRPr lang="en-US"/>
              </a:p>
            </p:txBody>
          </p:sp>
        </p:grpSp>
      </p:grpSp>
      <p:grpSp>
        <p:nvGrpSpPr>
          <p:cNvPr id="52" name="Group 75"/>
          <p:cNvGrpSpPr/>
          <p:nvPr/>
        </p:nvGrpSpPr>
        <p:grpSpPr>
          <a:xfrm>
            <a:off x="6071488" y="4339991"/>
            <a:ext cx="1814947" cy="1463699"/>
            <a:chOff x="5063835" y="4623523"/>
            <a:chExt cx="1814947" cy="1463699"/>
          </a:xfrm>
          <a:solidFill>
            <a:srgbClr val="B00000"/>
          </a:solidFill>
        </p:grpSpPr>
        <p:sp>
          <p:nvSpPr>
            <p:cNvPr id="61" name="TextBox 60"/>
            <p:cNvSpPr txBox="1"/>
            <p:nvPr/>
          </p:nvSpPr>
          <p:spPr>
            <a:xfrm>
              <a:off x="5153928" y="5748668"/>
              <a:ext cx="1628971" cy="338554"/>
            </a:xfrm>
            <a:prstGeom prst="rect">
              <a:avLst/>
            </a:prstGeom>
            <a:noFill/>
          </p:spPr>
          <p:txBody>
            <a:bodyPr wrap="none" rtlCol="0">
              <a:spAutoFit/>
            </a:bodyPr>
            <a:lstStyle/>
            <a:p>
              <a:pPr algn="ctr"/>
              <a:r>
                <a:rPr lang="en-US" sz="1600" dirty="0" smtClean="0"/>
                <a:t>Replace Engine</a:t>
              </a:r>
              <a:endParaRPr lang="en-US" sz="1600" dirty="0"/>
            </a:p>
          </p:txBody>
        </p:sp>
        <p:grpSp>
          <p:nvGrpSpPr>
            <p:cNvPr id="53" name="Group 71"/>
            <p:cNvGrpSpPr/>
            <p:nvPr/>
          </p:nvGrpSpPr>
          <p:grpSpPr>
            <a:xfrm>
              <a:off x="5063835" y="4623523"/>
              <a:ext cx="1814947" cy="999258"/>
              <a:chOff x="5063835" y="4623523"/>
              <a:chExt cx="1814947" cy="999258"/>
            </a:xfrm>
            <a:grpFill/>
          </p:grpSpPr>
          <p:grpSp>
            <p:nvGrpSpPr>
              <p:cNvPr id="56" name="Group 62"/>
              <p:cNvGrpSpPr/>
              <p:nvPr/>
            </p:nvGrpSpPr>
            <p:grpSpPr>
              <a:xfrm>
                <a:off x="5760722" y="4750694"/>
                <a:ext cx="1118060" cy="872087"/>
                <a:chOff x="5348432" y="4784581"/>
                <a:chExt cx="952500" cy="742950"/>
              </a:xfrm>
              <a:grpFill/>
            </p:grpSpPr>
            <p:sp>
              <p:nvSpPr>
                <p:cNvPr id="70" name="Freeform 9"/>
                <p:cNvSpPr>
                  <a:spLocks noEditPoints="1"/>
                </p:cNvSpPr>
                <p:nvPr/>
              </p:nvSpPr>
              <p:spPr bwMode="auto">
                <a:xfrm>
                  <a:off x="5580207" y="4884593"/>
                  <a:ext cx="720725" cy="558800"/>
                </a:xfrm>
                <a:custGeom>
                  <a:avLst/>
                  <a:gdLst/>
                  <a:ahLst/>
                  <a:cxnLst>
                    <a:cxn ang="0">
                      <a:pos x="792" y="3168"/>
                    </a:cxn>
                    <a:cxn ang="0">
                      <a:pos x="785" y="3110"/>
                    </a:cxn>
                    <a:cxn ang="0">
                      <a:pos x="783" y="3052"/>
                    </a:cxn>
                    <a:cxn ang="0">
                      <a:pos x="786" y="2980"/>
                    </a:cxn>
                    <a:cxn ang="0">
                      <a:pos x="797" y="2910"/>
                    </a:cxn>
                    <a:cxn ang="0">
                      <a:pos x="814" y="2843"/>
                    </a:cxn>
                    <a:cxn ang="0">
                      <a:pos x="837" y="2779"/>
                    </a:cxn>
                    <a:cxn ang="0">
                      <a:pos x="868" y="2718"/>
                    </a:cxn>
                    <a:cxn ang="0">
                      <a:pos x="903" y="2660"/>
                    </a:cxn>
                    <a:cxn ang="0">
                      <a:pos x="943" y="2606"/>
                    </a:cxn>
                    <a:cxn ang="0">
                      <a:pos x="988" y="2555"/>
                    </a:cxn>
                    <a:cxn ang="0">
                      <a:pos x="1039" y="2510"/>
                    </a:cxn>
                    <a:cxn ang="0">
                      <a:pos x="1092" y="2470"/>
                    </a:cxn>
                    <a:cxn ang="0">
                      <a:pos x="1150" y="2434"/>
                    </a:cxn>
                    <a:cxn ang="0">
                      <a:pos x="1212" y="2405"/>
                    </a:cxn>
                    <a:cxn ang="0">
                      <a:pos x="1276" y="2382"/>
                    </a:cxn>
                    <a:cxn ang="0">
                      <a:pos x="1343" y="2364"/>
                    </a:cxn>
                    <a:cxn ang="0">
                      <a:pos x="1413" y="2353"/>
                    </a:cxn>
                    <a:cxn ang="0">
                      <a:pos x="1485" y="2350"/>
                    </a:cxn>
                    <a:cxn ang="0">
                      <a:pos x="1556" y="2353"/>
                    </a:cxn>
                    <a:cxn ang="0">
                      <a:pos x="1626" y="2364"/>
                    </a:cxn>
                    <a:cxn ang="0">
                      <a:pos x="1693" y="2382"/>
                    </a:cxn>
                    <a:cxn ang="0">
                      <a:pos x="1758" y="2405"/>
                    </a:cxn>
                    <a:cxn ang="0">
                      <a:pos x="1819" y="2434"/>
                    </a:cxn>
                    <a:cxn ang="0">
                      <a:pos x="1877" y="2470"/>
                    </a:cxn>
                    <a:cxn ang="0">
                      <a:pos x="1930" y="2510"/>
                    </a:cxn>
                    <a:cxn ang="0">
                      <a:pos x="1981" y="2555"/>
                    </a:cxn>
                    <a:cxn ang="0">
                      <a:pos x="2026" y="2606"/>
                    </a:cxn>
                    <a:cxn ang="0">
                      <a:pos x="2066" y="2660"/>
                    </a:cxn>
                    <a:cxn ang="0">
                      <a:pos x="2101" y="2718"/>
                    </a:cxn>
                    <a:cxn ang="0">
                      <a:pos x="2132" y="2779"/>
                    </a:cxn>
                    <a:cxn ang="0">
                      <a:pos x="2155" y="2843"/>
                    </a:cxn>
                    <a:cxn ang="0">
                      <a:pos x="2172" y="2910"/>
                    </a:cxn>
                    <a:cxn ang="0">
                      <a:pos x="2183" y="2980"/>
                    </a:cxn>
                    <a:cxn ang="0">
                      <a:pos x="2187" y="3052"/>
                    </a:cxn>
                    <a:cxn ang="0">
                      <a:pos x="2184" y="3110"/>
                    </a:cxn>
                    <a:cxn ang="0">
                      <a:pos x="2177" y="3168"/>
                    </a:cxn>
                    <a:cxn ang="0">
                      <a:pos x="4087" y="707"/>
                    </a:cxn>
                    <a:cxn ang="0">
                      <a:pos x="2139" y="1575"/>
                    </a:cxn>
                    <a:cxn ang="0">
                      <a:pos x="453" y="77"/>
                    </a:cxn>
                    <a:cxn ang="0">
                      <a:pos x="0" y="1928"/>
                    </a:cxn>
                    <a:cxn ang="0">
                      <a:pos x="553" y="3168"/>
                    </a:cxn>
                    <a:cxn ang="0">
                      <a:pos x="3965" y="1618"/>
                    </a:cxn>
                    <a:cxn ang="0">
                      <a:pos x="2943" y="923"/>
                    </a:cxn>
                  </a:cxnLst>
                  <a:rect l="0" t="0" r="r" b="b"/>
                  <a:pathLst>
                    <a:path w="4087" h="3168">
                      <a:moveTo>
                        <a:pt x="553" y="3168"/>
                      </a:moveTo>
                      <a:lnTo>
                        <a:pt x="792" y="3168"/>
                      </a:lnTo>
                      <a:lnTo>
                        <a:pt x="788" y="3139"/>
                      </a:lnTo>
                      <a:lnTo>
                        <a:pt x="785" y="3110"/>
                      </a:lnTo>
                      <a:lnTo>
                        <a:pt x="784" y="3081"/>
                      </a:lnTo>
                      <a:lnTo>
                        <a:pt x="783" y="3052"/>
                      </a:lnTo>
                      <a:lnTo>
                        <a:pt x="784" y="3016"/>
                      </a:lnTo>
                      <a:lnTo>
                        <a:pt x="786" y="2980"/>
                      </a:lnTo>
                      <a:lnTo>
                        <a:pt x="791" y="2945"/>
                      </a:lnTo>
                      <a:lnTo>
                        <a:pt x="797" y="2910"/>
                      </a:lnTo>
                      <a:lnTo>
                        <a:pt x="805" y="2877"/>
                      </a:lnTo>
                      <a:lnTo>
                        <a:pt x="814" y="2843"/>
                      </a:lnTo>
                      <a:lnTo>
                        <a:pt x="825" y="2810"/>
                      </a:lnTo>
                      <a:lnTo>
                        <a:pt x="837" y="2779"/>
                      </a:lnTo>
                      <a:lnTo>
                        <a:pt x="852" y="2748"/>
                      </a:lnTo>
                      <a:lnTo>
                        <a:pt x="868" y="2718"/>
                      </a:lnTo>
                      <a:lnTo>
                        <a:pt x="885" y="2688"/>
                      </a:lnTo>
                      <a:lnTo>
                        <a:pt x="903" y="2660"/>
                      </a:lnTo>
                      <a:lnTo>
                        <a:pt x="923" y="2632"/>
                      </a:lnTo>
                      <a:lnTo>
                        <a:pt x="943" y="2606"/>
                      </a:lnTo>
                      <a:lnTo>
                        <a:pt x="965" y="2580"/>
                      </a:lnTo>
                      <a:lnTo>
                        <a:pt x="988" y="2555"/>
                      </a:lnTo>
                      <a:lnTo>
                        <a:pt x="1013" y="2532"/>
                      </a:lnTo>
                      <a:lnTo>
                        <a:pt x="1039" y="2510"/>
                      </a:lnTo>
                      <a:lnTo>
                        <a:pt x="1065" y="2489"/>
                      </a:lnTo>
                      <a:lnTo>
                        <a:pt x="1092" y="2470"/>
                      </a:lnTo>
                      <a:lnTo>
                        <a:pt x="1121" y="2451"/>
                      </a:lnTo>
                      <a:lnTo>
                        <a:pt x="1150" y="2434"/>
                      </a:lnTo>
                      <a:lnTo>
                        <a:pt x="1181" y="2420"/>
                      </a:lnTo>
                      <a:lnTo>
                        <a:pt x="1212" y="2405"/>
                      </a:lnTo>
                      <a:lnTo>
                        <a:pt x="1243" y="2392"/>
                      </a:lnTo>
                      <a:lnTo>
                        <a:pt x="1276" y="2382"/>
                      </a:lnTo>
                      <a:lnTo>
                        <a:pt x="1310" y="2372"/>
                      </a:lnTo>
                      <a:lnTo>
                        <a:pt x="1343" y="2364"/>
                      </a:lnTo>
                      <a:lnTo>
                        <a:pt x="1378" y="2358"/>
                      </a:lnTo>
                      <a:lnTo>
                        <a:pt x="1413" y="2353"/>
                      </a:lnTo>
                      <a:lnTo>
                        <a:pt x="1449" y="2351"/>
                      </a:lnTo>
                      <a:lnTo>
                        <a:pt x="1485" y="2350"/>
                      </a:lnTo>
                      <a:lnTo>
                        <a:pt x="1520" y="2351"/>
                      </a:lnTo>
                      <a:lnTo>
                        <a:pt x="1556" y="2353"/>
                      </a:lnTo>
                      <a:lnTo>
                        <a:pt x="1591" y="2358"/>
                      </a:lnTo>
                      <a:lnTo>
                        <a:pt x="1626" y="2364"/>
                      </a:lnTo>
                      <a:lnTo>
                        <a:pt x="1660" y="2372"/>
                      </a:lnTo>
                      <a:lnTo>
                        <a:pt x="1693" y="2382"/>
                      </a:lnTo>
                      <a:lnTo>
                        <a:pt x="1726" y="2392"/>
                      </a:lnTo>
                      <a:lnTo>
                        <a:pt x="1758" y="2405"/>
                      </a:lnTo>
                      <a:lnTo>
                        <a:pt x="1788" y="2420"/>
                      </a:lnTo>
                      <a:lnTo>
                        <a:pt x="1819" y="2434"/>
                      </a:lnTo>
                      <a:lnTo>
                        <a:pt x="1848" y="2451"/>
                      </a:lnTo>
                      <a:lnTo>
                        <a:pt x="1877" y="2470"/>
                      </a:lnTo>
                      <a:lnTo>
                        <a:pt x="1904" y="2489"/>
                      </a:lnTo>
                      <a:lnTo>
                        <a:pt x="1930" y="2510"/>
                      </a:lnTo>
                      <a:lnTo>
                        <a:pt x="1956" y="2532"/>
                      </a:lnTo>
                      <a:lnTo>
                        <a:pt x="1981" y="2555"/>
                      </a:lnTo>
                      <a:lnTo>
                        <a:pt x="2004" y="2580"/>
                      </a:lnTo>
                      <a:lnTo>
                        <a:pt x="2026" y="2606"/>
                      </a:lnTo>
                      <a:lnTo>
                        <a:pt x="2046" y="2632"/>
                      </a:lnTo>
                      <a:lnTo>
                        <a:pt x="2066" y="2660"/>
                      </a:lnTo>
                      <a:lnTo>
                        <a:pt x="2084" y="2688"/>
                      </a:lnTo>
                      <a:lnTo>
                        <a:pt x="2101" y="2718"/>
                      </a:lnTo>
                      <a:lnTo>
                        <a:pt x="2117" y="2748"/>
                      </a:lnTo>
                      <a:lnTo>
                        <a:pt x="2132" y="2779"/>
                      </a:lnTo>
                      <a:lnTo>
                        <a:pt x="2143" y="2810"/>
                      </a:lnTo>
                      <a:lnTo>
                        <a:pt x="2155" y="2843"/>
                      </a:lnTo>
                      <a:lnTo>
                        <a:pt x="2164" y="2877"/>
                      </a:lnTo>
                      <a:lnTo>
                        <a:pt x="2172" y="2910"/>
                      </a:lnTo>
                      <a:lnTo>
                        <a:pt x="2178" y="2945"/>
                      </a:lnTo>
                      <a:lnTo>
                        <a:pt x="2183" y="2980"/>
                      </a:lnTo>
                      <a:lnTo>
                        <a:pt x="2186" y="3016"/>
                      </a:lnTo>
                      <a:lnTo>
                        <a:pt x="2187" y="3052"/>
                      </a:lnTo>
                      <a:lnTo>
                        <a:pt x="2186" y="3081"/>
                      </a:lnTo>
                      <a:lnTo>
                        <a:pt x="2184" y="3110"/>
                      </a:lnTo>
                      <a:lnTo>
                        <a:pt x="2181" y="3139"/>
                      </a:lnTo>
                      <a:lnTo>
                        <a:pt x="2177" y="3168"/>
                      </a:lnTo>
                      <a:lnTo>
                        <a:pt x="4087" y="3168"/>
                      </a:lnTo>
                      <a:lnTo>
                        <a:pt x="4087" y="707"/>
                      </a:lnTo>
                      <a:lnTo>
                        <a:pt x="2943" y="707"/>
                      </a:lnTo>
                      <a:lnTo>
                        <a:pt x="2139" y="1575"/>
                      </a:lnTo>
                      <a:lnTo>
                        <a:pt x="530" y="0"/>
                      </a:lnTo>
                      <a:lnTo>
                        <a:pt x="453" y="77"/>
                      </a:lnTo>
                      <a:lnTo>
                        <a:pt x="1984" y="1635"/>
                      </a:lnTo>
                      <a:lnTo>
                        <a:pt x="0" y="1928"/>
                      </a:lnTo>
                      <a:lnTo>
                        <a:pt x="0" y="2876"/>
                      </a:lnTo>
                      <a:lnTo>
                        <a:pt x="553" y="3168"/>
                      </a:lnTo>
                      <a:close/>
                      <a:moveTo>
                        <a:pt x="2418" y="1618"/>
                      </a:moveTo>
                      <a:lnTo>
                        <a:pt x="3965" y="1618"/>
                      </a:lnTo>
                      <a:lnTo>
                        <a:pt x="3965" y="923"/>
                      </a:lnTo>
                      <a:lnTo>
                        <a:pt x="2943" y="923"/>
                      </a:lnTo>
                      <a:lnTo>
                        <a:pt x="2418" y="16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0"/>
                <p:cNvSpPr>
                  <a:spLocks noEditPoints="1"/>
                </p:cNvSpPr>
                <p:nvPr/>
              </p:nvSpPr>
              <p:spPr bwMode="auto">
                <a:xfrm>
                  <a:off x="5365894" y="5008418"/>
                  <a:ext cx="311150" cy="147637"/>
                </a:xfrm>
                <a:custGeom>
                  <a:avLst/>
                  <a:gdLst/>
                  <a:ahLst/>
                  <a:cxnLst>
                    <a:cxn ang="0">
                      <a:pos x="190" y="0"/>
                    </a:cxn>
                    <a:cxn ang="0">
                      <a:pos x="1337" y="216"/>
                    </a:cxn>
                    <a:cxn ang="0">
                      <a:pos x="1766" y="580"/>
                    </a:cxn>
                    <a:cxn ang="0">
                      <a:pos x="1628" y="600"/>
                    </a:cxn>
                    <a:cxn ang="0">
                      <a:pos x="1614" y="629"/>
                    </a:cxn>
                    <a:cxn ang="0">
                      <a:pos x="1591" y="651"/>
                    </a:cxn>
                    <a:cxn ang="0">
                      <a:pos x="1565" y="667"/>
                    </a:cxn>
                    <a:cxn ang="0">
                      <a:pos x="1530" y="682"/>
                    </a:cxn>
                    <a:cxn ang="0">
                      <a:pos x="1485" y="692"/>
                    </a:cxn>
                    <a:cxn ang="0">
                      <a:pos x="1428" y="700"/>
                    </a:cxn>
                    <a:cxn ang="0">
                      <a:pos x="1291" y="704"/>
                    </a:cxn>
                    <a:cxn ang="0">
                      <a:pos x="1078" y="704"/>
                    </a:cxn>
                    <a:cxn ang="0">
                      <a:pos x="973" y="703"/>
                    </a:cxn>
                    <a:cxn ang="0">
                      <a:pos x="214" y="832"/>
                    </a:cxn>
                    <a:cxn ang="0">
                      <a:pos x="663" y="249"/>
                    </a:cxn>
                    <a:cxn ang="0">
                      <a:pos x="783" y="482"/>
                    </a:cxn>
                    <a:cxn ang="0">
                      <a:pos x="789" y="493"/>
                    </a:cxn>
                    <a:cxn ang="0">
                      <a:pos x="803" y="507"/>
                    </a:cxn>
                    <a:cxn ang="0">
                      <a:pos x="821" y="515"/>
                    </a:cxn>
                    <a:cxn ang="0">
                      <a:pos x="846" y="519"/>
                    </a:cxn>
                    <a:cxn ang="0">
                      <a:pos x="877" y="519"/>
                    </a:cxn>
                    <a:cxn ang="0">
                      <a:pos x="1078" y="519"/>
                    </a:cxn>
                    <a:cxn ang="0">
                      <a:pos x="1280" y="519"/>
                    </a:cxn>
                    <a:cxn ang="0">
                      <a:pos x="1296" y="521"/>
                    </a:cxn>
                    <a:cxn ang="0">
                      <a:pos x="1308" y="532"/>
                    </a:cxn>
                    <a:cxn ang="0">
                      <a:pos x="1310" y="561"/>
                    </a:cxn>
                    <a:cxn ang="0">
                      <a:pos x="1301" y="578"/>
                    </a:cxn>
                    <a:cxn ang="0">
                      <a:pos x="1286" y="581"/>
                    </a:cxn>
                    <a:cxn ang="0">
                      <a:pos x="846" y="581"/>
                    </a:cxn>
                    <a:cxn ang="0">
                      <a:pos x="427" y="581"/>
                    </a:cxn>
                    <a:cxn ang="0">
                      <a:pos x="388" y="571"/>
                    </a:cxn>
                    <a:cxn ang="0">
                      <a:pos x="359" y="554"/>
                    </a:cxn>
                    <a:cxn ang="0">
                      <a:pos x="339" y="535"/>
                    </a:cxn>
                    <a:cxn ang="0">
                      <a:pos x="325" y="511"/>
                    </a:cxn>
                    <a:cxn ang="0">
                      <a:pos x="201" y="272"/>
                    </a:cxn>
                    <a:cxn ang="0">
                      <a:pos x="197" y="256"/>
                    </a:cxn>
                    <a:cxn ang="0">
                      <a:pos x="208" y="240"/>
                    </a:cxn>
                    <a:cxn ang="0">
                      <a:pos x="234" y="230"/>
                    </a:cxn>
                    <a:cxn ang="0">
                      <a:pos x="250" y="235"/>
                    </a:cxn>
                    <a:cxn ang="0">
                      <a:pos x="258" y="249"/>
                    </a:cxn>
                    <a:cxn ang="0">
                      <a:pos x="379" y="482"/>
                    </a:cxn>
                    <a:cxn ang="0">
                      <a:pos x="386" y="493"/>
                    </a:cxn>
                    <a:cxn ang="0">
                      <a:pos x="399" y="507"/>
                    </a:cxn>
                    <a:cxn ang="0">
                      <a:pos x="416" y="515"/>
                    </a:cxn>
                    <a:cxn ang="0">
                      <a:pos x="442" y="519"/>
                    </a:cxn>
                    <a:cxn ang="0">
                      <a:pos x="523" y="503"/>
                    </a:cxn>
                    <a:cxn ang="0">
                      <a:pos x="401" y="267"/>
                    </a:cxn>
                    <a:cxn ang="0">
                      <a:pos x="401" y="251"/>
                    </a:cxn>
                    <a:cxn ang="0">
                      <a:pos x="418" y="235"/>
                    </a:cxn>
                    <a:cxn ang="0">
                      <a:pos x="442" y="230"/>
                    </a:cxn>
                    <a:cxn ang="0">
                      <a:pos x="455" y="239"/>
                    </a:cxn>
                    <a:cxn ang="0">
                      <a:pos x="579" y="475"/>
                    </a:cxn>
                    <a:cxn ang="0">
                      <a:pos x="582" y="484"/>
                    </a:cxn>
                    <a:cxn ang="0">
                      <a:pos x="593" y="501"/>
                    </a:cxn>
                    <a:cxn ang="0">
                      <a:pos x="606" y="510"/>
                    </a:cxn>
                    <a:cxn ang="0">
                      <a:pos x="626" y="517"/>
                    </a:cxn>
                    <a:cxn ang="0">
                      <a:pos x="733" y="519"/>
                    </a:cxn>
                    <a:cxn ang="0">
                      <a:pos x="607" y="277"/>
                    </a:cxn>
                    <a:cxn ang="0">
                      <a:pos x="601" y="261"/>
                    </a:cxn>
                    <a:cxn ang="0">
                      <a:pos x="606" y="246"/>
                    </a:cxn>
                    <a:cxn ang="0">
                      <a:pos x="630" y="231"/>
                    </a:cxn>
                    <a:cxn ang="0">
                      <a:pos x="649" y="232"/>
                    </a:cxn>
                    <a:cxn ang="0">
                      <a:pos x="660" y="244"/>
                    </a:cxn>
                  </a:cxnLst>
                  <a:rect l="0" t="0" r="r" b="b"/>
                  <a:pathLst>
                    <a:path w="1766" h="840">
                      <a:moveTo>
                        <a:pt x="0" y="609"/>
                      </a:moveTo>
                      <a:lnTo>
                        <a:pt x="0" y="147"/>
                      </a:lnTo>
                      <a:lnTo>
                        <a:pt x="190" y="0"/>
                      </a:lnTo>
                      <a:lnTo>
                        <a:pt x="851" y="0"/>
                      </a:lnTo>
                      <a:lnTo>
                        <a:pt x="1032" y="216"/>
                      </a:lnTo>
                      <a:lnTo>
                        <a:pt x="1337" y="216"/>
                      </a:lnTo>
                      <a:lnTo>
                        <a:pt x="1669" y="419"/>
                      </a:lnTo>
                      <a:lnTo>
                        <a:pt x="1766" y="421"/>
                      </a:lnTo>
                      <a:lnTo>
                        <a:pt x="1766" y="580"/>
                      </a:lnTo>
                      <a:lnTo>
                        <a:pt x="1631" y="582"/>
                      </a:lnTo>
                      <a:lnTo>
                        <a:pt x="1631" y="587"/>
                      </a:lnTo>
                      <a:lnTo>
                        <a:pt x="1628" y="600"/>
                      </a:lnTo>
                      <a:lnTo>
                        <a:pt x="1625" y="609"/>
                      </a:lnTo>
                      <a:lnTo>
                        <a:pt x="1620" y="619"/>
                      </a:lnTo>
                      <a:lnTo>
                        <a:pt x="1614" y="629"/>
                      </a:lnTo>
                      <a:lnTo>
                        <a:pt x="1603" y="641"/>
                      </a:lnTo>
                      <a:lnTo>
                        <a:pt x="1598" y="646"/>
                      </a:lnTo>
                      <a:lnTo>
                        <a:pt x="1591" y="651"/>
                      </a:lnTo>
                      <a:lnTo>
                        <a:pt x="1583" y="657"/>
                      </a:lnTo>
                      <a:lnTo>
                        <a:pt x="1575" y="662"/>
                      </a:lnTo>
                      <a:lnTo>
                        <a:pt x="1565" y="667"/>
                      </a:lnTo>
                      <a:lnTo>
                        <a:pt x="1555" y="672"/>
                      </a:lnTo>
                      <a:lnTo>
                        <a:pt x="1543" y="677"/>
                      </a:lnTo>
                      <a:lnTo>
                        <a:pt x="1530" y="682"/>
                      </a:lnTo>
                      <a:lnTo>
                        <a:pt x="1517" y="686"/>
                      </a:lnTo>
                      <a:lnTo>
                        <a:pt x="1502" y="689"/>
                      </a:lnTo>
                      <a:lnTo>
                        <a:pt x="1485" y="692"/>
                      </a:lnTo>
                      <a:lnTo>
                        <a:pt x="1468" y="696"/>
                      </a:lnTo>
                      <a:lnTo>
                        <a:pt x="1449" y="698"/>
                      </a:lnTo>
                      <a:lnTo>
                        <a:pt x="1428" y="700"/>
                      </a:lnTo>
                      <a:lnTo>
                        <a:pt x="1407" y="702"/>
                      </a:lnTo>
                      <a:lnTo>
                        <a:pt x="1384" y="702"/>
                      </a:lnTo>
                      <a:lnTo>
                        <a:pt x="1291" y="704"/>
                      </a:lnTo>
                      <a:lnTo>
                        <a:pt x="1210" y="704"/>
                      </a:lnTo>
                      <a:lnTo>
                        <a:pt x="1138" y="705"/>
                      </a:lnTo>
                      <a:lnTo>
                        <a:pt x="1078" y="704"/>
                      </a:lnTo>
                      <a:lnTo>
                        <a:pt x="1030" y="704"/>
                      </a:lnTo>
                      <a:lnTo>
                        <a:pt x="995" y="704"/>
                      </a:lnTo>
                      <a:lnTo>
                        <a:pt x="973" y="703"/>
                      </a:lnTo>
                      <a:lnTo>
                        <a:pt x="965" y="703"/>
                      </a:lnTo>
                      <a:lnTo>
                        <a:pt x="839" y="840"/>
                      </a:lnTo>
                      <a:lnTo>
                        <a:pt x="214" y="832"/>
                      </a:lnTo>
                      <a:lnTo>
                        <a:pt x="116" y="688"/>
                      </a:lnTo>
                      <a:lnTo>
                        <a:pt x="0" y="609"/>
                      </a:lnTo>
                      <a:close/>
                      <a:moveTo>
                        <a:pt x="663" y="249"/>
                      </a:moveTo>
                      <a:lnTo>
                        <a:pt x="781" y="475"/>
                      </a:lnTo>
                      <a:lnTo>
                        <a:pt x="782" y="478"/>
                      </a:lnTo>
                      <a:lnTo>
                        <a:pt x="783" y="482"/>
                      </a:lnTo>
                      <a:lnTo>
                        <a:pt x="784" y="484"/>
                      </a:lnTo>
                      <a:lnTo>
                        <a:pt x="785" y="488"/>
                      </a:lnTo>
                      <a:lnTo>
                        <a:pt x="789" y="493"/>
                      </a:lnTo>
                      <a:lnTo>
                        <a:pt x="795" y="501"/>
                      </a:lnTo>
                      <a:lnTo>
                        <a:pt x="799" y="504"/>
                      </a:lnTo>
                      <a:lnTo>
                        <a:pt x="803" y="507"/>
                      </a:lnTo>
                      <a:lnTo>
                        <a:pt x="808" y="510"/>
                      </a:lnTo>
                      <a:lnTo>
                        <a:pt x="814" y="513"/>
                      </a:lnTo>
                      <a:lnTo>
                        <a:pt x="821" y="515"/>
                      </a:lnTo>
                      <a:lnTo>
                        <a:pt x="828" y="517"/>
                      </a:lnTo>
                      <a:lnTo>
                        <a:pt x="837" y="519"/>
                      </a:lnTo>
                      <a:lnTo>
                        <a:pt x="846" y="519"/>
                      </a:lnTo>
                      <a:lnTo>
                        <a:pt x="876" y="519"/>
                      </a:lnTo>
                      <a:lnTo>
                        <a:pt x="877" y="519"/>
                      </a:lnTo>
                      <a:lnTo>
                        <a:pt x="877" y="519"/>
                      </a:lnTo>
                      <a:lnTo>
                        <a:pt x="878" y="519"/>
                      </a:lnTo>
                      <a:lnTo>
                        <a:pt x="1077" y="519"/>
                      </a:lnTo>
                      <a:lnTo>
                        <a:pt x="1078" y="519"/>
                      </a:lnTo>
                      <a:lnTo>
                        <a:pt x="1079" y="519"/>
                      </a:lnTo>
                      <a:lnTo>
                        <a:pt x="1080" y="519"/>
                      </a:lnTo>
                      <a:lnTo>
                        <a:pt x="1280" y="519"/>
                      </a:lnTo>
                      <a:lnTo>
                        <a:pt x="1286" y="519"/>
                      </a:lnTo>
                      <a:lnTo>
                        <a:pt x="1291" y="520"/>
                      </a:lnTo>
                      <a:lnTo>
                        <a:pt x="1296" y="521"/>
                      </a:lnTo>
                      <a:lnTo>
                        <a:pt x="1301" y="523"/>
                      </a:lnTo>
                      <a:lnTo>
                        <a:pt x="1305" y="527"/>
                      </a:lnTo>
                      <a:lnTo>
                        <a:pt x="1308" y="532"/>
                      </a:lnTo>
                      <a:lnTo>
                        <a:pt x="1310" y="540"/>
                      </a:lnTo>
                      <a:lnTo>
                        <a:pt x="1311" y="550"/>
                      </a:lnTo>
                      <a:lnTo>
                        <a:pt x="1310" y="561"/>
                      </a:lnTo>
                      <a:lnTo>
                        <a:pt x="1308" y="568"/>
                      </a:lnTo>
                      <a:lnTo>
                        <a:pt x="1305" y="573"/>
                      </a:lnTo>
                      <a:lnTo>
                        <a:pt x="1301" y="578"/>
                      </a:lnTo>
                      <a:lnTo>
                        <a:pt x="1296" y="580"/>
                      </a:lnTo>
                      <a:lnTo>
                        <a:pt x="1291" y="581"/>
                      </a:lnTo>
                      <a:lnTo>
                        <a:pt x="1286" y="581"/>
                      </a:lnTo>
                      <a:lnTo>
                        <a:pt x="1280" y="581"/>
                      </a:lnTo>
                      <a:lnTo>
                        <a:pt x="1077" y="581"/>
                      </a:lnTo>
                      <a:lnTo>
                        <a:pt x="846" y="581"/>
                      </a:lnTo>
                      <a:lnTo>
                        <a:pt x="644" y="581"/>
                      </a:lnTo>
                      <a:lnTo>
                        <a:pt x="442" y="581"/>
                      </a:lnTo>
                      <a:lnTo>
                        <a:pt x="427" y="581"/>
                      </a:lnTo>
                      <a:lnTo>
                        <a:pt x="412" y="579"/>
                      </a:lnTo>
                      <a:lnTo>
                        <a:pt x="399" y="575"/>
                      </a:lnTo>
                      <a:lnTo>
                        <a:pt x="388" y="571"/>
                      </a:lnTo>
                      <a:lnTo>
                        <a:pt x="377" y="566"/>
                      </a:lnTo>
                      <a:lnTo>
                        <a:pt x="368" y="561"/>
                      </a:lnTo>
                      <a:lnTo>
                        <a:pt x="359" y="554"/>
                      </a:lnTo>
                      <a:lnTo>
                        <a:pt x="352" y="548"/>
                      </a:lnTo>
                      <a:lnTo>
                        <a:pt x="345" y="542"/>
                      </a:lnTo>
                      <a:lnTo>
                        <a:pt x="339" y="535"/>
                      </a:lnTo>
                      <a:lnTo>
                        <a:pt x="334" y="528"/>
                      </a:lnTo>
                      <a:lnTo>
                        <a:pt x="331" y="523"/>
                      </a:lnTo>
                      <a:lnTo>
                        <a:pt x="325" y="511"/>
                      </a:lnTo>
                      <a:lnTo>
                        <a:pt x="320" y="503"/>
                      </a:lnTo>
                      <a:lnTo>
                        <a:pt x="203" y="277"/>
                      </a:lnTo>
                      <a:lnTo>
                        <a:pt x="201" y="272"/>
                      </a:lnTo>
                      <a:lnTo>
                        <a:pt x="198" y="267"/>
                      </a:lnTo>
                      <a:lnTo>
                        <a:pt x="197" y="261"/>
                      </a:lnTo>
                      <a:lnTo>
                        <a:pt x="197" y="256"/>
                      </a:lnTo>
                      <a:lnTo>
                        <a:pt x="198" y="251"/>
                      </a:lnTo>
                      <a:lnTo>
                        <a:pt x="202" y="246"/>
                      </a:lnTo>
                      <a:lnTo>
                        <a:pt x="208" y="240"/>
                      </a:lnTo>
                      <a:lnTo>
                        <a:pt x="217" y="235"/>
                      </a:lnTo>
                      <a:lnTo>
                        <a:pt x="227" y="231"/>
                      </a:lnTo>
                      <a:lnTo>
                        <a:pt x="234" y="230"/>
                      </a:lnTo>
                      <a:lnTo>
                        <a:pt x="240" y="230"/>
                      </a:lnTo>
                      <a:lnTo>
                        <a:pt x="246" y="232"/>
                      </a:lnTo>
                      <a:lnTo>
                        <a:pt x="250" y="235"/>
                      </a:lnTo>
                      <a:lnTo>
                        <a:pt x="253" y="239"/>
                      </a:lnTo>
                      <a:lnTo>
                        <a:pt x="256" y="244"/>
                      </a:lnTo>
                      <a:lnTo>
                        <a:pt x="258" y="249"/>
                      </a:lnTo>
                      <a:lnTo>
                        <a:pt x="377" y="475"/>
                      </a:lnTo>
                      <a:lnTo>
                        <a:pt x="378" y="478"/>
                      </a:lnTo>
                      <a:lnTo>
                        <a:pt x="379" y="482"/>
                      </a:lnTo>
                      <a:lnTo>
                        <a:pt x="379" y="484"/>
                      </a:lnTo>
                      <a:lnTo>
                        <a:pt x="382" y="488"/>
                      </a:lnTo>
                      <a:lnTo>
                        <a:pt x="386" y="493"/>
                      </a:lnTo>
                      <a:lnTo>
                        <a:pt x="391" y="501"/>
                      </a:lnTo>
                      <a:lnTo>
                        <a:pt x="395" y="504"/>
                      </a:lnTo>
                      <a:lnTo>
                        <a:pt x="399" y="507"/>
                      </a:lnTo>
                      <a:lnTo>
                        <a:pt x="405" y="510"/>
                      </a:lnTo>
                      <a:lnTo>
                        <a:pt x="410" y="513"/>
                      </a:lnTo>
                      <a:lnTo>
                        <a:pt x="416" y="515"/>
                      </a:lnTo>
                      <a:lnTo>
                        <a:pt x="425" y="517"/>
                      </a:lnTo>
                      <a:lnTo>
                        <a:pt x="433" y="519"/>
                      </a:lnTo>
                      <a:lnTo>
                        <a:pt x="442" y="519"/>
                      </a:lnTo>
                      <a:lnTo>
                        <a:pt x="530" y="519"/>
                      </a:lnTo>
                      <a:lnTo>
                        <a:pt x="526" y="510"/>
                      </a:lnTo>
                      <a:lnTo>
                        <a:pt x="523" y="503"/>
                      </a:lnTo>
                      <a:lnTo>
                        <a:pt x="406" y="277"/>
                      </a:lnTo>
                      <a:lnTo>
                        <a:pt x="403" y="272"/>
                      </a:lnTo>
                      <a:lnTo>
                        <a:pt x="401" y="267"/>
                      </a:lnTo>
                      <a:lnTo>
                        <a:pt x="399" y="261"/>
                      </a:lnTo>
                      <a:lnTo>
                        <a:pt x="399" y="256"/>
                      </a:lnTo>
                      <a:lnTo>
                        <a:pt x="401" y="251"/>
                      </a:lnTo>
                      <a:lnTo>
                        <a:pt x="404" y="246"/>
                      </a:lnTo>
                      <a:lnTo>
                        <a:pt x="410" y="240"/>
                      </a:lnTo>
                      <a:lnTo>
                        <a:pt x="418" y="235"/>
                      </a:lnTo>
                      <a:lnTo>
                        <a:pt x="428" y="231"/>
                      </a:lnTo>
                      <a:lnTo>
                        <a:pt x="435" y="230"/>
                      </a:lnTo>
                      <a:lnTo>
                        <a:pt x="442" y="230"/>
                      </a:lnTo>
                      <a:lnTo>
                        <a:pt x="447" y="232"/>
                      </a:lnTo>
                      <a:lnTo>
                        <a:pt x="451" y="235"/>
                      </a:lnTo>
                      <a:lnTo>
                        <a:pt x="455" y="239"/>
                      </a:lnTo>
                      <a:lnTo>
                        <a:pt x="457" y="244"/>
                      </a:lnTo>
                      <a:lnTo>
                        <a:pt x="461" y="249"/>
                      </a:lnTo>
                      <a:lnTo>
                        <a:pt x="579" y="475"/>
                      </a:lnTo>
                      <a:lnTo>
                        <a:pt x="580" y="478"/>
                      </a:lnTo>
                      <a:lnTo>
                        <a:pt x="581" y="482"/>
                      </a:lnTo>
                      <a:lnTo>
                        <a:pt x="582" y="484"/>
                      </a:lnTo>
                      <a:lnTo>
                        <a:pt x="584" y="488"/>
                      </a:lnTo>
                      <a:lnTo>
                        <a:pt x="587" y="493"/>
                      </a:lnTo>
                      <a:lnTo>
                        <a:pt x="593" y="501"/>
                      </a:lnTo>
                      <a:lnTo>
                        <a:pt x="597" y="504"/>
                      </a:lnTo>
                      <a:lnTo>
                        <a:pt x="601" y="507"/>
                      </a:lnTo>
                      <a:lnTo>
                        <a:pt x="606" y="510"/>
                      </a:lnTo>
                      <a:lnTo>
                        <a:pt x="612" y="513"/>
                      </a:lnTo>
                      <a:lnTo>
                        <a:pt x="619" y="515"/>
                      </a:lnTo>
                      <a:lnTo>
                        <a:pt x="626" y="517"/>
                      </a:lnTo>
                      <a:lnTo>
                        <a:pt x="635" y="519"/>
                      </a:lnTo>
                      <a:lnTo>
                        <a:pt x="644" y="519"/>
                      </a:lnTo>
                      <a:lnTo>
                        <a:pt x="733" y="519"/>
                      </a:lnTo>
                      <a:lnTo>
                        <a:pt x="727" y="510"/>
                      </a:lnTo>
                      <a:lnTo>
                        <a:pt x="725" y="503"/>
                      </a:lnTo>
                      <a:lnTo>
                        <a:pt x="607" y="277"/>
                      </a:lnTo>
                      <a:lnTo>
                        <a:pt x="605" y="272"/>
                      </a:lnTo>
                      <a:lnTo>
                        <a:pt x="603" y="267"/>
                      </a:lnTo>
                      <a:lnTo>
                        <a:pt x="601" y="261"/>
                      </a:lnTo>
                      <a:lnTo>
                        <a:pt x="601" y="256"/>
                      </a:lnTo>
                      <a:lnTo>
                        <a:pt x="603" y="251"/>
                      </a:lnTo>
                      <a:lnTo>
                        <a:pt x="606" y="246"/>
                      </a:lnTo>
                      <a:lnTo>
                        <a:pt x="611" y="240"/>
                      </a:lnTo>
                      <a:lnTo>
                        <a:pt x="621" y="235"/>
                      </a:lnTo>
                      <a:lnTo>
                        <a:pt x="630" y="231"/>
                      </a:lnTo>
                      <a:lnTo>
                        <a:pt x="638" y="230"/>
                      </a:lnTo>
                      <a:lnTo>
                        <a:pt x="644" y="230"/>
                      </a:lnTo>
                      <a:lnTo>
                        <a:pt x="649" y="232"/>
                      </a:lnTo>
                      <a:lnTo>
                        <a:pt x="653" y="235"/>
                      </a:lnTo>
                      <a:lnTo>
                        <a:pt x="657" y="239"/>
                      </a:lnTo>
                      <a:lnTo>
                        <a:pt x="660" y="244"/>
                      </a:lnTo>
                      <a:lnTo>
                        <a:pt x="663" y="2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1"/>
                <p:cNvSpPr>
                  <a:spLocks noEditPoints="1"/>
                </p:cNvSpPr>
                <p:nvPr/>
              </p:nvSpPr>
              <p:spPr bwMode="auto">
                <a:xfrm>
                  <a:off x="5348432" y="5317981"/>
                  <a:ext cx="209550" cy="209550"/>
                </a:xfrm>
                <a:custGeom>
                  <a:avLst/>
                  <a:gdLst/>
                  <a:ahLst/>
                  <a:cxnLst>
                    <a:cxn ang="0">
                      <a:pos x="715" y="12"/>
                    </a:cxn>
                    <a:cxn ang="0">
                      <a:pos x="853" y="59"/>
                    </a:cxn>
                    <a:cxn ang="0">
                      <a:pos x="973" y="136"/>
                    </a:cxn>
                    <a:cxn ang="0">
                      <a:pos x="1071" y="240"/>
                    </a:cxn>
                    <a:cxn ang="0">
                      <a:pos x="1142" y="364"/>
                    </a:cxn>
                    <a:cxn ang="0">
                      <a:pos x="1183" y="504"/>
                    </a:cxn>
                    <a:cxn ang="0">
                      <a:pos x="1187" y="655"/>
                    </a:cxn>
                    <a:cxn ang="0">
                      <a:pos x="1153" y="798"/>
                    </a:cxn>
                    <a:cxn ang="0">
                      <a:pos x="1088" y="927"/>
                    </a:cxn>
                    <a:cxn ang="0">
                      <a:pos x="994" y="1034"/>
                    </a:cxn>
                    <a:cxn ang="0">
                      <a:pos x="878" y="1117"/>
                    </a:cxn>
                    <a:cxn ang="0">
                      <a:pos x="743" y="1170"/>
                    </a:cxn>
                    <a:cxn ang="0">
                      <a:pos x="594" y="1189"/>
                    </a:cxn>
                    <a:cxn ang="0">
                      <a:pos x="447" y="1170"/>
                    </a:cxn>
                    <a:cxn ang="0">
                      <a:pos x="312" y="1117"/>
                    </a:cxn>
                    <a:cxn ang="0">
                      <a:pos x="195" y="1034"/>
                    </a:cxn>
                    <a:cxn ang="0">
                      <a:pos x="102" y="927"/>
                    </a:cxn>
                    <a:cxn ang="0">
                      <a:pos x="37" y="798"/>
                    </a:cxn>
                    <a:cxn ang="0">
                      <a:pos x="3" y="655"/>
                    </a:cxn>
                    <a:cxn ang="0">
                      <a:pos x="7" y="504"/>
                    </a:cxn>
                    <a:cxn ang="0">
                      <a:pos x="47" y="364"/>
                    </a:cxn>
                    <a:cxn ang="0">
                      <a:pos x="119" y="240"/>
                    </a:cxn>
                    <a:cxn ang="0">
                      <a:pos x="217" y="136"/>
                    </a:cxn>
                    <a:cxn ang="0">
                      <a:pos x="337" y="59"/>
                    </a:cxn>
                    <a:cxn ang="0">
                      <a:pos x="475" y="12"/>
                    </a:cxn>
                    <a:cxn ang="0">
                      <a:pos x="594" y="332"/>
                    </a:cxn>
                    <a:cxn ang="0">
                      <a:pos x="660" y="341"/>
                    </a:cxn>
                    <a:cxn ang="0">
                      <a:pos x="720" y="364"/>
                    </a:cxn>
                    <a:cxn ang="0">
                      <a:pos x="770" y="401"/>
                    </a:cxn>
                    <a:cxn ang="0">
                      <a:pos x="812" y="448"/>
                    </a:cxn>
                    <a:cxn ang="0">
                      <a:pos x="841" y="505"/>
                    </a:cxn>
                    <a:cxn ang="0">
                      <a:pos x="856" y="568"/>
                    </a:cxn>
                    <a:cxn ang="0">
                      <a:pos x="854" y="635"/>
                    </a:cxn>
                    <a:cxn ang="0">
                      <a:pos x="836" y="696"/>
                    </a:cxn>
                    <a:cxn ang="0">
                      <a:pos x="805" y="751"/>
                    </a:cxn>
                    <a:cxn ang="0">
                      <a:pos x="761" y="797"/>
                    </a:cxn>
                    <a:cxn ang="0">
                      <a:pos x="708" y="831"/>
                    </a:cxn>
                    <a:cxn ang="0">
                      <a:pos x="647" y="851"/>
                    </a:cxn>
                    <a:cxn ang="0">
                      <a:pos x="582" y="856"/>
                    </a:cxn>
                    <a:cxn ang="0">
                      <a:pos x="517" y="844"/>
                    </a:cxn>
                    <a:cxn ang="0">
                      <a:pos x="459" y="818"/>
                    </a:cxn>
                    <a:cxn ang="0">
                      <a:pos x="410" y="780"/>
                    </a:cxn>
                    <a:cxn ang="0">
                      <a:pos x="371" y="731"/>
                    </a:cxn>
                    <a:cxn ang="0">
                      <a:pos x="345" y="673"/>
                    </a:cxn>
                    <a:cxn ang="0">
                      <a:pos x="333" y="608"/>
                    </a:cxn>
                    <a:cxn ang="0">
                      <a:pos x="338" y="542"/>
                    </a:cxn>
                    <a:cxn ang="0">
                      <a:pos x="358" y="481"/>
                    </a:cxn>
                    <a:cxn ang="0">
                      <a:pos x="393" y="428"/>
                    </a:cxn>
                    <a:cxn ang="0">
                      <a:pos x="438" y="385"/>
                    </a:cxn>
                    <a:cxn ang="0">
                      <a:pos x="493" y="353"/>
                    </a:cxn>
                    <a:cxn ang="0">
                      <a:pos x="555" y="335"/>
                    </a:cxn>
                  </a:cxnLst>
                  <a:rect l="0" t="0" r="r" b="b"/>
                  <a:pathLst>
                    <a:path w="1189" h="1189">
                      <a:moveTo>
                        <a:pt x="594" y="0"/>
                      </a:moveTo>
                      <a:lnTo>
                        <a:pt x="625" y="2"/>
                      </a:lnTo>
                      <a:lnTo>
                        <a:pt x="656" y="4"/>
                      </a:lnTo>
                      <a:lnTo>
                        <a:pt x="685" y="7"/>
                      </a:lnTo>
                      <a:lnTo>
                        <a:pt x="715" y="12"/>
                      </a:lnTo>
                      <a:lnTo>
                        <a:pt x="743" y="19"/>
                      </a:lnTo>
                      <a:lnTo>
                        <a:pt x="771" y="27"/>
                      </a:lnTo>
                      <a:lnTo>
                        <a:pt x="799" y="36"/>
                      </a:lnTo>
                      <a:lnTo>
                        <a:pt x="826" y="47"/>
                      </a:lnTo>
                      <a:lnTo>
                        <a:pt x="853" y="59"/>
                      </a:lnTo>
                      <a:lnTo>
                        <a:pt x="878" y="72"/>
                      </a:lnTo>
                      <a:lnTo>
                        <a:pt x="903" y="87"/>
                      </a:lnTo>
                      <a:lnTo>
                        <a:pt x="926" y="102"/>
                      </a:lnTo>
                      <a:lnTo>
                        <a:pt x="951" y="118"/>
                      </a:lnTo>
                      <a:lnTo>
                        <a:pt x="973" y="136"/>
                      </a:lnTo>
                      <a:lnTo>
                        <a:pt x="994" y="155"/>
                      </a:lnTo>
                      <a:lnTo>
                        <a:pt x="1015" y="174"/>
                      </a:lnTo>
                      <a:lnTo>
                        <a:pt x="1035" y="195"/>
                      </a:lnTo>
                      <a:lnTo>
                        <a:pt x="1053" y="216"/>
                      </a:lnTo>
                      <a:lnTo>
                        <a:pt x="1071" y="240"/>
                      </a:lnTo>
                      <a:lnTo>
                        <a:pt x="1088" y="263"/>
                      </a:lnTo>
                      <a:lnTo>
                        <a:pt x="1103" y="287"/>
                      </a:lnTo>
                      <a:lnTo>
                        <a:pt x="1117" y="311"/>
                      </a:lnTo>
                      <a:lnTo>
                        <a:pt x="1131" y="338"/>
                      </a:lnTo>
                      <a:lnTo>
                        <a:pt x="1142" y="364"/>
                      </a:lnTo>
                      <a:lnTo>
                        <a:pt x="1153" y="390"/>
                      </a:lnTo>
                      <a:lnTo>
                        <a:pt x="1163" y="418"/>
                      </a:lnTo>
                      <a:lnTo>
                        <a:pt x="1171" y="446"/>
                      </a:lnTo>
                      <a:lnTo>
                        <a:pt x="1177" y="475"/>
                      </a:lnTo>
                      <a:lnTo>
                        <a:pt x="1183" y="504"/>
                      </a:lnTo>
                      <a:lnTo>
                        <a:pt x="1187" y="534"/>
                      </a:lnTo>
                      <a:lnTo>
                        <a:pt x="1189" y="564"/>
                      </a:lnTo>
                      <a:lnTo>
                        <a:pt x="1189" y="595"/>
                      </a:lnTo>
                      <a:lnTo>
                        <a:pt x="1189" y="625"/>
                      </a:lnTo>
                      <a:lnTo>
                        <a:pt x="1187" y="655"/>
                      </a:lnTo>
                      <a:lnTo>
                        <a:pt x="1183" y="685"/>
                      </a:lnTo>
                      <a:lnTo>
                        <a:pt x="1177" y="714"/>
                      </a:lnTo>
                      <a:lnTo>
                        <a:pt x="1171" y="743"/>
                      </a:lnTo>
                      <a:lnTo>
                        <a:pt x="1163" y="771"/>
                      </a:lnTo>
                      <a:lnTo>
                        <a:pt x="1153" y="798"/>
                      </a:lnTo>
                      <a:lnTo>
                        <a:pt x="1142" y="825"/>
                      </a:lnTo>
                      <a:lnTo>
                        <a:pt x="1131" y="852"/>
                      </a:lnTo>
                      <a:lnTo>
                        <a:pt x="1117" y="877"/>
                      </a:lnTo>
                      <a:lnTo>
                        <a:pt x="1103" y="902"/>
                      </a:lnTo>
                      <a:lnTo>
                        <a:pt x="1088" y="927"/>
                      </a:lnTo>
                      <a:lnTo>
                        <a:pt x="1071" y="950"/>
                      </a:lnTo>
                      <a:lnTo>
                        <a:pt x="1053" y="972"/>
                      </a:lnTo>
                      <a:lnTo>
                        <a:pt x="1035" y="994"/>
                      </a:lnTo>
                      <a:lnTo>
                        <a:pt x="1015" y="1014"/>
                      </a:lnTo>
                      <a:lnTo>
                        <a:pt x="994" y="1034"/>
                      </a:lnTo>
                      <a:lnTo>
                        <a:pt x="973" y="1053"/>
                      </a:lnTo>
                      <a:lnTo>
                        <a:pt x="951" y="1071"/>
                      </a:lnTo>
                      <a:lnTo>
                        <a:pt x="926" y="1087"/>
                      </a:lnTo>
                      <a:lnTo>
                        <a:pt x="903" y="1102"/>
                      </a:lnTo>
                      <a:lnTo>
                        <a:pt x="878" y="1117"/>
                      </a:lnTo>
                      <a:lnTo>
                        <a:pt x="853" y="1130"/>
                      </a:lnTo>
                      <a:lnTo>
                        <a:pt x="826" y="1141"/>
                      </a:lnTo>
                      <a:lnTo>
                        <a:pt x="799" y="1153"/>
                      </a:lnTo>
                      <a:lnTo>
                        <a:pt x="771" y="1163"/>
                      </a:lnTo>
                      <a:lnTo>
                        <a:pt x="743" y="1170"/>
                      </a:lnTo>
                      <a:lnTo>
                        <a:pt x="715" y="1176"/>
                      </a:lnTo>
                      <a:lnTo>
                        <a:pt x="685" y="1182"/>
                      </a:lnTo>
                      <a:lnTo>
                        <a:pt x="656" y="1186"/>
                      </a:lnTo>
                      <a:lnTo>
                        <a:pt x="625" y="1188"/>
                      </a:lnTo>
                      <a:lnTo>
                        <a:pt x="594" y="1189"/>
                      </a:lnTo>
                      <a:lnTo>
                        <a:pt x="564" y="1188"/>
                      </a:lnTo>
                      <a:lnTo>
                        <a:pt x="534" y="1186"/>
                      </a:lnTo>
                      <a:lnTo>
                        <a:pt x="505" y="1182"/>
                      </a:lnTo>
                      <a:lnTo>
                        <a:pt x="475" y="1176"/>
                      </a:lnTo>
                      <a:lnTo>
                        <a:pt x="447" y="1170"/>
                      </a:lnTo>
                      <a:lnTo>
                        <a:pt x="418" y="1163"/>
                      </a:lnTo>
                      <a:lnTo>
                        <a:pt x="391" y="1153"/>
                      </a:lnTo>
                      <a:lnTo>
                        <a:pt x="364" y="1141"/>
                      </a:lnTo>
                      <a:lnTo>
                        <a:pt x="337" y="1130"/>
                      </a:lnTo>
                      <a:lnTo>
                        <a:pt x="312" y="1117"/>
                      </a:lnTo>
                      <a:lnTo>
                        <a:pt x="287" y="1102"/>
                      </a:lnTo>
                      <a:lnTo>
                        <a:pt x="262" y="1087"/>
                      </a:lnTo>
                      <a:lnTo>
                        <a:pt x="239" y="1071"/>
                      </a:lnTo>
                      <a:lnTo>
                        <a:pt x="217" y="1053"/>
                      </a:lnTo>
                      <a:lnTo>
                        <a:pt x="195" y="1034"/>
                      </a:lnTo>
                      <a:lnTo>
                        <a:pt x="175" y="1014"/>
                      </a:lnTo>
                      <a:lnTo>
                        <a:pt x="155" y="994"/>
                      </a:lnTo>
                      <a:lnTo>
                        <a:pt x="136" y="972"/>
                      </a:lnTo>
                      <a:lnTo>
                        <a:pt x="119" y="950"/>
                      </a:lnTo>
                      <a:lnTo>
                        <a:pt x="102" y="927"/>
                      </a:lnTo>
                      <a:lnTo>
                        <a:pt x="86" y="902"/>
                      </a:lnTo>
                      <a:lnTo>
                        <a:pt x="73" y="877"/>
                      </a:lnTo>
                      <a:lnTo>
                        <a:pt x="59" y="852"/>
                      </a:lnTo>
                      <a:lnTo>
                        <a:pt x="47" y="825"/>
                      </a:lnTo>
                      <a:lnTo>
                        <a:pt x="37" y="798"/>
                      </a:lnTo>
                      <a:lnTo>
                        <a:pt x="27" y="771"/>
                      </a:lnTo>
                      <a:lnTo>
                        <a:pt x="19" y="743"/>
                      </a:lnTo>
                      <a:lnTo>
                        <a:pt x="13" y="714"/>
                      </a:lnTo>
                      <a:lnTo>
                        <a:pt x="7" y="685"/>
                      </a:lnTo>
                      <a:lnTo>
                        <a:pt x="3" y="655"/>
                      </a:lnTo>
                      <a:lnTo>
                        <a:pt x="1" y="625"/>
                      </a:lnTo>
                      <a:lnTo>
                        <a:pt x="0" y="595"/>
                      </a:lnTo>
                      <a:lnTo>
                        <a:pt x="1" y="564"/>
                      </a:lnTo>
                      <a:lnTo>
                        <a:pt x="3" y="534"/>
                      </a:lnTo>
                      <a:lnTo>
                        <a:pt x="7" y="504"/>
                      </a:lnTo>
                      <a:lnTo>
                        <a:pt x="13" y="475"/>
                      </a:lnTo>
                      <a:lnTo>
                        <a:pt x="19" y="446"/>
                      </a:lnTo>
                      <a:lnTo>
                        <a:pt x="27" y="418"/>
                      </a:lnTo>
                      <a:lnTo>
                        <a:pt x="37" y="390"/>
                      </a:lnTo>
                      <a:lnTo>
                        <a:pt x="47" y="364"/>
                      </a:lnTo>
                      <a:lnTo>
                        <a:pt x="59" y="338"/>
                      </a:lnTo>
                      <a:lnTo>
                        <a:pt x="73" y="311"/>
                      </a:lnTo>
                      <a:lnTo>
                        <a:pt x="86" y="287"/>
                      </a:lnTo>
                      <a:lnTo>
                        <a:pt x="102" y="263"/>
                      </a:lnTo>
                      <a:lnTo>
                        <a:pt x="119" y="240"/>
                      </a:lnTo>
                      <a:lnTo>
                        <a:pt x="136" y="216"/>
                      </a:lnTo>
                      <a:lnTo>
                        <a:pt x="155" y="195"/>
                      </a:lnTo>
                      <a:lnTo>
                        <a:pt x="175" y="174"/>
                      </a:lnTo>
                      <a:lnTo>
                        <a:pt x="195" y="155"/>
                      </a:lnTo>
                      <a:lnTo>
                        <a:pt x="217" y="136"/>
                      </a:lnTo>
                      <a:lnTo>
                        <a:pt x="239" y="118"/>
                      </a:lnTo>
                      <a:lnTo>
                        <a:pt x="262" y="102"/>
                      </a:lnTo>
                      <a:lnTo>
                        <a:pt x="287" y="87"/>
                      </a:lnTo>
                      <a:lnTo>
                        <a:pt x="312" y="72"/>
                      </a:lnTo>
                      <a:lnTo>
                        <a:pt x="337" y="59"/>
                      </a:lnTo>
                      <a:lnTo>
                        <a:pt x="364" y="47"/>
                      </a:lnTo>
                      <a:lnTo>
                        <a:pt x="391" y="36"/>
                      </a:lnTo>
                      <a:lnTo>
                        <a:pt x="418" y="27"/>
                      </a:lnTo>
                      <a:lnTo>
                        <a:pt x="447" y="19"/>
                      </a:lnTo>
                      <a:lnTo>
                        <a:pt x="475" y="12"/>
                      </a:lnTo>
                      <a:lnTo>
                        <a:pt x="505" y="7"/>
                      </a:lnTo>
                      <a:lnTo>
                        <a:pt x="534" y="4"/>
                      </a:lnTo>
                      <a:lnTo>
                        <a:pt x="564" y="2"/>
                      </a:lnTo>
                      <a:lnTo>
                        <a:pt x="594" y="0"/>
                      </a:lnTo>
                      <a:close/>
                      <a:moveTo>
                        <a:pt x="594" y="332"/>
                      </a:moveTo>
                      <a:lnTo>
                        <a:pt x="608" y="333"/>
                      </a:lnTo>
                      <a:lnTo>
                        <a:pt x="622" y="334"/>
                      </a:lnTo>
                      <a:lnTo>
                        <a:pt x="634" y="335"/>
                      </a:lnTo>
                      <a:lnTo>
                        <a:pt x="647" y="338"/>
                      </a:lnTo>
                      <a:lnTo>
                        <a:pt x="660" y="341"/>
                      </a:lnTo>
                      <a:lnTo>
                        <a:pt x="672" y="344"/>
                      </a:lnTo>
                      <a:lnTo>
                        <a:pt x="685" y="348"/>
                      </a:lnTo>
                      <a:lnTo>
                        <a:pt x="697" y="353"/>
                      </a:lnTo>
                      <a:lnTo>
                        <a:pt x="708" y="359"/>
                      </a:lnTo>
                      <a:lnTo>
                        <a:pt x="720" y="364"/>
                      </a:lnTo>
                      <a:lnTo>
                        <a:pt x="730" y="370"/>
                      </a:lnTo>
                      <a:lnTo>
                        <a:pt x="741" y="378"/>
                      </a:lnTo>
                      <a:lnTo>
                        <a:pt x="751" y="385"/>
                      </a:lnTo>
                      <a:lnTo>
                        <a:pt x="761" y="392"/>
                      </a:lnTo>
                      <a:lnTo>
                        <a:pt x="770" y="401"/>
                      </a:lnTo>
                      <a:lnTo>
                        <a:pt x="780" y="409"/>
                      </a:lnTo>
                      <a:lnTo>
                        <a:pt x="788" y="419"/>
                      </a:lnTo>
                      <a:lnTo>
                        <a:pt x="797" y="428"/>
                      </a:lnTo>
                      <a:lnTo>
                        <a:pt x="805" y="438"/>
                      </a:lnTo>
                      <a:lnTo>
                        <a:pt x="812" y="448"/>
                      </a:lnTo>
                      <a:lnTo>
                        <a:pt x="819" y="459"/>
                      </a:lnTo>
                      <a:lnTo>
                        <a:pt x="825" y="470"/>
                      </a:lnTo>
                      <a:lnTo>
                        <a:pt x="830" y="481"/>
                      </a:lnTo>
                      <a:lnTo>
                        <a:pt x="836" y="492"/>
                      </a:lnTo>
                      <a:lnTo>
                        <a:pt x="841" y="505"/>
                      </a:lnTo>
                      <a:lnTo>
                        <a:pt x="845" y="517"/>
                      </a:lnTo>
                      <a:lnTo>
                        <a:pt x="848" y="529"/>
                      </a:lnTo>
                      <a:lnTo>
                        <a:pt x="852" y="542"/>
                      </a:lnTo>
                      <a:lnTo>
                        <a:pt x="854" y="555"/>
                      </a:lnTo>
                      <a:lnTo>
                        <a:pt x="856" y="568"/>
                      </a:lnTo>
                      <a:lnTo>
                        <a:pt x="857" y="581"/>
                      </a:lnTo>
                      <a:lnTo>
                        <a:pt x="857" y="595"/>
                      </a:lnTo>
                      <a:lnTo>
                        <a:pt x="857" y="608"/>
                      </a:lnTo>
                      <a:lnTo>
                        <a:pt x="856" y="621"/>
                      </a:lnTo>
                      <a:lnTo>
                        <a:pt x="854" y="635"/>
                      </a:lnTo>
                      <a:lnTo>
                        <a:pt x="852" y="647"/>
                      </a:lnTo>
                      <a:lnTo>
                        <a:pt x="848" y="660"/>
                      </a:lnTo>
                      <a:lnTo>
                        <a:pt x="845" y="673"/>
                      </a:lnTo>
                      <a:lnTo>
                        <a:pt x="841" y="684"/>
                      </a:lnTo>
                      <a:lnTo>
                        <a:pt x="836" y="696"/>
                      </a:lnTo>
                      <a:lnTo>
                        <a:pt x="830" y="708"/>
                      </a:lnTo>
                      <a:lnTo>
                        <a:pt x="825" y="719"/>
                      </a:lnTo>
                      <a:lnTo>
                        <a:pt x="819" y="731"/>
                      </a:lnTo>
                      <a:lnTo>
                        <a:pt x="812" y="741"/>
                      </a:lnTo>
                      <a:lnTo>
                        <a:pt x="805" y="751"/>
                      </a:lnTo>
                      <a:lnTo>
                        <a:pt x="797" y="761"/>
                      </a:lnTo>
                      <a:lnTo>
                        <a:pt x="788" y="771"/>
                      </a:lnTo>
                      <a:lnTo>
                        <a:pt x="780" y="780"/>
                      </a:lnTo>
                      <a:lnTo>
                        <a:pt x="770" y="789"/>
                      </a:lnTo>
                      <a:lnTo>
                        <a:pt x="761" y="797"/>
                      </a:lnTo>
                      <a:lnTo>
                        <a:pt x="751" y="804"/>
                      </a:lnTo>
                      <a:lnTo>
                        <a:pt x="741" y="812"/>
                      </a:lnTo>
                      <a:lnTo>
                        <a:pt x="730" y="818"/>
                      </a:lnTo>
                      <a:lnTo>
                        <a:pt x="720" y="824"/>
                      </a:lnTo>
                      <a:lnTo>
                        <a:pt x="708" y="831"/>
                      </a:lnTo>
                      <a:lnTo>
                        <a:pt x="697" y="836"/>
                      </a:lnTo>
                      <a:lnTo>
                        <a:pt x="685" y="840"/>
                      </a:lnTo>
                      <a:lnTo>
                        <a:pt x="672" y="844"/>
                      </a:lnTo>
                      <a:lnTo>
                        <a:pt x="660" y="849"/>
                      </a:lnTo>
                      <a:lnTo>
                        <a:pt x="647" y="851"/>
                      </a:lnTo>
                      <a:lnTo>
                        <a:pt x="634" y="854"/>
                      </a:lnTo>
                      <a:lnTo>
                        <a:pt x="622" y="855"/>
                      </a:lnTo>
                      <a:lnTo>
                        <a:pt x="608" y="856"/>
                      </a:lnTo>
                      <a:lnTo>
                        <a:pt x="594" y="856"/>
                      </a:lnTo>
                      <a:lnTo>
                        <a:pt x="582" y="856"/>
                      </a:lnTo>
                      <a:lnTo>
                        <a:pt x="568" y="855"/>
                      </a:lnTo>
                      <a:lnTo>
                        <a:pt x="555" y="854"/>
                      </a:lnTo>
                      <a:lnTo>
                        <a:pt x="542" y="851"/>
                      </a:lnTo>
                      <a:lnTo>
                        <a:pt x="529" y="849"/>
                      </a:lnTo>
                      <a:lnTo>
                        <a:pt x="517" y="844"/>
                      </a:lnTo>
                      <a:lnTo>
                        <a:pt x="505" y="840"/>
                      </a:lnTo>
                      <a:lnTo>
                        <a:pt x="493" y="836"/>
                      </a:lnTo>
                      <a:lnTo>
                        <a:pt x="482" y="831"/>
                      </a:lnTo>
                      <a:lnTo>
                        <a:pt x="470" y="824"/>
                      </a:lnTo>
                      <a:lnTo>
                        <a:pt x="459" y="818"/>
                      </a:lnTo>
                      <a:lnTo>
                        <a:pt x="449" y="812"/>
                      </a:lnTo>
                      <a:lnTo>
                        <a:pt x="438" y="804"/>
                      </a:lnTo>
                      <a:lnTo>
                        <a:pt x="428" y="797"/>
                      </a:lnTo>
                      <a:lnTo>
                        <a:pt x="418" y="789"/>
                      </a:lnTo>
                      <a:lnTo>
                        <a:pt x="410" y="780"/>
                      </a:lnTo>
                      <a:lnTo>
                        <a:pt x="401" y="771"/>
                      </a:lnTo>
                      <a:lnTo>
                        <a:pt x="393" y="761"/>
                      </a:lnTo>
                      <a:lnTo>
                        <a:pt x="385" y="751"/>
                      </a:lnTo>
                      <a:lnTo>
                        <a:pt x="377" y="741"/>
                      </a:lnTo>
                      <a:lnTo>
                        <a:pt x="371" y="731"/>
                      </a:lnTo>
                      <a:lnTo>
                        <a:pt x="365" y="719"/>
                      </a:lnTo>
                      <a:lnTo>
                        <a:pt x="358" y="708"/>
                      </a:lnTo>
                      <a:lnTo>
                        <a:pt x="353" y="696"/>
                      </a:lnTo>
                      <a:lnTo>
                        <a:pt x="349" y="684"/>
                      </a:lnTo>
                      <a:lnTo>
                        <a:pt x="345" y="673"/>
                      </a:lnTo>
                      <a:lnTo>
                        <a:pt x="341" y="660"/>
                      </a:lnTo>
                      <a:lnTo>
                        <a:pt x="338" y="647"/>
                      </a:lnTo>
                      <a:lnTo>
                        <a:pt x="336" y="635"/>
                      </a:lnTo>
                      <a:lnTo>
                        <a:pt x="334" y="621"/>
                      </a:lnTo>
                      <a:lnTo>
                        <a:pt x="333" y="608"/>
                      </a:lnTo>
                      <a:lnTo>
                        <a:pt x="333" y="595"/>
                      </a:lnTo>
                      <a:lnTo>
                        <a:pt x="333" y="581"/>
                      </a:lnTo>
                      <a:lnTo>
                        <a:pt x="334" y="568"/>
                      </a:lnTo>
                      <a:lnTo>
                        <a:pt x="336" y="555"/>
                      </a:lnTo>
                      <a:lnTo>
                        <a:pt x="338" y="542"/>
                      </a:lnTo>
                      <a:lnTo>
                        <a:pt x="341" y="529"/>
                      </a:lnTo>
                      <a:lnTo>
                        <a:pt x="345" y="517"/>
                      </a:lnTo>
                      <a:lnTo>
                        <a:pt x="349" y="505"/>
                      </a:lnTo>
                      <a:lnTo>
                        <a:pt x="353" y="492"/>
                      </a:lnTo>
                      <a:lnTo>
                        <a:pt x="358" y="481"/>
                      </a:lnTo>
                      <a:lnTo>
                        <a:pt x="365" y="470"/>
                      </a:lnTo>
                      <a:lnTo>
                        <a:pt x="371" y="459"/>
                      </a:lnTo>
                      <a:lnTo>
                        <a:pt x="377" y="448"/>
                      </a:lnTo>
                      <a:lnTo>
                        <a:pt x="385" y="438"/>
                      </a:lnTo>
                      <a:lnTo>
                        <a:pt x="393" y="428"/>
                      </a:lnTo>
                      <a:lnTo>
                        <a:pt x="401" y="419"/>
                      </a:lnTo>
                      <a:lnTo>
                        <a:pt x="410" y="409"/>
                      </a:lnTo>
                      <a:lnTo>
                        <a:pt x="418" y="401"/>
                      </a:lnTo>
                      <a:lnTo>
                        <a:pt x="428" y="392"/>
                      </a:lnTo>
                      <a:lnTo>
                        <a:pt x="438" y="385"/>
                      </a:lnTo>
                      <a:lnTo>
                        <a:pt x="449" y="378"/>
                      </a:lnTo>
                      <a:lnTo>
                        <a:pt x="459" y="370"/>
                      </a:lnTo>
                      <a:lnTo>
                        <a:pt x="470" y="364"/>
                      </a:lnTo>
                      <a:lnTo>
                        <a:pt x="482" y="359"/>
                      </a:lnTo>
                      <a:lnTo>
                        <a:pt x="493" y="353"/>
                      </a:lnTo>
                      <a:lnTo>
                        <a:pt x="505" y="348"/>
                      </a:lnTo>
                      <a:lnTo>
                        <a:pt x="517" y="344"/>
                      </a:lnTo>
                      <a:lnTo>
                        <a:pt x="529" y="341"/>
                      </a:lnTo>
                      <a:lnTo>
                        <a:pt x="542" y="338"/>
                      </a:lnTo>
                      <a:lnTo>
                        <a:pt x="555" y="335"/>
                      </a:lnTo>
                      <a:lnTo>
                        <a:pt x="568" y="334"/>
                      </a:lnTo>
                      <a:lnTo>
                        <a:pt x="582" y="333"/>
                      </a:lnTo>
                      <a:lnTo>
                        <a:pt x="594" y="3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12"/>
                <p:cNvSpPr>
                  <a:spLocks noEditPoints="1"/>
                </p:cNvSpPr>
                <p:nvPr/>
              </p:nvSpPr>
              <p:spPr bwMode="auto">
                <a:xfrm>
                  <a:off x="5737369" y="5317981"/>
                  <a:ext cx="209550" cy="209550"/>
                </a:xfrm>
                <a:custGeom>
                  <a:avLst/>
                  <a:gdLst/>
                  <a:ahLst/>
                  <a:cxnLst>
                    <a:cxn ang="0">
                      <a:pos x="743" y="19"/>
                    </a:cxn>
                    <a:cxn ang="0">
                      <a:pos x="902" y="87"/>
                    </a:cxn>
                    <a:cxn ang="0">
                      <a:pos x="1034" y="195"/>
                    </a:cxn>
                    <a:cxn ang="0">
                      <a:pos x="1130" y="338"/>
                    </a:cxn>
                    <a:cxn ang="0">
                      <a:pos x="1183" y="504"/>
                    </a:cxn>
                    <a:cxn ang="0">
                      <a:pos x="1186" y="654"/>
                    </a:cxn>
                    <a:cxn ang="0">
                      <a:pos x="1164" y="767"/>
                    </a:cxn>
                    <a:cxn ang="0">
                      <a:pos x="1121" y="872"/>
                    </a:cxn>
                    <a:cxn ang="0">
                      <a:pos x="1108" y="894"/>
                    </a:cxn>
                    <a:cxn ang="0">
                      <a:pos x="1098" y="964"/>
                    </a:cxn>
                    <a:cxn ang="0">
                      <a:pos x="1141" y="1040"/>
                    </a:cxn>
                    <a:cxn ang="0">
                      <a:pos x="1152" y="1101"/>
                    </a:cxn>
                    <a:cxn ang="0">
                      <a:pos x="1140" y="1134"/>
                    </a:cxn>
                    <a:cxn ang="0">
                      <a:pos x="1072" y="1172"/>
                    </a:cxn>
                    <a:cxn ang="0">
                      <a:pos x="921" y="1186"/>
                    </a:cxn>
                    <a:cxn ang="0">
                      <a:pos x="628" y="1188"/>
                    </a:cxn>
                    <a:cxn ang="0">
                      <a:pos x="578" y="1189"/>
                    </a:cxn>
                    <a:cxn ang="0">
                      <a:pos x="348" y="1183"/>
                    </a:cxn>
                    <a:cxn ang="0">
                      <a:pos x="137" y="1158"/>
                    </a:cxn>
                    <a:cxn ang="0">
                      <a:pos x="82" y="1107"/>
                    </a:cxn>
                    <a:cxn ang="0">
                      <a:pos x="88" y="1043"/>
                    </a:cxn>
                    <a:cxn ang="0">
                      <a:pos x="112" y="980"/>
                    </a:cxn>
                    <a:cxn ang="0">
                      <a:pos x="87" y="903"/>
                    </a:cxn>
                    <a:cxn ang="0">
                      <a:pos x="70" y="873"/>
                    </a:cxn>
                    <a:cxn ang="0">
                      <a:pos x="26" y="769"/>
                    </a:cxn>
                    <a:cxn ang="0">
                      <a:pos x="3" y="654"/>
                    </a:cxn>
                    <a:cxn ang="0">
                      <a:pos x="6" y="504"/>
                    </a:cxn>
                    <a:cxn ang="0">
                      <a:pos x="59" y="338"/>
                    </a:cxn>
                    <a:cxn ang="0">
                      <a:pos x="155" y="195"/>
                    </a:cxn>
                    <a:cxn ang="0">
                      <a:pos x="287" y="87"/>
                    </a:cxn>
                    <a:cxn ang="0">
                      <a:pos x="446" y="19"/>
                    </a:cxn>
                    <a:cxn ang="0">
                      <a:pos x="592" y="345"/>
                    </a:cxn>
                    <a:cxn ang="0">
                      <a:pos x="670" y="357"/>
                    </a:cxn>
                    <a:cxn ang="0">
                      <a:pos x="739" y="390"/>
                    </a:cxn>
                    <a:cxn ang="0">
                      <a:pos x="795" y="441"/>
                    </a:cxn>
                    <a:cxn ang="0">
                      <a:pos x="834" y="505"/>
                    </a:cxn>
                    <a:cxn ang="0">
                      <a:pos x="853" y="580"/>
                    </a:cxn>
                    <a:cxn ang="0">
                      <a:pos x="850" y="660"/>
                    </a:cxn>
                    <a:cxn ang="0">
                      <a:pos x="823" y="732"/>
                    </a:cxn>
                    <a:cxn ang="0">
                      <a:pos x="778" y="792"/>
                    </a:cxn>
                    <a:cxn ang="0">
                      <a:pos x="717" y="837"/>
                    </a:cxn>
                    <a:cxn ang="0">
                      <a:pos x="645" y="863"/>
                    </a:cxn>
                    <a:cxn ang="0">
                      <a:pos x="566" y="868"/>
                    </a:cxn>
                    <a:cxn ang="0">
                      <a:pos x="491" y="849"/>
                    </a:cxn>
                    <a:cxn ang="0">
                      <a:pos x="426" y="809"/>
                    </a:cxn>
                    <a:cxn ang="0">
                      <a:pos x="375" y="754"/>
                    </a:cxn>
                    <a:cxn ang="0">
                      <a:pos x="343" y="685"/>
                    </a:cxn>
                    <a:cxn ang="0">
                      <a:pos x="331" y="607"/>
                    </a:cxn>
                    <a:cxn ang="0">
                      <a:pos x="343" y="529"/>
                    </a:cxn>
                    <a:cxn ang="0">
                      <a:pos x="375" y="461"/>
                    </a:cxn>
                    <a:cxn ang="0">
                      <a:pos x="426" y="405"/>
                    </a:cxn>
                    <a:cxn ang="0">
                      <a:pos x="491" y="366"/>
                    </a:cxn>
                    <a:cxn ang="0">
                      <a:pos x="566" y="346"/>
                    </a:cxn>
                  </a:cxnLst>
                  <a:rect l="0" t="0" r="r" b="b"/>
                  <a:pathLst>
                    <a:path w="1189" h="1189">
                      <a:moveTo>
                        <a:pt x="595" y="0"/>
                      </a:moveTo>
                      <a:lnTo>
                        <a:pt x="625" y="2"/>
                      </a:lnTo>
                      <a:lnTo>
                        <a:pt x="656" y="4"/>
                      </a:lnTo>
                      <a:lnTo>
                        <a:pt x="685" y="7"/>
                      </a:lnTo>
                      <a:lnTo>
                        <a:pt x="714" y="12"/>
                      </a:lnTo>
                      <a:lnTo>
                        <a:pt x="743" y="19"/>
                      </a:lnTo>
                      <a:lnTo>
                        <a:pt x="771" y="27"/>
                      </a:lnTo>
                      <a:lnTo>
                        <a:pt x="799" y="36"/>
                      </a:lnTo>
                      <a:lnTo>
                        <a:pt x="825" y="47"/>
                      </a:lnTo>
                      <a:lnTo>
                        <a:pt x="852" y="59"/>
                      </a:lnTo>
                      <a:lnTo>
                        <a:pt x="877" y="72"/>
                      </a:lnTo>
                      <a:lnTo>
                        <a:pt x="902" y="87"/>
                      </a:lnTo>
                      <a:lnTo>
                        <a:pt x="927" y="102"/>
                      </a:lnTo>
                      <a:lnTo>
                        <a:pt x="950" y="118"/>
                      </a:lnTo>
                      <a:lnTo>
                        <a:pt x="972" y="136"/>
                      </a:lnTo>
                      <a:lnTo>
                        <a:pt x="994" y="155"/>
                      </a:lnTo>
                      <a:lnTo>
                        <a:pt x="1014" y="174"/>
                      </a:lnTo>
                      <a:lnTo>
                        <a:pt x="1034" y="195"/>
                      </a:lnTo>
                      <a:lnTo>
                        <a:pt x="1053" y="216"/>
                      </a:lnTo>
                      <a:lnTo>
                        <a:pt x="1071" y="240"/>
                      </a:lnTo>
                      <a:lnTo>
                        <a:pt x="1087" y="263"/>
                      </a:lnTo>
                      <a:lnTo>
                        <a:pt x="1103" y="287"/>
                      </a:lnTo>
                      <a:lnTo>
                        <a:pt x="1117" y="311"/>
                      </a:lnTo>
                      <a:lnTo>
                        <a:pt x="1130" y="338"/>
                      </a:lnTo>
                      <a:lnTo>
                        <a:pt x="1143" y="364"/>
                      </a:lnTo>
                      <a:lnTo>
                        <a:pt x="1153" y="390"/>
                      </a:lnTo>
                      <a:lnTo>
                        <a:pt x="1163" y="418"/>
                      </a:lnTo>
                      <a:lnTo>
                        <a:pt x="1170" y="446"/>
                      </a:lnTo>
                      <a:lnTo>
                        <a:pt x="1177" y="475"/>
                      </a:lnTo>
                      <a:lnTo>
                        <a:pt x="1183" y="504"/>
                      </a:lnTo>
                      <a:lnTo>
                        <a:pt x="1186" y="534"/>
                      </a:lnTo>
                      <a:lnTo>
                        <a:pt x="1188" y="564"/>
                      </a:lnTo>
                      <a:lnTo>
                        <a:pt x="1189" y="595"/>
                      </a:lnTo>
                      <a:lnTo>
                        <a:pt x="1189" y="615"/>
                      </a:lnTo>
                      <a:lnTo>
                        <a:pt x="1188" y="635"/>
                      </a:lnTo>
                      <a:lnTo>
                        <a:pt x="1186" y="654"/>
                      </a:lnTo>
                      <a:lnTo>
                        <a:pt x="1184" y="674"/>
                      </a:lnTo>
                      <a:lnTo>
                        <a:pt x="1181" y="693"/>
                      </a:lnTo>
                      <a:lnTo>
                        <a:pt x="1177" y="712"/>
                      </a:lnTo>
                      <a:lnTo>
                        <a:pt x="1173" y="731"/>
                      </a:lnTo>
                      <a:lnTo>
                        <a:pt x="1169" y="748"/>
                      </a:lnTo>
                      <a:lnTo>
                        <a:pt x="1164" y="767"/>
                      </a:lnTo>
                      <a:lnTo>
                        <a:pt x="1157" y="785"/>
                      </a:lnTo>
                      <a:lnTo>
                        <a:pt x="1151" y="803"/>
                      </a:lnTo>
                      <a:lnTo>
                        <a:pt x="1144" y="820"/>
                      </a:lnTo>
                      <a:lnTo>
                        <a:pt x="1136" y="838"/>
                      </a:lnTo>
                      <a:lnTo>
                        <a:pt x="1129" y="855"/>
                      </a:lnTo>
                      <a:lnTo>
                        <a:pt x="1121" y="872"/>
                      </a:lnTo>
                      <a:lnTo>
                        <a:pt x="1111" y="888"/>
                      </a:lnTo>
                      <a:lnTo>
                        <a:pt x="1111" y="888"/>
                      </a:lnTo>
                      <a:lnTo>
                        <a:pt x="1111" y="889"/>
                      </a:lnTo>
                      <a:lnTo>
                        <a:pt x="1111" y="889"/>
                      </a:lnTo>
                      <a:lnTo>
                        <a:pt x="1109" y="892"/>
                      </a:lnTo>
                      <a:lnTo>
                        <a:pt x="1108" y="894"/>
                      </a:lnTo>
                      <a:lnTo>
                        <a:pt x="1104" y="902"/>
                      </a:lnTo>
                      <a:lnTo>
                        <a:pt x="1101" y="915"/>
                      </a:lnTo>
                      <a:lnTo>
                        <a:pt x="1097" y="930"/>
                      </a:lnTo>
                      <a:lnTo>
                        <a:pt x="1096" y="950"/>
                      </a:lnTo>
                      <a:lnTo>
                        <a:pt x="1096" y="957"/>
                      </a:lnTo>
                      <a:lnTo>
                        <a:pt x="1098" y="964"/>
                      </a:lnTo>
                      <a:lnTo>
                        <a:pt x="1101" y="971"/>
                      </a:lnTo>
                      <a:lnTo>
                        <a:pt x="1104" y="978"/>
                      </a:lnTo>
                      <a:lnTo>
                        <a:pt x="1112" y="992"/>
                      </a:lnTo>
                      <a:lnTo>
                        <a:pt x="1122" y="1006"/>
                      </a:lnTo>
                      <a:lnTo>
                        <a:pt x="1131" y="1021"/>
                      </a:lnTo>
                      <a:lnTo>
                        <a:pt x="1141" y="1040"/>
                      </a:lnTo>
                      <a:lnTo>
                        <a:pt x="1144" y="1051"/>
                      </a:lnTo>
                      <a:lnTo>
                        <a:pt x="1148" y="1062"/>
                      </a:lnTo>
                      <a:lnTo>
                        <a:pt x="1150" y="1074"/>
                      </a:lnTo>
                      <a:lnTo>
                        <a:pt x="1152" y="1088"/>
                      </a:lnTo>
                      <a:lnTo>
                        <a:pt x="1152" y="1095"/>
                      </a:lnTo>
                      <a:lnTo>
                        <a:pt x="1152" y="1101"/>
                      </a:lnTo>
                      <a:lnTo>
                        <a:pt x="1151" y="1108"/>
                      </a:lnTo>
                      <a:lnTo>
                        <a:pt x="1150" y="1114"/>
                      </a:lnTo>
                      <a:lnTo>
                        <a:pt x="1148" y="1119"/>
                      </a:lnTo>
                      <a:lnTo>
                        <a:pt x="1146" y="1125"/>
                      </a:lnTo>
                      <a:lnTo>
                        <a:pt x="1143" y="1130"/>
                      </a:lnTo>
                      <a:lnTo>
                        <a:pt x="1140" y="1134"/>
                      </a:lnTo>
                      <a:lnTo>
                        <a:pt x="1131" y="1144"/>
                      </a:lnTo>
                      <a:lnTo>
                        <a:pt x="1122" y="1151"/>
                      </a:lnTo>
                      <a:lnTo>
                        <a:pt x="1111" y="1157"/>
                      </a:lnTo>
                      <a:lnTo>
                        <a:pt x="1098" y="1163"/>
                      </a:lnTo>
                      <a:lnTo>
                        <a:pt x="1086" y="1168"/>
                      </a:lnTo>
                      <a:lnTo>
                        <a:pt x="1072" y="1172"/>
                      </a:lnTo>
                      <a:lnTo>
                        <a:pt x="1057" y="1175"/>
                      </a:lnTo>
                      <a:lnTo>
                        <a:pt x="1043" y="1178"/>
                      </a:lnTo>
                      <a:lnTo>
                        <a:pt x="1014" y="1182"/>
                      </a:lnTo>
                      <a:lnTo>
                        <a:pt x="987" y="1184"/>
                      </a:lnTo>
                      <a:lnTo>
                        <a:pt x="959" y="1185"/>
                      </a:lnTo>
                      <a:lnTo>
                        <a:pt x="921" y="1186"/>
                      </a:lnTo>
                      <a:lnTo>
                        <a:pt x="874" y="1187"/>
                      </a:lnTo>
                      <a:lnTo>
                        <a:pt x="822" y="1187"/>
                      </a:lnTo>
                      <a:lnTo>
                        <a:pt x="768" y="1188"/>
                      </a:lnTo>
                      <a:lnTo>
                        <a:pt x="717" y="1188"/>
                      </a:lnTo>
                      <a:lnTo>
                        <a:pt x="668" y="1188"/>
                      </a:lnTo>
                      <a:lnTo>
                        <a:pt x="628" y="1188"/>
                      </a:lnTo>
                      <a:lnTo>
                        <a:pt x="620" y="1188"/>
                      </a:lnTo>
                      <a:lnTo>
                        <a:pt x="611" y="1189"/>
                      </a:lnTo>
                      <a:lnTo>
                        <a:pt x="603" y="1189"/>
                      </a:lnTo>
                      <a:lnTo>
                        <a:pt x="595" y="1189"/>
                      </a:lnTo>
                      <a:lnTo>
                        <a:pt x="586" y="1189"/>
                      </a:lnTo>
                      <a:lnTo>
                        <a:pt x="578" y="1189"/>
                      </a:lnTo>
                      <a:lnTo>
                        <a:pt x="569" y="1188"/>
                      </a:lnTo>
                      <a:lnTo>
                        <a:pt x="562" y="1188"/>
                      </a:lnTo>
                      <a:lnTo>
                        <a:pt x="524" y="1188"/>
                      </a:lnTo>
                      <a:lnTo>
                        <a:pt x="472" y="1187"/>
                      </a:lnTo>
                      <a:lnTo>
                        <a:pt x="412" y="1186"/>
                      </a:lnTo>
                      <a:lnTo>
                        <a:pt x="348" y="1183"/>
                      </a:lnTo>
                      <a:lnTo>
                        <a:pt x="284" y="1179"/>
                      </a:lnTo>
                      <a:lnTo>
                        <a:pt x="224" y="1174"/>
                      </a:lnTo>
                      <a:lnTo>
                        <a:pt x="197" y="1171"/>
                      </a:lnTo>
                      <a:lnTo>
                        <a:pt x="174" y="1167"/>
                      </a:lnTo>
                      <a:lnTo>
                        <a:pt x="153" y="1163"/>
                      </a:lnTo>
                      <a:lnTo>
                        <a:pt x="137" y="1158"/>
                      </a:lnTo>
                      <a:lnTo>
                        <a:pt x="122" y="1151"/>
                      </a:lnTo>
                      <a:lnTo>
                        <a:pt x="110" y="1144"/>
                      </a:lnTo>
                      <a:lnTo>
                        <a:pt x="99" y="1135"/>
                      </a:lnTo>
                      <a:lnTo>
                        <a:pt x="92" y="1127"/>
                      </a:lnTo>
                      <a:lnTo>
                        <a:pt x="85" y="1117"/>
                      </a:lnTo>
                      <a:lnTo>
                        <a:pt x="82" y="1107"/>
                      </a:lnTo>
                      <a:lnTo>
                        <a:pt x="80" y="1096"/>
                      </a:lnTo>
                      <a:lnTo>
                        <a:pt x="79" y="1086"/>
                      </a:lnTo>
                      <a:lnTo>
                        <a:pt x="80" y="1075"/>
                      </a:lnTo>
                      <a:lnTo>
                        <a:pt x="81" y="1065"/>
                      </a:lnTo>
                      <a:lnTo>
                        <a:pt x="84" y="1053"/>
                      </a:lnTo>
                      <a:lnTo>
                        <a:pt x="88" y="1043"/>
                      </a:lnTo>
                      <a:lnTo>
                        <a:pt x="96" y="1023"/>
                      </a:lnTo>
                      <a:lnTo>
                        <a:pt x="105" y="1007"/>
                      </a:lnTo>
                      <a:lnTo>
                        <a:pt x="108" y="1000"/>
                      </a:lnTo>
                      <a:lnTo>
                        <a:pt x="110" y="994"/>
                      </a:lnTo>
                      <a:lnTo>
                        <a:pt x="111" y="988"/>
                      </a:lnTo>
                      <a:lnTo>
                        <a:pt x="112" y="980"/>
                      </a:lnTo>
                      <a:lnTo>
                        <a:pt x="111" y="967"/>
                      </a:lnTo>
                      <a:lnTo>
                        <a:pt x="108" y="952"/>
                      </a:lnTo>
                      <a:lnTo>
                        <a:pt x="103" y="938"/>
                      </a:lnTo>
                      <a:lnTo>
                        <a:pt x="98" y="924"/>
                      </a:lnTo>
                      <a:lnTo>
                        <a:pt x="92" y="913"/>
                      </a:lnTo>
                      <a:lnTo>
                        <a:pt x="87" y="903"/>
                      </a:lnTo>
                      <a:lnTo>
                        <a:pt x="83" y="898"/>
                      </a:lnTo>
                      <a:lnTo>
                        <a:pt x="80" y="893"/>
                      </a:lnTo>
                      <a:lnTo>
                        <a:pt x="79" y="891"/>
                      </a:lnTo>
                      <a:lnTo>
                        <a:pt x="78" y="890"/>
                      </a:lnTo>
                      <a:lnTo>
                        <a:pt x="79" y="890"/>
                      </a:lnTo>
                      <a:lnTo>
                        <a:pt x="70" y="873"/>
                      </a:lnTo>
                      <a:lnTo>
                        <a:pt x="61" y="856"/>
                      </a:lnTo>
                      <a:lnTo>
                        <a:pt x="53" y="839"/>
                      </a:lnTo>
                      <a:lnTo>
                        <a:pt x="45" y="822"/>
                      </a:lnTo>
                      <a:lnTo>
                        <a:pt x="38" y="804"/>
                      </a:lnTo>
                      <a:lnTo>
                        <a:pt x="32" y="786"/>
                      </a:lnTo>
                      <a:lnTo>
                        <a:pt x="26" y="769"/>
                      </a:lnTo>
                      <a:lnTo>
                        <a:pt x="20" y="750"/>
                      </a:lnTo>
                      <a:lnTo>
                        <a:pt x="16" y="731"/>
                      </a:lnTo>
                      <a:lnTo>
                        <a:pt x="12" y="712"/>
                      </a:lnTo>
                      <a:lnTo>
                        <a:pt x="9" y="693"/>
                      </a:lnTo>
                      <a:lnTo>
                        <a:pt x="5" y="674"/>
                      </a:lnTo>
                      <a:lnTo>
                        <a:pt x="3" y="654"/>
                      </a:lnTo>
                      <a:lnTo>
                        <a:pt x="1" y="635"/>
                      </a:lnTo>
                      <a:lnTo>
                        <a:pt x="0" y="615"/>
                      </a:lnTo>
                      <a:lnTo>
                        <a:pt x="0" y="595"/>
                      </a:lnTo>
                      <a:lnTo>
                        <a:pt x="1" y="564"/>
                      </a:lnTo>
                      <a:lnTo>
                        <a:pt x="3" y="534"/>
                      </a:lnTo>
                      <a:lnTo>
                        <a:pt x="6" y="504"/>
                      </a:lnTo>
                      <a:lnTo>
                        <a:pt x="12" y="475"/>
                      </a:lnTo>
                      <a:lnTo>
                        <a:pt x="19" y="446"/>
                      </a:lnTo>
                      <a:lnTo>
                        <a:pt x="26" y="418"/>
                      </a:lnTo>
                      <a:lnTo>
                        <a:pt x="36" y="390"/>
                      </a:lnTo>
                      <a:lnTo>
                        <a:pt x="46" y="364"/>
                      </a:lnTo>
                      <a:lnTo>
                        <a:pt x="59" y="338"/>
                      </a:lnTo>
                      <a:lnTo>
                        <a:pt x="72" y="311"/>
                      </a:lnTo>
                      <a:lnTo>
                        <a:pt x="87" y="287"/>
                      </a:lnTo>
                      <a:lnTo>
                        <a:pt x="101" y="263"/>
                      </a:lnTo>
                      <a:lnTo>
                        <a:pt x="118" y="240"/>
                      </a:lnTo>
                      <a:lnTo>
                        <a:pt x="136" y="216"/>
                      </a:lnTo>
                      <a:lnTo>
                        <a:pt x="155" y="195"/>
                      </a:lnTo>
                      <a:lnTo>
                        <a:pt x="174" y="174"/>
                      </a:lnTo>
                      <a:lnTo>
                        <a:pt x="195" y="155"/>
                      </a:lnTo>
                      <a:lnTo>
                        <a:pt x="217" y="136"/>
                      </a:lnTo>
                      <a:lnTo>
                        <a:pt x="239" y="118"/>
                      </a:lnTo>
                      <a:lnTo>
                        <a:pt x="263" y="102"/>
                      </a:lnTo>
                      <a:lnTo>
                        <a:pt x="287" y="87"/>
                      </a:lnTo>
                      <a:lnTo>
                        <a:pt x="311" y="72"/>
                      </a:lnTo>
                      <a:lnTo>
                        <a:pt x="337" y="59"/>
                      </a:lnTo>
                      <a:lnTo>
                        <a:pt x="364" y="47"/>
                      </a:lnTo>
                      <a:lnTo>
                        <a:pt x="390" y="36"/>
                      </a:lnTo>
                      <a:lnTo>
                        <a:pt x="419" y="27"/>
                      </a:lnTo>
                      <a:lnTo>
                        <a:pt x="446" y="19"/>
                      </a:lnTo>
                      <a:lnTo>
                        <a:pt x="475" y="12"/>
                      </a:lnTo>
                      <a:lnTo>
                        <a:pt x="504" y="7"/>
                      </a:lnTo>
                      <a:lnTo>
                        <a:pt x="533" y="4"/>
                      </a:lnTo>
                      <a:lnTo>
                        <a:pt x="564" y="2"/>
                      </a:lnTo>
                      <a:lnTo>
                        <a:pt x="595" y="0"/>
                      </a:lnTo>
                      <a:close/>
                      <a:moveTo>
                        <a:pt x="592" y="345"/>
                      </a:moveTo>
                      <a:lnTo>
                        <a:pt x="606" y="345"/>
                      </a:lnTo>
                      <a:lnTo>
                        <a:pt x="619" y="346"/>
                      </a:lnTo>
                      <a:lnTo>
                        <a:pt x="633" y="348"/>
                      </a:lnTo>
                      <a:lnTo>
                        <a:pt x="645" y="350"/>
                      </a:lnTo>
                      <a:lnTo>
                        <a:pt x="658" y="353"/>
                      </a:lnTo>
                      <a:lnTo>
                        <a:pt x="670" y="357"/>
                      </a:lnTo>
                      <a:lnTo>
                        <a:pt x="682" y="361"/>
                      </a:lnTo>
                      <a:lnTo>
                        <a:pt x="695" y="366"/>
                      </a:lnTo>
                      <a:lnTo>
                        <a:pt x="706" y="371"/>
                      </a:lnTo>
                      <a:lnTo>
                        <a:pt x="717" y="377"/>
                      </a:lnTo>
                      <a:lnTo>
                        <a:pt x="728" y="383"/>
                      </a:lnTo>
                      <a:lnTo>
                        <a:pt x="739" y="390"/>
                      </a:lnTo>
                      <a:lnTo>
                        <a:pt x="750" y="398"/>
                      </a:lnTo>
                      <a:lnTo>
                        <a:pt x="759" y="405"/>
                      </a:lnTo>
                      <a:lnTo>
                        <a:pt x="768" y="413"/>
                      </a:lnTo>
                      <a:lnTo>
                        <a:pt x="778" y="422"/>
                      </a:lnTo>
                      <a:lnTo>
                        <a:pt x="786" y="431"/>
                      </a:lnTo>
                      <a:lnTo>
                        <a:pt x="795" y="441"/>
                      </a:lnTo>
                      <a:lnTo>
                        <a:pt x="802" y="450"/>
                      </a:lnTo>
                      <a:lnTo>
                        <a:pt x="810" y="461"/>
                      </a:lnTo>
                      <a:lnTo>
                        <a:pt x="817" y="471"/>
                      </a:lnTo>
                      <a:lnTo>
                        <a:pt x="823" y="482"/>
                      </a:lnTo>
                      <a:lnTo>
                        <a:pt x="829" y="494"/>
                      </a:lnTo>
                      <a:lnTo>
                        <a:pt x="834" y="505"/>
                      </a:lnTo>
                      <a:lnTo>
                        <a:pt x="839" y="517"/>
                      </a:lnTo>
                      <a:lnTo>
                        <a:pt x="843" y="529"/>
                      </a:lnTo>
                      <a:lnTo>
                        <a:pt x="846" y="542"/>
                      </a:lnTo>
                      <a:lnTo>
                        <a:pt x="850" y="555"/>
                      </a:lnTo>
                      <a:lnTo>
                        <a:pt x="852" y="567"/>
                      </a:lnTo>
                      <a:lnTo>
                        <a:pt x="853" y="580"/>
                      </a:lnTo>
                      <a:lnTo>
                        <a:pt x="854" y="594"/>
                      </a:lnTo>
                      <a:lnTo>
                        <a:pt x="855" y="607"/>
                      </a:lnTo>
                      <a:lnTo>
                        <a:pt x="854" y="620"/>
                      </a:lnTo>
                      <a:lnTo>
                        <a:pt x="853" y="634"/>
                      </a:lnTo>
                      <a:lnTo>
                        <a:pt x="852" y="646"/>
                      </a:lnTo>
                      <a:lnTo>
                        <a:pt x="850" y="660"/>
                      </a:lnTo>
                      <a:lnTo>
                        <a:pt x="846" y="673"/>
                      </a:lnTo>
                      <a:lnTo>
                        <a:pt x="843" y="685"/>
                      </a:lnTo>
                      <a:lnTo>
                        <a:pt x="839" y="697"/>
                      </a:lnTo>
                      <a:lnTo>
                        <a:pt x="834" y="708"/>
                      </a:lnTo>
                      <a:lnTo>
                        <a:pt x="829" y="720"/>
                      </a:lnTo>
                      <a:lnTo>
                        <a:pt x="823" y="732"/>
                      </a:lnTo>
                      <a:lnTo>
                        <a:pt x="817" y="742"/>
                      </a:lnTo>
                      <a:lnTo>
                        <a:pt x="810" y="754"/>
                      </a:lnTo>
                      <a:lnTo>
                        <a:pt x="802" y="763"/>
                      </a:lnTo>
                      <a:lnTo>
                        <a:pt x="795" y="774"/>
                      </a:lnTo>
                      <a:lnTo>
                        <a:pt x="786" y="783"/>
                      </a:lnTo>
                      <a:lnTo>
                        <a:pt x="778" y="792"/>
                      </a:lnTo>
                      <a:lnTo>
                        <a:pt x="768" y="801"/>
                      </a:lnTo>
                      <a:lnTo>
                        <a:pt x="759" y="809"/>
                      </a:lnTo>
                      <a:lnTo>
                        <a:pt x="750" y="817"/>
                      </a:lnTo>
                      <a:lnTo>
                        <a:pt x="739" y="824"/>
                      </a:lnTo>
                      <a:lnTo>
                        <a:pt x="728" y="831"/>
                      </a:lnTo>
                      <a:lnTo>
                        <a:pt x="717" y="837"/>
                      </a:lnTo>
                      <a:lnTo>
                        <a:pt x="706" y="843"/>
                      </a:lnTo>
                      <a:lnTo>
                        <a:pt x="695" y="849"/>
                      </a:lnTo>
                      <a:lnTo>
                        <a:pt x="682" y="853"/>
                      </a:lnTo>
                      <a:lnTo>
                        <a:pt x="670" y="857"/>
                      </a:lnTo>
                      <a:lnTo>
                        <a:pt x="658" y="860"/>
                      </a:lnTo>
                      <a:lnTo>
                        <a:pt x="645" y="863"/>
                      </a:lnTo>
                      <a:lnTo>
                        <a:pt x="633" y="865"/>
                      </a:lnTo>
                      <a:lnTo>
                        <a:pt x="619" y="868"/>
                      </a:lnTo>
                      <a:lnTo>
                        <a:pt x="606" y="869"/>
                      </a:lnTo>
                      <a:lnTo>
                        <a:pt x="592" y="869"/>
                      </a:lnTo>
                      <a:lnTo>
                        <a:pt x="579" y="869"/>
                      </a:lnTo>
                      <a:lnTo>
                        <a:pt x="566" y="868"/>
                      </a:lnTo>
                      <a:lnTo>
                        <a:pt x="552" y="865"/>
                      </a:lnTo>
                      <a:lnTo>
                        <a:pt x="540" y="863"/>
                      </a:lnTo>
                      <a:lnTo>
                        <a:pt x="527" y="860"/>
                      </a:lnTo>
                      <a:lnTo>
                        <a:pt x="514" y="857"/>
                      </a:lnTo>
                      <a:lnTo>
                        <a:pt x="503" y="853"/>
                      </a:lnTo>
                      <a:lnTo>
                        <a:pt x="491" y="849"/>
                      </a:lnTo>
                      <a:lnTo>
                        <a:pt x="479" y="843"/>
                      </a:lnTo>
                      <a:lnTo>
                        <a:pt x="468" y="837"/>
                      </a:lnTo>
                      <a:lnTo>
                        <a:pt x="456" y="831"/>
                      </a:lnTo>
                      <a:lnTo>
                        <a:pt x="446" y="824"/>
                      </a:lnTo>
                      <a:lnTo>
                        <a:pt x="436" y="817"/>
                      </a:lnTo>
                      <a:lnTo>
                        <a:pt x="426" y="809"/>
                      </a:lnTo>
                      <a:lnTo>
                        <a:pt x="416" y="801"/>
                      </a:lnTo>
                      <a:lnTo>
                        <a:pt x="407" y="792"/>
                      </a:lnTo>
                      <a:lnTo>
                        <a:pt x="399" y="783"/>
                      </a:lnTo>
                      <a:lnTo>
                        <a:pt x="390" y="774"/>
                      </a:lnTo>
                      <a:lnTo>
                        <a:pt x="383" y="763"/>
                      </a:lnTo>
                      <a:lnTo>
                        <a:pt x="375" y="754"/>
                      </a:lnTo>
                      <a:lnTo>
                        <a:pt x="369" y="742"/>
                      </a:lnTo>
                      <a:lnTo>
                        <a:pt x="363" y="732"/>
                      </a:lnTo>
                      <a:lnTo>
                        <a:pt x="356" y="720"/>
                      </a:lnTo>
                      <a:lnTo>
                        <a:pt x="351" y="708"/>
                      </a:lnTo>
                      <a:lnTo>
                        <a:pt x="347" y="697"/>
                      </a:lnTo>
                      <a:lnTo>
                        <a:pt x="343" y="685"/>
                      </a:lnTo>
                      <a:lnTo>
                        <a:pt x="338" y="673"/>
                      </a:lnTo>
                      <a:lnTo>
                        <a:pt x="336" y="660"/>
                      </a:lnTo>
                      <a:lnTo>
                        <a:pt x="333" y="646"/>
                      </a:lnTo>
                      <a:lnTo>
                        <a:pt x="332" y="634"/>
                      </a:lnTo>
                      <a:lnTo>
                        <a:pt x="331" y="620"/>
                      </a:lnTo>
                      <a:lnTo>
                        <a:pt x="331" y="607"/>
                      </a:lnTo>
                      <a:lnTo>
                        <a:pt x="331" y="594"/>
                      </a:lnTo>
                      <a:lnTo>
                        <a:pt x="332" y="580"/>
                      </a:lnTo>
                      <a:lnTo>
                        <a:pt x="333" y="567"/>
                      </a:lnTo>
                      <a:lnTo>
                        <a:pt x="336" y="555"/>
                      </a:lnTo>
                      <a:lnTo>
                        <a:pt x="338" y="542"/>
                      </a:lnTo>
                      <a:lnTo>
                        <a:pt x="343" y="529"/>
                      </a:lnTo>
                      <a:lnTo>
                        <a:pt x="347" y="517"/>
                      </a:lnTo>
                      <a:lnTo>
                        <a:pt x="351" y="505"/>
                      </a:lnTo>
                      <a:lnTo>
                        <a:pt x="356" y="494"/>
                      </a:lnTo>
                      <a:lnTo>
                        <a:pt x="363" y="482"/>
                      </a:lnTo>
                      <a:lnTo>
                        <a:pt x="369" y="471"/>
                      </a:lnTo>
                      <a:lnTo>
                        <a:pt x="375" y="461"/>
                      </a:lnTo>
                      <a:lnTo>
                        <a:pt x="383" y="450"/>
                      </a:lnTo>
                      <a:lnTo>
                        <a:pt x="390" y="441"/>
                      </a:lnTo>
                      <a:lnTo>
                        <a:pt x="399" y="431"/>
                      </a:lnTo>
                      <a:lnTo>
                        <a:pt x="407" y="422"/>
                      </a:lnTo>
                      <a:lnTo>
                        <a:pt x="416" y="413"/>
                      </a:lnTo>
                      <a:lnTo>
                        <a:pt x="426" y="405"/>
                      </a:lnTo>
                      <a:lnTo>
                        <a:pt x="436" y="398"/>
                      </a:lnTo>
                      <a:lnTo>
                        <a:pt x="446" y="390"/>
                      </a:lnTo>
                      <a:lnTo>
                        <a:pt x="456" y="383"/>
                      </a:lnTo>
                      <a:lnTo>
                        <a:pt x="468" y="377"/>
                      </a:lnTo>
                      <a:lnTo>
                        <a:pt x="479" y="371"/>
                      </a:lnTo>
                      <a:lnTo>
                        <a:pt x="491" y="366"/>
                      </a:lnTo>
                      <a:lnTo>
                        <a:pt x="503" y="361"/>
                      </a:lnTo>
                      <a:lnTo>
                        <a:pt x="514" y="357"/>
                      </a:lnTo>
                      <a:lnTo>
                        <a:pt x="527" y="353"/>
                      </a:lnTo>
                      <a:lnTo>
                        <a:pt x="540" y="350"/>
                      </a:lnTo>
                      <a:lnTo>
                        <a:pt x="552" y="348"/>
                      </a:lnTo>
                      <a:lnTo>
                        <a:pt x="566" y="346"/>
                      </a:lnTo>
                      <a:lnTo>
                        <a:pt x="579" y="345"/>
                      </a:lnTo>
                      <a:lnTo>
                        <a:pt x="592" y="3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3"/>
                <p:cNvSpPr>
                  <a:spLocks/>
                </p:cNvSpPr>
                <p:nvPr/>
              </p:nvSpPr>
              <p:spPr bwMode="auto">
                <a:xfrm>
                  <a:off x="5391294" y="4784581"/>
                  <a:ext cx="123825" cy="219075"/>
                </a:xfrm>
                <a:custGeom>
                  <a:avLst/>
                  <a:gdLst/>
                  <a:ahLst/>
                  <a:cxnLst>
                    <a:cxn ang="0">
                      <a:pos x="64" y="0"/>
                    </a:cxn>
                    <a:cxn ang="0">
                      <a:pos x="389" y="1117"/>
                    </a:cxn>
                    <a:cxn ang="0">
                      <a:pos x="641" y="0"/>
                    </a:cxn>
                    <a:cxn ang="0">
                      <a:pos x="703" y="0"/>
                    </a:cxn>
                    <a:cxn ang="0">
                      <a:pos x="422" y="1247"/>
                    </a:cxn>
                    <a:cxn ang="0">
                      <a:pos x="363" y="1249"/>
                    </a:cxn>
                    <a:cxn ang="0">
                      <a:pos x="0" y="0"/>
                    </a:cxn>
                    <a:cxn ang="0">
                      <a:pos x="64" y="0"/>
                    </a:cxn>
                  </a:cxnLst>
                  <a:rect l="0" t="0" r="r" b="b"/>
                  <a:pathLst>
                    <a:path w="703" h="1249">
                      <a:moveTo>
                        <a:pt x="64" y="0"/>
                      </a:moveTo>
                      <a:lnTo>
                        <a:pt x="389" y="1117"/>
                      </a:lnTo>
                      <a:lnTo>
                        <a:pt x="641" y="0"/>
                      </a:lnTo>
                      <a:lnTo>
                        <a:pt x="703" y="0"/>
                      </a:lnTo>
                      <a:lnTo>
                        <a:pt x="422" y="1247"/>
                      </a:lnTo>
                      <a:lnTo>
                        <a:pt x="363" y="1249"/>
                      </a:lnTo>
                      <a:lnTo>
                        <a:pt x="0" y="0"/>
                      </a:lnTo>
                      <a:lnTo>
                        <a:pt x="6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0" name="Group 63"/>
              <p:cNvGrpSpPr/>
              <p:nvPr/>
            </p:nvGrpSpPr>
            <p:grpSpPr>
              <a:xfrm>
                <a:off x="5063835" y="4623523"/>
                <a:ext cx="625765" cy="688169"/>
                <a:chOff x="7343485" y="4826723"/>
                <a:chExt cx="573087" cy="630237"/>
              </a:xfrm>
              <a:grpFill/>
            </p:grpSpPr>
            <p:sp>
              <p:nvSpPr>
                <p:cNvPr id="65" name="Freeform 14"/>
                <p:cNvSpPr>
                  <a:spLocks/>
                </p:cNvSpPr>
                <p:nvPr/>
              </p:nvSpPr>
              <p:spPr bwMode="auto">
                <a:xfrm>
                  <a:off x="7343485" y="5106123"/>
                  <a:ext cx="404813" cy="350837"/>
                </a:xfrm>
                <a:custGeom>
                  <a:avLst/>
                  <a:gdLst/>
                  <a:ahLst/>
                  <a:cxnLst>
                    <a:cxn ang="0">
                      <a:pos x="0" y="0"/>
                    </a:cxn>
                    <a:cxn ang="0">
                      <a:pos x="117" y="0"/>
                    </a:cxn>
                    <a:cxn ang="0">
                      <a:pos x="221" y="0"/>
                    </a:cxn>
                    <a:cxn ang="0">
                      <a:pos x="314" y="0"/>
                    </a:cxn>
                    <a:cxn ang="0">
                      <a:pos x="396" y="0"/>
                    </a:cxn>
                    <a:cxn ang="0">
                      <a:pos x="469" y="0"/>
                    </a:cxn>
                    <a:cxn ang="0">
                      <a:pos x="533" y="0"/>
                    </a:cxn>
                    <a:cxn ang="0">
                      <a:pos x="589" y="0"/>
                    </a:cxn>
                    <a:cxn ang="0">
                      <a:pos x="639" y="0"/>
                    </a:cxn>
                    <a:cxn ang="0">
                      <a:pos x="684" y="0"/>
                    </a:cxn>
                    <a:cxn ang="0">
                      <a:pos x="723" y="0"/>
                    </a:cxn>
                    <a:cxn ang="0">
                      <a:pos x="758" y="1"/>
                    </a:cxn>
                    <a:cxn ang="0">
                      <a:pos x="792" y="1"/>
                    </a:cxn>
                    <a:cxn ang="0">
                      <a:pos x="823" y="1"/>
                    </a:cxn>
                    <a:cxn ang="0">
                      <a:pos x="853" y="1"/>
                    </a:cxn>
                    <a:cxn ang="0">
                      <a:pos x="884" y="1"/>
                    </a:cxn>
                    <a:cxn ang="0">
                      <a:pos x="915" y="1"/>
                    </a:cxn>
                    <a:cxn ang="0">
                      <a:pos x="1146" y="1146"/>
                    </a:cxn>
                    <a:cxn ang="0">
                      <a:pos x="1395" y="2"/>
                    </a:cxn>
                    <a:cxn ang="0">
                      <a:pos x="1427" y="3"/>
                    </a:cxn>
                    <a:cxn ang="0">
                      <a:pos x="1457" y="3"/>
                    </a:cxn>
                    <a:cxn ang="0">
                      <a:pos x="1487" y="3"/>
                    </a:cxn>
                    <a:cxn ang="0">
                      <a:pos x="1516" y="3"/>
                    </a:cxn>
                    <a:cxn ang="0">
                      <a:pos x="1548" y="3"/>
                    </a:cxn>
                    <a:cxn ang="0">
                      <a:pos x="1583" y="4"/>
                    </a:cxn>
                    <a:cxn ang="0">
                      <a:pos x="1621" y="4"/>
                    </a:cxn>
                    <a:cxn ang="0">
                      <a:pos x="1663" y="4"/>
                    </a:cxn>
                    <a:cxn ang="0">
                      <a:pos x="1711" y="4"/>
                    </a:cxn>
                    <a:cxn ang="0">
                      <a:pos x="1767" y="4"/>
                    </a:cxn>
                    <a:cxn ang="0">
                      <a:pos x="1830" y="4"/>
                    </a:cxn>
                    <a:cxn ang="0">
                      <a:pos x="1902" y="4"/>
                    </a:cxn>
                    <a:cxn ang="0">
                      <a:pos x="1984" y="4"/>
                    </a:cxn>
                    <a:cxn ang="0">
                      <a:pos x="2077" y="5"/>
                    </a:cxn>
                    <a:cxn ang="0">
                      <a:pos x="2181" y="5"/>
                    </a:cxn>
                    <a:cxn ang="0">
                      <a:pos x="2299" y="5"/>
                    </a:cxn>
                    <a:cxn ang="0">
                      <a:pos x="2030" y="1993"/>
                    </a:cxn>
                    <a:cxn ang="0">
                      <a:pos x="270" y="1993"/>
                    </a:cxn>
                    <a:cxn ang="0">
                      <a:pos x="0" y="0"/>
                    </a:cxn>
                  </a:cxnLst>
                  <a:rect l="0" t="0" r="r" b="b"/>
                  <a:pathLst>
                    <a:path w="2299" h="1993">
                      <a:moveTo>
                        <a:pt x="0" y="0"/>
                      </a:moveTo>
                      <a:lnTo>
                        <a:pt x="117" y="0"/>
                      </a:lnTo>
                      <a:lnTo>
                        <a:pt x="221" y="0"/>
                      </a:lnTo>
                      <a:lnTo>
                        <a:pt x="314" y="0"/>
                      </a:lnTo>
                      <a:lnTo>
                        <a:pt x="396" y="0"/>
                      </a:lnTo>
                      <a:lnTo>
                        <a:pt x="469" y="0"/>
                      </a:lnTo>
                      <a:lnTo>
                        <a:pt x="533" y="0"/>
                      </a:lnTo>
                      <a:lnTo>
                        <a:pt x="589" y="0"/>
                      </a:lnTo>
                      <a:lnTo>
                        <a:pt x="639" y="0"/>
                      </a:lnTo>
                      <a:lnTo>
                        <a:pt x="684" y="0"/>
                      </a:lnTo>
                      <a:lnTo>
                        <a:pt x="723" y="0"/>
                      </a:lnTo>
                      <a:lnTo>
                        <a:pt x="758" y="1"/>
                      </a:lnTo>
                      <a:lnTo>
                        <a:pt x="792" y="1"/>
                      </a:lnTo>
                      <a:lnTo>
                        <a:pt x="823" y="1"/>
                      </a:lnTo>
                      <a:lnTo>
                        <a:pt x="853" y="1"/>
                      </a:lnTo>
                      <a:lnTo>
                        <a:pt x="884" y="1"/>
                      </a:lnTo>
                      <a:lnTo>
                        <a:pt x="915" y="1"/>
                      </a:lnTo>
                      <a:lnTo>
                        <a:pt x="1146" y="1146"/>
                      </a:lnTo>
                      <a:lnTo>
                        <a:pt x="1395" y="2"/>
                      </a:lnTo>
                      <a:lnTo>
                        <a:pt x="1427" y="3"/>
                      </a:lnTo>
                      <a:lnTo>
                        <a:pt x="1457" y="3"/>
                      </a:lnTo>
                      <a:lnTo>
                        <a:pt x="1487" y="3"/>
                      </a:lnTo>
                      <a:lnTo>
                        <a:pt x="1516" y="3"/>
                      </a:lnTo>
                      <a:lnTo>
                        <a:pt x="1548" y="3"/>
                      </a:lnTo>
                      <a:lnTo>
                        <a:pt x="1583" y="4"/>
                      </a:lnTo>
                      <a:lnTo>
                        <a:pt x="1621" y="4"/>
                      </a:lnTo>
                      <a:lnTo>
                        <a:pt x="1663" y="4"/>
                      </a:lnTo>
                      <a:lnTo>
                        <a:pt x="1711" y="4"/>
                      </a:lnTo>
                      <a:lnTo>
                        <a:pt x="1767" y="4"/>
                      </a:lnTo>
                      <a:lnTo>
                        <a:pt x="1830" y="4"/>
                      </a:lnTo>
                      <a:lnTo>
                        <a:pt x="1902" y="4"/>
                      </a:lnTo>
                      <a:lnTo>
                        <a:pt x="1984" y="4"/>
                      </a:lnTo>
                      <a:lnTo>
                        <a:pt x="2077" y="5"/>
                      </a:lnTo>
                      <a:lnTo>
                        <a:pt x="2181" y="5"/>
                      </a:lnTo>
                      <a:lnTo>
                        <a:pt x="2299" y="5"/>
                      </a:lnTo>
                      <a:lnTo>
                        <a:pt x="2030" y="1993"/>
                      </a:lnTo>
                      <a:lnTo>
                        <a:pt x="270" y="1993"/>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5"/>
                <p:cNvSpPr>
                  <a:spLocks/>
                </p:cNvSpPr>
                <p:nvPr/>
              </p:nvSpPr>
              <p:spPr bwMode="auto">
                <a:xfrm>
                  <a:off x="7424447" y="4921973"/>
                  <a:ext cx="242888" cy="153987"/>
                </a:xfrm>
                <a:custGeom>
                  <a:avLst/>
                  <a:gdLst/>
                  <a:ahLst/>
                  <a:cxnLst>
                    <a:cxn ang="0">
                      <a:pos x="1352" y="22"/>
                    </a:cxn>
                    <a:cxn ang="0">
                      <a:pos x="1361" y="67"/>
                    </a:cxn>
                    <a:cxn ang="0">
                      <a:pos x="1367" y="113"/>
                    </a:cxn>
                    <a:cxn ang="0">
                      <a:pos x="1371" y="160"/>
                    </a:cxn>
                    <a:cxn ang="0">
                      <a:pos x="1371" y="218"/>
                    </a:cxn>
                    <a:cxn ang="0">
                      <a:pos x="1363" y="288"/>
                    </a:cxn>
                    <a:cxn ang="0">
                      <a:pos x="1350" y="354"/>
                    </a:cxn>
                    <a:cxn ang="0">
                      <a:pos x="1330" y="418"/>
                    </a:cxn>
                    <a:cxn ang="0">
                      <a:pos x="1303" y="480"/>
                    </a:cxn>
                    <a:cxn ang="0">
                      <a:pos x="1272" y="538"/>
                    </a:cxn>
                    <a:cxn ang="0">
                      <a:pos x="1235" y="593"/>
                    </a:cxn>
                    <a:cxn ang="0">
                      <a:pos x="1192" y="644"/>
                    </a:cxn>
                    <a:cxn ang="0">
                      <a:pos x="1146" y="690"/>
                    </a:cxn>
                    <a:cxn ang="0">
                      <a:pos x="1096" y="732"/>
                    </a:cxn>
                    <a:cxn ang="0">
                      <a:pos x="1041" y="769"/>
                    </a:cxn>
                    <a:cxn ang="0">
                      <a:pos x="983" y="801"/>
                    </a:cxn>
                    <a:cxn ang="0">
                      <a:pos x="922" y="827"/>
                    </a:cxn>
                    <a:cxn ang="0">
                      <a:pos x="857" y="847"/>
                    </a:cxn>
                    <a:cxn ang="0">
                      <a:pos x="790" y="861"/>
                    </a:cxn>
                    <a:cxn ang="0">
                      <a:pos x="721" y="867"/>
                    </a:cxn>
                    <a:cxn ang="0">
                      <a:pos x="651" y="867"/>
                    </a:cxn>
                    <a:cxn ang="0">
                      <a:pos x="582" y="861"/>
                    </a:cxn>
                    <a:cxn ang="0">
                      <a:pos x="515" y="847"/>
                    </a:cxn>
                    <a:cxn ang="0">
                      <a:pos x="450" y="827"/>
                    </a:cxn>
                    <a:cxn ang="0">
                      <a:pos x="389" y="801"/>
                    </a:cxn>
                    <a:cxn ang="0">
                      <a:pos x="331" y="769"/>
                    </a:cxn>
                    <a:cxn ang="0">
                      <a:pos x="277" y="732"/>
                    </a:cxn>
                    <a:cxn ang="0">
                      <a:pos x="226" y="690"/>
                    </a:cxn>
                    <a:cxn ang="0">
                      <a:pos x="178" y="644"/>
                    </a:cxn>
                    <a:cxn ang="0">
                      <a:pos x="137" y="593"/>
                    </a:cxn>
                    <a:cxn ang="0">
                      <a:pos x="100" y="538"/>
                    </a:cxn>
                    <a:cxn ang="0">
                      <a:pos x="68" y="480"/>
                    </a:cxn>
                    <a:cxn ang="0">
                      <a:pos x="43" y="418"/>
                    </a:cxn>
                    <a:cxn ang="0">
                      <a:pos x="22" y="354"/>
                    </a:cxn>
                    <a:cxn ang="0">
                      <a:pos x="9" y="288"/>
                    </a:cxn>
                    <a:cxn ang="0">
                      <a:pos x="1" y="218"/>
                    </a:cxn>
                    <a:cxn ang="0">
                      <a:pos x="1" y="160"/>
                    </a:cxn>
                    <a:cxn ang="0">
                      <a:pos x="5" y="113"/>
                    </a:cxn>
                    <a:cxn ang="0">
                      <a:pos x="11" y="67"/>
                    </a:cxn>
                    <a:cxn ang="0">
                      <a:pos x="19" y="22"/>
                    </a:cxn>
                    <a:cxn ang="0">
                      <a:pos x="1346" y="0"/>
                    </a:cxn>
                  </a:cxnLst>
                  <a:rect l="0" t="0" r="r" b="b"/>
                  <a:pathLst>
                    <a:path w="1372" h="868">
                      <a:moveTo>
                        <a:pt x="1346" y="0"/>
                      </a:moveTo>
                      <a:lnTo>
                        <a:pt x="1352" y="22"/>
                      </a:lnTo>
                      <a:lnTo>
                        <a:pt x="1357" y="44"/>
                      </a:lnTo>
                      <a:lnTo>
                        <a:pt x="1361" y="67"/>
                      </a:lnTo>
                      <a:lnTo>
                        <a:pt x="1365" y="90"/>
                      </a:lnTo>
                      <a:lnTo>
                        <a:pt x="1367" y="113"/>
                      </a:lnTo>
                      <a:lnTo>
                        <a:pt x="1370" y="136"/>
                      </a:lnTo>
                      <a:lnTo>
                        <a:pt x="1371" y="160"/>
                      </a:lnTo>
                      <a:lnTo>
                        <a:pt x="1372" y="183"/>
                      </a:lnTo>
                      <a:lnTo>
                        <a:pt x="1371" y="218"/>
                      </a:lnTo>
                      <a:lnTo>
                        <a:pt x="1367" y="253"/>
                      </a:lnTo>
                      <a:lnTo>
                        <a:pt x="1363" y="288"/>
                      </a:lnTo>
                      <a:lnTo>
                        <a:pt x="1357" y="321"/>
                      </a:lnTo>
                      <a:lnTo>
                        <a:pt x="1350" y="354"/>
                      </a:lnTo>
                      <a:lnTo>
                        <a:pt x="1340" y="387"/>
                      </a:lnTo>
                      <a:lnTo>
                        <a:pt x="1330" y="418"/>
                      </a:lnTo>
                      <a:lnTo>
                        <a:pt x="1317" y="450"/>
                      </a:lnTo>
                      <a:lnTo>
                        <a:pt x="1303" y="480"/>
                      </a:lnTo>
                      <a:lnTo>
                        <a:pt x="1288" y="510"/>
                      </a:lnTo>
                      <a:lnTo>
                        <a:pt x="1272" y="538"/>
                      </a:lnTo>
                      <a:lnTo>
                        <a:pt x="1254" y="566"/>
                      </a:lnTo>
                      <a:lnTo>
                        <a:pt x="1235" y="593"/>
                      </a:lnTo>
                      <a:lnTo>
                        <a:pt x="1215" y="618"/>
                      </a:lnTo>
                      <a:lnTo>
                        <a:pt x="1192" y="644"/>
                      </a:lnTo>
                      <a:lnTo>
                        <a:pt x="1170" y="667"/>
                      </a:lnTo>
                      <a:lnTo>
                        <a:pt x="1146" y="690"/>
                      </a:lnTo>
                      <a:lnTo>
                        <a:pt x="1122" y="711"/>
                      </a:lnTo>
                      <a:lnTo>
                        <a:pt x="1096" y="732"/>
                      </a:lnTo>
                      <a:lnTo>
                        <a:pt x="1069" y="751"/>
                      </a:lnTo>
                      <a:lnTo>
                        <a:pt x="1041" y="769"/>
                      </a:lnTo>
                      <a:lnTo>
                        <a:pt x="1012" y="786"/>
                      </a:lnTo>
                      <a:lnTo>
                        <a:pt x="983" y="801"/>
                      </a:lnTo>
                      <a:lnTo>
                        <a:pt x="952" y="814"/>
                      </a:lnTo>
                      <a:lnTo>
                        <a:pt x="922" y="827"/>
                      </a:lnTo>
                      <a:lnTo>
                        <a:pt x="889" y="838"/>
                      </a:lnTo>
                      <a:lnTo>
                        <a:pt x="857" y="847"/>
                      </a:lnTo>
                      <a:lnTo>
                        <a:pt x="824" y="854"/>
                      </a:lnTo>
                      <a:lnTo>
                        <a:pt x="790" y="861"/>
                      </a:lnTo>
                      <a:lnTo>
                        <a:pt x="756" y="865"/>
                      </a:lnTo>
                      <a:lnTo>
                        <a:pt x="721" y="867"/>
                      </a:lnTo>
                      <a:lnTo>
                        <a:pt x="685" y="868"/>
                      </a:lnTo>
                      <a:lnTo>
                        <a:pt x="651" y="867"/>
                      </a:lnTo>
                      <a:lnTo>
                        <a:pt x="616" y="865"/>
                      </a:lnTo>
                      <a:lnTo>
                        <a:pt x="582" y="861"/>
                      </a:lnTo>
                      <a:lnTo>
                        <a:pt x="548" y="854"/>
                      </a:lnTo>
                      <a:lnTo>
                        <a:pt x="515" y="847"/>
                      </a:lnTo>
                      <a:lnTo>
                        <a:pt x="482" y="838"/>
                      </a:lnTo>
                      <a:lnTo>
                        <a:pt x="450" y="827"/>
                      </a:lnTo>
                      <a:lnTo>
                        <a:pt x="420" y="814"/>
                      </a:lnTo>
                      <a:lnTo>
                        <a:pt x="389" y="801"/>
                      </a:lnTo>
                      <a:lnTo>
                        <a:pt x="360" y="786"/>
                      </a:lnTo>
                      <a:lnTo>
                        <a:pt x="331" y="769"/>
                      </a:lnTo>
                      <a:lnTo>
                        <a:pt x="303" y="751"/>
                      </a:lnTo>
                      <a:lnTo>
                        <a:pt x="277" y="732"/>
                      </a:lnTo>
                      <a:lnTo>
                        <a:pt x="250" y="711"/>
                      </a:lnTo>
                      <a:lnTo>
                        <a:pt x="226" y="690"/>
                      </a:lnTo>
                      <a:lnTo>
                        <a:pt x="202" y="667"/>
                      </a:lnTo>
                      <a:lnTo>
                        <a:pt x="178" y="644"/>
                      </a:lnTo>
                      <a:lnTo>
                        <a:pt x="157" y="618"/>
                      </a:lnTo>
                      <a:lnTo>
                        <a:pt x="137" y="593"/>
                      </a:lnTo>
                      <a:lnTo>
                        <a:pt x="117" y="566"/>
                      </a:lnTo>
                      <a:lnTo>
                        <a:pt x="100" y="538"/>
                      </a:lnTo>
                      <a:lnTo>
                        <a:pt x="84" y="510"/>
                      </a:lnTo>
                      <a:lnTo>
                        <a:pt x="68" y="480"/>
                      </a:lnTo>
                      <a:lnTo>
                        <a:pt x="54" y="450"/>
                      </a:lnTo>
                      <a:lnTo>
                        <a:pt x="43" y="418"/>
                      </a:lnTo>
                      <a:lnTo>
                        <a:pt x="31" y="387"/>
                      </a:lnTo>
                      <a:lnTo>
                        <a:pt x="22" y="354"/>
                      </a:lnTo>
                      <a:lnTo>
                        <a:pt x="14" y="321"/>
                      </a:lnTo>
                      <a:lnTo>
                        <a:pt x="9" y="288"/>
                      </a:lnTo>
                      <a:lnTo>
                        <a:pt x="5" y="253"/>
                      </a:lnTo>
                      <a:lnTo>
                        <a:pt x="1" y="218"/>
                      </a:lnTo>
                      <a:lnTo>
                        <a:pt x="0" y="183"/>
                      </a:lnTo>
                      <a:lnTo>
                        <a:pt x="1" y="160"/>
                      </a:lnTo>
                      <a:lnTo>
                        <a:pt x="2" y="136"/>
                      </a:lnTo>
                      <a:lnTo>
                        <a:pt x="5" y="113"/>
                      </a:lnTo>
                      <a:lnTo>
                        <a:pt x="7" y="90"/>
                      </a:lnTo>
                      <a:lnTo>
                        <a:pt x="11" y="67"/>
                      </a:lnTo>
                      <a:lnTo>
                        <a:pt x="15" y="44"/>
                      </a:lnTo>
                      <a:lnTo>
                        <a:pt x="19" y="22"/>
                      </a:lnTo>
                      <a:lnTo>
                        <a:pt x="26" y="0"/>
                      </a:lnTo>
                      <a:lnTo>
                        <a:pt x="13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6"/>
                <p:cNvSpPr>
                  <a:spLocks/>
                </p:cNvSpPr>
                <p:nvPr/>
              </p:nvSpPr>
              <p:spPr bwMode="auto">
                <a:xfrm>
                  <a:off x="7432385" y="4826723"/>
                  <a:ext cx="300038" cy="79375"/>
                </a:xfrm>
                <a:custGeom>
                  <a:avLst/>
                  <a:gdLst/>
                  <a:ahLst/>
                  <a:cxnLst>
                    <a:cxn ang="0">
                      <a:pos x="1287" y="451"/>
                    </a:cxn>
                    <a:cxn ang="0">
                      <a:pos x="1700" y="394"/>
                    </a:cxn>
                    <a:cxn ang="0">
                      <a:pos x="1218" y="314"/>
                    </a:cxn>
                    <a:cxn ang="0">
                      <a:pos x="1194" y="279"/>
                    </a:cxn>
                    <a:cxn ang="0">
                      <a:pos x="1166" y="245"/>
                    </a:cxn>
                    <a:cxn ang="0">
                      <a:pos x="1137" y="212"/>
                    </a:cxn>
                    <a:cxn ang="0">
                      <a:pos x="1106" y="182"/>
                    </a:cxn>
                    <a:cxn ang="0">
                      <a:pos x="1074" y="154"/>
                    </a:cxn>
                    <a:cxn ang="0">
                      <a:pos x="1039" y="128"/>
                    </a:cxn>
                    <a:cxn ang="0">
                      <a:pos x="1003" y="104"/>
                    </a:cxn>
                    <a:cxn ang="0">
                      <a:pos x="965" y="82"/>
                    </a:cxn>
                    <a:cxn ang="0">
                      <a:pos x="926" y="63"/>
                    </a:cxn>
                    <a:cxn ang="0">
                      <a:pos x="886" y="46"/>
                    </a:cxn>
                    <a:cxn ang="0">
                      <a:pos x="844" y="31"/>
                    </a:cxn>
                    <a:cxn ang="0">
                      <a:pos x="801" y="19"/>
                    </a:cxn>
                    <a:cxn ang="0">
                      <a:pos x="756" y="10"/>
                    </a:cxn>
                    <a:cxn ang="0">
                      <a:pos x="712" y="5"/>
                    </a:cxn>
                    <a:cxn ang="0">
                      <a:pos x="666" y="1"/>
                    </a:cxn>
                    <a:cxn ang="0">
                      <a:pos x="615" y="1"/>
                    </a:cxn>
                    <a:cxn ang="0">
                      <a:pos x="561" y="6"/>
                    </a:cxn>
                    <a:cxn ang="0">
                      <a:pos x="509" y="14"/>
                    </a:cxn>
                    <a:cxn ang="0">
                      <a:pos x="457" y="27"/>
                    </a:cxn>
                    <a:cxn ang="0">
                      <a:pos x="406" y="43"/>
                    </a:cxn>
                    <a:cxn ang="0">
                      <a:pos x="358" y="63"/>
                    </a:cxn>
                    <a:cxn ang="0">
                      <a:pos x="312" y="87"/>
                    </a:cxn>
                    <a:cxn ang="0">
                      <a:pos x="267" y="113"/>
                    </a:cxn>
                    <a:cxn ang="0">
                      <a:pos x="226" y="143"/>
                    </a:cxn>
                    <a:cxn ang="0">
                      <a:pos x="186" y="176"/>
                    </a:cxn>
                    <a:cxn ang="0">
                      <a:pos x="149" y="212"/>
                    </a:cxn>
                    <a:cxn ang="0">
                      <a:pos x="114" y="250"/>
                    </a:cxn>
                    <a:cxn ang="0">
                      <a:pos x="84" y="291"/>
                    </a:cxn>
                    <a:cxn ang="0">
                      <a:pos x="55" y="334"/>
                    </a:cxn>
                    <a:cxn ang="0">
                      <a:pos x="30" y="380"/>
                    </a:cxn>
                    <a:cxn ang="0">
                      <a:pos x="9" y="427"/>
                    </a:cxn>
                    <a:cxn ang="0">
                      <a:pos x="851" y="451"/>
                    </a:cxn>
                  </a:cxnLst>
                  <a:rect l="0" t="0" r="r" b="b"/>
                  <a:pathLst>
                    <a:path w="1700" h="451">
                      <a:moveTo>
                        <a:pt x="851" y="451"/>
                      </a:moveTo>
                      <a:lnTo>
                        <a:pt x="1287" y="451"/>
                      </a:lnTo>
                      <a:lnTo>
                        <a:pt x="1700" y="451"/>
                      </a:lnTo>
                      <a:lnTo>
                        <a:pt x="1700" y="394"/>
                      </a:lnTo>
                      <a:lnTo>
                        <a:pt x="1230" y="332"/>
                      </a:lnTo>
                      <a:lnTo>
                        <a:pt x="1218" y="314"/>
                      </a:lnTo>
                      <a:lnTo>
                        <a:pt x="1206" y="296"/>
                      </a:lnTo>
                      <a:lnTo>
                        <a:pt x="1194" y="279"/>
                      </a:lnTo>
                      <a:lnTo>
                        <a:pt x="1180" y="262"/>
                      </a:lnTo>
                      <a:lnTo>
                        <a:pt x="1166" y="245"/>
                      </a:lnTo>
                      <a:lnTo>
                        <a:pt x="1152" y="228"/>
                      </a:lnTo>
                      <a:lnTo>
                        <a:pt x="1137" y="212"/>
                      </a:lnTo>
                      <a:lnTo>
                        <a:pt x="1122" y="197"/>
                      </a:lnTo>
                      <a:lnTo>
                        <a:pt x="1106" y="182"/>
                      </a:lnTo>
                      <a:lnTo>
                        <a:pt x="1090" y="168"/>
                      </a:lnTo>
                      <a:lnTo>
                        <a:pt x="1074" y="154"/>
                      </a:lnTo>
                      <a:lnTo>
                        <a:pt x="1057" y="141"/>
                      </a:lnTo>
                      <a:lnTo>
                        <a:pt x="1039" y="128"/>
                      </a:lnTo>
                      <a:lnTo>
                        <a:pt x="1021" y="115"/>
                      </a:lnTo>
                      <a:lnTo>
                        <a:pt x="1003" y="104"/>
                      </a:lnTo>
                      <a:lnTo>
                        <a:pt x="984" y="92"/>
                      </a:lnTo>
                      <a:lnTo>
                        <a:pt x="965" y="82"/>
                      </a:lnTo>
                      <a:lnTo>
                        <a:pt x="946" y="72"/>
                      </a:lnTo>
                      <a:lnTo>
                        <a:pt x="926" y="63"/>
                      </a:lnTo>
                      <a:lnTo>
                        <a:pt x="906" y="53"/>
                      </a:lnTo>
                      <a:lnTo>
                        <a:pt x="886" y="46"/>
                      </a:lnTo>
                      <a:lnTo>
                        <a:pt x="865" y="38"/>
                      </a:lnTo>
                      <a:lnTo>
                        <a:pt x="844" y="31"/>
                      </a:lnTo>
                      <a:lnTo>
                        <a:pt x="823" y="25"/>
                      </a:lnTo>
                      <a:lnTo>
                        <a:pt x="801" y="19"/>
                      </a:lnTo>
                      <a:lnTo>
                        <a:pt x="778" y="14"/>
                      </a:lnTo>
                      <a:lnTo>
                        <a:pt x="756" y="10"/>
                      </a:lnTo>
                      <a:lnTo>
                        <a:pt x="734" y="7"/>
                      </a:lnTo>
                      <a:lnTo>
                        <a:pt x="712" y="5"/>
                      </a:lnTo>
                      <a:lnTo>
                        <a:pt x="689" y="3"/>
                      </a:lnTo>
                      <a:lnTo>
                        <a:pt x="666" y="1"/>
                      </a:lnTo>
                      <a:lnTo>
                        <a:pt x="642" y="0"/>
                      </a:lnTo>
                      <a:lnTo>
                        <a:pt x="615" y="1"/>
                      </a:lnTo>
                      <a:lnTo>
                        <a:pt x="588" y="4"/>
                      </a:lnTo>
                      <a:lnTo>
                        <a:pt x="561" y="6"/>
                      </a:lnTo>
                      <a:lnTo>
                        <a:pt x="535" y="10"/>
                      </a:lnTo>
                      <a:lnTo>
                        <a:pt x="509" y="14"/>
                      </a:lnTo>
                      <a:lnTo>
                        <a:pt x="482" y="20"/>
                      </a:lnTo>
                      <a:lnTo>
                        <a:pt x="457" y="27"/>
                      </a:lnTo>
                      <a:lnTo>
                        <a:pt x="432" y="34"/>
                      </a:lnTo>
                      <a:lnTo>
                        <a:pt x="406" y="43"/>
                      </a:lnTo>
                      <a:lnTo>
                        <a:pt x="382" y="52"/>
                      </a:lnTo>
                      <a:lnTo>
                        <a:pt x="358" y="63"/>
                      </a:lnTo>
                      <a:lnTo>
                        <a:pt x="335" y="74"/>
                      </a:lnTo>
                      <a:lnTo>
                        <a:pt x="312" y="87"/>
                      </a:lnTo>
                      <a:lnTo>
                        <a:pt x="289" y="99"/>
                      </a:lnTo>
                      <a:lnTo>
                        <a:pt x="267" y="113"/>
                      </a:lnTo>
                      <a:lnTo>
                        <a:pt x="246" y="128"/>
                      </a:lnTo>
                      <a:lnTo>
                        <a:pt x="226" y="143"/>
                      </a:lnTo>
                      <a:lnTo>
                        <a:pt x="205" y="160"/>
                      </a:lnTo>
                      <a:lnTo>
                        <a:pt x="186" y="176"/>
                      </a:lnTo>
                      <a:lnTo>
                        <a:pt x="167" y="193"/>
                      </a:lnTo>
                      <a:lnTo>
                        <a:pt x="149" y="212"/>
                      </a:lnTo>
                      <a:lnTo>
                        <a:pt x="131" y="231"/>
                      </a:lnTo>
                      <a:lnTo>
                        <a:pt x="114" y="250"/>
                      </a:lnTo>
                      <a:lnTo>
                        <a:pt x="99" y="270"/>
                      </a:lnTo>
                      <a:lnTo>
                        <a:pt x="84" y="291"/>
                      </a:lnTo>
                      <a:lnTo>
                        <a:pt x="69" y="312"/>
                      </a:lnTo>
                      <a:lnTo>
                        <a:pt x="55" y="334"/>
                      </a:lnTo>
                      <a:lnTo>
                        <a:pt x="43" y="357"/>
                      </a:lnTo>
                      <a:lnTo>
                        <a:pt x="30" y="380"/>
                      </a:lnTo>
                      <a:lnTo>
                        <a:pt x="18" y="403"/>
                      </a:lnTo>
                      <a:lnTo>
                        <a:pt x="9" y="427"/>
                      </a:lnTo>
                      <a:lnTo>
                        <a:pt x="0" y="451"/>
                      </a:lnTo>
                      <a:lnTo>
                        <a:pt x="851" y="45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7"/>
                <p:cNvSpPr>
                  <a:spLocks/>
                </p:cNvSpPr>
                <p:nvPr/>
              </p:nvSpPr>
              <p:spPr bwMode="auto">
                <a:xfrm>
                  <a:off x="7783222" y="5104535"/>
                  <a:ext cx="133350" cy="133350"/>
                </a:xfrm>
                <a:custGeom>
                  <a:avLst/>
                  <a:gdLst/>
                  <a:ahLst/>
                  <a:cxnLst>
                    <a:cxn ang="0">
                      <a:pos x="416" y="754"/>
                    </a:cxn>
                    <a:cxn ang="0">
                      <a:pos x="472" y="743"/>
                    </a:cxn>
                    <a:cxn ang="0">
                      <a:pos x="525" y="726"/>
                    </a:cxn>
                    <a:cxn ang="0">
                      <a:pos x="574" y="700"/>
                    </a:cxn>
                    <a:cxn ang="0">
                      <a:pos x="618" y="669"/>
                    </a:cxn>
                    <a:cxn ang="0">
                      <a:pos x="658" y="632"/>
                    </a:cxn>
                    <a:cxn ang="0">
                      <a:pos x="692" y="589"/>
                    </a:cxn>
                    <a:cxn ang="0">
                      <a:pos x="719" y="541"/>
                    </a:cxn>
                    <a:cxn ang="0">
                      <a:pos x="739" y="490"/>
                    </a:cxn>
                    <a:cxn ang="0">
                      <a:pos x="752" y="435"/>
                    </a:cxn>
                    <a:cxn ang="0">
                      <a:pos x="756" y="378"/>
                    </a:cxn>
                    <a:cxn ang="0">
                      <a:pos x="752" y="320"/>
                    </a:cxn>
                    <a:cxn ang="0">
                      <a:pos x="739" y="265"/>
                    </a:cxn>
                    <a:cxn ang="0">
                      <a:pos x="719" y="215"/>
                    </a:cxn>
                    <a:cxn ang="0">
                      <a:pos x="692" y="167"/>
                    </a:cxn>
                    <a:cxn ang="0">
                      <a:pos x="658" y="124"/>
                    </a:cxn>
                    <a:cxn ang="0">
                      <a:pos x="618" y="86"/>
                    </a:cxn>
                    <a:cxn ang="0">
                      <a:pos x="574" y="54"/>
                    </a:cxn>
                    <a:cxn ang="0">
                      <a:pos x="525" y="29"/>
                    </a:cxn>
                    <a:cxn ang="0">
                      <a:pos x="472" y="11"/>
                    </a:cxn>
                    <a:cxn ang="0">
                      <a:pos x="416" y="2"/>
                    </a:cxn>
                    <a:cxn ang="0">
                      <a:pos x="359" y="1"/>
                    </a:cxn>
                    <a:cxn ang="0">
                      <a:pos x="302" y="7"/>
                    </a:cxn>
                    <a:cxn ang="0">
                      <a:pos x="248" y="23"/>
                    </a:cxn>
                    <a:cxn ang="0">
                      <a:pos x="198" y="46"/>
                    </a:cxn>
                    <a:cxn ang="0">
                      <a:pos x="152" y="76"/>
                    </a:cxn>
                    <a:cxn ang="0">
                      <a:pos x="111" y="110"/>
                    </a:cxn>
                    <a:cxn ang="0">
                      <a:pos x="75" y="151"/>
                    </a:cxn>
                    <a:cxn ang="0">
                      <a:pos x="45" y="198"/>
                    </a:cxn>
                    <a:cxn ang="0">
                      <a:pos x="23" y="248"/>
                    </a:cxn>
                    <a:cxn ang="0">
                      <a:pos x="8" y="302"/>
                    </a:cxn>
                    <a:cxn ang="0">
                      <a:pos x="0" y="358"/>
                    </a:cxn>
                    <a:cxn ang="0">
                      <a:pos x="2" y="416"/>
                    </a:cxn>
                    <a:cxn ang="0">
                      <a:pos x="12" y="472"/>
                    </a:cxn>
                    <a:cxn ang="0">
                      <a:pos x="30" y="524"/>
                    </a:cxn>
                    <a:cxn ang="0">
                      <a:pos x="55" y="574"/>
                    </a:cxn>
                    <a:cxn ang="0">
                      <a:pos x="87" y="618"/>
                    </a:cxn>
                    <a:cxn ang="0">
                      <a:pos x="123" y="657"/>
                    </a:cxn>
                    <a:cxn ang="0">
                      <a:pos x="167" y="691"/>
                    </a:cxn>
                    <a:cxn ang="0">
                      <a:pos x="214" y="718"/>
                    </a:cxn>
                    <a:cxn ang="0">
                      <a:pos x="266" y="738"/>
                    </a:cxn>
                    <a:cxn ang="0">
                      <a:pos x="321" y="751"/>
                    </a:cxn>
                    <a:cxn ang="0">
                      <a:pos x="377" y="755"/>
                    </a:cxn>
                  </a:cxnLst>
                  <a:rect l="0" t="0" r="r" b="b"/>
                  <a:pathLst>
                    <a:path w="756" h="755">
                      <a:moveTo>
                        <a:pt x="377" y="755"/>
                      </a:moveTo>
                      <a:lnTo>
                        <a:pt x="398" y="755"/>
                      </a:lnTo>
                      <a:lnTo>
                        <a:pt x="416" y="754"/>
                      </a:lnTo>
                      <a:lnTo>
                        <a:pt x="435" y="751"/>
                      </a:lnTo>
                      <a:lnTo>
                        <a:pt x="453" y="748"/>
                      </a:lnTo>
                      <a:lnTo>
                        <a:pt x="472" y="743"/>
                      </a:lnTo>
                      <a:lnTo>
                        <a:pt x="490" y="738"/>
                      </a:lnTo>
                      <a:lnTo>
                        <a:pt x="507" y="733"/>
                      </a:lnTo>
                      <a:lnTo>
                        <a:pt x="525" y="726"/>
                      </a:lnTo>
                      <a:lnTo>
                        <a:pt x="542" y="718"/>
                      </a:lnTo>
                      <a:lnTo>
                        <a:pt x="558" y="710"/>
                      </a:lnTo>
                      <a:lnTo>
                        <a:pt x="574" y="700"/>
                      </a:lnTo>
                      <a:lnTo>
                        <a:pt x="589" y="691"/>
                      </a:lnTo>
                      <a:lnTo>
                        <a:pt x="604" y="680"/>
                      </a:lnTo>
                      <a:lnTo>
                        <a:pt x="618" y="669"/>
                      </a:lnTo>
                      <a:lnTo>
                        <a:pt x="632" y="657"/>
                      </a:lnTo>
                      <a:lnTo>
                        <a:pt x="645" y="644"/>
                      </a:lnTo>
                      <a:lnTo>
                        <a:pt x="658" y="632"/>
                      </a:lnTo>
                      <a:lnTo>
                        <a:pt x="669" y="618"/>
                      </a:lnTo>
                      <a:lnTo>
                        <a:pt x="681" y="603"/>
                      </a:lnTo>
                      <a:lnTo>
                        <a:pt x="692" y="589"/>
                      </a:lnTo>
                      <a:lnTo>
                        <a:pt x="701" y="574"/>
                      </a:lnTo>
                      <a:lnTo>
                        <a:pt x="711" y="557"/>
                      </a:lnTo>
                      <a:lnTo>
                        <a:pt x="719" y="541"/>
                      </a:lnTo>
                      <a:lnTo>
                        <a:pt x="726" y="524"/>
                      </a:lnTo>
                      <a:lnTo>
                        <a:pt x="733" y="507"/>
                      </a:lnTo>
                      <a:lnTo>
                        <a:pt x="739" y="490"/>
                      </a:lnTo>
                      <a:lnTo>
                        <a:pt x="744" y="472"/>
                      </a:lnTo>
                      <a:lnTo>
                        <a:pt x="749" y="454"/>
                      </a:lnTo>
                      <a:lnTo>
                        <a:pt x="752" y="435"/>
                      </a:lnTo>
                      <a:lnTo>
                        <a:pt x="754" y="416"/>
                      </a:lnTo>
                      <a:lnTo>
                        <a:pt x="756" y="397"/>
                      </a:lnTo>
                      <a:lnTo>
                        <a:pt x="756" y="378"/>
                      </a:lnTo>
                      <a:lnTo>
                        <a:pt x="756" y="358"/>
                      </a:lnTo>
                      <a:lnTo>
                        <a:pt x="754" y="339"/>
                      </a:lnTo>
                      <a:lnTo>
                        <a:pt x="752" y="320"/>
                      </a:lnTo>
                      <a:lnTo>
                        <a:pt x="749" y="302"/>
                      </a:lnTo>
                      <a:lnTo>
                        <a:pt x="744" y="283"/>
                      </a:lnTo>
                      <a:lnTo>
                        <a:pt x="739" y="265"/>
                      </a:lnTo>
                      <a:lnTo>
                        <a:pt x="733" y="248"/>
                      </a:lnTo>
                      <a:lnTo>
                        <a:pt x="726" y="230"/>
                      </a:lnTo>
                      <a:lnTo>
                        <a:pt x="719" y="215"/>
                      </a:lnTo>
                      <a:lnTo>
                        <a:pt x="711" y="198"/>
                      </a:lnTo>
                      <a:lnTo>
                        <a:pt x="701" y="182"/>
                      </a:lnTo>
                      <a:lnTo>
                        <a:pt x="692" y="167"/>
                      </a:lnTo>
                      <a:lnTo>
                        <a:pt x="681" y="151"/>
                      </a:lnTo>
                      <a:lnTo>
                        <a:pt x="669" y="138"/>
                      </a:lnTo>
                      <a:lnTo>
                        <a:pt x="658" y="124"/>
                      </a:lnTo>
                      <a:lnTo>
                        <a:pt x="645" y="110"/>
                      </a:lnTo>
                      <a:lnTo>
                        <a:pt x="632" y="99"/>
                      </a:lnTo>
                      <a:lnTo>
                        <a:pt x="618" y="86"/>
                      </a:lnTo>
                      <a:lnTo>
                        <a:pt x="604" y="76"/>
                      </a:lnTo>
                      <a:lnTo>
                        <a:pt x="589" y="65"/>
                      </a:lnTo>
                      <a:lnTo>
                        <a:pt x="574" y="54"/>
                      </a:lnTo>
                      <a:lnTo>
                        <a:pt x="558" y="46"/>
                      </a:lnTo>
                      <a:lnTo>
                        <a:pt x="542" y="38"/>
                      </a:lnTo>
                      <a:lnTo>
                        <a:pt x="525" y="29"/>
                      </a:lnTo>
                      <a:lnTo>
                        <a:pt x="507" y="23"/>
                      </a:lnTo>
                      <a:lnTo>
                        <a:pt x="490" y="17"/>
                      </a:lnTo>
                      <a:lnTo>
                        <a:pt x="472" y="11"/>
                      </a:lnTo>
                      <a:lnTo>
                        <a:pt x="453" y="7"/>
                      </a:lnTo>
                      <a:lnTo>
                        <a:pt x="435" y="4"/>
                      </a:lnTo>
                      <a:lnTo>
                        <a:pt x="416" y="2"/>
                      </a:lnTo>
                      <a:lnTo>
                        <a:pt x="398" y="1"/>
                      </a:lnTo>
                      <a:lnTo>
                        <a:pt x="377" y="0"/>
                      </a:lnTo>
                      <a:lnTo>
                        <a:pt x="359" y="1"/>
                      </a:lnTo>
                      <a:lnTo>
                        <a:pt x="340" y="2"/>
                      </a:lnTo>
                      <a:lnTo>
                        <a:pt x="321" y="4"/>
                      </a:lnTo>
                      <a:lnTo>
                        <a:pt x="302" y="7"/>
                      </a:lnTo>
                      <a:lnTo>
                        <a:pt x="284" y="11"/>
                      </a:lnTo>
                      <a:lnTo>
                        <a:pt x="266" y="17"/>
                      </a:lnTo>
                      <a:lnTo>
                        <a:pt x="248" y="23"/>
                      </a:lnTo>
                      <a:lnTo>
                        <a:pt x="231" y="29"/>
                      </a:lnTo>
                      <a:lnTo>
                        <a:pt x="214" y="38"/>
                      </a:lnTo>
                      <a:lnTo>
                        <a:pt x="198" y="46"/>
                      </a:lnTo>
                      <a:lnTo>
                        <a:pt x="182" y="54"/>
                      </a:lnTo>
                      <a:lnTo>
                        <a:pt x="167" y="65"/>
                      </a:lnTo>
                      <a:lnTo>
                        <a:pt x="152" y="76"/>
                      </a:lnTo>
                      <a:lnTo>
                        <a:pt x="137" y="86"/>
                      </a:lnTo>
                      <a:lnTo>
                        <a:pt x="123" y="99"/>
                      </a:lnTo>
                      <a:lnTo>
                        <a:pt x="111" y="110"/>
                      </a:lnTo>
                      <a:lnTo>
                        <a:pt x="98" y="124"/>
                      </a:lnTo>
                      <a:lnTo>
                        <a:pt x="87" y="138"/>
                      </a:lnTo>
                      <a:lnTo>
                        <a:pt x="75" y="151"/>
                      </a:lnTo>
                      <a:lnTo>
                        <a:pt x="64" y="167"/>
                      </a:lnTo>
                      <a:lnTo>
                        <a:pt x="55" y="182"/>
                      </a:lnTo>
                      <a:lnTo>
                        <a:pt x="45" y="198"/>
                      </a:lnTo>
                      <a:lnTo>
                        <a:pt x="37" y="215"/>
                      </a:lnTo>
                      <a:lnTo>
                        <a:pt x="30" y="230"/>
                      </a:lnTo>
                      <a:lnTo>
                        <a:pt x="23" y="248"/>
                      </a:lnTo>
                      <a:lnTo>
                        <a:pt x="17" y="265"/>
                      </a:lnTo>
                      <a:lnTo>
                        <a:pt x="12" y="283"/>
                      </a:lnTo>
                      <a:lnTo>
                        <a:pt x="8" y="302"/>
                      </a:lnTo>
                      <a:lnTo>
                        <a:pt x="4" y="320"/>
                      </a:lnTo>
                      <a:lnTo>
                        <a:pt x="2" y="339"/>
                      </a:lnTo>
                      <a:lnTo>
                        <a:pt x="0" y="358"/>
                      </a:lnTo>
                      <a:lnTo>
                        <a:pt x="0" y="378"/>
                      </a:lnTo>
                      <a:lnTo>
                        <a:pt x="0" y="397"/>
                      </a:lnTo>
                      <a:lnTo>
                        <a:pt x="2" y="416"/>
                      </a:lnTo>
                      <a:lnTo>
                        <a:pt x="4" y="435"/>
                      </a:lnTo>
                      <a:lnTo>
                        <a:pt x="8" y="454"/>
                      </a:lnTo>
                      <a:lnTo>
                        <a:pt x="12" y="472"/>
                      </a:lnTo>
                      <a:lnTo>
                        <a:pt x="17" y="490"/>
                      </a:lnTo>
                      <a:lnTo>
                        <a:pt x="23" y="507"/>
                      </a:lnTo>
                      <a:lnTo>
                        <a:pt x="30" y="524"/>
                      </a:lnTo>
                      <a:lnTo>
                        <a:pt x="37" y="541"/>
                      </a:lnTo>
                      <a:lnTo>
                        <a:pt x="45" y="557"/>
                      </a:lnTo>
                      <a:lnTo>
                        <a:pt x="55" y="574"/>
                      </a:lnTo>
                      <a:lnTo>
                        <a:pt x="64" y="589"/>
                      </a:lnTo>
                      <a:lnTo>
                        <a:pt x="75" y="603"/>
                      </a:lnTo>
                      <a:lnTo>
                        <a:pt x="87" y="618"/>
                      </a:lnTo>
                      <a:lnTo>
                        <a:pt x="98" y="632"/>
                      </a:lnTo>
                      <a:lnTo>
                        <a:pt x="111" y="644"/>
                      </a:lnTo>
                      <a:lnTo>
                        <a:pt x="123" y="657"/>
                      </a:lnTo>
                      <a:lnTo>
                        <a:pt x="137" y="669"/>
                      </a:lnTo>
                      <a:lnTo>
                        <a:pt x="152" y="680"/>
                      </a:lnTo>
                      <a:lnTo>
                        <a:pt x="167" y="691"/>
                      </a:lnTo>
                      <a:lnTo>
                        <a:pt x="182" y="700"/>
                      </a:lnTo>
                      <a:lnTo>
                        <a:pt x="198" y="710"/>
                      </a:lnTo>
                      <a:lnTo>
                        <a:pt x="214" y="718"/>
                      </a:lnTo>
                      <a:lnTo>
                        <a:pt x="231" y="726"/>
                      </a:lnTo>
                      <a:lnTo>
                        <a:pt x="248" y="733"/>
                      </a:lnTo>
                      <a:lnTo>
                        <a:pt x="266" y="738"/>
                      </a:lnTo>
                      <a:lnTo>
                        <a:pt x="284" y="743"/>
                      </a:lnTo>
                      <a:lnTo>
                        <a:pt x="302" y="748"/>
                      </a:lnTo>
                      <a:lnTo>
                        <a:pt x="321" y="751"/>
                      </a:lnTo>
                      <a:lnTo>
                        <a:pt x="340" y="754"/>
                      </a:lnTo>
                      <a:lnTo>
                        <a:pt x="359" y="755"/>
                      </a:lnTo>
                      <a:lnTo>
                        <a:pt x="377" y="7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8"/>
                <p:cNvSpPr>
                  <a:spLocks noEditPoints="1"/>
                </p:cNvSpPr>
                <p:nvPr/>
              </p:nvSpPr>
              <p:spPr bwMode="auto">
                <a:xfrm>
                  <a:off x="7799097" y="4958485"/>
                  <a:ext cx="96838" cy="444500"/>
                </a:xfrm>
                <a:custGeom>
                  <a:avLst/>
                  <a:gdLst/>
                  <a:ahLst/>
                  <a:cxnLst>
                    <a:cxn ang="0">
                      <a:pos x="6" y="2308"/>
                    </a:cxn>
                    <a:cxn ang="0">
                      <a:pos x="0" y="2249"/>
                    </a:cxn>
                    <a:cxn ang="0">
                      <a:pos x="6" y="2190"/>
                    </a:cxn>
                    <a:cxn ang="0">
                      <a:pos x="26" y="2133"/>
                    </a:cxn>
                    <a:cxn ang="0">
                      <a:pos x="58" y="2081"/>
                    </a:cxn>
                    <a:cxn ang="0">
                      <a:pos x="98" y="2040"/>
                    </a:cxn>
                    <a:cxn ang="0">
                      <a:pos x="133" y="2015"/>
                    </a:cxn>
                    <a:cxn ang="0">
                      <a:pos x="171" y="1996"/>
                    </a:cxn>
                    <a:cxn ang="0">
                      <a:pos x="208" y="1652"/>
                    </a:cxn>
                    <a:cxn ang="0">
                      <a:pos x="286" y="1660"/>
                    </a:cxn>
                    <a:cxn ang="0">
                      <a:pos x="343" y="1656"/>
                    </a:cxn>
                    <a:cxn ang="0">
                      <a:pos x="377" y="1997"/>
                    </a:cxn>
                    <a:cxn ang="0">
                      <a:pos x="420" y="2020"/>
                    </a:cxn>
                    <a:cxn ang="0">
                      <a:pos x="460" y="2051"/>
                    </a:cxn>
                    <a:cxn ang="0">
                      <a:pos x="490" y="2084"/>
                    </a:cxn>
                    <a:cxn ang="0">
                      <a:pos x="512" y="2118"/>
                    </a:cxn>
                    <a:cxn ang="0">
                      <a:pos x="529" y="2155"/>
                    </a:cxn>
                    <a:cxn ang="0">
                      <a:pos x="539" y="2193"/>
                    </a:cxn>
                    <a:cxn ang="0">
                      <a:pos x="545" y="2232"/>
                    </a:cxn>
                    <a:cxn ang="0">
                      <a:pos x="545" y="2272"/>
                    </a:cxn>
                    <a:cxn ang="0">
                      <a:pos x="538" y="2311"/>
                    </a:cxn>
                    <a:cxn ang="0">
                      <a:pos x="527" y="2348"/>
                    </a:cxn>
                    <a:cxn ang="0">
                      <a:pos x="510" y="2385"/>
                    </a:cxn>
                    <a:cxn ang="0">
                      <a:pos x="488" y="2418"/>
                    </a:cxn>
                    <a:cxn ang="0">
                      <a:pos x="459" y="2449"/>
                    </a:cxn>
                    <a:cxn ang="0">
                      <a:pos x="409" y="2486"/>
                    </a:cxn>
                    <a:cxn ang="0">
                      <a:pos x="353" y="2510"/>
                    </a:cxn>
                    <a:cxn ang="0">
                      <a:pos x="295" y="2521"/>
                    </a:cxn>
                    <a:cxn ang="0">
                      <a:pos x="235" y="2520"/>
                    </a:cxn>
                    <a:cxn ang="0">
                      <a:pos x="177" y="2505"/>
                    </a:cxn>
                    <a:cxn ang="0">
                      <a:pos x="211" y="2167"/>
                    </a:cxn>
                    <a:cxn ang="0">
                      <a:pos x="183" y="531"/>
                    </a:cxn>
                    <a:cxn ang="0">
                      <a:pos x="139" y="511"/>
                    </a:cxn>
                    <a:cxn ang="0">
                      <a:pos x="98" y="483"/>
                    </a:cxn>
                    <a:cxn ang="0">
                      <a:pos x="64" y="449"/>
                    </a:cxn>
                    <a:cxn ang="0">
                      <a:pos x="40" y="416"/>
                    </a:cxn>
                    <a:cxn ang="0">
                      <a:pos x="22" y="380"/>
                    </a:cxn>
                    <a:cxn ang="0">
                      <a:pos x="8" y="343"/>
                    </a:cxn>
                    <a:cxn ang="0">
                      <a:pos x="2" y="304"/>
                    </a:cxn>
                    <a:cxn ang="0">
                      <a:pos x="0" y="265"/>
                    </a:cxn>
                    <a:cxn ang="0">
                      <a:pos x="4" y="225"/>
                    </a:cxn>
                    <a:cxn ang="0">
                      <a:pos x="13" y="187"/>
                    </a:cxn>
                    <a:cxn ang="0">
                      <a:pos x="29" y="150"/>
                    </a:cxn>
                    <a:cxn ang="0">
                      <a:pos x="50" y="115"/>
                    </a:cxn>
                    <a:cxn ang="0">
                      <a:pos x="77" y="84"/>
                    </a:cxn>
                    <a:cxn ang="0">
                      <a:pos x="119" y="48"/>
                    </a:cxn>
                    <a:cxn ang="0">
                      <a:pos x="174" y="19"/>
                    </a:cxn>
                    <a:cxn ang="0">
                      <a:pos x="232" y="4"/>
                    </a:cxn>
                    <a:cxn ang="0">
                      <a:pos x="291" y="2"/>
                    </a:cxn>
                    <a:cxn ang="0">
                      <a:pos x="350" y="12"/>
                    </a:cxn>
                    <a:cxn ang="0">
                      <a:pos x="194" y="206"/>
                    </a:cxn>
                    <a:cxn ang="0">
                      <a:pos x="534" y="195"/>
                    </a:cxn>
                    <a:cxn ang="0">
                      <a:pos x="545" y="254"/>
                    </a:cxn>
                    <a:cxn ang="0">
                      <a:pos x="543" y="313"/>
                    </a:cxn>
                    <a:cxn ang="0">
                      <a:pos x="528" y="371"/>
                    </a:cxn>
                    <a:cxn ang="0">
                      <a:pos x="499" y="425"/>
                    </a:cxn>
                    <a:cxn ang="0">
                      <a:pos x="459" y="472"/>
                    </a:cxn>
                    <a:cxn ang="0">
                      <a:pos x="425" y="500"/>
                    </a:cxn>
                    <a:cxn ang="0">
                      <a:pos x="388" y="521"/>
                    </a:cxn>
                    <a:cxn ang="0">
                      <a:pos x="362" y="764"/>
                    </a:cxn>
                    <a:cxn ang="0">
                      <a:pos x="305" y="758"/>
                    </a:cxn>
                    <a:cxn ang="0">
                      <a:pos x="235" y="761"/>
                    </a:cxn>
                  </a:cxnLst>
                  <a:rect l="0" t="0" r="r" b="b"/>
                  <a:pathLst>
                    <a:path w="546" h="2522">
                      <a:moveTo>
                        <a:pt x="18" y="2347"/>
                      </a:moveTo>
                      <a:lnTo>
                        <a:pt x="11" y="2328"/>
                      </a:lnTo>
                      <a:lnTo>
                        <a:pt x="6" y="2308"/>
                      </a:lnTo>
                      <a:lnTo>
                        <a:pt x="3" y="2289"/>
                      </a:lnTo>
                      <a:lnTo>
                        <a:pt x="1" y="2269"/>
                      </a:lnTo>
                      <a:lnTo>
                        <a:pt x="0" y="2249"/>
                      </a:lnTo>
                      <a:lnTo>
                        <a:pt x="1" y="2229"/>
                      </a:lnTo>
                      <a:lnTo>
                        <a:pt x="3" y="2209"/>
                      </a:lnTo>
                      <a:lnTo>
                        <a:pt x="6" y="2190"/>
                      </a:lnTo>
                      <a:lnTo>
                        <a:pt x="11" y="2171"/>
                      </a:lnTo>
                      <a:lnTo>
                        <a:pt x="18" y="2152"/>
                      </a:lnTo>
                      <a:lnTo>
                        <a:pt x="26" y="2133"/>
                      </a:lnTo>
                      <a:lnTo>
                        <a:pt x="36" y="2115"/>
                      </a:lnTo>
                      <a:lnTo>
                        <a:pt x="46" y="2097"/>
                      </a:lnTo>
                      <a:lnTo>
                        <a:pt x="58" y="2081"/>
                      </a:lnTo>
                      <a:lnTo>
                        <a:pt x="71" y="2065"/>
                      </a:lnTo>
                      <a:lnTo>
                        <a:pt x="86" y="2050"/>
                      </a:lnTo>
                      <a:lnTo>
                        <a:pt x="98" y="2040"/>
                      </a:lnTo>
                      <a:lnTo>
                        <a:pt x="108" y="2031"/>
                      </a:lnTo>
                      <a:lnTo>
                        <a:pt x="121" y="2022"/>
                      </a:lnTo>
                      <a:lnTo>
                        <a:pt x="133" y="2015"/>
                      </a:lnTo>
                      <a:lnTo>
                        <a:pt x="145" y="2009"/>
                      </a:lnTo>
                      <a:lnTo>
                        <a:pt x="158" y="2002"/>
                      </a:lnTo>
                      <a:lnTo>
                        <a:pt x="171" y="1996"/>
                      </a:lnTo>
                      <a:lnTo>
                        <a:pt x="183" y="1992"/>
                      </a:lnTo>
                      <a:lnTo>
                        <a:pt x="183" y="1647"/>
                      </a:lnTo>
                      <a:lnTo>
                        <a:pt x="208" y="1652"/>
                      </a:lnTo>
                      <a:lnTo>
                        <a:pt x="235" y="1657"/>
                      </a:lnTo>
                      <a:lnTo>
                        <a:pt x="260" y="1659"/>
                      </a:lnTo>
                      <a:lnTo>
                        <a:pt x="286" y="1660"/>
                      </a:lnTo>
                      <a:lnTo>
                        <a:pt x="305" y="1659"/>
                      </a:lnTo>
                      <a:lnTo>
                        <a:pt x="324" y="1658"/>
                      </a:lnTo>
                      <a:lnTo>
                        <a:pt x="343" y="1656"/>
                      </a:lnTo>
                      <a:lnTo>
                        <a:pt x="362" y="1653"/>
                      </a:lnTo>
                      <a:lnTo>
                        <a:pt x="362" y="1992"/>
                      </a:lnTo>
                      <a:lnTo>
                        <a:pt x="377" y="1997"/>
                      </a:lnTo>
                      <a:lnTo>
                        <a:pt x="392" y="2004"/>
                      </a:lnTo>
                      <a:lnTo>
                        <a:pt x="407" y="2012"/>
                      </a:lnTo>
                      <a:lnTo>
                        <a:pt x="420" y="2020"/>
                      </a:lnTo>
                      <a:lnTo>
                        <a:pt x="434" y="2030"/>
                      </a:lnTo>
                      <a:lnTo>
                        <a:pt x="448" y="2039"/>
                      </a:lnTo>
                      <a:lnTo>
                        <a:pt x="460" y="2051"/>
                      </a:lnTo>
                      <a:lnTo>
                        <a:pt x="472" y="2063"/>
                      </a:lnTo>
                      <a:lnTo>
                        <a:pt x="481" y="2074"/>
                      </a:lnTo>
                      <a:lnTo>
                        <a:pt x="490" y="2084"/>
                      </a:lnTo>
                      <a:lnTo>
                        <a:pt x="498" y="2095"/>
                      </a:lnTo>
                      <a:lnTo>
                        <a:pt x="506" y="2107"/>
                      </a:lnTo>
                      <a:lnTo>
                        <a:pt x="512" y="2118"/>
                      </a:lnTo>
                      <a:lnTo>
                        <a:pt x="518" y="2131"/>
                      </a:lnTo>
                      <a:lnTo>
                        <a:pt x="524" y="2142"/>
                      </a:lnTo>
                      <a:lnTo>
                        <a:pt x="529" y="2155"/>
                      </a:lnTo>
                      <a:lnTo>
                        <a:pt x="533" y="2168"/>
                      </a:lnTo>
                      <a:lnTo>
                        <a:pt x="536" y="2180"/>
                      </a:lnTo>
                      <a:lnTo>
                        <a:pt x="539" y="2193"/>
                      </a:lnTo>
                      <a:lnTo>
                        <a:pt x="543" y="2207"/>
                      </a:lnTo>
                      <a:lnTo>
                        <a:pt x="544" y="2219"/>
                      </a:lnTo>
                      <a:lnTo>
                        <a:pt x="545" y="2232"/>
                      </a:lnTo>
                      <a:lnTo>
                        <a:pt x="546" y="2246"/>
                      </a:lnTo>
                      <a:lnTo>
                        <a:pt x="546" y="2258"/>
                      </a:lnTo>
                      <a:lnTo>
                        <a:pt x="545" y="2272"/>
                      </a:lnTo>
                      <a:lnTo>
                        <a:pt x="544" y="2285"/>
                      </a:lnTo>
                      <a:lnTo>
                        <a:pt x="542" y="2297"/>
                      </a:lnTo>
                      <a:lnTo>
                        <a:pt x="538" y="2311"/>
                      </a:lnTo>
                      <a:lnTo>
                        <a:pt x="535" y="2324"/>
                      </a:lnTo>
                      <a:lnTo>
                        <a:pt x="532" y="2336"/>
                      </a:lnTo>
                      <a:lnTo>
                        <a:pt x="527" y="2348"/>
                      </a:lnTo>
                      <a:lnTo>
                        <a:pt x="522" y="2360"/>
                      </a:lnTo>
                      <a:lnTo>
                        <a:pt x="516" y="2372"/>
                      </a:lnTo>
                      <a:lnTo>
                        <a:pt x="510" y="2385"/>
                      </a:lnTo>
                      <a:lnTo>
                        <a:pt x="503" y="2396"/>
                      </a:lnTo>
                      <a:lnTo>
                        <a:pt x="495" y="2407"/>
                      </a:lnTo>
                      <a:lnTo>
                        <a:pt x="488" y="2418"/>
                      </a:lnTo>
                      <a:lnTo>
                        <a:pt x="478" y="2429"/>
                      </a:lnTo>
                      <a:lnTo>
                        <a:pt x="469" y="2438"/>
                      </a:lnTo>
                      <a:lnTo>
                        <a:pt x="459" y="2449"/>
                      </a:lnTo>
                      <a:lnTo>
                        <a:pt x="444" y="2463"/>
                      </a:lnTo>
                      <a:lnTo>
                        <a:pt x="427" y="2475"/>
                      </a:lnTo>
                      <a:lnTo>
                        <a:pt x="409" y="2486"/>
                      </a:lnTo>
                      <a:lnTo>
                        <a:pt x="391" y="2495"/>
                      </a:lnTo>
                      <a:lnTo>
                        <a:pt x="372" y="2504"/>
                      </a:lnTo>
                      <a:lnTo>
                        <a:pt x="353" y="2510"/>
                      </a:lnTo>
                      <a:lnTo>
                        <a:pt x="334" y="2515"/>
                      </a:lnTo>
                      <a:lnTo>
                        <a:pt x="314" y="2518"/>
                      </a:lnTo>
                      <a:lnTo>
                        <a:pt x="295" y="2521"/>
                      </a:lnTo>
                      <a:lnTo>
                        <a:pt x="275" y="2522"/>
                      </a:lnTo>
                      <a:lnTo>
                        <a:pt x="255" y="2522"/>
                      </a:lnTo>
                      <a:lnTo>
                        <a:pt x="235" y="2520"/>
                      </a:lnTo>
                      <a:lnTo>
                        <a:pt x="216" y="2516"/>
                      </a:lnTo>
                      <a:lnTo>
                        <a:pt x="196" y="2511"/>
                      </a:lnTo>
                      <a:lnTo>
                        <a:pt x="177" y="2505"/>
                      </a:lnTo>
                      <a:lnTo>
                        <a:pt x="159" y="2497"/>
                      </a:lnTo>
                      <a:lnTo>
                        <a:pt x="351" y="2317"/>
                      </a:lnTo>
                      <a:lnTo>
                        <a:pt x="211" y="2167"/>
                      </a:lnTo>
                      <a:lnTo>
                        <a:pt x="18" y="2347"/>
                      </a:lnTo>
                      <a:close/>
                      <a:moveTo>
                        <a:pt x="183" y="770"/>
                      </a:moveTo>
                      <a:lnTo>
                        <a:pt x="183" y="531"/>
                      </a:lnTo>
                      <a:lnTo>
                        <a:pt x="168" y="526"/>
                      </a:lnTo>
                      <a:lnTo>
                        <a:pt x="154" y="519"/>
                      </a:lnTo>
                      <a:lnTo>
                        <a:pt x="139" y="511"/>
                      </a:lnTo>
                      <a:lnTo>
                        <a:pt x="125" y="503"/>
                      </a:lnTo>
                      <a:lnTo>
                        <a:pt x="112" y="494"/>
                      </a:lnTo>
                      <a:lnTo>
                        <a:pt x="98" y="483"/>
                      </a:lnTo>
                      <a:lnTo>
                        <a:pt x="85" y="472"/>
                      </a:lnTo>
                      <a:lnTo>
                        <a:pt x="74" y="460"/>
                      </a:lnTo>
                      <a:lnTo>
                        <a:pt x="64" y="449"/>
                      </a:lnTo>
                      <a:lnTo>
                        <a:pt x="56" y="439"/>
                      </a:lnTo>
                      <a:lnTo>
                        <a:pt x="47" y="427"/>
                      </a:lnTo>
                      <a:lnTo>
                        <a:pt x="40" y="416"/>
                      </a:lnTo>
                      <a:lnTo>
                        <a:pt x="34" y="404"/>
                      </a:lnTo>
                      <a:lnTo>
                        <a:pt x="27" y="392"/>
                      </a:lnTo>
                      <a:lnTo>
                        <a:pt x="22" y="380"/>
                      </a:lnTo>
                      <a:lnTo>
                        <a:pt x="17" y="368"/>
                      </a:lnTo>
                      <a:lnTo>
                        <a:pt x="12" y="356"/>
                      </a:lnTo>
                      <a:lnTo>
                        <a:pt x="8" y="343"/>
                      </a:lnTo>
                      <a:lnTo>
                        <a:pt x="6" y="329"/>
                      </a:lnTo>
                      <a:lnTo>
                        <a:pt x="3" y="317"/>
                      </a:lnTo>
                      <a:lnTo>
                        <a:pt x="2" y="304"/>
                      </a:lnTo>
                      <a:lnTo>
                        <a:pt x="1" y="290"/>
                      </a:lnTo>
                      <a:lnTo>
                        <a:pt x="0" y="278"/>
                      </a:lnTo>
                      <a:lnTo>
                        <a:pt x="0" y="265"/>
                      </a:lnTo>
                      <a:lnTo>
                        <a:pt x="1" y="251"/>
                      </a:lnTo>
                      <a:lnTo>
                        <a:pt x="2" y="239"/>
                      </a:lnTo>
                      <a:lnTo>
                        <a:pt x="4" y="225"/>
                      </a:lnTo>
                      <a:lnTo>
                        <a:pt x="7" y="212"/>
                      </a:lnTo>
                      <a:lnTo>
                        <a:pt x="10" y="200"/>
                      </a:lnTo>
                      <a:lnTo>
                        <a:pt x="13" y="187"/>
                      </a:lnTo>
                      <a:lnTo>
                        <a:pt x="19" y="174"/>
                      </a:lnTo>
                      <a:lnTo>
                        <a:pt x="24" y="163"/>
                      </a:lnTo>
                      <a:lnTo>
                        <a:pt x="29" y="150"/>
                      </a:lnTo>
                      <a:lnTo>
                        <a:pt x="36" y="138"/>
                      </a:lnTo>
                      <a:lnTo>
                        <a:pt x="42" y="127"/>
                      </a:lnTo>
                      <a:lnTo>
                        <a:pt x="50" y="115"/>
                      </a:lnTo>
                      <a:lnTo>
                        <a:pt x="58" y="105"/>
                      </a:lnTo>
                      <a:lnTo>
                        <a:pt x="67" y="94"/>
                      </a:lnTo>
                      <a:lnTo>
                        <a:pt x="77" y="84"/>
                      </a:lnTo>
                      <a:lnTo>
                        <a:pt x="86" y="74"/>
                      </a:lnTo>
                      <a:lnTo>
                        <a:pt x="102" y="61"/>
                      </a:lnTo>
                      <a:lnTo>
                        <a:pt x="119" y="48"/>
                      </a:lnTo>
                      <a:lnTo>
                        <a:pt x="137" y="37"/>
                      </a:lnTo>
                      <a:lnTo>
                        <a:pt x="155" y="28"/>
                      </a:lnTo>
                      <a:lnTo>
                        <a:pt x="174" y="19"/>
                      </a:lnTo>
                      <a:lnTo>
                        <a:pt x="193" y="13"/>
                      </a:lnTo>
                      <a:lnTo>
                        <a:pt x="212" y="8"/>
                      </a:lnTo>
                      <a:lnTo>
                        <a:pt x="232" y="4"/>
                      </a:lnTo>
                      <a:lnTo>
                        <a:pt x="251" y="2"/>
                      </a:lnTo>
                      <a:lnTo>
                        <a:pt x="271" y="0"/>
                      </a:lnTo>
                      <a:lnTo>
                        <a:pt x="291" y="2"/>
                      </a:lnTo>
                      <a:lnTo>
                        <a:pt x="311" y="4"/>
                      </a:lnTo>
                      <a:lnTo>
                        <a:pt x="330" y="7"/>
                      </a:lnTo>
                      <a:lnTo>
                        <a:pt x="350" y="12"/>
                      </a:lnTo>
                      <a:lnTo>
                        <a:pt x="369" y="18"/>
                      </a:lnTo>
                      <a:lnTo>
                        <a:pt x="387" y="26"/>
                      </a:lnTo>
                      <a:lnTo>
                        <a:pt x="194" y="206"/>
                      </a:lnTo>
                      <a:lnTo>
                        <a:pt x="335" y="357"/>
                      </a:lnTo>
                      <a:lnTo>
                        <a:pt x="528" y="176"/>
                      </a:lnTo>
                      <a:lnTo>
                        <a:pt x="534" y="195"/>
                      </a:lnTo>
                      <a:lnTo>
                        <a:pt x="539" y="214"/>
                      </a:lnTo>
                      <a:lnTo>
                        <a:pt x="543" y="234"/>
                      </a:lnTo>
                      <a:lnTo>
                        <a:pt x="545" y="254"/>
                      </a:lnTo>
                      <a:lnTo>
                        <a:pt x="546" y="274"/>
                      </a:lnTo>
                      <a:lnTo>
                        <a:pt x="545" y="294"/>
                      </a:lnTo>
                      <a:lnTo>
                        <a:pt x="543" y="313"/>
                      </a:lnTo>
                      <a:lnTo>
                        <a:pt x="539" y="333"/>
                      </a:lnTo>
                      <a:lnTo>
                        <a:pt x="534" y="352"/>
                      </a:lnTo>
                      <a:lnTo>
                        <a:pt x="528" y="371"/>
                      </a:lnTo>
                      <a:lnTo>
                        <a:pt x="519" y="390"/>
                      </a:lnTo>
                      <a:lnTo>
                        <a:pt x="510" y="408"/>
                      </a:lnTo>
                      <a:lnTo>
                        <a:pt x="499" y="425"/>
                      </a:lnTo>
                      <a:lnTo>
                        <a:pt x="488" y="442"/>
                      </a:lnTo>
                      <a:lnTo>
                        <a:pt x="474" y="458"/>
                      </a:lnTo>
                      <a:lnTo>
                        <a:pt x="459" y="472"/>
                      </a:lnTo>
                      <a:lnTo>
                        <a:pt x="448" y="483"/>
                      </a:lnTo>
                      <a:lnTo>
                        <a:pt x="437" y="491"/>
                      </a:lnTo>
                      <a:lnTo>
                        <a:pt x="425" y="500"/>
                      </a:lnTo>
                      <a:lnTo>
                        <a:pt x="413" y="508"/>
                      </a:lnTo>
                      <a:lnTo>
                        <a:pt x="400" y="515"/>
                      </a:lnTo>
                      <a:lnTo>
                        <a:pt x="388" y="521"/>
                      </a:lnTo>
                      <a:lnTo>
                        <a:pt x="375" y="526"/>
                      </a:lnTo>
                      <a:lnTo>
                        <a:pt x="362" y="531"/>
                      </a:lnTo>
                      <a:lnTo>
                        <a:pt x="362" y="764"/>
                      </a:lnTo>
                      <a:lnTo>
                        <a:pt x="343" y="761"/>
                      </a:lnTo>
                      <a:lnTo>
                        <a:pt x="324" y="759"/>
                      </a:lnTo>
                      <a:lnTo>
                        <a:pt x="305" y="758"/>
                      </a:lnTo>
                      <a:lnTo>
                        <a:pt x="286" y="758"/>
                      </a:lnTo>
                      <a:lnTo>
                        <a:pt x="260" y="759"/>
                      </a:lnTo>
                      <a:lnTo>
                        <a:pt x="235" y="761"/>
                      </a:lnTo>
                      <a:lnTo>
                        <a:pt x="208" y="764"/>
                      </a:lnTo>
                      <a:lnTo>
                        <a:pt x="183" y="7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552431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par>
                                <p:cTn id="13" presetID="23" presetClass="entr" presetSubtype="16"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22"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par>
                                <p:cTn id="28" presetID="23" presetClass="entr" presetSubtype="16"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0"/>
                            </p:stCondLst>
                            <p:childTnLst>
                              <p:par>
                                <p:cTn id="41" presetID="23" presetClass="entr" presetSubtype="1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up)">
                                      <p:cBhvr>
                                        <p:cTn id="48" dur="500"/>
                                        <p:tgtEl>
                                          <p:spTgt spid="17"/>
                                        </p:tgtEl>
                                      </p:cBhvr>
                                    </p:animEffect>
                                  </p:childTnLst>
                                </p:cTn>
                              </p:par>
                              <p:par>
                                <p:cTn id="49" presetID="23"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500"/>
                                        <p:tgtEl>
                                          <p:spTgt spid="5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22" presetClass="entr" presetSubtype="1"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up)">
                                      <p:cBhvr>
                                        <p:cTn id="63" dur="500"/>
                                        <p:tgtEl>
                                          <p:spTgt spid="18"/>
                                        </p:tgtEl>
                                      </p:cBhvr>
                                    </p:animEffect>
                                  </p:childTnLst>
                                </p:cTn>
                              </p:par>
                              <p:par>
                                <p:cTn id="64" presetID="23" presetClass="entr" presetSubtype="16"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fltVal val="0"/>
                                          </p:val>
                                        </p:tav>
                                        <p:tav tm="100000">
                                          <p:val>
                                            <p:strVal val="#ppt_w"/>
                                          </p:val>
                                        </p:tav>
                                      </p:tavLst>
                                    </p:anim>
                                    <p:anim calcmode="lin" valueType="num">
                                      <p:cBhvr>
                                        <p:cTn id="67" dur="500" fill="hold"/>
                                        <p:tgtEl>
                                          <p:spTgt spid="14"/>
                                        </p:tgtEl>
                                        <p:attrNameLst>
                                          <p:attrName>ppt_h</p:attrName>
                                        </p:attrNameLst>
                                      </p:cBhvr>
                                      <p:tavLst>
                                        <p:tav tm="0">
                                          <p:val>
                                            <p:fltVal val="0"/>
                                          </p:val>
                                        </p:tav>
                                        <p:tav tm="100000">
                                          <p:val>
                                            <p:strVal val="#ppt_h"/>
                                          </p:val>
                                        </p:tav>
                                      </p:tavLst>
                                    </p:anim>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14" grpId="0" animBg="1"/>
      <p:bldP spid="15"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Workload Management</a:t>
            </a:r>
            <a:endParaRPr lang="en-US" dirty="0"/>
          </a:p>
        </p:txBody>
      </p:sp>
      <p:sp>
        <p:nvSpPr>
          <p:cNvPr id="160" name="Rectangle 159"/>
          <p:cNvSpPr/>
          <p:nvPr/>
        </p:nvSpPr>
        <p:spPr>
          <a:xfrm>
            <a:off x="354848" y="1416906"/>
            <a:ext cx="8399709" cy="82127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220020" tIns="220020" rIns="220020" bIns="220020" spcCol="893" anchor="ctr"/>
          <a:lstStyle/>
          <a:p>
            <a:pPr defTabSz="1375123">
              <a:lnSpc>
                <a:spcPct val="90000"/>
              </a:lnSpc>
              <a:spcAft>
                <a:spcPct val="35000"/>
              </a:spcAft>
              <a:defRPr/>
            </a:pPr>
            <a:r>
              <a:rPr lang="en-US" sz="2800" b="1" i="1" dirty="0">
                <a:solidFill>
                  <a:schemeClr val="tx1">
                    <a:lumMod val="75000"/>
                    <a:lumOff val="25000"/>
                  </a:schemeClr>
                </a:solidFill>
              </a:rPr>
              <a:t>What </a:t>
            </a:r>
            <a:r>
              <a:rPr lang="en-US" sz="2800" b="1" i="1" dirty="0">
                <a:solidFill>
                  <a:srgbClr val="002D86"/>
                </a:solidFill>
              </a:rPr>
              <a:t>Workload </a:t>
            </a:r>
            <a:r>
              <a:rPr lang="en-US" sz="2800" b="1" i="1" dirty="0">
                <a:solidFill>
                  <a:schemeClr val="tx1">
                    <a:lumMod val="75000"/>
                    <a:lumOff val="25000"/>
                  </a:schemeClr>
                </a:solidFill>
              </a:rPr>
              <a:t>to </a:t>
            </a:r>
            <a:r>
              <a:rPr lang="en-US" sz="2800" b="1" i="1" dirty="0" smtClean="0">
                <a:solidFill>
                  <a:schemeClr val="tx1">
                    <a:lumMod val="75000"/>
                    <a:lumOff val="25000"/>
                  </a:schemeClr>
                </a:solidFill>
              </a:rPr>
              <a:t>Run </a:t>
            </a:r>
            <a:r>
              <a:rPr lang="en-US" sz="2800" b="1" i="1" dirty="0">
                <a:solidFill>
                  <a:srgbClr val="002D86"/>
                </a:solidFill>
              </a:rPr>
              <a:t>Where </a:t>
            </a:r>
            <a:r>
              <a:rPr lang="en-US" sz="2800" b="1" i="1" dirty="0" smtClean="0">
                <a:solidFill>
                  <a:srgbClr val="002D86"/>
                </a:solidFill>
              </a:rPr>
              <a:t>&amp; When</a:t>
            </a:r>
            <a:r>
              <a:rPr lang="en-US" sz="2800" b="1" i="1" dirty="0" smtClean="0">
                <a:solidFill>
                  <a:schemeClr val="tx1">
                    <a:lumMod val="50000"/>
                    <a:lumOff val="50000"/>
                  </a:schemeClr>
                </a:solidFill>
              </a:rPr>
              <a:t>… </a:t>
            </a:r>
            <a:endParaRPr lang="en-US" sz="2800" b="1" i="1" dirty="0">
              <a:solidFill>
                <a:schemeClr val="tx1">
                  <a:lumMod val="50000"/>
                  <a:lumOff val="50000"/>
                </a:schemeClr>
              </a:solidFill>
            </a:endParaRPr>
          </a:p>
        </p:txBody>
      </p:sp>
      <p:grpSp>
        <p:nvGrpSpPr>
          <p:cNvPr id="162" name="Group 37"/>
          <p:cNvGrpSpPr/>
          <p:nvPr/>
        </p:nvGrpSpPr>
        <p:grpSpPr>
          <a:xfrm>
            <a:off x="4130288" y="3469771"/>
            <a:ext cx="362578" cy="440827"/>
            <a:chOff x="5858542" y="2141402"/>
            <a:chExt cx="616692" cy="623058"/>
          </a:xfrm>
        </p:grpSpPr>
        <p:sp>
          <p:nvSpPr>
            <p:cNvPr id="163" name="Rounded Rectangle 162"/>
            <p:cNvSpPr/>
            <p:nvPr/>
          </p:nvSpPr>
          <p:spPr>
            <a:xfrm>
              <a:off x="5858542" y="2254097"/>
              <a:ext cx="500733" cy="510363"/>
            </a:xfrm>
            <a:prstGeom prst="roundRect">
              <a:avLst/>
            </a:prstGeom>
            <a:no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7"/>
            <p:cNvSpPr>
              <a:spLocks/>
            </p:cNvSpPr>
            <p:nvPr/>
          </p:nvSpPr>
          <p:spPr bwMode="auto">
            <a:xfrm>
              <a:off x="5901593" y="2141402"/>
              <a:ext cx="573641" cy="522422"/>
            </a:xfrm>
            <a:custGeom>
              <a:avLst/>
              <a:gdLst/>
              <a:ahLst/>
              <a:cxnLst>
                <a:cxn ang="0">
                  <a:pos x="0" y="9460"/>
                </a:cxn>
                <a:cxn ang="0">
                  <a:pos x="2263" y="5995"/>
                </a:cxn>
                <a:cxn ang="0">
                  <a:pos x="5857" y="11392"/>
                </a:cxn>
                <a:cxn ang="0">
                  <a:pos x="10582" y="0"/>
                </a:cxn>
                <a:cxn ang="0">
                  <a:pos x="16240" y="2931"/>
                </a:cxn>
                <a:cxn ang="0">
                  <a:pos x="5991" y="14790"/>
                </a:cxn>
                <a:cxn ang="0">
                  <a:pos x="0" y="9460"/>
                </a:cxn>
              </a:cxnLst>
              <a:rect l="0" t="0" r="r" b="b"/>
              <a:pathLst>
                <a:path w="16240" h="14790">
                  <a:moveTo>
                    <a:pt x="0" y="9460"/>
                  </a:moveTo>
                  <a:lnTo>
                    <a:pt x="2263" y="5995"/>
                  </a:lnTo>
                  <a:lnTo>
                    <a:pt x="5857" y="11392"/>
                  </a:lnTo>
                  <a:lnTo>
                    <a:pt x="10582" y="0"/>
                  </a:lnTo>
                  <a:lnTo>
                    <a:pt x="16240" y="2931"/>
                  </a:lnTo>
                  <a:lnTo>
                    <a:pt x="5991" y="14790"/>
                  </a:lnTo>
                  <a:lnTo>
                    <a:pt x="0" y="946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sp>
        <p:nvSpPr>
          <p:cNvPr id="165" name="Rectangle 164"/>
          <p:cNvSpPr/>
          <p:nvPr/>
        </p:nvSpPr>
        <p:spPr>
          <a:xfrm>
            <a:off x="4366505" y="5515744"/>
            <a:ext cx="6795992" cy="82127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220020" tIns="220020" rIns="220020" bIns="220020" spcCol="893" anchor="ctr"/>
          <a:lstStyle/>
          <a:p>
            <a:pPr defTabSz="1375123">
              <a:lnSpc>
                <a:spcPct val="90000"/>
              </a:lnSpc>
              <a:spcAft>
                <a:spcPct val="35000"/>
              </a:spcAft>
              <a:defRPr/>
            </a:pPr>
            <a:r>
              <a:rPr lang="en-US" sz="2800" b="1" i="1" dirty="0" smtClean="0">
                <a:solidFill>
                  <a:schemeClr val="tx1">
                    <a:lumMod val="50000"/>
                    <a:lumOff val="50000"/>
                  </a:schemeClr>
                </a:solidFill>
              </a:rPr>
              <a:t>…. </a:t>
            </a:r>
            <a:r>
              <a:rPr lang="en-US" sz="2800" b="1" i="1" dirty="0" smtClean="0">
                <a:solidFill>
                  <a:schemeClr val="tx1">
                    <a:lumMod val="75000"/>
                    <a:lumOff val="25000"/>
                  </a:schemeClr>
                </a:solidFill>
              </a:rPr>
              <a:t>To Maximize </a:t>
            </a:r>
            <a:r>
              <a:rPr lang="en-US" sz="2800" b="1" i="1" dirty="0" smtClean="0">
                <a:solidFill>
                  <a:srgbClr val="002D86"/>
                </a:solidFill>
              </a:rPr>
              <a:t>Virtualization &amp; Cloud </a:t>
            </a:r>
            <a:r>
              <a:rPr lang="en-US" sz="2800" b="1" i="1" dirty="0" smtClean="0">
                <a:solidFill>
                  <a:schemeClr val="tx1">
                    <a:lumMod val="75000"/>
                    <a:lumOff val="25000"/>
                  </a:schemeClr>
                </a:solidFill>
              </a:rPr>
              <a:t>ROI</a:t>
            </a:r>
            <a:endParaRPr lang="en-US" sz="2800" b="1" i="1" dirty="0">
              <a:solidFill>
                <a:schemeClr val="tx1">
                  <a:lumMod val="75000"/>
                  <a:lumOff val="25000"/>
                </a:schemeClr>
              </a:solidFill>
            </a:endParaRPr>
          </a:p>
        </p:txBody>
      </p:sp>
      <p:grpSp>
        <p:nvGrpSpPr>
          <p:cNvPr id="50" name="Group 49"/>
          <p:cNvGrpSpPr/>
          <p:nvPr/>
        </p:nvGrpSpPr>
        <p:grpSpPr>
          <a:xfrm>
            <a:off x="3595279" y="2635585"/>
            <a:ext cx="1737195" cy="1328851"/>
            <a:chOff x="2879712" y="3372197"/>
            <a:chExt cx="1737195" cy="1328851"/>
          </a:xfrm>
          <a:scene3d>
            <a:camera prst="perspectiveHeroicExtremeRightFacing"/>
            <a:lightRig rig="threePt" dir="t"/>
          </a:scene3d>
        </p:grpSpPr>
        <p:sp>
          <p:nvSpPr>
            <p:cNvPr id="51" name="Rounded Rectangle 50"/>
            <p:cNvSpPr/>
            <p:nvPr/>
          </p:nvSpPr>
          <p:spPr>
            <a:xfrm>
              <a:off x="2879712" y="3372197"/>
              <a:ext cx="1737195" cy="1328851"/>
            </a:xfrm>
            <a:prstGeom prst="roundRect">
              <a:avLst>
                <a:gd name="adj" fmla="val 12796"/>
              </a:avLst>
            </a:prstGeom>
            <a:solidFill>
              <a:srgbClr val="0070C0"/>
            </a:solidFill>
            <a:ln/>
          </p:spPr>
          <p:style>
            <a:lnRef idx="3">
              <a:schemeClr val="lt1"/>
            </a:lnRef>
            <a:fillRef idx="1">
              <a:schemeClr val="dk1"/>
            </a:fillRef>
            <a:effectRef idx="1">
              <a:schemeClr val="dk1"/>
            </a:effectRef>
            <a:fontRef idx="minor">
              <a:schemeClr val="lt1"/>
            </a:fontRef>
          </p:style>
          <p:txBody>
            <a:bodyPr lIns="0" tIns="0" rIns="0" bIns="45720" rtlCol="0" anchor="b" anchorCtr="0"/>
            <a:lstStyle/>
            <a:p>
              <a:pPr marL="109538">
                <a:spcBef>
                  <a:spcPct val="0"/>
                </a:spcBef>
                <a:spcAft>
                  <a:spcPct val="35000"/>
                </a:spcAft>
              </a:pPr>
              <a:r>
                <a:rPr lang="en-US" b="1" dirty="0" smtClean="0">
                  <a:solidFill>
                    <a:schemeClr val="bg1"/>
                  </a:solidFill>
                  <a:effectLst>
                    <a:outerShdw blurRad="38100" dist="38100" dir="2700000" algn="tl">
                      <a:srgbClr val="000000">
                        <a:alpha val="43137"/>
                      </a:srgbClr>
                    </a:outerShdw>
                  </a:effectLst>
                </a:rPr>
                <a:t>Assure Application Performance</a:t>
              </a:r>
              <a:endParaRPr lang="en-US" b="1" dirty="0">
                <a:solidFill>
                  <a:schemeClr val="bg1"/>
                </a:solidFill>
                <a:effectLst>
                  <a:outerShdw blurRad="38100" dist="38100" dir="2700000" algn="tl">
                    <a:srgbClr val="000000">
                      <a:alpha val="43137"/>
                    </a:srgbClr>
                  </a:outerShdw>
                </a:effectLst>
              </a:endParaRPr>
            </a:p>
          </p:txBody>
        </p:sp>
        <p:grpSp>
          <p:nvGrpSpPr>
            <p:cNvPr id="52" name="Group 37"/>
            <p:cNvGrpSpPr/>
            <p:nvPr/>
          </p:nvGrpSpPr>
          <p:grpSpPr>
            <a:xfrm>
              <a:off x="4133360" y="3524809"/>
              <a:ext cx="362578" cy="440827"/>
              <a:chOff x="5858542" y="2141402"/>
              <a:chExt cx="616692" cy="623058"/>
            </a:xfrm>
          </p:grpSpPr>
          <p:sp>
            <p:nvSpPr>
              <p:cNvPr id="53" name="Rounded Rectangle 52"/>
              <p:cNvSpPr/>
              <p:nvPr/>
            </p:nvSpPr>
            <p:spPr>
              <a:xfrm>
                <a:off x="5858542" y="2254097"/>
                <a:ext cx="500733" cy="510363"/>
              </a:xfrm>
              <a:prstGeom prst="roundRect">
                <a:avLst/>
              </a:prstGeom>
              <a:no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17"/>
              <p:cNvSpPr>
                <a:spLocks/>
              </p:cNvSpPr>
              <p:nvPr/>
            </p:nvSpPr>
            <p:spPr bwMode="auto">
              <a:xfrm>
                <a:off x="5901593" y="2141402"/>
                <a:ext cx="573641" cy="522422"/>
              </a:xfrm>
              <a:custGeom>
                <a:avLst/>
                <a:gdLst/>
                <a:ahLst/>
                <a:cxnLst>
                  <a:cxn ang="0">
                    <a:pos x="0" y="9460"/>
                  </a:cxn>
                  <a:cxn ang="0">
                    <a:pos x="2263" y="5995"/>
                  </a:cxn>
                  <a:cxn ang="0">
                    <a:pos x="5857" y="11392"/>
                  </a:cxn>
                  <a:cxn ang="0">
                    <a:pos x="10582" y="0"/>
                  </a:cxn>
                  <a:cxn ang="0">
                    <a:pos x="16240" y="2931"/>
                  </a:cxn>
                  <a:cxn ang="0">
                    <a:pos x="5991" y="14790"/>
                  </a:cxn>
                  <a:cxn ang="0">
                    <a:pos x="0" y="9460"/>
                  </a:cxn>
                </a:cxnLst>
                <a:rect l="0" t="0" r="r" b="b"/>
                <a:pathLst>
                  <a:path w="16240" h="14790">
                    <a:moveTo>
                      <a:pt x="0" y="9460"/>
                    </a:moveTo>
                    <a:lnTo>
                      <a:pt x="2263" y="5995"/>
                    </a:lnTo>
                    <a:lnTo>
                      <a:pt x="5857" y="11392"/>
                    </a:lnTo>
                    <a:lnTo>
                      <a:pt x="10582" y="0"/>
                    </a:lnTo>
                    <a:lnTo>
                      <a:pt x="16240" y="2931"/>
                    </a:lnTo>
                    <a:lnTo>
                      <a:pt x="5991" y="14790"/>
                    </a:lnTo>
                    <a:lnTo>
                      <a:pt x="0" y="946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grpSp>
      <p:grpSp>
        <p:nvGrpSpPr>
          <p:cNvPr id="55" name="Group 54"/>
          <p:cNvGrpSpPr/>
          <p:nvPr/>
        </p:nvGrpSpPr>
        <p:grpSpPr>
          <a:xfrm>
            <a:off x="7425272" y="3694161"/>
            <a:ext cx="1861392" cy="1328851"/>
            <a:chOff x="7433554" y="3372197"/>
            <a:chExt cx="1861392" cy="1328851"/>
          </a:xfrm>
          <a:scene3d>
            <a:camera prst="perspectiveContrastingLeftFacing"/>
            <a:lightRig rig="threePt" dir="t"/>
          </a:scene3d>
        </p:grpSpPr>
        <p:sp>
          <p:nvSpPr>
            <p:cNvPr id="56" name="Rounded Rectangle 55"/>
            <p:cNvSpPr/>
            <p:nvPr/>
          </p:nvSpPr>
          <p:spPr>
            <a:xfrm>
              <a:off x="7433554" y="3372197"/>
              <a:ext cx="1861392" cy="1328851"/>
            </a:xfrm>
            <a:prstGeom prst="roundRect">
              <a:avLst>
                <a:gd name="adj" fmla="val 12796"/>
              </a:avLst>
            </a:prstGeom>
            <a:solidFill>
              <a:schemeClr val="tx1"/>
            </a:solidFill>
            <a:ln/>
          </p:spPr>
          <p:style>
            <a:lnRef idx="3">
              <a:schemeClr val="lt1"/>
            </a:lnRef>
            <a:fillRef idx="1">
              <a:schemeClr val="dk1"/>
            </a:fillRef>
            <a:effectRef idx="1">
              <a:schemeClr val="dk1"/>
            </a:effectRef>
            <a:fontRef idx="minor">
              <a:schemeClr val="lt1"/>
            </a:fontRef>
          </p:style>
          <p:txBody>
            <a:bodyPr lIns="0" tIns="0" rIns="91440" bIns="45720" rtlCol="0" anchor="b" anchorCtr="0"/>
            <a:lstStyle/>
            <a:p>
              <a:pPr marL="109538" algn="r">
                <a:spcBef>
                  <a:spcPct val="0"/>
                </a:spcBef>
                <a:spcAft>
                  <a:spcPct val="35000"/>
                </a:spcAft>
              </a:pPr>
              <a:r>
                <a:rPr lang="en-US" b="1" dirty="0" smtClean="0">
                  <a:solidFill>
                    <a:schemeClr val="bg1"/>
                  </a:solidFill>
                  <a:effectLst>
                    <a:outerShdw blurRad="38100" dist="38100" dir="2700000" algn="tl">
                      <a:srgbClr val="000000">
                        <a:alpha val="43137"/>
                      </a:srgbClr>
                    </a:outerShdw>
                  </a:effectLst>
                </a:rPr>
                <a:t>Efficient utilization of the virtualized infrastructure</a:t>
              </a:r>
              <a:endParaRPr lang="en-US" b="1" dirty="0">
                <a:solidFill>
                  <a:schemeClr val="bg1"/>
                </a:solidFill>
                <a:effectLst>
                  <a:outerShdw blurRad="38100" dist="38100" dir="2700000" algn="tl">
                    <a:srgbClr val="000000">
                      <a:alpha val="43137"/>
                    </a:srgbClr>
                  </a:outerShdw>
                </a:effectLst>
              </a:endParaRPr>
            </a:p>
          </p:txBody>
        </p:sp>
        <p:grpSp>
          <p:nvGrpSpPr>
            <p:cNvPr id="57" name="Group 31"/>
            <p:cNvGrpSpPr/>
            <p:nvPr/>
          </p:nvGrpSpPr>
          <p:grpSpPr>
            <a:xfrm>
              <a:off x="7518142" y="3454602"/>
              <a:ext cx="477863" cy="419675"/>
              <a:chOff x="2479675" y="1584325"/>
              <a:chExt cx="1201738" cy="1201738"/>
            </a:xfrm>
            <a:solidFill>
              <a:schemeClr val="bg1"/>
            </a:solidFill>
            <a:effectLst>
              <a:outerShdw blurRad="50800" dist="38100" dir="2700000" algn="tl" rotWithShape="0">
                <a:prstClr val="black">
                  <a:alpha val="40000"/>
                </a:prstClr>
              </a:outerShdw>
            </a:effectLst>
          </p:grpSpPr>
          <p:sp>
            <p:nvSpPr>
              <p:cNvPr id="58" name="Freeform 9"/>
              <p:cNvSpPr>
                <a:spLocks noEditPoints="1"/>
              </p:cNvSpPr>
              <p:nvPr/>
            </p:nvSpPr>
            <p:spPr bwMode="auto">
              <a:xfrm>
                <a:off x="2479675" y="1584325"/>
                <a:ext cx="1201738" cy="1201738"/>
              </a:xfrm>
              <a:custGeom>
                <a:avLst/>
                <a:gdLst/>
                <a:ahLst/>
                <a:cxnLst>
                  <a:cxn ang="0">
                    <a:pos x="2180" y="22"/>
                  </a:cxn>
                  <a:cxn ang="0">
                    <a:pos x="2498" y="99"/>
                  </a:cxn>
                  <a:cxn ang="0">
                    <a:pos x="2793" y="229"/>
                  </a:cxn>
                  <a:cxn ang="0">
                    <a:pos x="3059" y="404"/>
                  </a:cxn>
                  <a:cxn ang="0">
                    <a:pos x="3291" y="622"/>
                  </a:cxn>
                  <a:cxn ang="0">
                    <a:pos x="3486" y="874"/>
                  </a:cxn>
                  <a:cxn ang="0">
                    <a:pos x="3635" y="1157"/>
                  </a:cxn>
                  <a:cxn ang="0">
                    <a:pos x="3735" y="1466"/>
                  </a:cxn>
                  <a:cxn ang="0">
                    <a:pos x="3782" y="1796"/>
                  </a:cxn>
                  <a:cxn ang="0">
                    <a:pos x="3725" y="2364"/>
                  </a:cxn>
                  <a:cxn ang="0">
                    <a:pos x="3460" y="2949"/>
                  </a:cxn>
                  <a:cxn ang="0">
                    <a:pos x="3023" y="3408"/>
                  </a:cxn>
                  <a:cxn ang="0">
                    <a:pos x="2453" y="3700"/>
                  </a:cxn>
                  <a:cxn ang="0">
                    <a:pos x="1844" y="3784"/>
                  </a:cxn>
                  <a:cxn ang="0">
                    <a:pos x="1512" y="3746"/>
                  </a:cxn>
                  <a:cxn ang="0">
                    <a:pos x="1199" y="3653"/>
                  </a:cxn>
                  <a:cxn ang="0">
                    <a:pos x="912" y="3510"/>
                  </a:cxn>
                  <a:cxn ang="0">
                    <a:pos x="655" y="3322"/>
                  </a:cxn>
                  <a:cxn ang="0">
                    <a:pos x="433" y="3095"/>
                  </a:cxn>
                  <a:cxn ang="0">
                    <a:pos x="251" y="2834"/>
                  </a:cxn>
                  <a:cxn ang="0">
                    <a:pos x="115" y="2542"/>
                  </a:cxn>
                  <a:cxn ang="0">
                    <a:pos x="30" y="2227"/>
                  </a:cxn>
                  <a:cxn ang="0">
                    <a:pos x="0" y="1892"/>
                  </a:cxn>
                  <a:cxn ang="0">
                    <a:pos x="115" y="1243"/>
                  </a:cxn>
                  <a:cxn ang="0">
                    <a:pos x="433" y="690"/>
                  </a:cxn>
                  <a:cxn ang="0">
                    <a:pos x="912" y="275"/>
                  </a:cxn>
                  <a:cxn ang="0">
                    <a:pos x="1512" y="39"/>
                  </a:cxn>
                  <a:cxn ang="0">
                    <a:pos x="1715" y="169"/>
                  </a:cxn>
                  <a:cxn ang="0">
                    <a:pos x="1142" y="331"/>
                  </a:cxn>
                  <a:cxn ang="0">
                    <a:pos x="669" y="668"/>
                  </a:cxn>
                  <a:cxn ang="0">
                    <a:pos x="331" y="1143"/>
                  </a:cxn>
                  <a:cxn ang="0">
                    <a:pos x="169" y="1716"/>
                  </a:cxn>
                  <a:cxn ang="0">
                    <a:pos x="174" y="2113"/>
                  </a:cxn>
                  <a:cxn ang="0">
                    <a:pos x="239" y="2407"/>
                  </a:cxn>
                  <a:cxn ang="0">
                    <a:pos x="350" y="2680"/>
                  </a:cxn>
                  <a:cxn ang="0">
                    <a:pos x="504" y="2928"/>
                  </a:cxn>
                  <a:cxn ang="0">
                    <a:pos x="698" y="3146"/>
                  </a:cxn>
                  <a:cxn ang="0">
                    <a:pos x="925" y="3329"/>
                  </a:cxn>
                  <a:cxn ang="0">
                    <a:pos x="1180" y="3471"/>
                  </a:cxn>
                  <a:cxn ang="0">
                    <a:pos x="1460" y="3570"/>
                  </a:cxn>
                  <a:cxn ang="0">
                    <a:pos x="1759" y="3620"/>
                  </a:cxn>
                  <a:cxn ang="0">
                    <a:pos x="2240" y="3589"/>
                  </a:cxn>
                  <a:cxn ang="0">
                    <a:pos x="2788" y="3373"/>
                  </a:cxn>
                  <a:cxn ang="0">
                    <a:pos x="3227" y="2994"/>
                  </a:cxn>
                  <a:cxn ang="0">
                    <a:pos x="3518" y="2488"/>
                  </a:cxn>
                  <a:cxn ang="0">
                    <a:pos x="3624" y="1892"/>
                  </a:cxn>
                  <a:cxn ang="0">
                    <a:pos x="3597" y="1586"/>
                  </a:cxn>
                  <a:cxn ang="0">
                    <a:pos x="3518" y="1298"/>
                  </a:cxn>
                  <a:cxn ang="0">
                    <a:pos x="3394" y="1031"/>
                  </a:cxn>
                  <a:cxn ang="0">
                    <a:pos x="3227" y="791"/>
                  </a:cxn>
                  <a:cxn ang="0">
                    <a:pos x="3024" y="584"/>
                  </a:cxn>
                  <a:cxn ang="0">
                    <a:pos x="2788" y="412"/>
                  </a:cxn>
                  <a:cxn ang="0">
                    <a:pos x="2526" y="280"/>
                  </a:cxn>
                  <a:cxn ang="0">
                    <a:pos x="2240" y="196"/>
                  </a:cxn>
                  <a:cxn ang="0">
                    <a:pos x="1937" y="161"/>
                  </a:cxn>
                </a:cxnLst>
                <a:rect l="0" t="0" r="r" b="b"/>
                <a:pathLst>
                  <a:path w="3784" h="3785">
                    <a:moveTo>
                      <a:pt x="1892" y="0"/>
                    </a:moveTo>
                    <a:lnTo>
                      <a:pt x="1941" y="1"/>
                    </a:lnTo>
                    <a:lnTo>
                      <a:pt x="1990" y="2"/>
                    </a:lnTo>
                    <a:lnTo>
                      <a:pt x="2037" y="5"/>
                    </a:lnTo>
                    <a:lnTo>
                      <a:pt x="2085" y="10"/>
                    </a:lnTo>
                    <a:lnTo>
                      <a:pt x="2132" y="15"/>
                    </a:lnTo>
                    <a:lnTo>
                      <a:pt x="2180" y="22"/>
                    </a:lnTo>
                    <a:lnTo>
                      <a:pt x="2226" y="29"/>
                    </a:lnTo>
                    <a:lnTo>
                      <a:pt x="2273" y="39"/>
                    </a:lnTo>
                    <a:lnTo>
                      <a:pt x="2318" y="49"/>
                    </a:lnTo>
                    <a:lnTo>
                      <a:pt x="2364" y="59"/>
                    </a:lnTo>
                    <a:lnTo>
                      <a:pt x="2409" y="72"/>
                    </a:lnTo>
                    <a:lnTo>
                      <a:pt x="2453" y="85"/>
                    </a:lnTo>
                    <a:lnTo>
                      <a:pt x="2498" y="99"/>
                    </a:lnTo>
                    <a:lnTo>
                      <a:pt x="2541" y="116"/>
                    </a:lnTo>
                    <a:lnTo>
                      <a:pt x="2584" y="132"/>
                    </a:lnTo>
                    <a:lnTo>
                      <a:pt x="2627" y="149"/>
                    </a:lnTo>
                    <a:lnTo>
                      <a:pt x="2670" y="168"/>
                    </a:lnTo>
                    <a:lnTo>
                      <a:pt x="2711" y="187"/>
                    </a:lnTo>
                    <a:lnTo>
                      <a:pt x="2752" y="208"/>
                    </a:lnTo>
                    <a:lnTo>
                      <a:pt x="2793" y="229"/>
                    </a:lnTo>
                    <a:lnTo>
                      <a:pt x="2833" y="252"/>
                    </a:lnTo>
                    <a:lnTo>
                      <a:pt x="2872" y="275"/>
                    </a:lnTo>
                    <a:lnTo>
                      <a:pt x="2911" y="298"/>
                    </a:lnTo>
                    <a:lnTo>
                      <a:pt x="2948" y="324"/>
                    </a:lnTo>
                    <a:lnTo>
                      <a:pt x="2986" y="350"/>
                    </a:lnTo>
                    <a:lnTo>
                      <a:pt x="3023" y="377"/>
                    </a:lnTo>
                    <a:lnTo>
                      <a:pt x="3059" y="404"/>
                    </a:lnTo>
                    <a:lnTo>
                      <a:pt x="3094" y="434"/>
                    </a:lnTo>
                    <a:lnTo>
                      <a:pt x="3129" y="463"/>
                    </a:lnTo>
                    <a:lnTo>
                      <a:pt x="3164" y="493"/>
                    </a:lnTo>
                    <a:lnTo>
                      <a:pt x="3196" y="523"/>
                    </a:lnTo>
                    <a:lnTo>
                      <a:pt x="3228" y="556"/>
                    </a:lnTo>
                    <a:lnTo>
                      <a:pt x="3261" y="588"/>
                    </a:lnTo>
                    <a:lnTo>
                      <a:pt x="3291" y="622"/>
                    </a:lnTo>
                    <a:lnTo>
                      <a:pt x="3321" y="655"/>
                    </a:lnTo>
                    <a:lnTo>
                      <a:pt x="3351" y="690"/>
                    </a:lnTo>
                    <a:lnTo>
                      <a:pt x="3380" y="725"/>
                    </a:lnTo>
                    <a:lnTo>
                      <a:pt x="3407" y="761"/>
                    </a:lnTo>
                    <a:lnTo>
                      <a:pt x="3434" y="798"/>
                    </a:lnTo>
                    <a:lnTo>
                      <a:pt x="3460" y="836"/>
                    </a:lnTo>
                    <a:lnTo>
                      <a:pt x="3486" y="874"/>
                    </a:lnTo>
                    <a:lnTo>
                      <a:pt x="3509" y="912"/>
                    </a:lnTo>
                    <a:lnTo>
                      <a:pt x="3533" y="951"/>
                    </a:lnTo>
                    <a:lnTo>
                      <a:pt x="3555" y="991"/>
                    </a:lnTo>
                    <a:lnTo>
                      <a:pt x="3576" y="1032"/>
                    </a:lnTo>
                    <a:lnTo>
                      <a:pt x="3597" y="1074"/>
                    </a:lnTo>
                    <a:lnTo>
                      <a:pt x="3616" y="1115"/>
                    </a:lnTo>
                    <a:lnTo>
                      <a:pt x="3635" y="1157"/>
                    </a:lnTo>
                    <a:lnTo>
                      <a:pt x="3652" y="1200"/>
                    </a:lnTo>
                    <a:lnTo>
                      <a:pt x="3668" y="1243"/>
                    </a:lnTo>
                    <a:lnTo>
                      <a:pt x="3685" y="1287"/>
                    </a:lnTo>
                    <a:lnTo>
                      <a:pt x="3699" y="1331"/>
                    </a:lnTo>
                    <a:lnTo>
                      <a:pt x="3712" y="1375"/>
                    </a:lnTo>
                    <a:lnTo>
                      <a:pt x="3725" y="1421"/>
                    </a:lnTo>
                    <a:lnTo>
                      <a:pt x="3735" y="1466"/>
                    </a:lnTo>
                    <a:lnTo>
                      <a:pt x="3745" y="1511"/>
                    </a:lnTo>
                    <a:lnTo>
                      <a:pt x="3755" y="1558"/>
                    </a:lnTo>
                    <a:lnTo>
                      <a:pt x="3762" y="1605"/>
                    </a:lnTo>
                    <a:lnTo>
                      <a:pt x="3769" y="1652"/>
                    </a:lnTo>
                    <a:lnTo>
                      <a:pt x="3774" y="1700"/>
                    </a:lnTo>
                    <a:lnTo>
                      <a:pt x="3779" y="1747"/>
                    </a:lnTo>
                    <a:lnTo>
                      <a:pt x="3782" y="1796"/>
                    </a:lnTo>
                    <a:lnTo>
                      <a:pt x="3783" y="1843"/>
                    </a:lnTo>
                    <a:lnTo>
                      <a:pt x="3784" y="1892"/>
                    </a:lnTo>
                    <a:lnTo>
                      <a:pt x="3782" y="1989"/>
                    </a:lnTo>
                    <a:lnTo>
                      <a:pt x="3774" y="2085"/>
                    </a:lnTo>
                    <a:lnTo>
                      <a:pt x="3762" y="2180"/>
                    </a:lnTo>
                    <a:lnTo>
                      <a:pt x="3745" y="2274"/>
                    </a:lnTo>
                    <a:lnTo>
                      <a:pt x="3725" y="2364"/>
                    </a:lnTo>
                    <a:lnTo>
                      <a:pt x="3699" y="2454"/>
                    </a:lnTo>
                    <a:lnTo>
                      <a:pt x="3668" y="2542"/>
                    </a:lnTo>
                    <a:lnTo>
                      <a:pt x="3635" y="2628"/>
                    </a:lnTo>
                    <a:lnTo>
                      <a:pt x="3597" y="2711"/>
                    </a:lnTo>
                    <a:lnTo>
                      <a:pt x="3555" y="2794"/>
                    </a:lnTo>
                    <a:lnTo>
                      <a:pt x="3509" y="2873"/>
                    </a:lnTo>
                    <a:lnTo>
                      <a:pt x="3460" y="2949"/>
                    </a:lnTo>
                    <a:lnTo>
                      <a:pt x="3407" y="3024"/>
                    </a:lnTo>
                    <a:lnTo>
                      <a:pt x="3351" y="3095"/>
                    </a:lnTo>
                    <a:lnTo>
                      <a:pt x="3291" y="3163"/>
                    </a:lnTo>
                    <a:lnTo>
                      <a:pt x="3228" y="3229"/>
                    </a:lnTo>
                    <a:lnTo>
                      <a:pt x="3164" y="3292"/>
                    </a:lnTo>
                    <a:lnTo>
                      <a:pt x="3094" y="3351"/>
                    </a:lnTo>
                    <a:lnTo>
                      <a:pt x="3023" y="3408"/>
                    </a:lnTo>
                    <a:lnTo>
                      <a:pt x="2948" y="3461"/>
                    </a:lnTo>
                    <a:lnTo>
                      <a:pt x="2872" y="3510"/>
                    </a:lnTo>
                    <a:lnTo>
                      <a:pt x="2793" y="3556"/>
                    </a:lnTo>
                    <a:lnTo>
                      <a:pt x="2711" y="3598"/>
                    </a:lnTo>
                    <a:lnTo>
                      <a:pt x="2627" y="3636"/>
                    </a:lnTo>
                    <a:lnTo>
                      <a:pt x="2541" y="3670"/>
                    </a:lnTo>
                    <a:lnTo>
                      <a:pt x="2453" y="3700"/>
                    </a:lnTo>
                    <a:lnTo>
                      <a:pt x="2364" y="3726"/>
                    </a:lnTo>
                    <a:lnTo>
                      <a:pt x="2273" y="3746"/>
                    </a:lnTo>
                    <a:lnTo>
                      <a:pt x="2180" y="3763"/>
                    </a:lnTo>
                    <a:lnTo>
                      <a:pt x="2085" y="3775"/>
                    </a:lnTo>
                    <a:lnTo>
                      <a:pt x="1990" y="3783"/>
                    </a:lnTo>
                    <a:lnTo>
                      <a:pt x="1892" y="3785"/>
                    </a:lnTo>
                    <a:lnTo>
                      <a:pt x="1844" y="3784"/>
                    </a:lnTo>
                    <a:lnTo>
                      <a:pt x="1795" y="3783"/>
                    </a:lnTo>
                    <a:lnTo>
                      <a:pt x="1746" y="3780"/>
                    </a:lnTo>
                    <a:lnTo>
                      <a:pt x="1699" y="3775"/>
                    </a:lnTo>
                    <a:lnTo>
                      <a:pt x="1651" y="3770"/>
                    </a:lnTo>
                    <a:lnTo>
                      <a:pt x="1605" y="3763"/>
                    </a:lnTo>
                    <a:lnTo>
                      <a:pt x="1558" y="3756"/>
                    </a:lnTo>
                    <a:lnTo>
                      <a:pt x="1512" y="3746"/>
                    </a:lnTo>
                    <a:lnTo>
                      <a:pt x="1465" y="3736"/>
                    </a:lnTo>
                    <a:lnTo>
                      <a:pt x="1420" y="3726"/>
                    </a:lnTo>
                    <a:lnTo>
                      <a:pt x="1375" y="3713"/>
                    </a:lnTo>
                    <a:lnTo>
                      <a:pt x="1330" y="3700"/>
                    </a:lnTo>
                    <a:lnTo>
                      <a:pt x="1286" y="3686"/>
                    </a:lnTo>
                    <a:lnTo>
                      <a:pt x="1243" y="3670"/>
                    </a:lnTo>
                    <a:lnTo>
                      <a:pt x="1199" y="3653"/>
                    </a:lnTo>
                    <a:lnTo>
                      <a:pt x="1157" y="3636"/>
                    </a:lnTo>
                    <a:lnTo>
                      <a:pt x="1114" y="3617"/>
                    </a:lnTo>
                    <a:lnTo>
                      <a:pt x="1073" y="3598"/>
                    </a:lnTo>
                    <a:lnTo>
                      <a:pt x="1032" y="3577"/>
                    </a:lnTo>
                    <a:lnTo>
                      <a:pt x="992" y="3556"/>
                    </a:lnTo>
                    <a:lnTo>
                      <a:pt x="952" y="3534"/>
                    </a:lnTo>
                    <a:lnTo>
                      <a:pt x="912" y="3510"/>
                    </a:lnTo>
                    <a:lnTo>
                      <a:pt x="873" y="3487"/>
                    </a:lnTo>
                    <a:lnTo>
                      <a:pt x="835" y="3461"/>
                    </a:lnTo>
                    <a:lnTo>
                      <a:pt x="798" y="3435"/>
                    </a:lnTo>
                    <a:lnTo>
                      <a:pt x="762" y="3409"/>
                    </a:lnTo>
                    <a:lnTo>
                      <a:pt x="725" y="3381"/>
                    </a:lnTo>
                    <a:lnTo>
                      <a:pt x="689" y="3351"/>
                    </a:lnTo>
                    <a:lnTo>
                      <a:pt x="655" y="3322"/>
                    </a:lnTo>
                    <a:lnTo>
                      <a:pt x="621" y="3292"/>
                    </a:lnTo>
                    <a:lnTo>
                      <a:pt x="588" y="3262"/>
                    </a:lnTo>
                    <a:lnTo>
                      <a:pt x="555" y="3229"/>
                    </a:lnTo>
                    <a:lnTo>
                      <a:pt x="524" y="3197"/>
                    </a:lnTo>
                    <a:lnTo>
                      <a:pt x="493" y="3163"/>
                    </a:lnTo>
                    <a:lnTo>
                      <a:pt x="462" y="3130"/>
                    </a:lnTo>
                    <a:lnTo>
                      <a:pt x="433" y="3095"/>
                    </a:lnTo>
                    <a:lnTo>
                      <a:pt x="405" y="3060"/>
                    </a:lnTo>
                    <a:lnTo>
                      <a:pt x="377" y="3024"/>
                    </a:lnTo>
                    <a:lnTo>
                      <a:pt x="350" y="2987"/>
                    </a:lnTo>
                    <a:lnTo>
                      <a:pt x="324" y="2949"/>
                    </a:lnTo>
                    <a:lnTo>
                      <a:pt x="299" y="2911"/>
                    </a:lnTo>
                    <a:lnTo>
                      <a:pt x="274" y="2873"/>
                    </a:lnTo>
                    <a:lnTo>
                      <a:pt x="251" y="2834"/>
                    </a:lnTo>
                    <a:lnTo>
                      <a:pt x="229" y="2794"/>
                    </a:lnTo>
                    <a:lnTo>
                      <a:pt x="207" y="2753"/>
                    </a:lnTo>
                    <a:lnTo>
                      <a:pt x="187" y="2711"/>
                    </a:lnTo>
                    <a:lnTo>
                      <a:pt x="167" y="2670"/>
                    </a:lnTo>
                    <a:lnTo>
                      <a:pt x="149" y="2628"/>
                    </a:lnTo>
                    <a:lnTo>
                      <a:pt x="132" y="2585"/>
                    </a:lnTo>
                    <a:lnTo>
                      <a:pt x="115" y="2542"/>
                    </a:lnTo>
                    <a:lnTo>
                      <a:pt x="100" y="2498"/>
                    </a:lnTo>
                    <a:lnTo>
                      <a:pt x="85" y="2454"/>
                    </a:lnTo>
                    <a:lnTo>
                      <a:pt x="72" y="2410"/>
                    </a:lnTo>
                    <a:lnTo>
                      <a:pt x="60" y="2364"/>
                    </a:lnTo>
                    <a:lnTo>
                      <a:pt x="48" y="2319"/>
                    </a:lnTo>
                    <a:lnTo>
                      <a:pt x="39" y="2274"/>
                    </a:lnTo>
                    <a:lnTo>
                      <a:pt x="30" y="2227"/>
                    </a:lnTo>
                    <a:lnTo>
                      <a:pt x="22" y="2181"/>
                    </a:lnTo>
                    <a:lnTo>
                      <a:pt x="16" y="2133"/>
                    </a:lnTo>
                    <a:lnTo>
                      <a:pt x="9" y="2085"/>
                    </a:lnTo>
                    <a:lnTo>
                      <a:pt x="6" y="2038"/>
                    </a:lnTo>
                    <a:lnTo>
                      <a:pt x="3" y="1989"/>
                    </a:lnTo>
                    <a:lnTo>
                      <a:pt x="1" y="1942"/>
                    </a:lnTo>
                    <a:lnTo>
                      <a:pt x="0" y="1892"/>
                    </a:lnTo>
                    <a:lnTo>
                      <a:pt x="3" y="1796"/>
                    </a:lnTo>
                    <a:lnTo>
                      <a:pt x="9" y="1700"/>
                    </a:lnTo>
                    <a:lnTo>
                      <a:pt x="22" y="1605"/>
                    </a:lnTo>
                    <a:lnTo>
                      <a:pt x="39" y="1511"/>
                    </a:lnTo>
                    <a:lnTo>
                      <a:pt x="60" y="1421"/>
                    </a:lnTo>
                    <a:lnTo>
                      <a:pt x="85" y="1331"/>
                    </a:lnTo>
                    <a:lnTo>
                      <a:pt x="115" y="1243"/>
                    </a:lnTo>
                    <a:lnTo>
                      <a:pt x="149" y="1157"/>
                    </a:lnTo>
                    <a:lnTo>
                      <a:pt x="187" y="1074"/>
                    </a:lnTo>
                    <a:lnTo>
                      <a:pt x="229" y="991"/>
                    </a:lnTo>
                    <a:lnTo>
                      <a:pt x="274" y="912"/>
                    </a:lnTo>
                    <a:lnTo>
                      <a:pt x="324" y="836"/>
                    </a:lnTo>
                    <a:lnTo>
                      <a:pt x="377" y="761"/>
                    </a:lnTo>
                    <a:lnTo>
                      <a:pt x="433" y="690"/>
                    </a:lnTo>
                    <a:lnTo>
                      <a:pt x="493" y="622"/>
                    </a:lnTo>
                    <a:lnTo>
                      <a:pt x="555" y="556"/>
                    </a:lnTo>
                    <a:lnTo>
                      <a:pt x="621" y="493"/>
                    </a:lnTo>
                    <a:lnTo>
                      <a:pt x="689" y="434"/>
                    </a:lnTo>
                    <a:lnTo>
                      <a:pt x="762" y="377"/>
                    </a:lnTo>
                    <a:lnTo>
                      <a:pt x="835" y="324"/>
                    </a:lnTo>
                    <a:lnTo>
                      <a:pt x="912" y="275"/>
                    </a:lnTo>
                    <a:lnTo>
                      <a:pt x="992" y="229"/>
                    </a:lnTo>
                    <a:lnTo>
                      <a:pt x="1073" y="187"/>
                    </a:lnTo>
                    <a:lnTo>
                      <a:pt x="1157" y="149"/>
                    </a:lnTo>
                    <a:lnTo>
                      <a:pt x="1243" y="116"/>
                    </a:lnTo>
                    <a:lnTo>
                      <a:pt x="1330" y="85"/>
                    </a:lnTo>
                    <a:lnTo>
                      <a:pt x="1420" y="59"/>
                    </a:lnTo>
                    <a:lnTo>
                      <a:pt x="1512" y="39"/>
                    </a:lnTo>
                    <a:lnTo>
                      <a:pt x="1605" y="22"/>
                    </a:lnTo>
                    <a:lnTo>
                      <a:pt x="1699" y="10"/>
                    </a:lnTo>
                    <a:lnTo>
                      <a:pt x="1795" y="2"/>
                    </a:lnTo>
                    <a:lnTo>
                      <a:pt x="1892" y="0"/>
                    </a:lnTo>
                    <a:close/>
                    <a:moveTo>
                      <a:pt x="1892" y="160"/>
                    </a:moveTo>
                    <a:lnTo>
                      <a:pt x="1803" y="162"/>
                    </a:lnTo>
                    <a:lnTo>
                      <a:pt x="1715" y="169"/>
                    </a:lnTo>
                    <a:lnTo>
                      <a:pt x="1629" y="181"/>
                    </a:lnTo>
                    <a:lnTo>
                      <a:pt x="1543" y="196"/>
                    </a:lnTo>
                    <a:lnTo>
                      <a:pt x="1460" y="215"/>
                    </a:lnTo>
                    <a:lnTo>
                      <a:pt x="1378" y="238"/>
                    </a:lnTo>
                    <a:lnTo>
                      <a:pt x="1298" y="266"/>
                    </a:lnTo>
                    <a:lnTo>
                      <a:pt x="1219" y="296"/>
                    </a:lnTo>
                    <a:lnTo>
                      <a:pt x="1142" y="331"/>
                    </a:lnTo>
                    <a:lnTo>
                      <a:pt x="1068" y="370"/>
                    </a:lnTo>
                    <a:lnTo>
                      <a:pt x="995" y="412"/>
                    </a:lnTo>
                    <a:lnTo>
                      <a:pt x="925" y="456"/>
                    </a:lnTo>
                    <a:lnTo>
                      <a:pt x="857" y="505"/>
                    </a:lnTo>
                    <a:lnTo>
                      <a:pt x="791" y="557"/>
                    </a:lnTo>
                    <a:lnTo>
                      <a:pt x="728" y="611"/>
                    </a:lnTo>
                    <a:lnTo>
                      <a:pt x="669" y="668"/>
                    </a:lnTo>
                    <a:lnTo>
                      <a:pt x="610" y="729"/>
                    </a:lnTo>
                    <a:lnTo>
                      <a:pt x="556" y="791"/>
                    </a:lnTo>
                    <a:lnTo>
                      <a:pt x="504" y="857"/>
                    </a:lnTo>
                    <a:lnTo>
                      <a:pt x="457" y="925"/>
                    </a:lnTo>
                    <a:lnTo>
                      <a:pt x="411" y="996"/>
                    </a:lnTo>
                    <a:lnTo>
                      <a:pt x="369" y="1068"/>
                    </a:lnTo>
                    <a:lnTo>
                      <a:pt x="331" y="1143"/>
                    </a:lnTo>
                    <a:lnTo>
                      <a:pt x="297" y="1220"/>
                    </a:lnTo>
                    <a:lnTo>
                      <a:pt x="266" y="1297"/>
                    </a:lnTo>
                    <a:lnTo>
                      <a:pt x="239" y="1378"/>
                    </a:lnTo>
                    <a:lnTo>
                      <a:pt x="215" y="1461"/>
                    </a:lnTo>
                    <a:lnTo>
                      <a:pt x="195" y="1544"/>
                    </a:lnTo>
                    <a:lnTo>
                      <a:pt x="180" y="1629"/>
                    </a:lnTo>
                    <a:lnTo>
                      <a:pt x="169" y="1716"/>
                    </a:lnTo>
                    <a:lnTo>
                      <a:pt x="163" y="1803"/>
                    </a:lnTo>
                    <a:lnTo>
                      <a:pt x="160" y="1892"/>
                    </a:lnTo>
                    <a:lnTo>
                      <a:pt x="161" y="1937"/>
                    </a:lnTo>
                    <a:lnTo>
                      <a:pt x="163" y="1982"/>
                    </a:lnTo>
                    <a:lnTo>
                      <a:pt x="165" y="2025"/>
                    </a:lnTo>
                    <a:lnTo>
                      <a:pt x="169" y="2069"/>
                    </a:lnTo>
                    <a:lnTo>
                      <a:pt x="174" y="2113"/>
                    </a:lnTo>
                    <a:lnTo>
                      <a:pt x="180" y="2156"/>
                    </a:lnTo>
                    <a:lnTo>
                      <a:pt x="188" y="2199"/>
                    </a:lnTo>
                    <a:lnTo>
                      <a:pt x="195" y="2241"/>
                    </a:lnTo>
                    <a:lnTo>
                      <a:pt x="205" y="2283"/>
                    </a:lnTo>
                    <a:lnTo>
                      <a:pt x="215" y="2324"/>
                    </a:lnTo>
                    <a:lnTo>
                      <a:pt x="226" y="2365"/>
                    </a:lnTo>
                    <a:lnTo>
                      <a:pt x="239" y="2407"/>
                    </a:lnTo>
                    <a:lnTo>
                      <a:pt x="251" y="2448"/>
                    </a:lnTo>
                    <a:lnTo>
                      <a:pt x="266" y="2488"/>
                    </a:lnTo>
                    <a:lnTo>
                      <a:pt x="281" y="2527"/>
                    </a:lnTo>
                    <a:lnTo>
                      <a:pt x="297" y="2565"/>
                    </a:lnTo>
                    <a:lnTo>
                      <a:pt x="313" y="2604"/>
                    </a:lnTo>
                    <a:lnTo>
                      <a:pt x="331" y="2642"/>
                    </a:lnTo>
                    <a:lnTo>
                      <a:pt x="350" y="2680"/>
                    </a:lnTo>
                    <a:lnTo>
                      <a:pt x="369" y="2717"/>
                    </a:lnTo>
                    <a:lnTo>
                      <a:pt x="390" y="2754"/>
                    </a:lnTo>
                    <a:lnTo>
                      <a:pt x="411" y="2789"/>
                    </a:lnTo>
                    <a:lnTo>
                      <a:pt x="433" y="2825"/>
                    </a:lnTo>
                    <a:lnTo>
                      <a:pt x="457" y="2860"/>
                    </a:lnTo>
                    <a:lnTo>
                      <a:pt x="481" y="2894"/>
                    </a:lnTo>
                    <a:lnTo>
                      <a:pt x="504" y="2928"/>
                    </a:lnTo>
                    <a:lnTo>
                      <a:pt x="530" y="2961"/>
                    </a:lnTo>
                    <a:lnTo>
                      <a:pt x="556" y="2994"/>
                    </a:lnTo>
                    <a:lnTo>
                      <a:pt x="583" y="3025"/>
                    </a:lnTo>
                    <a:lnTo>
                      <a:pt x="611" y="3056"/>
                    </a:lnTo>
                    <a:lnTo>
                      <a:pt x="640" y="3087"/>
                    </a:lnTo>
                    <a:lnTo>
                      <a:pt x="669" y="3117"/>
                    </a:lnTo>
                    <a:lnTo>
                      <a:pt x="698" y="3146"/>
                    </a:lnTo>
                    <a:lnTo>
                      <a:pt x="728" y="3174"/>
                    </a:lnTo>
                    <a:lnTo>
                      <a:pt x="760" y="3201"/>
                    </a:lnTo>
                    <a:lnTo>
                      <a:pt x="792" y="3228"/>
                    </a:lnTo>
                    <a:lnTo>
                      <a:pt x="824" y="3254"/>
                    </a:lnTo>
                    <a:lnTo>
                      <a:pt x="857" y="3280"/>
                    </a:lnTo>
                    <a:lnTo>
                      <a:pt x="890" y="3305"/>
                    </a:lnTo>
                    <a:lnTo>
                      <a:pt x="925" y="3329"/>
                    </a:lnTo>
                    <a:lnTo>
                      <a:pt x="960" y="3351"/>
                    </a:lnTo>
                    <a:lnTo>
                      <a:pt x="995" y="3373"/>
                    </a:lnTo>
                    <a:lnTo>
                      <a:pt x="1031" y="3395"/>
                    </a:lnTo>
                    <a:lnTo>
                      <a:pt x="1068" y="3415"/>
                    </a:lnTo>
                    <a:lnTo>
                      <a:pt x="1104" y="3435"/>
                    </a:lnTo>
                    <a:lnTo>
                      <a:pt x="1142" y="3454"/>
                    </a:lnTo>
                    <a:lnTo>
                      <a:pt x="1180" y="3471"/>
                    </a:lnTo>
                    <a:lnTo>
                      <a:pt x="1219" y="3489"/>
                    </a:lnTo>
                    <a:lnTo>
                      <a:pt x="1258" y="3505"/>
                    </a:lnTo>
                    <a:lnTo>
                      <a:pt x="1298" y="3519"/>
                    </a:lnTo>
                    <a:lnTo>
                      <a:pt x="1338" y="3534"/>
                    </a:lnTo>
                    <a:lnTo>
                      <a:pt x="1378" y="3547"/>
                    </a:lnTo>
                    <a:lnTo>
                      <a:pt x="1419" y="3559"/>
                    </a:lnTo>
                    <a:lnTo>
                      <a:pt x="1460" y="3570"/>
                    </a:lnTo>
                    <a:lnTo>
                      <a:pt x="1502" y="3581"/>
                    </a:lnTo>
                    <a:lnTo>
                      <a:pt x="1543" y="3589"/>
                    </a:lnTo>
                    <a:lnTo>
                      <a:pt x="1586" y="3598"/>
                    </a:lnTo>
                    <a:lnTo>
                      <a:pt x="1629" y="3606"/>
                    </a:lnTo>
                    <a:lnTo>
                      <a:pt x="1672" y="3611"/>
                    </a:lnTo>
                    <a:lnTo>
                      <a:pt x="1715" y="3616"/>
                    </a:lnTo>
                    <a:lnTo>
                      <a:pt x="1759" y="3620"/>
                    </a:lnTo>
                    <a:lnTo>
                      <a:pt x="1803" y="3623"/>
                    </a:lnTo>
                    <a:lnTo>
                      <a:pt x="1847" y="3624"/>
                    </a:lnTo>
                    <a:lnTo>
                      <a:pt x="1892" y="3625"/>
                    </a:lnTo>
                    <a:lnTo>
                      <a:pt x="1981" y="3623"/>
                    </a:lnTo>
                    <a:lnTo>
                      <a:pt x="2069" y="3616"/>
                    </a:lnTo>
                    <a:lnTo>
                      <a:pt x="2155" y="3606"/>
                    </a:lnTo>
                    <a:lnTo>
                      <a:pt x="2240" y="3589"/>
                    </a:lnTo>
                    <a:lnTo>
                      <a:pt x="2324" y="3570"/>
                    </a:lnTo>
                    <a:lnTo>
                      <a:pt x="2406" y="3547"/>
                    </a:lnTo>
                    <a:lnTo>
                      <a:pt x="2487" y="3520"/>
                    </a:lnTo>
                    <a:lnTo>
                      <a:pt x="2565" y="3489"/>
                    </a:lnTo>
                    <a:lnTo>
                      <a:pt x="2641" y="3454"/>
                    </a:lnTo>
                    <a:lnTo>
                      <a:pt x="2716" y="3415"/>
                    </a:lnTo>
                    <a:lnTo>
                      <a:pt x="2788" y="3373"/>
                    </a:lnTo>
                    <a:lnTo>
                      <a:pt x="2859" y="3329"/>
                    </a:lnTo>
                    <a:lnTo>
                      <a:pt x="2927" y="3280"/>
                    </a:lnTo>
                    <a:lnTo>
                      <a:pt x="2993" y="3228"/>
                    </a:lnTo>
                    <a:lnTo>
                      <a:pt x="3055" y="3174"/>
                    </a:lnTo>
                    <a:lnTo>
                      <a:pt x="3116" y="3117"/>
                    </a:lnTo>
                    <a:lnTo>
                      <a:pt x="3173" y="3056"/>
                    </a:lnTo>
                    <a:lnTo>
                      <a:pt x="3227" y="2994"/>
                    </a:lnTo>
                    <a:lnTo>
                      <a:pt x="3279" y="2928"/>
                    </a:lnTo>
                    <a:lnTo>
                      <a:pt x="3328" y="2860"/>
                    </a:lnTo>
                    <a:lnTo>
                      <a:pt x="3372" y="2789"/>
                    </a:lnTo>
                    <a:lnTo>
                      <a:pt x="3414" y="2717"/>
                    </a:lnTo>
                    <a:lnTo>
                      <a:pt x="3453" y="2642"/>
                    </a:lnTo>
                    <a:lnTo>
                      <a:pt x="3488" y="2565"/>
                    </a:lnTo>
                    <a:lnTo>
                      <a:pt x="3518" y="2488"/>
                    </a:lnTo>
                    <a:lnTo>
                      <a:pt x="3546" y="2407"/>
                    </a:lnTo>
                    <a:lnTo>
                      <a:pt x="3569" y="2324"/>
                    </a:lnTo>
                    <a:lnTo>
                      <a:pt x="3588" y="2241"/>
                    </a:lnTo>
                    <a:lnTo>
                      <a:pt x="3603" y="2156"/>
                    </a:lnTo>
                    <a:lnTo>
                      <a:pt x="3615" y="2069"/>
                    </a:lnTo>
                    <a:lnTo>
                      <a:pt x="3622" y="1982"/>
                    </a:lnTo>
                    <a:lnTo>
                      <a:pt x="3624" y="1892"/>
                    </a:lnTo>
                    <a:lnTo>
                      <a:pt x="3623" y="1848"/>
                    </a:lnTo>
                    <a:lnTo>
                      <a:pt x="3622" y="1803"/>
                    </a:lnTo>
                    <a:lnTo>
                      <a:pt x="3619" y="1760"/>
                    </a:lnTo>
                    <a:lnTo>
                      <a:pt x="3615" y="1716"/>
                    </a:lnTo>
                    <a:lnTo>
                      <a:pt x="3610" y="1672"/>
                    </a:lnTo>
                    <a:lnTo>
                      <a:pt x="3603" y="1629"/>
                    </a:lnTo>
                    <a:lnTo>
                      <a:pt x="3597" y="1586"/>
                    </a:lnTo>
                    <a:lnTo>
                      <a:pt x="3588" y="1544"/>
                    </a:lnTo>
                    <a:lnTo>
                      <a:pt x="3580" y="1502"/>
                    </a:lnTo>
                    <a:lnTo>
                      <a:pt x="3569" y="1461"/>
                    </a:lnTo>
                    <a:lnTo>
                      <a:pt x="3558" y="1420"/>
                    </a:lnTo>
                    <a:lnTo>
                      <a:pt x="3546" y="1378"/>
                    </a:lnTo>
                    <a:lnTo>
                      <a:pt x="3533" y="1338"/>
                    </a:lnTo>
                    <a:lnTo>
                      <a:pt x="3518" y="1298"/>
                    </a:lnTo>
                    <a:lnTo>
                      <a:pt x="3504" y="1258"/>
                    </a:lnTo>
                    <a:lnTo>
                      <a:pt x="3488" y="1220"/>
                    </a:lnTo>
                    <a:lnTo>
                      <a:pt x="3471" y="1181"/>
                    </a:lnTo>
                    <a:lnTo>
                      <a:pt x="3453" y="1143"/>
                    </a:lnTo>
                    <a:lnTo>
                      <a:pt x="3434" y="1105"/>
                    </a:lnTo>
                    <a:lnTo>
                      <a:pt x="3414" y="1068"/>
                    </a:lnTo>
                    <a:lnTo>
                      <a:pt x="3394" y="1031"/>
                    </a:lnTo>
                    <a:lnTo>
                      <a:pt x="3372" y="996"/>
                    </a:lnTo>
                    <a:lnTo>
                      <a:pt x="3351" y="960"/>
                    </a:lnTo>
                    <a:lnTo>
                      <a:pt x="3328" y="925"/>
                    </a:lnTo>
                    <a:lnTo>
                      <a:pt x="3304" y="891"/>
                    </a:lnTo>
                    <a:lnTo>
                      <a:pt x="3279" y="857"/>
                    </a:lnTo>
                    <a:lnTo>
                      <a:pt x="3253" y="824"/>
                    </a:lnTo>
                    <a:lnTo>
                      <a:pt x="3227" y="791"/>
                    </a:lnTo>
                    <a:lnTo>
                      <a:pt x="3200" y="760"/>
                    </a:lnTo>
                    <a:lnTo>
                      <a:pt x="3173" y="729"/>
                    </a:lnTo>
                    <a:lnTo>
                      <a:pt x="3145" y="698"/>
                    </a:lnTo>
                    <a:lnTo>
                      <a:pt x="3116" y="668"/>
                    </a:lnTo>
                    <a:lnTo>
                      <a:pt x="3086" y="639"/>
                    </a:lnTo>
                    <a:lnTo>
                      <a:pt x="3055" y="611"/>
                    </a:lnTo>
                    <a:lnTo>
                      <a:pt x="3024" y="584"/>
                    </a:lnTo>
                    <a:lnTo>
                      <a:pt x="2993" y="557"/>
                    </a:lnTo>
                    <a:lnTo>
                      <a:pt x="2960" y="531"/>
                    </a:lnTo>
                    <a:lnTo>
                      <a:pt x="2927" y="505"/>
                    </a:lnTo>
                    <a:lnTo>
                      <a:pt x="2893" y="480"/>
                    </a:lnTo>
                    <a:lnTo>
                      <a:pt x="2859" y="456"/>
                    </a:lnTo>
                    <a:lnTo>
                      <a:pt x="2824" y="434"/>
                    </a:lnTo>
                    <a:lnTo>
                      <a:pt x="2788" y="412"/>
                    </a:lnTo>
                    <a:lnTo>
                      <a:pt x="2753" y="390"/>
                    </a:lnTo>
                    <a:lnTo>
                      <a:pt x="2716" y="370"/>
                    </a:lnTo>
                    <a:lnTo>
                      <a:pt x="2679" y="350"/>
                    </a:lnTo>
                    <a:lnTo>
                      <a:pt x="2641" y="331"/>
                    </a:lnTo>
                    <a:lnTo>
                      <a:pt x="2604" y="314"/>
                    </a:lnTo>
                    <a:lnTo>
                      <a:pt x="2565" y="296"/>
                    </a:lnTo>
                    <a:lnTo>
                      <a:pt x="2526" y="280"/>
                    </a:lnTo>
                    <a:lnTo>
                      <a:pt x="2487" y="266"/>
                    </a:lnTo>
                    <a:lnTo>
                      <a:pt x="2447" y="251"/>
                    </a:lnTo>
                    <a:lnTo>
                      <a:pt x="2406" y="238"/>
                    </a:lnTo>
                    <a:lnTo>
                      <a:pt x="2365" y="226"/>
                    </a:lnTo>
                    <a:lnTo>
                      <a:pt x="2324" y="215"/>
                    </a:lnTo>
                    <a:lnTo>
                      <a:pt x="2283" y="204"/>
                    </a:lnTo>
                    <a:lnTo>
                      <a:pt x="2240" y="196"/>
                    </a:lnTo>
                    <a:lnTo>
                      <a:pt x="2198" y="187"/>
                    </a:lnTo>
                    <a:lnTo>
                      <a:pt x="2155" y="181"/>
                    </a:lnTo>
                    <a:lnTo>
                      <a:pt x="2112" y="174"/>
                    </a:lnTo>
                    <a:lnTo>
                      <a:pt x="2069" y="169"/>
                    </a:lnTo>
                    <a:lnTo>
                      <a:pt x="2025" y="165"/>
                    </a:lnTo>
                    <a:lnTo>
                      <a:pt x="1981" y="162"/>
                    </a:lnTo>
                    <a:lnTo>
                      <a:pt x="1937" y="161"/>
                    </a:lnTo>
                    <a:lnTo>
                      <a:pt x="1892" y="16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0"/>
              <p:cNvSpPr>
                <a:spLocks/>
              </p:cNvSpPr>
              <p:nvPr/>
            </p:nvSpPr>
            <p:spPr bwMode="auto">
              <a:xfrm>
                <a:off x="2638425" y="1739900"/>
                <a:ext cx="884238" cy="760413"/>
              </a:xfrm>
              <a:custGeom>
                <a:avLst/>
                <a:gdLst/>
                <a:ahLst/>
                <a:cxnLst>
                  <a:cxn ang="0">
                    <a:pos x="1635" y="207"/>
                  </a:cxn>
                  <a:cxn ang="0">
                    <a:pos x="1888" y="86"/>
                  </a:cxn>
                  <a:cxn ang="0">
                    <a:pos x="2020" y="362"/>
                  </a:cxn>
                  <a:cxn ang="0">
                    <a:pos x="2213" y="509"/>
                  </a:cxn>
                  <a:cxn ang="0">
                    <a:pos x="2306" y="603"/>
                  </a:cxn>
                  <a:cxn ang="0">
                    <a:pos x="2422" y="765"/>
                  </a:cxn>
                  <a:cxn ang="0">
                    <a:pos x="2690" y="893"/>
                  </a:cxn>
                  <a:cxn ang="0">
                    <a:pos x="2573" y="1155"/>
                  </a:cxn>
                  <a:cxn ang="0">
                    <a:pos x="2787" y="1343"/>
                  </a:cxn>
                  <a:cxn ang="0">
                    <a:pos x="2581" y="1574"/>
                  </a:cxn>
                  <a:cxn ang="0">
                    <a:pos x="2521" y="1802"/>
                  </a:cxn>
                  <a:cxn ang="0">
                    <a:pos x="2445" y="1969"/>
                  </a:cxn>
                  <a:cxn ang="0">
                    <a:pos x="2305" y="2171"/>
                  </a:cxn>
                  <a:cxn ang="0">
                    <a:pos x="2092" y="2158"/>
                  </a:cxn>
                  <a:cxn ang="0">
                    <a:pos x="2185" y="2063"/>
                  </a:cxn>
                  <a:cxn ang="0">
                    <a:pos x="2263" y="1956"/>
                  </a:cxn>
                  <a:cxn ang="0">
                    <a:pos x="2329" y="1840"/>
                  </a:cxn>
                  <a:cxn ang="0">
                    <a:pos x="2379" y="1715"/>
                  </a:cxn>
                  <a:cxn ang="0">
                    <a:pos x="2414" y="1583"/>
                  </a:cxn>
                  <a:cxn ang="0">
                    <a:pos x="2430" y="1444"/>
                  </a:cxn>
                  <a:cxn ang="0">
                    <a:pos x="2429" y="1307"/>
                  </a:cxn>
                  <a:cxn ang="0">
                    <a:pos x="2410" y="1177"/>
                  </a:cxn>
                  <a:cxn ang="0">
                    <a:pos x="2377" y="1054"/>
                  </a:cxn>
                  <a:cxn ang="0">
                    <a:pos x="2328" y="936"/>
                  </a:cxn>
                  <a:cxn ang="0">
                    <a:pos x="2267" y="827"/>
                  </a:cxn>
                  <a:cxn ang="0">
                    <a:pos x="2193" y="725"/>
                  </a:cxn>
                  <a:cxn ang="0">
                    <a:pos x="2108" y="632"/>
                  </a:cxn>
                  <a:cxn ang="0">
                    <a:pos x="2013" y="552"/>
                  </a:cxn>
                  <a:cxn ang="0">
                    <a:pos x="1908" y="483"/>
                  </a:cxn>
                  <a:cxn ang="0">
                    <a:pos x="1795" y="427"/>
                  </a:cxn>
                  <a:cxn ang="0">
                    <a:pos x="1674" y="385"/>
                  </a:cxn>
                  <a:cxn ang="0">
                    <a:pos x="1548" y="357"/>
                  </a:cxn>
                  <a:cxn ang="0">
                    <a:pos x="1416" y="345"/>
                  </a:cxn>
                  <a:cxn ang="0">
                    <a:pos x="1180" y="365"/>
                  </a:cxn>
                  <a:cxn ang="0">
                    <a:pos x="939" y="447"/>
                  </a:cxn>
                  <a:cxn ang="0">
                    <a:pos x="729" y="583"/>
                  </a:cxn>
                  <a:cxn ang="0">
                    <a:pos x="556" y="764"/>
                  </a:cxn>
                  <a:cxn ang="0">
                    <a:pos x="430" y="982"/>
                  </a:cxn>
                  <a:cxn ang="0">
                    <a:pos x="360" y="1228"/>
                  </a:cxn>
                  <a:cxn ang="0">
                    <a:pos x="349" y="1441"/>
                  </a:cxn>
                  <a:cxn ang="0">
                    <a:pos x="364" y="1572"/>
                  </a:cxn>
                  <a:cxn ang="0">
                    <a:pos x="394" y="1697"/>
                  </a:cxn>
                  <a:cxn ang="0">
                    <a:pos x="440" y="1816"/>
                  </a:cxn>
                  <a:cxn ang="0">
                    <a:pos x="498" y="1928"/>
                  </a:cxn>
                  <a:cxn ang="0">
                    <a:pos x="570" y="2030"/>
                  </a:cxn>
                  <a:cxn ang="0">
                    <a:pos x="653" y="2124"/>
                  </a:cxn>
                  <a:cxn ang="0">
                    <a:pos x="598" y="2246"/>
                  </a:cxn>
                  <a:cxn ang="0">
                    <a:pos x="479" y="2176"/>
                  </a:cxn>
                  <a:cxn ang="0">
                    <a:pos x="337" y="1974"/>
                  </a:cxn>
                  <a:cxn ang="0">
                    <a:pos x="262" y="1808"/>
                  </a:cxn>
                  <a:cxn ang="0">
                    <a:pos x="200" y="1577"/>
                  </a:cxn>
                  <a:cxn ang="0">
                    <a:pos x="0" y="1348"/>
                  </a:cxn>
                  <a:cxn ang="0">
                    <a:pos x="207" y="1157"/>
                  </a:cxn>
                  <a:cxn ang="0">
                    <a:pos x="96" y="896"/>
                  </a:cxn>
                  <a:cxn ang="0">
                    <a:pos x="359" y="765"/>
                  </a:cxn>
                  <a:cxn ang="0">
                    <a:pos x="476" y="603"/>
                  </a:cxn>
                  <a:cxn ang="0">
                    <a:pos x="570" y="507"/>
                  </a:cxn>
                  <a:cxn ang="0">
                    <a:pos x="763" y="359"/>
                  </a:cxn>
                  <a:cxn ang="0">
                    <a:pos x="898" y="89"/>
                  </a:cxn>
                  <a:cxn ang="0">
                    <a:pos x="1162" y="203"/>
                  </a:cxn>
                  <a:cxn ang="0">
                    <a:pos x="1337" y="184"/>
                  </a:cxn>
                </a:cxnLst>
                <a:rect l="0" t="0" r="r" b="b"/>
                <a:pathLst>
                  <a:path w="2787" h="2392">
                    <a:moveTo>
                      <a:pt x="1447" y="183"/>
                    </a:moveTo>
                    <a:lnTo>
                      <a:pt x="1495" y="187"/>
                    </a:lnTo>
                    <a:lnTo>
                      <a:pt x="1542" y="192"/>
                    </a:lnTo>
                    <a:lnTo>
                      <a:pt x="1589" y="199"/>
                    </a:lnTo>
                    <a:lnTo>
                      <a:pt x="1635" y="207"/>
                    </a:lnTo>
                    <a:lnTo>
                      <a:pt x="1681" y="218"/>
                    </a:lnTo>
                    <a:lnTo>
                      <a:pt x="1726" y="230"/>
                    </a:lnTo>
                    <a:lnTo>
                      <a:pt x="1769" y="243"/>
                    </a:lnTo>
                    <a:lnTo>
                      <a:pt x="1813" y="258"/>
                    </a:lnTo>
                    <a:lnTo>
                      <a:pt x="1888" y="86"/>
                    </a:lnTo>
                    <a:lnTo>
                      <a:pt x="1967" y="120"/>
                    </a:lnTo>
                    <a:lnTo>
                      <a:pt x="1891" y="292"/>
                    </a:lnTo>
                    <a:lnTo>
                      <a:pt x="1936" y="313"/>
                    </a:lnTo>
                    <a:lnTo>
                      <a:pt x="1979" y="337"/>
                    </a:lnTo>
                    <a:lnTo>
                      <a:pt x="2020" y="362"/>
                    </a:lnTo>
                    <a:lnTo>
                      <a:pt x="2061" y="388"/>
                    </a:lnTo>
                    <a:lnTo>
                      <a:pt x="2101" y="416"/>
                    </a:lnTo>
                    <a:lnTo>
                      <a:pt x="2139" y="445"/>
                    </a:lnTo>
                    <a:lnTo>
                      <a:pt x="2176" y="477"/>
                    </a:lnTo>
                    <a:lnTo>
                      <a:pt x="2213" y="509"/>
                    </a:lnTo>
                    <a:lnTo>
                      <a:pt x="2338" y="369"/>
                    </a:lnTo>
                    <a:lnTo>
                      <a:pt x="2401" y="426"/>
                    </a:lnTo>
                    <a:lnTo>
                      <a:pt x="2272" y="566"/>
                    </a:lnTo>
                    <a:lnTo>
                      <a:pt x="2289" y="585"/>
                    </a:lnTo>
                    <a:lnTo>
                      <a:pt x="2306" y="603"/>
                    </a:lnTo>
                    <a:lnTo>
                      <a:pt x="2322" y="623"/>
                    </a:lnTo>
                    <a:lnTo>
                      <a:pt x="2337" y="642"/>
                    </a:lnTo>
                    <a:lnTo>
                      <a:pt x="2367" y="682"/>
                    </a:lnTo>
                    <a:lnTo>
                      <a:pt x="2395" y="723"/>
                    </a:lnTo>
                    <a:lnTo>
                      <a:pt x="2422" y="765"/>
                    </a:lnTo>
                    <a:lnTo>
                      <a:pt x="2447" y="809"/>
                    </a:lnTo>
                    <a:lnTo>
                      <a:pt x="2470" y="853"/>
                    </a:lnTo>
                    <a:lnTo>
                      <a:pt x="2492" y="898"/>
                    </a:lnTo>
                    <a:lnTo>
                      <a:pt x="2654" y="817"/>
                    </a:lnTo>
                    <a:lnTo>
                      <a:pt x="2690" y="893"/>
                    </a:lnTo>
                    <a:lnTo>
                      <a:pt x="2523" y="977"/>
                    </a:lnTo>
                    <a:lnTo>
                      <a:pt x="2538" y="1020"/>
                    </a:lnTo>
                    <a:lnTo>
                      <a:pt x="2551" y="1065"/>
                    </a:lnTo>
                    <a:lnTo>
                      <a:pt x="2563" y="1109"/>
                    </a:lnTo>
                    <a:lnTo>
                      <a:pt x="2573" y="1155"/>
                    </a:lnTo>
                    <a:lnTo>
                      <a:pt x="2581" y="1201"/>
                    </a:lnTo>
                    <a:lnTo>
                      <a:pt x="2588" y="1248"/>
                    </a:lnTo>
                    <a:lnTo>
                      <a:pt x="2591" y="1295"/>
                    </a:lnTo>
                    <a:lnTo>
                      <a:pt x="2593" y="1343"/>
                    </a:lnTo>
                    <a:lnTo>
                      <a:pt x="2787" y="1343"/>
                    </a:lnTo>
                    <a:lnTo>
                      <a:pt x="2787" y="1429"/>
                    </a:lnTo>
                    <a:lnTo>
                      <a:pt x="2593" y="1429"/>
                    </a:lnTo>
                    <a:lnTo>
                      <a:pt x="2591" y="1478"/>
                    </a:lnTo>
                    <a:lnTo>
                      <a:pt x="2588" y="1525"/>
                    </a:lnTo>
                    <a:lnTo>
                      <a:pt x="2581" y="1574"/>
                    </a:lnTo>
                    <a:lnTo>
                      <a:pt x="2573" y="1621"/>
                    </a:lnTo>
                    <a:lnTo>
                      <a:pt x="2563" y="1667"/>
                    </a:lnTo>
                    <a:lnTo>
                      <a:pt x="2550" y="1712"/>
                    </a:lnTo>
                    <a:lnTo>
                      <a:pt x="2536" y="1758"/>
                    </a:lnTo>
                    <a:lnTo>
                      <a:pt x="2521" y="1802"/>
                    </a:lnTo>
                    <a:lnTo>
                      <a:pt x="2690" y="1878"/>
                    </a:lnTo>
                    <a:lnTo>
                      <a:pt x="2656" y="1957"/>
                    </a:lnTo>
                    <a:lnTo>
                      <a:pt x="2489" y="1881"/>
                    </a:lnTo>
                    <a:lnTo>
                      <a:pt x="2468" y="1925"/>
                    </a:lnTo>
                    <a:lnTo>
                      <a:pt x="2445" y="1969"/>
                    </a:lnTo>
                    <a:lnTo>
                      <a:pt x="2420" y="2012"/>
                    </a:lnTo>
                    <a:lnTo>
                      <a:pt x="2393" y="2053"/>
                    </a:lnTo>
                    <a:lnTo>
                      <a:pt x="2365" y="2093"/>
                    </a:lnTo>
                    <a:lnTo>
                      <a:pt x="2336" y="2133"/>
                    </a:lnTo>
                    <a:lnTo>
                      <a:pt x="2305" y="2171"/>
                    </a:lnTo>
                    <a:lnTo>
                      <a:pt x="2272" y="2208"/>
                    </a:lnTo>
                    <a:lnTo>
                      <a:pt x="2403" y="2328"/>
                    </a:lnTo>
                    <a:lnTo>
                      <a:pt x="2346" y="2390"/>
                    </a:lnTo>
                    <a:lnTo>
                      <a:pt x="2213" y="2267"/>
                    </a:lnTo>
                    <a:lnTo>
                      <a:pt x="2092" y="2158"/>
                    </a:lnTo>
                    <a:lnTo>
                      <a:pt x="2111" y="2139"/>
                    </a:lnTo>
                    <a:lnTo>
                      <a:pt x="2130" y="2121"/>
                    </a:lnTo>
                    <a:lnTo>
                      <a:pt x="2149" y="2102"/>
                    </a:lnTo>
                    <a:lnTo>
                      <a:pt x="2166" y="2082"/>
                    </a:lnTo>
                    <a:lnTo>
                      <a:pt x="2185" y="2063"/>
                    </a:lnTo>
                    <a:lnTo>
                      <a:pt x="2201" y="2042"/>
                    </a:lnTo>
                    <a:lnTo>
                      <a:pt x="2217" y="2022"/>
                    </a:lnTo>
                    <a:lnTo>
                      <a:pt x="2233" y="2000"/>
                    </a:lnTo>
                    <a:lnTo>
                      <a:pt x="2248" y="1978"/>
                    </a:lnTo>
                    <a:lnTo>
                      <a:pt x="2263" y="1956"/>
                    </a:lnTo>
                    <a:lnTo>
                      <a:pt x="2277" y="1934"/>
                    </a:lnTo>
                    <a:lnTo>
                      <a:pt x="2292" y="1910"/>
                    </a:lnTo>
                    <a:lnTo>
                      <a:pt x="2305" y="1888"/>
                    </a:lnTo>
                    <a:lnTo>
                      <a:pt x="2316" y="1864"/>
                    </a:lnTo>
                    <a:lnTo>
                      <a:pt x="2329" y="1840"/>
                    </a:lnTo>
                    <a:lnTo>
                      <a:pt x="2340" y="1815"/>
                    </a:lnTo>
                    <a:lnTo>
                      <a:pt x="2351" y="1791"/>
                    </a:lnTo>
                    <a:lnTo>
                      <a:pt x="2361" y="1765"/>
                    </a:lnTo>
                    <a:lnTo>
                      <a:pt x="2370" y="1741"/>
                    </a:lnTo>
                    <a:lnTo>
                      <a:pt x="2379" y="1715"/>
                    </a:lnTo>
                    <a:lnTo>
                      <a:pt x="2388" y="1689"/>
                    </a:lnTo>
                    <a:lnTo>
                      <a:pt x="2395" y="1663"/>
                    </a:lnTo>
                    <a:lnTo>
                      <a:pt x="2402" y="1637"/>
                    </a:lnTo>
                    <a:lnTo>
                      <a:pt x="2408" y="1610"/>
                    </a:lnTo>
                    <a:lnTo>
                      <a:pt x="2414" y="1583"/>
                    </a:lnTo>
                    <a:lnTo>
                      <a:pt x="2418" y="1556"/>
                    </a:lnTo>
                    <a:lnTo>
                      <a:pt x="2422" y="1528"/>
                    </a:lnTo>
                    <a:lnTo>
                      <a:pt x="2426" y="1501"/>
                    </a:lnTo>
                    <a:lnTo>
                      <a:pt x="2428" y="1472"/>
                    </a:lnTo>
                    <a:lnTo>
                      <a:pt x="2430" y="1444"/>
                    </a:lnTo>
                    <a:lnTo>
                      <a:pt x="2431" y="1416"/>
                    </a:lnTo>
                    <a:lnTo>
                      <a:pt x="2432" y="1387"/>
                    </a:lnTo>
                    <a:lnTo>
                      <a:pt x="2431" y="1360"/>
                    </a:lnTo>
                    <a:lnTo>
                      <a:pt x="2430" y="1334"/>
                    </a:lnTo>
                    <a:lnTo>
                      <a:pt x="2429" y="1307"/>
                    </a:lnTo>
                    <a:lnTo>
                      <a:pt x="2427" y="1281"/>
                    </a:lnTo>
                    <a:lnTo>
                      <a:pt x="2423" y="1255"/>
                    </a:lnTo>
                    <a:lnTo>
                      <a:pt x="2419" y="1229"/>
                    </a:lnTo>
                    <a:lnTo>
                      <a:pt x="2415" y="1203"/>
                    </a:lnTo>
                    <a:lnTo>
                      <a:pt x="2410" y="1177"/>
                    </a:lnTo>
                    <a:lnTo>
                      <a:pt x="2405" y="1152"/>
                    </a:lnTo>
                    <a:lnTo>
                      <a:pt x="2399" y="1128"/>
                    </a:lnTo>
                    <a:lnTo>
                      <a:pt x="2392" y="1103"/>
                    </a:lnTo>
                    <a:lnTo>
                      <a:pt x="2384" y="1078"/>
                    </a:lnTo>
                    <a:lnTo>
                      <a:pt x="2377" y="1054"/>
                    </a:lnTo>
                    <a:lnTo>
                      <a:pt x="2368" y="1029"/>
                    </a:lnTo>
                    <a:lnTo>
                      <a:pt x="2359" y="1006"/>
                    </a:lnTo>
                    <a:lnTo>
                      <a:pt x="2349" y="983"/>
                    </a:lnTo>
                    <a:lnTo>
                      <a:pt x="2339" y="959"/>
                    </a:lnTo>
                    <a:lnTo>
                      <a:pt x="2328" y="936"/>
                    </a:lnTo>
                    <a:lnTo>
                      <a:pt x="2317" y="913"/>
                    </a:lnTo>
                    <a:lnTo>
                      <a:pt x="2306" y="892"/>
                    </a:lnTo>
                    <a:lnTo>
                      <a:pt x="2293" y="869"/>
                    </a:lnTo>
                    <a:lnTo>
                      <a:pt x="2281" y="848"/>
                    </a:lnTo>
                    <a:lnTo>
                      <a:pt x="2267" y="827"/>
                    </a:lnTo>
                    <a:lnTo>
                      <a:pt x="2253" y="805"/>
                    </a:lnTo>
                    <a:lnTo>
                      <a:pt x="2239" y="785"/>
                    </a:lnTo>
                    <a:lnTo>
                      <a:pt x="2225" y="764"/>
                    </a:lnTo>
                    <a:lnTo>
                      <a:pt x="2208" y="745"/>
                    </a:lnTo>
                    <a:lnTo>
                      <a:pt x="2193" y="725"/>
                    </a:lnTo>
                    <a:lnTo>
                      <a:pt x="2177" y="706"/>
                    </a:lnTo>
                    <a:lnTo>
                      <a:pt x="2161" y="686"/>
                    </a:lnTo>
                    <a:lnTo>
                      <a:pt x="2143" y="668"/>
                    </a:lnTo>
                    <a:lnTo>
                      <a:pt x="2126" y="651"/>
                    </a:lnTo>
                    <a:lnTo>
                      <a:pt x="2108" y="632"/>
                    </a:lnTo>
                    <a:lnTo>
                      <a:pt x="2089" y="616"/>
                    </a:lnTo>
                    <a:lnTo>
                      <a:pt x="2071" y="599"/>
                    </a:lnTo>
                    <a:lnTo>
                      <a:pt x="2053" y="583"/>
                    </a:lnTo>
                    <a:lnTo>
                      <a:pt x="2033" y="567"/>
                    </a:lnTo>
                    <a:lnTo>
                      <a:pt x="2013" y="552"/>
                    </a:lnTo>
                    <a:lnTo>
                      <a:pt x="1992" y="537"/>
                    </a:lnTo>
                    <a:lnTo>
                      <a:pt x="1972" y="523"/>
                    </a:lnTo>
                    <a:lnTo>
                      <a:pt x="1951" y="509"/>
                    </a:lnTo>
                    <a:lnTo>
                      <a:pt x="1929" y="496"/>
                    </a:lnTo>
                    <a:lnTo>
                      <a:pt x="1908" y="483"/>
                    </a:lnTo>
                    <a:lnTo>
                      <a:pt x="1886" y="471"/>
                    </a:lnTo>
                    <a:lnTo>
                      <a:pt x="1863" y="459"/>
                    </a:lnTo>
                    <a:lnTo>
                      <a:pt x="1841" y="447"/>
                    </a:lnTo>
                    <a:lnTo>
                      <a:pt x="1818" y="437"/>
                    </a:lnTo>
                    <a:lnTo>
                      <a:pt x="1795" y="427"/>
                    </a:lnTo>
                    <a:lnTo>
                      <a:pt x="1772" y="417"/>
                    </a:lnTo>
                    <a:lnTo>
                      <a:pt x="1748" y="409"/>
                    </a:lnTo>
                    <a:lnTo>
                      <a:pt x="1724" y="400"/>
                    </a:lnTo>
                    <a:lnTo>
                      <a:pt x="1699" y="391"/>
                    </a:lnTo>
                    <a:lnTo>
                      <a:pt x="1674" y="385"/>
                    </a:lnTo>
                    <a:lnTo>
                      <a:pt x="1649" y="377"/>
                    </a:lnTo>
                    <a:lnTo>
                      <a:pt x="1625" y="372"/>
                    </a:lnTo>
                    <a:lnTo>
                      <a:pt x="1600" y="366"/>
                    </a:lnTo>
                    <a:lnTo>
                      <a:pt x="1574" y="361"/>
                    </a:lnTo>
                    <a:lnTo>
                      <a:pt x="1548" y="357"/>
                    </a:lnTo>
                    <a:lnTo>
                      <a:pt x="1522" y="353"/>
                    </a:lnTo>
                    <a:lnTo>
                      <a:pt x="1496" y="350"/>
                    </a:lnTo>
                    <a:lnTo>
                      <a:pt x="1470" y="348"/>
                    </a:lnTo>
                    <a:lnTo>
                      <a:pt x="1443" y="346"/>
                    </a:lnTo>
                    <a:lnTo>
                      <a:pt x="1416" y="345"/>
                    </a:lnTo>
                    <a:lnTo>
                      <a:pt x="1389" y="345"/>
                    </a:lnTo>
                    <a:lnTo>
                      <a:pt x="1336" y="346"/>
                    </a:lnTo>
                    <a:lnTo>
                      <a:pt x="1283" y="350"/>
                    </a:lnTo>
                    <a:lnTo>
                      <a:pt x="1231" y="357"/>
                    </a:lnTo>
                    <a:lnTo>
                      <a:pt x="1180" y="365"/>
                    </a:lnTo>
                    <a:lnTo>
                      <a:pt x="1131" y="377"/>
                    </a:lnTo>
                    <a:lnTo>
                      <a:pt x="1081" y="391"/>
                    </a:lnTo>
                    <a:lnTo>
                      <a:pt x="1032" y="407"/>
                    </a:lnTo>
                    <a:lnTo>
                      <a:pt x="986" y="427"/>
                    </a:lnTo>
                    <a:lnTo>
                      <a:pt x="939" y="447"/>
                    </a:lnTo>
                    <a:lnTo>
                      <a:pt x="894" y="470"/>
                    </a:lnTo>
                    <a:lnTo>
                      <a:pt x="851" y="496"/>
                    </a:lnTo>
                    <a:lnTo>
                      <a:pt x="808" y="523"/>
                    </a:lnTo>
                    <a:lnTo>
                      <a:pt x="767" y="552"/>
                    </a:lnTo>
                    <a:lnTo>
                      <a:pt x="729" y="583"/>
                    </a:lnTo>
                    <a:lnTo>
                      <a:pt x="691" y="616"/>
                    </a:lnTo>
                    <a:lnTo>
                      <a:pt x="654" y="651"/>
                    </a:lnTo>
                    <a:lnTo>
                      <a:pt x="619" y="686"/>
                    </a:lnTo>
                    <a:lnTo>
                      <a:pt x="587" y="724"/>
                    </a:lnTo>
                    <a:lnTo>
                      <a:pt x="556" y="764"/>
                    </a:lnTo>
                    <a:lnTo>
                      <a:pt x="526" y="804"/>
                    </a:lnTo>
                    <a:lnTo>
                      <a:pt x="499" y="846"/>
                    </a:lnTo>
                    <a:lnTo>
                      <a:pt x="473" y="891"/>
                    </a:lnTo>
                    <a:lnTo>
                      <a:pt x="451" y="935"/>
                    </a:lnTo>
                    <a:lnTo>
                      <a:pt x="430" y="982"/>
                    </a:lnTo>
                    <a:lnTo>
                      <a:pt x="411" y="1029"/>
                    </a:lnTo>
                    <a:lnTo>
                      <a:pt x="394" y="1078"/>
                    </a:lnTo>
                    <a:lnTo>
                      <a:pt x="380" y="1126"/>
                    </a:lnTo>
                    <a:lnTo>
                      <a:pt x="369" y="1177"/>
                    </a:lnTo>
                    <a:lnTo>
                      <a:pt x="360" y="1228"/>
                    </a:lnTo>
                    <a:lnTo>
                      <a:pt x="352" y="1281"/>
                    </a:lnTo>
                    <a:lnTo>
                      <a:pt x="349" y="1334"/>
                    </a:lnTo>
                    <a:lnTo>
                      <a:pt x="347" y="1387"/>
                    </a:lnTo>
                    <a:lnTo>
                      <a:pt x="348" y="1414"/>
                    </a:lnTo>
                    <a:lnTo>
                      <a:pt x="349" y="1441"/>
                    </a:lnTo>
                    <a:lnTo>
                      <a:pt x="350" y="1467"/>
                    </a:lnTo>
                    <a:lnTo>
                      <a:pt x="352" y="1494"/>
                    </a:lnTo>
                    <a:lnTo>
                      <a:pt x="356" y="1520"/>
                    </a:lnTo>
                    <a:lnTo>
                      <a:pt x="360" y="1546"/>
                    </a:lnTo>
                    <a:lnTo>
                      <a:pt x="364" y="1572"/>
                    </a:lnTo>
                    <a:lnTo>
                      <a:pt x="369" y="1597"/>
                    </a:lnTo>
                    <a:lnTo>
                      <a:pt x="374" y="1623"/>
                    </a:lnTo>
                    <a:lnTo>
                      <a:pt x="380" y="1648"/>
                    </a:lnTo>
                    <a:lnTo>
                      <a:pt x="387" y="1672"/>
                    </a:lnTo>
                    <a:lnTo>
                      <a:pt x="394" y="1697"/>
                    </a:lnTo>
                    <a:lnTo>
                      <a:pt x="402" y="1721"/>
                    </a:lnTo>
                    <a:lnTo>
                      <a:pt x="411" y="1745"/>
                    </a:lnTo>
                    <a:lnTo>
                      <a:pt x="420" y="1769"/>
                    </a:lnTo>
                    <a:lnTo>
                      <a:pt x="429" y="1792"/>
                    </a:lnTo>
                    <a:lnTo>
                      <a:pt x="440" y="1816"/>
                    </a:lnTo>
                    <a:lnTo>
                      <a:pt x="451" y="1839"/>
                    </a:lnTo>
                    <a:lnTo>
                      <a:pt x="462" y="1862"/>
                    </a:lnTo>
                    <a:lnTo>
                      <a:pt x="473" y="1884"/>
                    </a:lnTo>
                    <a:lnTo>
                      <a:pt x="486" y="1906"/>
                    </a:lnTo>
                    <a:lnTo>
                      <a:pt x="498" y="1928"/>
                    </a:lnTo>
                    <a:lnTo>
                      <a:pt x="512" y="1949"/>
                    </a:lnTo>
                    <a:lnTo>
                      <a:pt x="525" y="1970"/>
                    </a:lnTo>
                    <a:lnTo>
                      <a:pt x="540" y="1990"/>
                    </a:lnTo>
                    <a:lnTo>
                      <a:pt x="554" y="2011"/>
                    </a:lnTo>
                    <a:lnTo>
                      <a:pt x="570" y="2030"/>
                    </a:lnTo>
                    <a:lnTo>
                      <a:pt x="586" y="2050"/>
                    </a:lnTo>
                    <a:lnTo>
                      <a:pt x="602" y="2069"/>
                    </a:lnTo>
                    <a:lnTo>
                      <a:pt x="618" y="2088"/>
                    </a:lnTo>
                    <a:lnTo>
                      <a:pt x="636" y="2106"/>
                    </a:lnTo>
                    <a:lnTo>
                      <a:pt x="653" y="2124"/>
                    </a:lnTo>
                    <a:lnTo>
                      <a:pt x="663" y="2133"/>
                    </a:lnTo>
                    <a:lnTo>
                      <a:pt x="672" y="2142"/>
                    </a:lnTo>
                    <a:lnTo>
                      <a:pt x="682" y="2150"/>
                    </a:lnTo>
                    <a:lnTo>
                      <a:pt x="692" y="2158"/>
                    </a:lnTo>
                    <a:lnTo>
                      <a:pt x="598" y="2246"/>
                    </a:lnTo>
                    <a:lnTo>
                      <a:pt x="598" y="2250"/>
                    </a:lnTo>
                    <a:lnTo>
                      <a:pt x="444" y="2392"/>
                    </a:lnTo>
                    <a:lnTo>
                      <a:pt x="387" y="2330"/>
                    </a:lnTo>
                    <a:lnTo>
                      <a:pt x="512" y="2213"/>
                    </a:lnTo>
                    <a:lnTo>
                      <a:pt x="479" y="2176"/>
                    </a:lnTo>
                    <a:lnTo>
                      <a:pt x="447" y="2137"/>
                    </a:lnTo>
                    <a:lnTo>
                      <a:pt x="418" y="2098"/>
                    </a:lnTo>
                    <a:lnTo>
                      <a:pt x="389" y="2058"/>
                    </a:lnTo>
                    <a:lnTo>
                      <a:pt x="362" y="2017"/>
                    </a:lnTo>
                    <a:lnTo>
                      <a:pt x="337" y="1974"/>
                    </a:lnTo>
                    <a:lnTo>
                      <a:pt x="315" y="1931"/>
                    </a:lnTo>
                    <a:lnTo>
                      <a:pt x="293" y="1886"/>
                    </a:lnTo>
                    <a:lnTo>
                      <a:pt x="133" y="1959"/>
                    </a:lnTo>
                    <a:lnTo>
                      <a:pt x="96" y="1883"/>
                    </a:lnTo>
                    <a:lnTo>
                      <a:pt x="262" y="1808"/>
                    </a:lnTo>
                    <a:lnTo>
                      <a:pt x="245" y="1763"/>
                    </a:lnTo>
                    <a:lnTo>
                      <a:pt x="231" y="1718"/>
                    </a:lnTo>
                    <a:lnTo>
                      <a:pt x="219" y="1671"/>
                    </a:lnTo>
                    <a:lnTo>
                      <a:pt x="209" y="1625"/>
                    </a:lnTo>
                    <a:lnTo>
                      <a:pt x="200" y="1577"/>
                    </a:lnTo>
                    <a:lnTo>
                      <a:pt x="193" y="1529"/>
                    </a:lnTo>
                    <a:lnTo>
                      <a:pt x="188" y="1480"/>
                    </a:lnTo>
                    <a:lnTo>
                      <a:pt x="186" y="1431"/>
                    </a:lnTo>
                    <a:lnTo>
                      <a:pt x="0" y="1431"/>
                    </a:lnTo>
                    <a:lnTo>
                      <a:pt x="0" y="1348"/>
                    </a:lnTo>
                    <a:lnTo>
                      <a:pt x="186" y="1348"/>
                    </a:lnTo>
                    <a:lnTo>
                      <a:pt x="188" y="1299"/>
                    </a:lnTo>
                    <a:lnTo>
                      <a:pt x="192" y="1251"/>
                    </a:lnTo>
                    <a:lnTo>
                      <a:pt x="199" y="1203"/>
                    </a:lnTo>
                    <a:lnTo>
                      <a:pt x="207" y="1157"/>
                    </a:lnTo>
                    <a:lnTo>
                      <a:pt x="217" y="1110"/>
                    </a:lnTo>
                    <a:lnTo>
                      <a:pt x="229" y="1065"/>
                    </a:lnTo>
                    <a:lnTo>
                      <a:pt x="243" y="1020"/>
                    </a:lnTo>
                    <a:lnTo>
                      <a:pt x="258" y="977"/>
                    </a:lnTo>
                    <a:lnTo>
                      <a:pt x="96" y="896"/>
                    </a:lnTo>
                    <a:lnTo>
                      <a:pt x="136" y="820"/>
                    </a:lnTo>
                    <a:lnTo>
                      <a:pt x="290" y="898"/>
                    </a:lnTo>
                    <a:lnTo>
                      <a:pt x="311" y="853"/>
                    </a:lnTo>
                    <a:lnTo>
                      <a:pt x="334" y="809"/>
                    </a:lnTo>
                    <a:lnTo>
                      <a:pt x="359" y="765"/>
                    </a:lnTo>
                    <a:lnTo>
                      <a:pt x="386" y="723"/>
                    </a:lnTo>
                    <a:lnTo>
                      <a:pt x="414" y="682"/>
                    </a:lnTo>
                    <a:lnTo>
                      <a:pt x="444" y="642"/>
                    </a:lnTo>
                    <a:lnTo>
                      <a:pt x="459" y="623"/>
                    </a:lnTo>
                    <a:lnTo>
                      <a:pt x="476" y="603"/>
                    </a:lnTo>
                    <a:lnTo>
                      <a:pt x="493" y="585"/>
                    </a:lnTo>
                    <a:lnTo>
                      <a:pt x="509" y="566"/>
                    </a:lnTo>
                    <a:lnTo>
                      <a:pt x="387" y="428"/>
                    </a:lnTo>
                    <a:lnTo>
                      <a:pt x="450" y="371"/>
                    </a:lnTo>
                    <a:lnTo>
                      <a:pt x="570" y="507"/>
                    </a:lnTo>
                    <a:lnTo>
                      <a:pt x="605" y="475"/>
                    </a:lnTo>
                    <a:lnTo>
                      <a:pt x="643" y="443"/>
                    </a:lnTo>
                    <a:lnTo>
                      <a:pt x="681" y="413"/>
                    </a:lnTo>
                    <a:lnTo>
                      <a:pt x="721" y="386"/>
                    </a:lnTo>
                    <a:lnTo>
                      <a:pt x="763" y="359"/>
                    </a:lnTo>
                    <a:lnTo>
                      <a:pt x="805" y="334"/>
                    </a:lnTo>
                    <a:lnTo>
                      <a:pt x="848" y="311"/>
                    </a:lnTo>
                    <a:lnTo>
                      <a:pt x="893" y="290"/>
                    </a:lnTo>
                    <a:lnTo>
                      <a:pt x="823" y="122"/>
                    </a:lnTo>
                    <a:lnTo>
                      <a:pt x="898" y="89"/>
                    </a:lnTo>
                    <a:lnTo>
                      <a:pt x="972" y="256"/>
                    </a:lnTo>
                    <a:lnTo>
                      <a:pt x="1018" y="240"/>
                    </a:lnTo>
                    <a:lnTo>
                      <a:pt x="1065" y="226"/>
                    </a:lnTo>
                    <a:lnTo>
                      <a:pt x="1113" y="214"/>
                    </a:lnTo>
                    <a:lnTo>
                      <a:pt x="1162" y="203"/>
                    </a:lnTo>
                    <a:lnTo>
                      <a:pt x="1211" y="196"/>
                    </a:lnTo>
                    <a:lnTo>
                      <a:pt x="1261" y="189"/>
                    </a:lnTo>
                    <a:lnTo>
                      <a:pt x="1286" y="187"/>
                    </a:lnTo>
                    <a:lnTo>
                      <a:pt x="1312" y="185"/>
                    </a:lnTo>
                    <a:lnTo>
                      <a:pt x="1337" y="184"/>
                    </a:lnTo>
                    <a:lnTo>
                      <a:pt x="1363" y="183"/>
                    </a:lnTo>
                    <a:lnTo>
                      <a:pt x="1363" y="0"/>
                    </a:lnTo>
                    <a:lnTo>
                      <a:pt x="1447" y="0"/>
                    </a:lnTo>
                    <a:lnTo>
                      <a:pt x="1447" y="1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1"/>
              <p:cNvSpPr>
                <a:spLocks/>
              </p:cNvSpPr>
              <p:nvPr/>
            </p:nvSpPr>
            <p:spPr bwMode="auto">
              <a:xfrm>
                <a:off x="2930525" y="1943100"/>
                <a:ext cx="368300" cy="422275"/>
              </a:xfrm>
              <a:custGeom>
                <a:avLst/>
                <a:gdLst/>
                <a:ahLst/>
                <a:cxnLst>
                  <a:cxn ang="0">
                    <a:pos x="49" y="1270"/>
                  </a:cxn>
                  <a:cxn ang="0">
                    <a:pos x="21" y="1233"/>
                  </a:cxn>
                  <a:cxn ang="0">
                    <a:pos x="7" y="1202"/>
                  </a:cxn>
                  <a:cxn ang="0">
                    <a:pos x="0" y="1166"/>
                  </a:cxn>
                  <a:cxn ang="0">
                    <a:pos x="3" y="1131"/>
                  </a:cxn>
                  <a:cxn ang="0">
                    <a:pos x="13" y="1099"/>
                  </a:cxn>
                  <a:cxn ang="0">
                    <a:pos x="28" y="1072"/>
                  </a:cxn>
                  <a:cxn ang="0">
                    <a:pos x="66" y="1025"/>
                  </a:cxn>
                  <a:cxn ang="0">
                    <a:pos x="206" y="877"/>
                  </a:cxn>
                  <a:cxn ang="0">
                    <a:pos x="196" y="817"/>
                  </a:cxn>
                  <a:cxn ang="0">
                    <a:pos x="198" y="766"/>
                  </a:cxn>
                  <a:cxn ang="0">
                    <a:pos x="205" y="723"/>
                  </a:cxn>
                  <a:cxn ang="0">
                    <a:pos x="219" y="682"/>
                  </a:cxn>
                  <a:cxn ang="0">
                    <a:pos x="239" y="644"/>
                  </a:cxn>
                  <a:cxn ang="0">
                    <a:pos x="262" y="610"/>
                  </a:cxn>
                  <a:cxn ang="0">
                    <a:pos x="292" y="579"/>
                  </a:cxn>
                  <a:cxn ang="0">
                    <a:pos x="325" y="553"/>
                  </a:cxn>
                  <a:cxn ang="0">
                    <a:pos x="362" y="533"/>
                  </a:cxn>
                  <a:cxn ang="0">
                    <a:pos x="402" y="517"/>
                  </a:cxn>
                  <a:cxn ang="0">
                    <a:pos x="444" y="507"/>
                  </a:cxn>
                  <a:cxn ang="0">
                    <a:pos x="488" y="504"/>
                  </a:cxn>
                  <a:cxn ang="0">
                    <a:pos x="540" y="507"/>
                  </a:cxn>
                  <a:cxn ang="0">
                    <a:pos x="715" y="342"/>
                  </a:cxn>
                  <a:cxn ang="0">
                    <a:pos x="910" y="139"/>
                  </a:cxn>
                  <a:cxn ang="0">
                    <a:pos x="999" y="46"/>
                  </a:cxn>
                  <a:cxn ang="0">
                    <a:pos x="1032" y="20"/>
                  </a:cxn>
                  <a:cxn ang="0">
                    <a:pos x="1063" y="7"/>
                  </a:cxn>
                  <a:cxn ang="0">
                    <a:pos x="1098" y="1"/>
                  </a:cxn>
                  <a:cxn ang="0">
                    <a:pos x="1131" y="1"/>
                  </a:cxn>
                  <a:cxn ang="0">
                    <a:pos x="1154" y="11"/>
                  </a:cxn>
                  <a:cxn ang="0">
                    <a:pos x="1161" y="47"/>
                  </a:cxn>
                  <a:cxn ang="0">
                    <a:pos x="1162" y="88"/>
                  </a:cxn>
                  <a:cxn ang="0">
                    <a:pos x="1147" y="140"/>
                  </a:cxn>
                  <a:cxn ang="0">
                    <a:pos x="1123" y="177"/>
                  </a:cxn>
                  <a:cxn ang="0">
                    <a:pos x="1010" y="326"/>
                  </a:cxn>
                  <a:cxn ang="0">
                    <a:pos x="823" y="575"/>
                  </a:cxn>
                  <a:cxn ang="0">
                    <a:pos x="766" y="698"/>
                  </a:cxn>
                  <a:cxn ang="0">
                    <a:pos x="779" y="746"/>
                  </a:cxn>
                  <a:cxn ang="0">
                    <a:pos x="783" y="797"/>
                  </a:cxn>
                  <a:cxn ang="0">
                    <a:pos x="780" y="841"/>
                  </a:cxn>
                  <a:cxn ang="0">
                    <a:pos x="770" y="883"/>
                  </a:cxn>
                  <a:cxn ang="0">
                    <a:pos x="754" y="924"/>
                  </a:cxn>
                  <a:cxn ang="0">
                    <a:pos x="734" y="961"/>
                  </a:cxn>
                  <a:cxn ang="0">
                    <a:pos x="707" y="994"/>
                  </a:cxn>
                  <a:cxn ang="0">
                    <a:pos x="676" y="1024"/>
                  </a:cxn>
                  <a:cxn ang="0">
                    <a:pos x="642" y="1048"/>
                  </a:cxn>
                  <a:cxn ang="0">
                    <a:pos x="603" y="1068"/>
                  </a:cxn>
                  <a:cxn ang="0">
                    <a:pos x="562" y="1082"/>
                  </a:cxn>
                  <a:cxn ang="0">
                    <a:pos x="519" y="1090"/>
                  </a:cxn>
                  <a:cxn ang="0">
                    <a:pos x="476" y="1091"/>
                  </a:cxn>
                  <a:cxn ang="0">
                    <a:pos x="439" y="1086"/>
                  </a:cxn>
                  <a:cxn ang="0">
                    <a:pos x="365" y="1185"/>
                  </a:cxn>
                  <a:cxn ang="0">
                    <a:pos x="321" y="1244"/>
                  </a:cxn>
                  <a:cxn ang="0">
                    <a:pos x="303" y="1266"/>
                  </a:cxn>
                  <a:cxn ang="0">
                    <a:pos x="266" y="1301"/>
                  </a:cxn>
                  <a:cxn ang="0">
                    <a:pos x="238" y="1319"/>
                  </a:cxn>
                  <a:cxn ang="0">
                    <a:pos x="204" y="1330"/>
                  </a:cxn>
                  <a:cxn ang="0">
                    <a:pos x="167" y="1331"/>
                  </a:cxn>
                  <a:cxn ang="0">
                    <a:pos x="134" y="1323"/>
                  </a:cxn>
                  <a:cxn ang="0">
                    <a:pos x="96" y="1306"/>
                  </a:cxn>
                  <a:cxn ang="0">
                    <a:pos x="66" y="1287"/>
                  </a:cxn>
                </a:cxnLst>
                <a:rect l="0" t="0" r="r" b="b"/>
                <a:pathLst>
                  <a:path w="1163" h="1332">
                    <a:moveTo>
                      <a:pt x="64" y="1284"/>
                    </a:moveTo>
                    <a:lnTo>
                      <a:pt x="58" y="1280"/>
                    </a:lnTo>
                    <a:lnTo>
                      <a:pt x="49" y="1270"/>
                    </a:lnTo>
                    <a:lnTo>
                      <a:pt x="39" y="1258"/>
                    </a:lnTo>
                    <a:lnTo>
                      <a:pt x="27" y="1242"/>
                    </a:lnTo>
                    <a:lnTo>
                      <a:pt x="21" y="1233"/>
                    </a:lnTo>
                    <a:lnTo>
                      <a:pt x="16" y="1224"/>
                    </a:lnTo>
                    <a:lnTo>
                      <a:pt x="11" y="1213"/>
                    </a:lnTo>
                    <a:lnTo>
                      <a:pt x="7" y="1202"/>
                    </a:lnTo>
                    <a:lnTo>
                      <a:pt x="3" y="1191"/>
                    </a:lnTo>
                    <a:lnTo>
                      <a:pt x="1" y="1179"/>
                    </a:lnTo>
                    <a:lnTo>
                      <a:pt x="0" y="1166"/>
                    </a:lnTo>
                    <a:lnTo>
                      <a:pt x="1" y="1154"/>
                    </a:lnTo>
                    <a:lnTo>
                      <a:pt x="1" y="1143"/>
                    </a:lnTo>
                    <a:lnTo>
                      <a:pt x="3" y="1131"/>
                    </a:lnTo>
                    <a:lnTo>
                      <a:pt x="5" y="1120"/>
                    </a:lnTo>
                    <a:lnTo>
                      <a:pt x="8" y="1109"/>
                    </a:lnTo>
                    <a:lnTo>
                      <a:pt x="13" y="1099"/>
                    </a:lnTo>
                    <a:lnTo>
                      <a:pt x="18" y="1090"/>
                    </a:lnTo>
                    <a:lnTo>
                      <a:pt x="22" y="1080"/>
                    </a:lnTo>
                    <a:lnTo>
                      <a:pt x="28" y="1072"/>
                    </a:lnTo>
                    <a:lnTo>
                      <a:pt x="46" y="1046"/>
                    </a:lnTo>
                    <a:lnTo>
                      <a:pt x="55" y="1037"/>
                    </a:lnTo>
                    <a:lnTo>
                      <a:pt x="66" y="1025"/>
                    </a:lnTo>
                    <a:lnTo>
                      <a:pt x="97" y="993"/>
                    </a:lnTo>
                    <a:lnTo>
                      <a:pt x="145" y="943"/>
                    </a:lnTo>
                    <a:lnTo>
                      <a:pt x="206" y="877"/>
                    </a:lnTo>
                    <a:lnTo>
                      <a:pt x="202" y="857"/>
                    </a:lnTo>
                    <a:lnTo>
                      <a:pt x="199" y="838"/>
                    </a:lnTo>
                    <a:lnTo>
                      <a:pt x="196" y="817"/>
                    </a:lnTo>
                    <a:lnTo>
                      <a:pt x="196" y="797"/>
                    </a:lnTo>
                    <a:lnTo>
                      <a:pt x="196" y="781"/>
                    </a:lnTo>
                    <a:lnTo>
                      <a:pt x="198" y="766"/>
                    </a:lnTo>
                    <a:lnTo>
                      <a:pt x="200" y="751"/>
                    </a:lnTo>
                    <a:lnTo>
                      <a:pt x="202" y="737"/>
                    </a:lnTo>
                    <a:lnTo>
                      <a:pt x="205" y="723"/>
                    </a:lnTo>
                    <a:lnTo>
                      <a:pt x="209" y="709"/>
                    </a:lnTo>
                    <a:lnTo>
                      <a:pt x="214" y="695"/>
                    </a:lnTo>
                    <a:lnTo>
                      <a:pt x="219" y="682"/>
                    </a:lnTo>
                    <a:lnTo>
                      <a:pt x="225" y="669"/>
                    </a:lnTo>
                    <a:lnTo>
                      <a:pt x="231" y="656"/>
                    </a:lnTo>
                    <a:lnTo>
                      <a:pt x="239" y="644"/>
                    </a:lnTo>
                    <a:lnTo>
                      <a:pt x="246" y="632"/>
                    </a:lnTo>
                    <a:lnTo>
                      <a:pt x="254" y="620"/>
                    </a:lnTo>
                    <a:lnTo>
                      <a:pt x="262" y="610"/>
                    </a:lnTo>
                    <a:lnTo>
                      <a:pt x="272" y="599"/>
                    </a:lnTo>
                    <a:lnTo>
                      <a:pt x="282" y="589"/>
                    </a:lnTo>
                    <a:lnTo>
                      <a:pt x="292" y="579"/>
                    </a:lnTo>
                    <a:lnTo>
                      <a:pt x="302" y="571"/>
                    </a:lnTo>
                    <a:lnTo>
                      <a:pt x="313" y="562"/>
                    </a:lnTo>
                    <a:lnTo>
                      <a:pt x="325" y="553"/>
                    </a:lnTo>
                    <a:lnTo>
                      <a:pt x="337" y="546"/>
                    </a:lnTo>
                    <a:lnTo>
                      <a:pt x="349" y="539"/>
                    </a:lnTo>
                    <a:lnTo>
                      <a:pt x="362" y="533"/>
                    </a:lnTo>
                    <a:lnTo>
                      <a:pt x="375" y="526"/>
                    </a:lnTo>
                    <a:lnTo>
                      <a:pt x="388" y="521"/>
                    </a:lnTo>
                    <a:lnTo>
                      <a:pt x="402" y="517"/>
                    </a:lnTo>
                    <a:lnTo>
                      <a:pt x="416" y="512"/>
                    </a:lnTo>
                    <a:lnTo>
                      <a:pt x="430" y="509"/>
                    </a:lnTo>
                    <a:lnTo>
                      <a:pt x="444" y="507"/>
                    </a:lnTo>
                    <a:lnTo>
                      <a:pt x="459" y="505"/>
                    </a:lnTo>
                    <a:lnTo>
                      <a:pt x="473" y="504"/>
                    </a:lnTo>
                    <a:lnTo>
                      <a:pt x="488" y="504"/>
                    </a:lnTo>
                    <a:lnTo>
                      <a:pt x="507" y="504"/>
                    </a:lnTo>
                    <a:lnTo>
                      <a:pt x="524" y="505"/>
                    </a:lnTo>
                    <a:lnTo>
                      <a:pt x="540" y="507"/>
                    </a:lnTo>
                    <a:lnTo>
                      <a:pt x="556" y="509"/>
                    </a:lnTo>
                    <a:lnTo>
                      <a:pt x="638" y="425"/>
                    </a:lnTo>
                    <a:lnTo>
                      <a:pt x="715" y="342"/>
                    </a:lnTo>
                    <a:lnTo>
                      <a:pt x="788" y="267"/>
                    </a:lnTo>
                    <a:lnTo>
                      <a:pt x="854" y="198"/>
                    </a:lnTo>
                    <a:lnTo>
                      <a:pt x="910" y="139"/>
                    </a:lnTo>
                    <a:lnTo>
                      <a:pt x="954" y="93"/>
                    </a:lnTo>
                    <a:lnTo>
                      <a:pt x="984" y="61"/>
                    </a:lnTo>
                    <a:lnTo>
                      <a:pt x="999" y="46"/>
                    </a:lnTo>
                    <a:lnTo>
                      <a:pt x="1012" y="34"/>
                    </a:lnTo>
                    <a:lnTo>
                      <a:pt x="1021" y="26"/>
                    </a:lnTo>
                    <a:lnTo>
                      <a:pt x="1032" y="20"/>
                    </a:lnTo>
                    <a:lnTo>
                      <a:pt x="1046" y="14"/>
                    </a:lnTo>
                    <a:lnTo>
                      <a:pt x="1055" y="11"/>
                    </a:lnTo>
                    <a:lnTo>
                      <a:pt x="1063" y="7"/>
                    </a:lnTo>
                    <a:lnTo>
                      <a:pt x="1074" y="4"/>
                    </a:lnTo>
                    <a:lnTo>
                      <a:pt x="1084" y="2"/>
                    </a:lnTo>
                    <a:lnTo>
                      <a:pt x="1098" y="1"/>
                    </a:lnTo>
                    <a:lnTo>
                      <a:pt x="1110" y="0"/>
                    </a:lnTo>
                    <a:lnTo>
                      <a:pt x="1122" y="1"/>
                    </a:lnTo>
                    <a:lnTo>
                      <a:pt x="1131" y="1"/>
                    </a:lnTo>
                    <a:lnTo>
                      <a:pt x="1147" y="3"/>
                    </a:lnTo>
                    <a:lnTo>
                      <a:pt x="1152" y="4"/>
                    </a:lnTo>
                    <a:lnTo>
                      <a:pt x="1154" y="11"/>
                    </a:lnTo>
                    <a:lnTo>
                      <a:pt x="1157" y="26"/>
                    </a:lnTo>
                    <a:lnTo>
                      <a:pt x="1160" y="35"/>
                    </a:lnTo>
                    <a:lnTo>
                      <a:pt x="1161" y="47"/>
                    </a:lnTo>
                    <a:lnTo>
                      <a:pt x="1162" y="59"/>
                    </a:lnTo>
                    <a:lnTo>
                      <a:pt x="1163" y="72"/>
                    </a:lnTo>
                    <a:lnTo>
                      <a:pt x="1162" y="88"/>
                    </a:lnTo>
                    <a:lnTo>
                      <a:pt x="1157" y="107"/>
                    </a:lnTo>
                    <a:lnTo>
                      <a:pt x="1153" y="124"/>
                    </a:lnTo>
                    <a:lnTo>
                      <a:pt x="1147" y="140"/>
                    </a:lnTo>
                    <a:lnTo>
                      <a:pt x="1141" y="150"/>
                    </a:lnTo>
                    <a:lnTo>
                      <a:pt x="1134" y="161"/>
                    </a:lnTo>
                    <a:lnTo>
                      <a:pt x="1123" y="177"/>
                    </a:lnTo>
                    <a:lnTo>
                      <a:pt x="1097" y="212"/>
                    </a:lnTo>
                    <a:lnTo>
                      <a:pt x="1059" y="262"/>
                    </a:lnTo>
                    <a:lnTo>
                      <a:pt x="1010" y="326"/>
                    </a:lnTo>
                    <a:lnTo>
                      <a:pt x="954" y="402"/>
                    </a:lnTo>
                    <a:lnTo>
                      <a:pt x="892" y="485"/>
                    </a:lnTo>
                    <a:lnTo>
                      <a:pt x="823" y="575"/>
                    </a:lnTo>
                    <a:lnTo>
                      <a:pt x="752" y="668"/>
                    </a:lnTo>
                    <a:lnTo>
                      <a:pt x="760" y="683"/>
                    </a:lnTo>
                    <a:lnTo>
                      <a:pt x="766" y="698"/>
                    </a:lnTo>
                    <a:lnTo>
                      <a:pt x="772" y="713"/>
                    </a:lnTo>
                    <a:lnTo>
                      <a:pt x="776" y="730"/>
                    </a:lnTo>
                    <a:lnTo>
                      <a:pt x="779" y="746"/>
                    </a:lnTo>
                    <a:lnTo>
                      <a:pt x="782" y="762"/>
                    </a:lnTo>
                    <a:lnTo>
                      <a:pt x="783" y="778"/>
                    </a:lnTo>
                    <a:lnTo>
                      <a:pt x="783" y="797"/>
                    </a:lnTo>
                    <a:lnTo>
                      <a:pt x="783" y="812"/>
                    </a:lnTo>
                    <a:lnTo>
                      <a:pt x="782" y="826"/>
                    </a:lnTo>
                    <a:lnTo>
                      <a:pt x="780" y="841"/>
                    </a:lnTo>
                    <a:lnTo>
                      <a:pt x="778" y="855"/>
                    </a:lnTo>
                    <a:lnTo>
                      <a:pt x="775" y="870"/>
                    </a:lnTo>
                    <a:lnTo>
                      <a:pt x="770" y="883"/>
                    </a:lnTo>
                    <a:lnTo>
                      <a:pt x="766" y="897"/>
                    </a:lnTo>
                    <a:lnTo>
                      <a:pt x="761" y="910"/>
                    </a:lnTo>
                    <a:lnTo>
                      <a:pt x="754" y="924"/>
                    </a:lnTo>
                    <a:lnTo>
                      <a:pt x="748" y="936"/>
                    </a:lnTo>
                    <a:lnTo>
                      <a:pt x="741" y="949"/>
                    </a:lnTo>
                    <a:lnTo>
                      <a:pt x="734" y="961"/>
                    </a:lnTo>
                    <a:lnTo>
                      <a:pt x="725" y="973"/>
                    </a:lnTo>
                    <a:lnTo>
                      <a:pt x="716" y="984"/>
                    </a:lnTo>
                    <a:lnTo>
                      <a:pt x="707" y="994"/>
                    </a:lnTo>
                    <a:lnTo>
                      <a:pt x="697" y="1004"/>
                    </a:lnTo>
                    <a:lnTo>
                      <a:pt x="687" y="1014"/>
                    </a:lnTo>
                    <a:lnTo>
                      <a:pt x="676" y="1024"/>
                    </a:lnTo>
                    <a:lnTo>
                      <a:pt x="665" y="1032"/>
                    </a:lnTo>
                    <a:lnTo>
                      <a:pt x="654" y="1041"/>
                    </a:lnTo>
                    <a:lnTo>
                      <a:pt x="642" y="1048"/>
                    </a:lnTo>
                    <a:lnTo>
                      <a:pt x="629" y="1055"/>
                    </a:lnTo>
                    <a:lnTo>
                      <a:pt x="616" y="1063"/>
                    </a:lnTo>
                    <a:lnTo>
                      <a:pt x="603" y="1068"/>
                    </a:lnTo>
                    <a:lnTo>
                      <a:pt x="590" y="1073"/>
                    </a:lnTo>
                    <a:lnTo>
                      <a:pt x="576" y="1078"/>
                    </a:lnTo>
                    <a:lnTo>
                      <a:pt x="562" y="1082"/>
                    </a:lnTo>
                    <a:lnTo>
                      <a:pt x="548" y="1085"/>
                    </a:lnTo>
                    <a:lnTo>
                      <a:pt x="534" y="1087"/>
                    </a:lnTo>
                    <a:lnTo>
                      <a:pt x="519" y="1090"/>
                    </a:lnTo>
                    <a:lnTo>
                      <a:pt x="503" y="1091"/>
                    </a:lnTo>
                    <a:lnTo>
                      <a:pt x="488" y="1092"/>
                    </a:lnTo>
                    <a:lnTo>
                      <a:pt x="476" y="1091"/>
                    </a:lnTo>
                    <a:lnTo>
                      <a:pt x="463" y="1090"/>
                    </a:lnTo>
                    <a:lnTo>
                      <a:pt x="452" y="1088"/>
                    </a:lnTo>
                    <a:lnTo>
                      <a:pt x="439" y="1086"/>
                    </a:lnTo>
                    <a:lnTo>
                      <a:pt x="412" y="1123"/>
                    </a:lnTo>
                    <a:lnTo>
                      <a:pt x="387" y="1155"/>
                    </a:lnTo>
                    <a:lnTo>
                      <a:pt x="365" y="1185"/>
                    </a:lnTo>
                    <a:lnTo>
                      <a:pt x="347" y="1210"/>
                    </a:lnTo>
                    <a:lnTo>
                      <a:pt x="332" y="1229"/>
                    </a:lnTo>
                    <a:lnTo>
                      <a:pt x="321" y="1244"/>
                    </a:lnTo>
                    <a:lnTo>
                      <a:pt x="313" y="1253"/>
                    </a:lnTo>
                    <a:lnTo>
                      <a:pt x="311" y="1256"/>
                    </a:lnTo>
                    <a:lnTo>
                      <a:pt x="303" y="1266"/>
                    </a:lnTo>
                    <a:lnTo>
                      <a:pt x="281" y="1288"/>
                    </a:lnTo>
                    <a:lnTo>
                      <a:pt x="273" y="1295"/>
                    </a:lnTo>
                    <a:lnTo>
                      <a:pt x="266" y="1301"/>
                    </a:lnTo>
                    <a:lnTo>
                      <a:pt x="257" y="1308"/>
                    </a:lnTo>
                    <a:lnTo>
                      <a:pt x="247" y="1313"/>
                    </a:lnTo>
                    <a:lnTo>
                      <a:pt x="238" y="1319"/>
                    </a:lnTo>
                    <a:lnTo>
                      <a:pt x="227" y="1323"/>
                    </a:lnTo>
                    <a:lnTo>
                      <a:pt x="216" y="1326"/>
                    </a:lnTo>
                    <a:lnTo>
                      <a:pt x="204" y="1330"/>
                    </a:lnTo>
                    <a:lnTo>
                      <a:pt x="192" y="1331"/>
                    </a:lnTo>
                    <a:lnTo>
                      <a:pt x="179" y="1332"/>
                    </a:lnTo>
                    <a:lnTo>
                      <a:pt x="167" y="1331"/>
                    </a:lnTo>
                    <a:lnTo>
                      <a:pt x="156" y="1328"/>
                    </a:lnTo>
                    <a:lnTo>
                      <a:pt x="145" y="1326"/>
                    </a:lnTo>
                    <a:lnTo>
                      <a:pt x="134" y="1323"/>
                    </a:lnTo>
                    <a:lnTo>
                      <a:pt x="123" y="1319"/>
                    </a:lnTo>
                    <a:lnTo>
                      <a:pt x="113" y="1315"/>
                    </a:lnTo>
                    <a:lnTo>
                      <a:pt x="96" y="1306"/>
                    </a:lnTo>
                    <a:lnTo>
                      <a:pt x="82" y="1298"/>
                    </a:lnTo>
                    <a:lnTo>
                      <a:pt x="71" y="1291"/>
                    </a:lnTo>
                    <a:lnTo>
                      <a:pt x="66" y="1287"/>
                    </a:lnTo>
                    <a:lnTo>
                      <a:pt x="64" y="1285"/>
                    </a:lnTo>
                    <a:lnTo>
                      <a:pt x="64" y="12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61" name="Rectangle 60"/>
          <p:cNvSpPr/>
          <p:nvPr/>
        </p:nvSpPr>
        <p:spPr>
          <a:xfrm rot="20937347">
            <a:off x="3692178" y="3735204"/>
            <a:ext cx="5484134" cy="51113"/>
          </a:xfrm>
          <a:prstGeom prst="rect">
            <a:avLst/>
          </a:prstGeom>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smtClean="0"/>
          </a:p>
        </p:txBody>
      </p:sp>
      <p:sp>
        <p:nvSpPr>
          <p:cNvPr id="62" name="Down Arrow 61"/>
          <p:cNvSpPr/>
          <p:nvPr/>
        </p:nvSpPr>
        <p:spPr>
          <a:xfrm>
            <a:off x="7929400" y="2415016"/>
            <a:ext cx="853135" cy="909805"/>
          </a:xfrm>
          <a:prstGeom prst="downArrow">
            <a:avLst>
              <a:gd name="adj1" fmla="val 69425"/>
              <a:gd name="adj2" fmla="val 43069"/>
            </a:avLst>
          </a:prstGeom>
          <a:solidFill>
            <a:schemeClr val="tx1">
              <a:lumMod val="50000"/>
              <a:lumOff val="50000"/>
            </a:schemeClr>
          </a:solidFill>
          <a:ln>
            <a:noFill/>
          </a:ln>
          <a:scene3d>
            <a:camera prst="perspectiveContrastingLef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63" name="Down Arrow 62"/>
          <p:cNvSpPr/>
          <p:nvPr/>
        </p:nvSpPr>
        <p:spPr>
          <a:xfrm flipV="1">
            <a:off x="4258950" y="4193239"/>
            <a:ext cx="853135" cy="909805"/>
          </a:xfrm>
          <a:prstGeom prst="downArrow">
            <a:avLst>
              <a:gd name="adj1" fmla="val 69425"/>
              <a:gd name="adj2" fmla="val 43069"/>
            </a:avLst>
          </a:prstGeom>
          <a:solidFill>
            <a:schemeClr val="tx1">
              <a:lumMod val="50000"/>
              <a:lumOff val="50000"/>
            </a:schemeClr>
          </a:solidFill>
          <a:ln>
            <a:noFill/>
          </a:ln>
          <a:scene3d>
            <a:camera prst="perspectiveHeroicExtremeRightFacing"/>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 name="Isosceles Triangle 2"/>
          <p:cNvSpPr/>
          <p:nvPr/>
        </p:nvSpPr>
        <p:spPr>
          <a:xfrm>
            <a:off x="6238240" y="3776567"/>
            <a:ext cx="711200" cy="582020"/>
          </a:xfrm>
          <a:prstGeom prst="triangle">
            <a:avLst/>
          </a:prstGeom>
          <a:solidFill>
            <a:srgbClr val="008B95"/>
          </a:solidFill>
          <a:ln>
            <a:noFill/>
          </a:ln>
          <a:scene3d>
            <a:camera prst="isometricRightUp">
              <a:rot lat="2100000" lon="19800000" rev="0"/>
            </a:camera>
            <a:lightRig rig="threePt" dir="t"/>
          </a:scene3d>
          <a:sp3d>
            <a:bevelT w="25400"/>
            <a:bevelB w="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4071728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33"/>
          <p:cNvSpPr/>
          <p:nvPr/>
        </p:nvSpPr>
        <p:spPr>
          <a:xfrm>
            <a:off x="1987518" y="1470333"/>
            <a:ext cx="4709731" cy="3753134"/>
          </a:xfrm>
          <a:custGeom>
            <a:avLst/>
            <a:gdLst>
              <a:gd name="connsiteX0" fmla="*/ 0 w 4709731"/>
              <a:gd name="connsiteY0" fmla="*/ 3466531 h 3753134"/>
              <a:gd name="connsiteX1" fmla="*/ 0 w 4709731"/>
              <a:gd name="connsiteY1" fmla="*/ 3466531 h 3753134"/>
              <a:gd name="connsiteX2" fmla="*/ 600502 w 4709731"/>
              <a:gd name="connsiteY2" fmla="*/ 3439235 h 3753134"/>
              <a:gd name="connsiteX3" fmla="*/ 1419368 w 4709731"/>
              <a:gd name="connsiteY3" fmla="*/ 3425588 h 3753134"/>
              <a:gd name="connsiteX4" fmla="*/ 1487606 w 4709731"/>
              <a:gd name="connsiteY4" fmla="*/ 3411940 h 3753134"/>
              <a:gd name="connsiteX5" fmla="*/ 1528550 w 4709731"/>
              <a:gd name="connsiteY5" fmla="*/ 3398292 h 3753134"/>
              <a:gd name="connsiteX6" fmla="*/ 1610436 w 4709731"/>
              <a:gd name="connsiteY6" fmla="*/ 3384644 h 3753134"/>
              <a:gd name="connsiteX7" fmla="*/ 1733266 w 4709731"/>
              <a:gd name="connsiteY7" fmla="*/ 3343701 h 3753134"/>
              <a:gd name="connsiteX8" fmla="*/ 1774209 w 4709731"/>
              <a:gd name="connsiteY8" fmla="*/ 3330053 h 3753134"/>
              <a:gd name="connsiteX9" fmla="*/ 2047165 w 4709731"/>
              <a:gd name="connsiteY9" fmla="*/ 3302758 h 3753134"/>
              <a:gd name="connsiteX10" fmla="*/ 2115403 w 4709731"/>
              <a:gd name="connsiteY10" fmla="*/ 3289110 h 3753134"/>
              <a:gd name="connsiteX11" fmla="*/ 2333768 w 4709731"/>
              <a:gd name="connsiteY11" fmla="*/ 3261815 h 3753134"/>
              <a:gd name="connsiteX12" fmla="*/ 2552132 w 4709731"/>
              <a:gd name="connsiteY12" fmla="*/ 3234519 h 3753134"/>
              <a:gd name="connsiteX13" fmla="*/ 2620371 w 4709731"/>
              <a:gd name="connsiteY13" fmla="*/ 3220871 h 3753134"/>
              <a:gd name="connsiteX14" fmla="*/ 2702257 w 4709731"/>
              <a:gd name="connsiteY14" fmla="*/ 3193576 h 3753134"/>
              <a:gd name="connsiteX15" fmla="*/ 2756848 w 4709731"/>
              <a:gd name="connsiteY15" fmla="*/ 3179928 h 3753134"/>
              <a:gd name="connsiteX16" fmla="*/ 2797791 w 4709731"/>
              <a:gd name="connsiteY16" fmla="*/ 3152632 h 3753134"/>
              <a:gd name="connsiteX17" fmla="*/ 2838735 w 4709731"/>
              <a:gd name="connsiteY17" fmla="*/ 3138985 h 3753134"/>
              <a:gd name="connsiteX18" fmla="*/ 2920621 w 4709731"/>
              <a:gd name="connsiteY18" fmla="*/ 3084394 h 3753134"/>
              <a:gd name="connsiteX19" fmla="*/ 2961565 w 4709731"/>
              <a:gd name="connsiteY19" fmla="*/ 3057098 h 3753134"/>
              <a:gd name="connsiteX20" fmla="*/ 3002508 w 4709731"/>
              <a:gd name="connsiteY20" fmla="*/ 3043450 h 3753134"/>
              <a:gd name="connsiteX21" fmla="*/ 3043451 w 4709731"/>
              <a:gd name="connsiteY21" fmla="*/ 3016155 h 3753134"/>
              <a:gd name="connsiteX22" fmla="*/ 3125338 w 4709731"/>
              <a:gd name="connsiteY22" fmla="*/ 2988859 h 3753134"/>
              <a:gd name="connsiteX23" fmla="*/ 3166281 w 4709731"/>
              <a:gd name="connsiteY23" fmla="*/ 2961564 h 3753134"/>
              <a:gd name="connsiteX24" fmla="*/ 3207224 w 4709731"/>
              <a:gd name="connsiteY24" fmla="*/ 2920620 h 3753134"/>
              <a:gd name="connsiteX25" fmla="*/ 3289111 w 4709731"/>
              <a:gd name="connsiteY25" fmla="*/ 2893325 h 3753134"/>
              <a:gd name="connsiteX26" fmla="*/ 3370997 w 4709731"/>
              <a:gd name="connsiteY26" fmla="*/ 2838734 h 3753134"/>
              <a:gd name="connsiteX27" fmla="*/ 3411941 w 4709731"/>
              <a:gd name="connsiteY27" fmla="*/ 2811438 h 3753134"/>
              <a:gd name="connsiteX28" fmla="*/ 3452884 w 4709731"/>
              <a:gd name="connsiteY28" fmla="*/ 2797791 h 3753134"/>
              <a:gd name="connsiteX29" fmla="*/ 3493827 w 4709731"/>
              <a:gd name="connsiteY29" fmla="*/ 2770495 h 3753134"/>
              <a:gd name="connsiteX30" fmla="*/ 3521123 w 4709731"/>
              <a:gd name="connsiteY30" fmla="*/ 2729552 h 3753134"/>
              <a:gd name="connsiteX31" fmla="*/ 3562066 w 4709731"/>
              <a:gd name="connsiteY31" fmla="*/ 2715904 h 3753134"/>
              <a:gd name="connsiteX32" fmla="*/ 3657600 w 4709731"/>
              <a:gd name="connsiteY32" fmla="*/ 2661313 h 3753134"/>
              <a:gd name="connsiteX33" fmla="*/ 3698544 w 4709731"/>
              <a:gd name="connsiteY33" fmla="*/ 2620370 h 3753134"/>
              <a:gd name="connsiteX34" fmla="*/ 3739487 w 4709731"/>
              <a:gd name="connsiteY34" fmla="*/ 2593074 h 3753134"/>
              <a:gd name="connsiteX35" fmla="*/ 3780430 w 4709731"/>
              <a:gd name="connsiteY35" fmla="*/ 2552131 h 3753134"/>
              <a:gd name="connsiteX36" fmla="*/ 3821374 w 4709731"/>
              <a:gd name="connsiteY36" fmla="*/ 2538483 h 3753134"/>
              <a:gd name="connsiteX37" fmla="*/ 3916908 w 4709731"/>
              <a:gd name="connsiteY37" fmla="*/ 2429301 h 3753134"/>
              <a:gd name="connsiteX38" fmla="*/ 3957851 w 4709731"/>
              <a:gd name="connsiteY38" fmla="*/ 2292823 h 3753134"/>
              <a:gd name="connsiteX39" fmla="*/ 3985147 w 4709731"/>
              <a:gd name="connsiteY39" fmla="*/ 2251880 h 3753134"/>
              <a:gd name="connsiteX40" fmla="*/ 4067033 w 4709731"/>
              <a:gd name="connsiteY40" fmla="*/ 2088107 h 3753134"/>
              <a:gd name="connsiteX41" fmla="*/ 4107977 w 4709731"/>
              <a:gd name="connsiteY41" fmla="*/ 2060812 h 3753134"/>
              <a:gd name="connsiteX42" fmla="*/ 4148920 w 4709731"/>
              <a:gd name="connsiteY42" fmla="*/ 1978925 h 3753134"/>
              <a:gd name="connsiteX43" fmla="*/ 4176215 w 4709731"/>
              <a:gd name="connsiteY43" fmla="*/ 1937982 h 3753134"/>
              <a:gd name="connsiteX44" fmla="*/ 4189863 w 4709731"/>
              <a:gd name="connsiteY44" fmla="*/ 1897038 h 3753134"/>
              <a:gd name="connsiteX45" fmla="*/ 4244454 w 4709731"/>
              <a:gd name="connsiteY45" fmla="*/ 1815152 h 3753134"/>
              <a:gd name="connsiteX46" fmla="*/ 4271750 w 4709731"/>
              <a:gd name="connsiteY46" fmla="*/ 1774209 h 3753134"/>
              <a:gd name="connsiteX47" fmla="*/ 4285397 w 4709731"/>
              <a:gd name="connsiteY47" fmla="*/ 1733265 h 3753134"/>
              <a:gd name="connsiteX48" fmla="*/ 4339989 w 4709731"/>
              <a:gd name="connsiteY48" fmla="*/ 1637731 h 3753134"/>
              <a:gd name="connsiteX49" fmla="*/ 4353636 w 4709731"/>
              <a:gd name="connsiteY49" fmla="*/ 1583140 h 3753134"/>
              <a:gd name="connsiteX50" fmla="*/ 4394580 w 4709731"/>
              <a:gd name="connsiteY50" fmla="*/ 1460310 h 3753134"/>
              <a:gd name="connsiteX51" fmla="*/ 4408227 w 4709731"/>
              <a:gd name="connsiteY51" fmla="*/ 1419367 h 3753134"/>
              <a:gd name="connsiteX52" fmla="*/ 4421875 w 4709731"/>
              <a:gd name="connsiteY52" fmla="*/ 1378423 h 3753134"/>
              <a:gd name="connsiteX53" fmla="*/ 4435523 w 4709731"/>
              <a:gd name="connsiteY53" fmla="*/ 1310185 h 3753134"/>
              <a:gd name="connsiteX54" fmla="*/ 4449171 w 4709731"/>
              <a:gd name="connsiteY54" fmla="*/ 1228298 h 3753134"/>
              <a:gd name="connsiteX55" fmla="*/ 4490114 w 4709731"/>
              <a:gd name="connsiteY55" fmla="*/ 1105468 h 3753134"/>
              <a:gd name="connsiteX56" fmla="*/ 4517409 w 4709731"/>
              <a:gd name="connsiteY56" fmla="*/ 1023582 h 3753134"/>
              <a:gd name="connsiteX57" fmla="*/ 4531057 w 4709731"/>
              <a:gd name="connsiteY57" fmla="*/ 982638 h 3753134"/>
              <a:gd name="connsiteX58" fmla="*/ 4558353 w 4709731"/>
              <a:gd name="connsiteY58" fmla="*/ 941695 h 3753134"/>
              <a:gd name="connsiteX59" fmla="*/ 4572000 w 4709731"/>
              <a:gd name="connsiteY59" fmla="*/ 900752 h 3753134"/>
              <a:gd name="connsiteX60" fmla="*/ 4612944 w 4709731"/>
              <a:gd name="connsiteY60" fmla="*/ 682388 h 3753134"/>
              <a:gd name="connsiteX61" fmla="*/ 4626591 w 4709731"/>
              <a:gd name="connsiteY61" fmla="*/ 545910 h 3753134"/>
              <a:gd name="connsiteX62" fmla="*/ 4653887 w 4709731"/>
              <a:gd name="connsiteY62" fmla="*/ 382137 h 3753134"/>
              <a:gd name="connsiteX63" fmla="*/ 4667535 w 4709731"/>
              <a:gd name="connsiteY63" fmla="*/ 286603 h 3753134"/>
              <a:gd name="connsiteX64" fmla="*/ 4681183 w 4709731"/>
              <a:gd name="connsiteY64" fmla="*/ 163773 h 3753134"/>
              <a:gd name="connsiteX65" fmla="*/ 4694830 w 4709731"/>
              <a:gd name="connsiteY65" fmla="*/ 109182 h 3753134"/>
              <a:gd name="connsiteX66" fmla="*/ 4708478 w 4709731"/>
              <a:gd name="connsiteY66" fmla="*/ 68238 h 3753134"/>
              <a:gd name="connsiteX67" fmla="*/ 4708478 w 4709731"/>
              <a:gd name="connsiteY67" fmla="*/ 0 h 3753134"/>
              <a:gd name="connsiteX68" fmla="*/ 4708478 w 4709731"/>
              <a:gd name="connsiteY68" fmla="*/ 3739486 h 3753134"/>
              <a:gd name="connsiteX69" fmla="*/ 13648 w 4709731"/>
              <a:gd name="connsiteY69" fmla="*/ 3753134 h 3753134"/>
              <a:gd name="connsiteX70" fmla="*/ 0 w 4709731"/>
              <a:gd name="connsiteY70" fmla="*/ 3466531 h 375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709731" h="3753134">
                <a:moveTo>
                  <a:pt x="0" y="3466531"/>
                </a:moveTo>
                <a:lnTo>
                  <a:pt x="0" y="3466531"/>
                </a:lnTo>
                <a:cubicBezTo>
                  <a:pt x="271905" y="3364568"/>
                  <a:pt x="31058" y="3439235"/>
                  <a:pt x="600502" y="3439235"/>
                </a:cubicBezTo>
                <a:cubicBezTo>
                  <a:pt x="873495" y="3439235"/>
                  <a:pt x="1146413" y="3430137"/>
                  <a:pt x="1419368" y="3425588"/>
                </a:cubicBezTo>
                <a:cubicBezTo>
                  <a:pt x="1442114" y="3421039"/>
                  <a:pt x="1465102" y="3417566"/>
                  <a:pt x="1487606" y="3411940"/>
                </a:cubicBezTo>
                <a:cubicBezTo>
                  <a:pt x="1501563" y="3408451"/>
                  <a:pt x="1514506" y="3401413"/>
                  <a:pt x="1528550" y="3398292"/>
                </a:cubicBezTo>
                <a:cubicBezTo>
                  <a:pt x="1555563" y="3392289"/>
                  <a:pt x="1583590" y="3391355"/>
                  <a:pt x="1610436" y="3384644"/>
                </a:cubicBezTo>
                <a:cubicBezTo>
                  <a:pt x="1610455" y="3384639"/>
                  <a:pt x="1712785" y="3350528"/>
                  <a:pt x="1733266" y="3343701"/>
                </a:cubicBezTo>
                <a:cubicBezTo>
                  <a:pt x="1746914" y="3339152"/>
                  <a:pt x="1759968" y="3332087"/>
                  <a:pt x="1774209" y="3330053"/>
                </a:cubicBezTo>
                <a:cubicBezTo>
                  <a:pt x="1928463" y="3308018"/>
                  <a:pt x="1837670" y="3318873"/>
                  <a:pt x="2047165" y="3302758"/>
                </a:cubicBezTo>
                <a:cubicBezTo>
                  <a:pt x="2069911" y="3298209"/>
                  <a:pt x="2092440" y="3292390"/>
                  <a:pt x="2115403" y="3289110"/>
                </a:cubicBezTo>
                <a:cubicBezTo>
                  <a:pt x="2188021" y="3278736"/>
                  <a:pt x="2260862" y="3269916"/>
                  <a:pt x="2333768" y="3261815"/>
                </a:cubicBezTo>
                <a:cubicBezTo>
                  <a:pt x="2413751" y="3252928"/>
                  <a:pt x="2474239" y="3247501"/>
                  <a:pt x="2552132" y="3234519"/>
                </a:cubicBezTo>
                <a:cubicBezTo>
                  <a:pt x="2575013" y="3230705"/>
                  <a:pt x="2597992" y="3226974"/>
                  <a:pt x="2620371" y="3220871"/>
                </a:cubicBezTo>
                <a:cubicBezTo>
                  <a:pt x="2648129" y="3213301"/>
                  <a:pt x="2674344" y="3200554"/>
                  <a:pt x="2702257" y="3193576"/>
                </a:cubicBezTo>
                <a:lnTo>
                  <a:pt x="2756848" y="3179928"/>
                </a:lnTo>
                <a:cubicBezTo>
                  <a:pt x="2770496" y="3170829"/>
                  <a:pt x="2783120" y="3159967"/>
                  <a:pt x="2797791" y="3152632"/>
                </a:cubicBezTo>
                <a:cubicBezTo>
                  <a:pt x="2810658" y="3146198"/>
                  <a:pt x="2826159" y="3145971"/>
                  <a:pt x="2838735" y="3138985"/>
                </a:cubicBezTo>
                <a:cubicBezTo>
                  <a:pt x="2867412" y="3123054"/>
                  <a:pt x="2893326" y="3102591"/>
                  <a:pt x="2920621" y="3084394"/>
                </a:cubicBezTo>
                <a:cubicBezTo>
                  <a:pt x="2934269" y="3075295"/>
                  <a:pt x="2946004" y="3062285"/>
                  <a:pt x="2961565" y="3057098"/>
                </a:cubicBezTo>
                <a:cubicBezTo>
                  <a:pt x="2975213" y="3052549"/>
                  <a:pt x="2989641" y="3049884"/>
                  <a:pt x="3002508" y="3043450"/>
                </a:cubicBezTo>
                <a:cubicBezTo>
                  <a:pt x="3017179" y="3036115"/>
                  <a:pt x="3028462" y="3022817"/>
                  <a:pt x="3043451" y="3016155"/>
                </a:cubicBezTo>
                <a:cubicBezTo>
                  <a:pt x="3069743" y="3004470"/>
                  <a:pt x="3101398" y="3004819"/>
                  <a:pt x="3125338" y="2988859"/>
                </a:cubicBezTo>
                <a:cubicBezTo>
                  <a:pt x="3138986" y="2979761"/>
                  <a:pt x="3153680" y="2972065"/>
                  <a:pt x="3166281" y="2961564"/>
                </a:cubicBezTo>
                <a:cubicBezTo>
                  <a:pt x="3181108" y="2949208"/>
                  <a:pt x="3190352" y="2929993"/>
                  <a:pt x="3207224" y="2920620"/>
                </a:cubicBezTo>
                <a:cubicBezTo>
                  <a:pt x="3232375" y="2906647"/>
                  <a:pt x="3265171" y="2909285"/>
                  <a:pt x="3289111" y="2893325"/>
                </a:cubicBezTo>
                <a:lnTo>
                  <a:pt x="3370997" y="2838734"/>
                </a:lnTo>
                <a:cubicBezTo>
                  <a:pt x="3384645" y="2829635"/>
                  <a:pt x="3396380" y="2816625"/>
                  <a:pt x="3411941" y="2811438"/>
                </a:cubicBezTo>
                <a:lnTo>
                  <a:pt x="3452884" y="2797791"/>
                </a:lnTo>
                <a:cubicBezTo>
                  <a:pt x="3466532" y="2788692"/>
                  <a:pt x="3482229" y="2782093"/>
                  <a:pt x="3493827" y="2770495"/>
                </a:cubicBezTo>
                <a:cubicBezTo>
                  <a:pt x="3505425" y="2758897"/>
                  <a:pt x="3508315" y="2739799"/>
                  <a:pt x="3521123" y="2729552"/>
                </a:cubicBezTo>
                <a:cubicBezTo>
                  <a:pt x="3532357" y="2720565"/>
                  <a:pt x="3548843" y="2721571"/>
                  <a:pt x="3562066" y="2715904"/>
                </a:cubicBezTo>
                <a:cubicBezTo>
                  <a:pt x="3589554" y="2704124"/>
                  <a:pt x="3633409" y="2681472"/>
                  <a:pt x="3657600" y="2661313"/>
                </a:cubicBezTo>
                <a:cubicBezTo>
                  <a:pt x="3672427" y="2648957"/>
                  <a:pt x="3683717" y="2632726"/>
                  <a:pt x="3698544" y="2620370"/>
                </a:cubicBezTo>
                <a:cubicBezTo>
                  <a:pt x="3711145" y="2609869"/>
                  <a:pt x="3726886" y="2603575"/>
                  <a:pt x="3739487" y="2593074"/>
                </a:cubicBezTo>
                <a:cubicBezTo>
                  <a:pt x="3754314" y="2580718"/>
                  <a:pt x="3764371" y="2562837"/>
                  <a:pt x="3780430" y="2552131"/>
                </a:cubicBezTo>
                <a:cubicBezTo>
                  <a:pt x="3792400" y="2544151"/>
                  <a:pt x="3807726" y="2543032"/>
                  <a:pt x="3821374" y="2538483"/>
                </a:cubicBezTo>
                <a:cubicBezTo>
                  <a:pt x="3885064" y="2442949"/>
                  <a:pt x="3848670" y="2474794"/>
                  <a:pt x="3916908" y="2429301"/>
                </a:cubicBezTo>
                <a:cubicBezTo>
                  <a:pt x="3924537" y="2398787"/>
                  <a:pt x="3944562" y="2312756"/>
                  <a:pt x="3957851" y="2292823"/>
                </a:cubicBezTo>
                <a:lnTo>
                  <a:pt x="3985147" y="2251880"/>
                </a:lnTo>
                <a:cubicBezTo>
                  <a:pt x="4000717" y="2205170"/>
                  <a:pt x="4021679" y="2118342"/>
                  <a:pt x="4067033" y="2088107"/>
                </a:cubicBezTo>
                <a:lnTo>
                  <a:pt x="4107977" y="2060812"/>
                </a:lnTo>
                <a:cubicBezTo>
                  <a:pt x="4186204" y="1943467"/>
                  <a:pt x="4092413" y="2091938"/>
                  <a:pt x="4148920" y="1978925"/>
                </a:cubicBezTo>
                <a:cubicBezTo>
                  <a:pt x="4156255" y="1964254"/>
                  <a:pt x="4168880" y="1952653"/>
                  <a:pt x="4176215" y="1937982"/>
                </a:cubicBezTo>
                <a:cubicBezTo>
                  <a:pt x="4182649" y="1925115"/>
                  <a:pt x="4182876" y="1909614"/>
                  <a:pt x="4189863" y="1897038"/>
                </a:cubicBezTo>
                <a:cubicBezTo>
                  <a:pt x="4205795" y="1868361"/>
                  <a:pt x="4226257" y="1842447"/>
                  <a:pt x="4244454" y="1815152"/>
                </a:cubicBezTo>
                <a:lnTo>
                  <a:pt x="4271750" y="1774209"/>
                </a:lnTo>
                <a:cubicBezTo>
                  <a:pt x="4276299" y="1760561"/>
                  <a:pt x="4279730" y="1746488"/>
                  <a:pt x="4285397" y="1733265"/>
                </a:cubicBezTo>
                <a:cubicBezTo>
                  <a:pt x="4306174" y="1684784"/>
                  <a:pt x="4312577" y="1678848"/>
                  <a:pt x="4339989" y="1637731"/>
                </a:cubicBezTo>
                <a:cubicBezTo>
                  <a:pt x="4344538" y="1619534"/>
                  <a:pt x="4348246" y="1601106"/>
                  <a:pt x="4353636" y="1583140"/>
                </a:cubicBezTo>
                <a:cubicBezTo>
                  <a:pt x="4353644" y="1583113"/>
                  <a:pt x="4387752" y="1480795"/>
                  <a:pt x="4394580" y="1460310"/>
                </a:cubicBezTo>
                <a:lnTo>
                  <a:pt x="4408227" y="1419367"/>
                </a:lnTo>
                <a:cubicBezTo>
                  <a:pt x="4412776" y="1405719"/>
                  <a:pt x="4419054" y="1392530"/>
                  <a:pt x="4421875" y="1378423"/>
                </a:cubicBezTo>
                <a:cubicBezTo>
                  <a:pt x="4426424" y="1355677"/>
                  <a:pt x="4431373" y="1333007"/>
                  <a:pt x="4435523" y="1310185"/>
                </a:cubicBezTo>
                <a:cubicBezTo>
                  <a:pt x="4440473" y="1282959"/>
                  <a:pt x="4442460" y="1255144"/>
                  <a:pt x="4449171" y="1228298"/>
                </a:cubicBezTo>
                <a:lnTo>
                  <a:pt x="4490114" y="1105468"/>
                </a:lnTo>
                <a:lnTo>
                  <a:pt x="4517409" y="1023582"/>
                </a:lnTo>
                <a:cubicBezTo>
                  <a:pt x="4521958" y="1009934"/>
                  <a:pt x="4523077" y="994608"/>
                  <a:pt x="4531057" y="982638"/>
                </a:cubicBezTo>
                <a:lnTo>
                  <a:pt x="4558353" y="941695"/>
                </a:lnTo>
                <a:cubicBezTo>
                  <a:pt x="4562902" y="928047"/>
                  <a:pt x="4568048" y="914584"/>
                  <a:pt x="4572000" y="900752"/>
                </a:cubicBezTo>
                <a:cubicBezTo>
                  <a:pt x="4590653" y="835466"/>
                  <a:pt x="4607403" y="737797"/>
                  <a:pt x="4612944" y="682388"/>
                </a:cubicBezTo>
                <a:cubicBezTo>
                  <a:pt x="4617493" y="636895"/>
                  <a:pt x="4621805" y="591378"/>
                  <a:pt x="4626591" y="545910"/>
                </a:cubicBezTo>
                <a:cubicBezTo>
                  <a:pt x="4640655" y="412300"/>
                  <a:pt x="4627621" y="460933"/>
                  <a:pt x="4653887" y="382137"/>
                </a:cubicBezTo>
                <a:cubicBezTo>
                  <a:pt x="4658436" y="350292"/>
                  <a:pt x="4663545" y="318523"/>
                  <a:pt x="4667535" y="286603"/>
                </a:cubicBezTo>
                <a:cubicBezTo>
                  <a:pt x="4672645" y="245726"/>
                  <a:pt x="4674919" y="204489"/>
                  <a:pt x="4681183" y="163773"/>
                </a:cubicBezTo>
                <a:cubicBezTo>
                  <a:pt x="4684035" y="145234"/>
                  <a:pt x="4689677" y="127217"/>
                  <a:pt x="4694830" y="109182"/>
                </a:cubicBezTo>
                <a:cubicBezTo>
                  <a:pt x="4698782" y="95349"/>
                  <a:pt x="4706694" y="82513"/>
                  <a:pt x="4708478" y="68238"/>
                </a:cubicBezTo>
                <a:cubicBezTo>
                  <a:pt x="4711299" y="45668"/>
                  <a:pt x="4708478" y="22746"/>
                  <a:pt x="4708478" y="0"/>
                </a:cubicBezTo>
                <a:lnTo>
                  <a:pt x="4708478" y="3739486"/>
                </a:lnTo>
                <a:lnTo>
                  <a:pt x="13648" y="3753134"/>
                </a:lnTo>
                <a:lnTo>
                  <a:pt x="0" y="3466531"/>
                </a:lnTo>
                <a:close/>
              </a:path>
            </a:pathLst>
          </a:custGeom>
          <a:gradFill flip="none" rotWithShape="1">
            <a:gsLst>
              <a:gs pos="1000">
                <a:srgbClr val="149020"/>
              </a:gs>
              <a:gs pos="97000">
                <a:srgbClr val="C00000"/>
              </a:gs>
              <a:gs pos="65000">
                <a:srgbClr val="14902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5" name="Freeform 14"/>
          <p:cNvSpPr/>
          <p:nvPr/>
        </p:nvSpPr>
        <p:spPr>
          <a:xfrm>
            <a:off x="2048602" y="1527484"/>
            <a:ext cx="4602369" cy="3357755"/>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1016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lstStyle/>
          <a:p>
            <a:pPr algn="ctr"/>
            <a:endParaRPr lang="en-US"/>
          </a:p>
        </p:txBody>
      </p:sp>
      <p:sp>
        <p:nvSpPr>
          <p:cNvPr id="2" name="Content Placeholder 1"/>
          <p:cNvSpPr>
            <a:spLocks noGrp="1"/>
          </p:cNvSpPr>
          <p:nvPr>
            <p:ph idx="1"/>
          </p:nvPr>
        </p:nvSpPr>
        <p:spPr>
          <a:xfrm>
            <a:off x="8086250" y="1132441"/>
            <a:ext cx="3615048" cy="4610688"/>
          </a:xfrm>
        </p:spPr>
        <p:txBody>
          <a:bodyPr/>
          <a:lstStyle/>
          <a:p>
            <a:pPr marL="231775" indent="-231775">
              <a:lnSpc>
                <a:spcPts val="2200"/>
              </a:lnSpc>
            </a:pPr>
            <a:r>
              <a:rPr lang="en-US" sz="2400" dirty="0" smtClean="0"/>
              <a:t>Most tools set thresholds to alert for QoS issues </a:t>
            </a:r>
            <a:r>
              <a:rPr lang="en-US" sz="2400" i="1" dirty="0" smtClean="0"/>
              <a:t>after</a:t>
            </a:r>
            <a:r>
              <a:rPr lang="en-US" sz="2400" dirty="0" smtClean="0"/>
              <a:t> they have already become problems. </a:t>
            </a:r>
          </a:p>
          <a:p>
            <a:pPr marL="231775" indent="-231775">
              <a:lnSpc>
                <a:spcPts val="2200"/>
              </a:lnSpc>
            </a:pPr>
            <a:r>
              <a:rPr lang="en-US" sz="2400" dirty="0" smtClean="0"/>
              <a:t>VMTurbo doesn’t set thresholds. It, tunes and optimizes the entire environment to keep everything within a small, optimal operating zone. </a:t>
            </a:r>
          </a:p>
          <a:p>
            <a:pPr marL="231775" indent="-231775">
              <a:lnSpc>
                <a:spcPts val="2200"/>
              </a:lnSpc>
            </a:pPr>
            <a:r>
              <a:rPr lang="en-US" sz="2400" dirty="0" smtClean="0"/>
              <a:t>No more alarms, no more DRS-initiated </a:t>
            </a:r>
            <a:r>
              <a:rPr lang="en-US" sz="2400" dirty="0" err="1" smtClean="0"/>
              <a:t>vMotions</a:t>
            </a:r>
            <a:r>
              <a:rPr lang="en-US" sz="2400" dirty="0" smtClean="0"/>
              <a:t>, no more problems. </a:t>
            </a:r>
          </a:p>
        </p:txBody>
      </p:sp>
      <p:sp>
        <p:nvSpPr>
          <p:cNvPr id="3" name="Title 2"/>
          <p:cNvSpPr>
            <a:spLocks noGrp="1"/>
          </p:cNvSpPr>
          <p:nvPr>
            <p:ph type="title"/>
          </p:nvPr>
        </p:nvSpPr>
        <p:spPr/>
        <p:txBody>
          <a:bodyPr/>
          <a:lstStyle/>
          <a:p>
            <a:r>
              <a:rPr lang="en-US" dirty="0" smtClean="0">
                <a:solidFill>
                  <a:srgbClr val="002D86"/>
                </a:solidFill>
              </a:rPr>
              <a:t>Maintaining the balance. You can have both.</a:t>
            </a:r>
            <a:endParaRPr lang="en-US" dirty="0">
              <a:solidFill>
                <a:srgbClr val="002D86"/>
              </a:solidFill>
            </a:endParaRPr>
          </a:p>
        </p:txBody>
      </p:sp>
      <p:grpSp>
        <p:nvGrpSpPr>
          <p:cNvPr id="5" name="Group 4"/>
          <p:cNvGrpSpPr/>
          <p:nvPr/>
        </p:nvGrpSpPr>
        <p:grpSpPr>
          <a:xfrm>
            <a:off x="4597567" y="4294806"/>
            <a:ext cx="473364" cy="230840"/>
            <a:chOff x="4351186" y="4391176"/>
            <a:chExt cx="473364" cy="230840"/>
          </a:xfrm>
        </p:grpSpPr>
        <p:sp>
          <p:nvSpPr>
            <p:cNvPr id="22" name="Rectangle 21"/>
            <p:cNvSpPr/>
            <p:nvPr/>
          </p:nvSpPr>
          <p:spPr bwMode="auto">
            <a:xfrm flipV="1">
              <a:off x="4351186" y="4525646"/>
              <a:ext cx="196273" cy="96370"/>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23" name="Rectangle 22"/>
            <p:cNvSpPr/>
            <p:nvPr/>
          </p:nvSpPr>
          <p:spPr bwMode="auto">
            <a:xfrm flipV="1">
              <a:off x="4628277" y="4391176"/>
              <a:ext cx="196273" cy="96370"/>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24" name="Rectangle 23"/>
            <p:cNvSpPr/>
            <p:nvPr/>
          </p:nvSpPr>
          <p:spPr bwMode="auto">
            <a:xfrm flipV="1">
              <a:off x="4489731" y="4458411"/>
              <a:ext cx="196273" cy="96370"/>
            </a:xfrm>
            <a:prstGeom prst="rect">
              <a:avLst/>
            </a:prstGeom>
            <a:solidFill>
              <a:srgbClr val="008000"/>
            </a:solid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grpSp>
      <p:grpSp>
        <p:nvGrpSpPr>
          <p:cNvPr id="9" name="Group 6"/>
          <p:cNvGrpSpPr/>
          <p:nvPr/>
        </p:nvGrpSpPr>
        <p:grpSpPr>
          <a:xfrm>
            <a:off x="1842672" y="3986857"/>
            <a:ext cx="3269990" cy="1101396"/>
            <a:chOff x="5792065" y="5950187"/>
            <a:chExt cx="2438908" cy="873988"/>
          </a:xfrm>
        </p:grpSpPr>
        <p:sp>
          <p:nvSpPr>
            <p:cNvPr id="10" name="TextBox 61"/>
            <p:cNvSpPr txBox="1">
              <a:spLocks noChangeArrowheads="1"/>
            </p:cNvSpPr>
            <p:nvPr/>
          </p:nvSpPr>
          <p:spPr bwMode="auto">
            <a:xfrm>
              <a:off x="6303909" y="5950187"/>
              <a:ext cx="1415219" cy="252596"/>
            </a:xfrm>
            <a:prstGeom prst="rect">
              <a:avLst/>
            </a:prstGeom>
            <a:noFill/>
            <a:ln w="9525">
              <a:noFill/>
              <a:miter lim="800000"/>
              <a:headEnd/>
              <a:tailEnd/>
            </a:ln>
          </p:spPr>
          <p:txBody>
            <a:bodyPr wrap="square" lIns="101882" tIns="50941" rIns="101882" bIns="50941">
              <a:prstTxWarp prst="textNoShape">
                <a:avLst/>
              </a:prstTxWarp>
              <a:spAutoFit/>
            </a:bodyPr>
            <a:lstStyle/>
            <a:p>
              <a:r>
                <a:rPr lang="en-US" sz="1400" b="1" dirty="0">
                  <a:latin typeface="Arial Narrow" charset="0"/>
                  <a:ea typeface="Arial Narrow" charset="0"/>
                  <a:cs typeface="Arial Narrow" charset="0"/>
                </a:rPr>
                <a:t>QoS</a:t>
              </a:r>
              <a:r>
                <a:rPr lang="en-US" sz="1400" dirty="0">
                  <a:latin typeface="Arial Narrow" charset="0"/>
                  <a:ea typeface="Arial Narrow" charset="0"/>
                  <a:cs typeface="Arial Narrow" charset="0"/>
                </a:rPr>
                <a:t> </a:t>
              </a:r>
              <a:r>
                <a:rPr lang="en-US" sz="1400" b="1" dirty="0">
                  <a:latin typeface="Arial Narrow" charset="0"/>
                  <a:ea typeface="Arial Narrow" charset="0"/>
                  <a:cs typeface="Arial Narrow" charset="0"/>
                </a:rPr>
                <a:t>Guarantee</a:t>
              </a:r>
              <a:endParaRPr lang="en-US" sz="1400" b="1" dirty="0">
                <a:latin typeface="Symbol" charset="2"/>
                <a:ea typeface="Symbol" charset="2"/>
                <a:cs typeface="Symbol" charset="2"/>
              </a:endParaRPr>
            </a:p>
          </p:txBody>
        </p:sp>
        <p:grpSp>
          <p:nvGrpSpPr>
            <p:cNvPr id="11" name="Group 65"/>
            <p:cNvGrpSpPr/>
            <p:nvPr/>
          </p:nvGrpSpPr>
          <p:grpSpPr>
            <a:xfrm>
              <a:off x="5792065" y="6172200"/>
              <a:ext cx="2438908" cy="651975"/>
              <a:chOff x="4019905" y="4914200"/>
              <a:chExt cx="2364365" cy="613372"/>
            </a:xfrm>
          </p:grpSpPr>
          <p:cxnSp>
            <p:nvCxnSpPr>
              <p:cNvPr id="12" name="Straight Connector 50"/>
              <p:cNvCxnSpPr>
                <a:cxnSpLocks noChangeShapeType="1"/>
              </p:cNvCxnSpPr>
              <p:nvPr/>
            </p:nvCxnSpPr>
            <p:spPr bwMode="auto">
              <a:xfrm flipH="1">
                <a:off x="6361180" y="4914200"/>
                <a:ext cx="2253" cy="613372"/>
              </a:xfrm>
              <a:prstGeom prst="line">
                <a:avLst/>
              </a:prstGeom>
              <a:noFill/>
              <a:ln w="28575">
                <a:solidFill>
                  <a:srgbClr val="FF0000"/>
                </a:solidFill>
                <a:prstDash val="dash"/>
                <a:round/>
                <a:headEnd/>
                <a:tailEnd/>
              </a:ln>
            </p:spPr>
          </p:cxnSp>
          <p:cxnSp>
            <p:nvCxnSpPr>
              <p:cNvPr id="13" name="Straight Connector 48"/>
              <p:cNvCxnSpPr>
                <a:cxnSpLocks noChangeShapeType="1"/>
              </p:cNvCxnSpPr>
              <p:nvPr/>
            </p:nvCxnSpPr>
            <p:spPr bwMode="auto">
              <a:xfrm flipV="1">
                <a:off x="4019905" y="4917999"/>
                <a:ext cx="2364365" cy="2322"/>
              </a:xfrm>
              <a:prstGeom prst="line">
                <a:avLst/>
              </a:prstGeom>
              <a:noFill/>
              <a:ln w="28575">
                <a:solidFill>
                  <a:srgbClr val="FF0000"/>
                </a:solidFill>
                <a:prstDash val="dash"/>
                <a:round/>
                <a:headEnd/>
                <a:tailEnd/>
              </a:ln>
            </p:spPr>
          </p:cxnSp>
        </p:grpSp>
      </p:grpSp>
      <p:sp>
        <p:nvSpPr>
          <p:cNvPr id="47" name="Rectangle 46"/>
          <p:cNvSpPr/>
          <p:nvPr/>
        </p:nvSpPr>
        <p:spPr>
          <a:xfrm>
            <a:off x="1663394" y="5706059"/>
            <a:ext cx="9759782" cy="82127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220020" tIns="220020" rIns="220020" bIns="220020" spcCol="893" anchor="ctr"/>
          <a:lstStyle/>
          <a:p>
            <a:pPr defTabSz="1375123">
              <a:lnSpc>
                <a:spcPct val="90000"/>
              </a:lnSpc>
              <a:spcAft>
                <a:spcPct val="35000"/>
              </a:spcAft>
              <a:defRPr/>
            </a:pPr>
            <a:r>
              <a:rPr lang="en-US" sz="2800" b="1" i="1" dirty="0" smtClean="0">
                <a:solidFill>
                  <a:schemeClr val="tx1">
                    <a:lumMod val="50000"/>
                    <a:lumOff val="50000"/>
                  </a:schemeClr>
                </a:solidFill>
              </a:rPr>
              <a:t>…. </a:t>
            </a:r>
            <a:r>
              <a:rPr lang="en-US" sz="2800" b="1" i="1" dirty="0">
                <a:solidFill>
                  <a:schemeClr val="tx1">
                    <a:lumMod val="75000"/>
                    <a:lumOff val="25000"/>
                  </a:schemeClr>
                </a:solidFill>
              </a:rPr>
              <a:t>C</a:t>
            </a:r>
            <a:r>
              <a:rPr lang="en-US" sz="2800" b="1" i="1" dirty="0" smtClean="0">
                <a:solidFill>
                  <a:schemeClr val="tx1">
                    <a:lumMod val="75000"/>
                    <a:lumOff val="25000"/>
                  </a:schemeClr>
                </a:solidFill>
              </a:rPr>
              <a:t>onstant tuning &amp; optimization </a:t>
            </a:r>
            <a:r>
              <a:rPr lang="en-US" sz="2800" b="1" i="1" u="sng" dirty="0" smtClean="0">
                <a:solidFill>
                  <a:schemeClr val="tx1">
                    <a:lumMod val="75000"/>
                    <a:lumOff val="25000"/>
                  </a:schemeClr>
                </a:solidFill>
              </a:rPr>
              <a:t>before</a:t>
            </a:r>
            <a:r>
              <a:rPr lang="en-US" sz="2800" b="1" i="1" dirty="0" smtClean="0">
                <a:solidFill>
                  <a:schemeClr val="tx1">
                    <a:lumMod val="75000"/>
                    <a:lumOff val="25000"/>
                  </a:schemeClr>
                </a:solidFill>
              </a:rPr>
              <a:t> problems occur</a:t>
            </a:r>
            <a:endParaRPr lang="en-US" sz="2800" b="1" i="1" dirty="0">
              <a:solidFill>
                <a:schemeClr val="tx1">
                  <a:lumMod val="75000"/>
                  <a:lumOff val="25000"/>
                </a:schemeClr>
              </a:solidFill>
            </a:endParaRPr>
          </a:p>
        </p:txBody>
      </p:sp>
      <p:grpSp>
        <p:nvGrpSpPr>
          <p:cNvPr id="4" name="Group 3"/>
          <p:cNvGrpSpPr/>
          <p:nvPr/>
        </p:nvGrpSpPr>
        <p:grpSpPr>
          <a:xfrm>
            <a:off x="2001168" y="1324732"/>
            <a:ext cx="5220003" cy="4202613"/>
            <a:chOff x="1643254" y="1324732"/>
            <a:chExt cx="5220003" cy="4202613"/>
          </a:xfrm>
        </p:grpSpPr>
        <p:sp>
          <p:nvSpPr>
            <p:cNvPr id="8" name="TextBox 61"/>
            <p:cNvSpPr txBox="1">
              <a:spLocks noChangeArrowheads="1"/>
            </p:cNvSpPr>
            <p:nvPr/>
          </p:nvSpPr>
          <p:spPr bwMode="auto">
            <a:xfrm rot="16200000">
              <a:off x="5770922" y="2536546"/>
              <a:ext cx="1815350" cy="369320"/>
            </a:xfrm>
            <a:prstGeom prst="rect">
              <a:avLst/>
            </a:prstGeom>
            <a:noFill/>
            <a:ln w="9525">
              <a:noFill/>
              <a:miter lim="800000"/>
              <a:headEnd/>
              <a:tailEnd/>
            </a:ln>
          </p:spPr>
          <p:txBody>
            <a:bodyPr wrap="square" lIns="91429" tIns="45714" rIns="91429" bIns="45714">
              <a:prstTxWarp prst="textNoShape">
                <a:avLst/>
              </a:prstTxWarp>
              <a:spAutoFit/>
            </a:bodyPr>
            <a:lstStyle/>
            <a:p>
              <a:pPr algn="ctr"/>
              <a:r>
                <a:rPr lang="en-US" b="1" dirty="0" smtClean="0">
                  <a:latin typeface="Arial Narrow" charset="0"/>
                  <a:ea typeface="Arial Narrow" charset="0"/>
                  <a:cs typeface="Arial Narrow" charset="0"/>
                </a:rPr>
                <a:t>Delay </a:t>
              </a:r>
              <a:r>
                <a:rPr lang="en-US" b="1" dirty="0" err="1" smtClean="0">
                  <a:latin typeface="Arial Narrow" charset="0"/>
                  <a:ea typeface="Arial Narrow" charset="0"/>
                  <a:cs typeface="Arial Narrow" charset="0"/>
                </a:rPr>
                <a:t>Ms</a:t>
              </a:r>
              <a:endParaRPr lang="en-US" sz="1600" b="1" dirty="0">
                <a:latin typeface="Symbol" charset="2"/>
                <a:ea typeface="Symbol" charset="2"/>
                <a:cs typeface="Symbol" charset="2"/>
              </a:endParaRPr>
            </a:p>
          </p:txBody>
        </p:sp>
        <p:sp>
          <p:nvSpPr>
            <p:cNvPr id="16" name="TextBox 71"/>
            <p:cNvSpPr txBox="1">
              <a:spLocks noChangeArrowheads="1"/>
            </p:cNvSpPr>
            <p:nvPr/>
          </p:nvSpPr>
          <p:spPr bwMode="auto">
            <a:xfrm>
              <a:off x="6068823" y="5177696"/>
              <a:ext cx="623455" cy="292376"/>
            </a:xfrm>
            <a:prstGeom prst="rect">
              <a:avLst/>
            </a:prstGeom>
            <a:noFill/>
            <a:ln w="9525">
              <a:noFill/>
              <a:miter lim="800000"/>
              <a:headEnd/>
              <a:tailEnd/>
            </a:ln>
          </p:spPr>
          <p:txBody>
            <a:bodyPr wrap="square" lIns="91429" tIns="45714" rIns="91429" bIns="45714">
              <a:prstTxWarp prst="textNoShape">
                <a:avLst/>
              </a:prstTxWarp>
              <a:spAutoFit/>
            </a:bodyPr>
            <a:lstStyle/>
            <a:p>
              <a:r>
                <a:rPr lang="en-US" sz="1300" dirty="0">
                  <a:latin typeface="Arial Narrow" charset="0"/>
                  <a:ea typeface="Arial Narrow" charset="0"/>
                  <a:cs typeface="Arial Narrow" charset="0"/>
                </a:rPr>
                <a:t>100%</a:t>
              </a:r>
            </a:p>
          </p:txBody>
        </p:sp>
        <p:sp>
          <p:nvSpPr>
            <p:cNvPr id="17" name="TextBox 71"/>
            <p:cNvSpPr txBox="1">
              <a:spLocks noChangeArrowheads="1"/>
            </p:cNvSpPr>
            <p:nvPr/>
          </p:nvSpPr>
          <p:spPr bwMode="auto">
            <a:xfrm>
              <a:off x="1690688" y="5158025"/>
              <a:ext cx="484909" cy="292376"/>
            </a:xfrm>
            <a:prstGeom prst="rect">
              <a:avLst/>
            </a:prstGeom>
            <a:noFill/>
            <a:ln w="9525">
              <a:noFill/>
              <a:miter lim="800000"/>
              <a:headEnd/>
              <a:tailEnd/>
            </a:ln>
          </p:spPr>
          <p:txBody>
            <a:bodyPr wrap="square" lIns="91429" tIns="45714" rIns="91429" bIns="45714">
              <a:prstTxWarp prst="textNoShape">
                <a:avLst/>
              </a:prstTxWarp>
              <a:spAutoFit/>
            </a:bodyPr>
            <a:lstStyle/>
            <a:p>
              <a:r>
                <a:rPr lang="en-US" sz="1300" dirty="0">
                  <a:latin typeface="Arial Narrow" charset="0"/>
                  <a:ea typeface="Arial Narrow" charset="0"/>
                  <a:cs typeface="Arial Narrow" charset="0"/>
                </a:rPr>
                <a:t>0%</a:t>
              </a:r>
            </a:p>
          </p:txBody>
        </p:sp>
        <p:sp>
          <p:nvSpPr>
            <p:cNvPr id="18" name="TextBox 61"/>
            <p:cNvSpPr txBox="1">
              <a:spLocks noChangeArrowheads="1"/>
            </p:cNvSpPr>
            <p:nvPr/>
          </p:nvSpPr>
          <p:spPr bwMode="auto">
            <a:xfrm>
              <a:off x="3519758" y="5158025"/>
              <a:ext cx="1454727" cy="369320"/>
            </a:xfrm>
            <a:prstGeom prst="rect">
              <a:avLst/>
            </a:prstGeom>
            <a:noFill/>
            <a:ln w="9525">
              <a:noFill/>
              <a:miter lim="800000"/>
              <a:headEnd/>
              <a:tailEnd/>
            </a:ln>
          </p:spPr>
          <p:txBody>
            <a:bodyPr wrap="square" lIns="91429" tIns="45714" rIns="91429" bIns="45714">
              <a:prstTxWarp prst="textNoShape">
                <a:avLst/>
              </a:prstTxWarp>
              <a:spAutoFit/>
            </a:bodyPr>
            <a:lstStyle/>
            <a:p>
              <a:r>
                <a:rPr lang="en-US" b="1" dirty="0" smtClean="0">
                  <a:latin typeface="Arial Narrow" charset="0"/>
                  <a:ea typeface="Arial Narrow" charset="0"/>
                  <a:cs typeface="Arial Narrow" charset="0"/>
                </a:rPr>
                <a:t>Utilization</a:t>
              </a:r>
              <a:endParaRPr lang="en-US" b="1" dirty="0">
                <a:latin typeface="Symbol" charset="2"/>
                <a:ea typeface="Symbol" charset="2"/>
                <a:cs typeface="Symbol" charset="2"/>
              </a:endParaRPr>
            </a:p>
          </p:txBody>
        </p:sp>
        <p:grpSp>
          <p:nvGrpSpPr>
            <p:cNvPr id="19" name="Group 53"/>
            <p:cNvGrpSpPr>
              <a:grpSpLocks/>
            </p:cNvGrpSpPr>
            <p:nvPr/>
          </p:nvGrpSpPr>
          <p:grpSpPr bwMode="auto">
            <a:xfrm>
              <a:off x="1643254" y="1324732"/>
              <a:ext cx="4687730" cy="3898736"/>
              <a:chOff x="5295787" y="2793983"/>
              <a:chExt cx="5235401" cy="3569062"/>
            </a:xfrm>
          </p:grpSpPr>
          <p:cxnSp>
            <p:nvCxnSpPr>
              <p:cNvPr id="20" name="Straight Connector 48"/>
              <p:cNvCxnSpPr>
                <a:cxnSpLocks noChangeShapeType="1"/>
                <a:stCxn id="34" idx="69"/>
              </p:cNvCxnSpPr>
              <p:nvPr/>
            </p:nvCxnSpPr>
            <p:spPr bwMode="auto">
              <a:xfrm flipV="1">
                <a:off x="5295787" y="6352248"/>
                <a:ext cx="5137425" cy="10797"/>
              </a:xfrm>
              <a:prstGeom prst="line">
                <a:avLst/>
              </a:prstGeom>
              <a:noFill/>
              <a:ln w="28575">
                <a:solidFill>
                  <a:srgbClr val="000000"/>
                </a:solidFill>
                <a:round/>
                <a:headEnd/>
                <a:tailEnd/>
              </a:ln>
            </p:spPr>
          </p:cxnSp>
          <p:cxnSp>
            <p:nvCxnSpPr>
              <p:cNvPr id="21" name="Straight Connector 50"/>
              <p:cNvCxnSpPr>
                <a:cxnSpLocks noChangeShapeType="1"/>
              </p:cNvCxnSpPr>
              <p:nvPr/>
            </p:nvCxnSpPr>
            <p:spPr bwMode="auto">
              <a:xfrm flipH="1">
                <a:off x="10515629" y="2793983"/>
                <a:ext cx="15559" cy="3543902"/>
              </a:xfrm>
              <a:prstGeom prst="line">
                <a:avLst/>
              </a:prstGeom>
              <a:noFill/>
              <a:ln w="28575">
                <a:solidFill>
                  <a:srgbClr val="000000"/>
                </a:solidFill>
                <a:round/>
                <a:headEnd/>
                <a:tailEnd/>
              </a:ln>
            </p:spPr>
          </p:cxnSp>
        </p:grpSp>
      </p:grpSp>
      <p:grpSp>
        <p:nvGrpSpPr>
          <p:cNvPr id="46" name="Group 45"/>
          <p:cNvGrpSpPr/>
          <p:nvPr/>
        </p:nvGrpSpPr>
        <p:grpSpPr>
          <a:xfrm>
            <a:off x="330914" y="3465081"/>
            <a:ext cx="1478567" cy="1199679"/>
            <a:chOff x="781298" y="3561822"/>
            <a:chExt cx="1478567" cy="1199679"/>
          </a:xfrm>
        </p:grpSpPr>
        <p:sp>
          <p:nvSpPr>
            <p:cNvPr id="36" name="Rounded Rectangle 35"/>
            <p:cNvSpPr/>
            <p:nvPr/>
          </p:nvSpPr>
          <p:spPr>
            <a:xfrm>
              <a:off x="781298" y="3561822"/>
              <a:ext cx="1478567" cy="1199679"/>
            </a:xfrm>
            <a:prstGeom prst="roundRect">
              <a:avLst>
                <a:gd name="adj" fmla="val 12796"/>
              </a:avLst>
            </a:prstGeom>
            <a:solidFill>
              <a:srgbClr val="0070C0"/>
            </a:solidFill>
            <a:ln/>
          </p:spPr>
          <p:style>
            <a:lnRef idx="3">
              <a:schemeClr val="lt1"/>
            </a:lnRef>
            <a:fillRef idx="1">
              <a:schemeClr val="dk1"/>
            </a:fillRef>
            <a:effectRef idx="1">
              <a:schemeClr val="dk1"/>
            </a:effectRef>
            <a:fontRef idx="minor">
              <a:schemeClr val="lt1"/>
            </a:fontRef>
          </p:style>
          <p:txBody>
            <a:bodyPr lIns="0" tIns="0" rIns="0" bIns="45720" rtlCol="0" anchor="b" anchorCtr="0"/>
            <a:lstStyle/>
            <a:p>
              <a:pPr marL="109538">
                <a:spcBef>
                  <a:spcPct val="0"/>
                </a:spcBef>
                <a:spcAft>
                  <a:spcPct val="35000"/>
                </a:spcAft>
              </a:pPr>
              <a:r>
                <a:rPr lang="en-US" b="1" dirty="0" smtClean="0">
                  <a:solidFill>
                    <a:schemeClr val="bg1"/>
                  </a:solidFill>
                  <a:effectLst>
                    <a:outerShdw blurRad="38100" dist="38100" dir="2700000" algn="tl">
                      <a:srgbClr val="000000">
                        <a:alpha val="43137"/>
                      </a:srgbClr>
                    </a:outerShdw>
                  </a:effectLst>
                </a:rPr>
                <a:t>Assure Application Performance</a:t>
              </a:r>
              <a:endParaRPr lang="en-US" b="1" dirty="0">
                <a:solidFill>
                  <a:schemeClr val="bg1"/>
                </a:solidFill>
                <a:effectLst>
                  <a:outerShdw blurRad="38100" dist="38100" dir="2700000" algn="tl">
                    <a:srgbClr val="000000">
                      <a:alpha val="43137"/>
                    </a:srgbClr>
                  </a:outerShdw>
                </a:effectLst>
              </a:endParaRPr>
            </a:p>
          </p:txBody>
        </p:sp>
        <p:grpSp>
          <p:nvGrpSpPr>
            <p:cNvPr id="38" name="Group 37"/>
            <p:cNvGrpSpPr/>
            <p:nvPr/>
          </p:nvGrpSpPr>
          <p:grpSpPr>
            <a:xfrm>
              <a:off x="1776510" y="3617520"/>
              <a:ext cx="337267" cy="394141"/>
              <a:chOff x="5858542" y="2141402"/>
              <a:chExt cx="616692" cy="623058"/>
            </a:xfrm>
          </p:grpSpPr>
          <p:sp>
            <p:nvSpPr>
              <p:cNvPr id="39" name="Rounded Rectangle 38"/>
              <p:cNvSpPr/>
              <p:nvPr/>
            </p:nvSpPr>
            <p:spPr>
              <a:xfrm>
                <a:off x="5858542" y="2254097"/>
                <a:ext cx="500733" cy="510363"/>
              </a:xfrm>
              <a:prstGeom prst="roundRect">
                <a:avLst/>
              </a:prstGeom>
              <a:no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7"/>
              <p:cNvSpPr>
                <a:spLocks/>
              </p:cNvSpPr>
              <p:nvPr/>
            </p:nvSpPr>
            <p:spPr bwMode="auto">
              <a:xfrm>
                <a:off x="5901593" y="2141402"/>
                <a:ext cx="573641" cy="522422"/>
              </a:xfrm>
              <a:custGeom>
                <a:avLst/>
                <a:gdLst/>
                <a:ahLst/>
                <a:cxnLst>
                  <a:cxn ang="0">
                    <a:pos x="0" y="9460"/>
                  </a:cxn>
                  <a:cxn ang="0">
                    <a:pos x="2263" y="5995"/>
                  </a:cxn>
                  <a:cxn ang="0">
                    <a:pos x="5857" y="11392"/>
                  </a:cxn>
                  <a:cxn ang="0">
                    <a:pos x="10582" y="0"/>
                  </a:cxn>
                  <a:cxn ang="0">
                    <a:pos x="16240" y="2931"/>
                  </a:cxn>
                  <a:cxn ang="0">
                    <a:pos x="5991" y="14790"/>
                  </a:cxn>
                  <a:cxn ang="0">
                    <a:pos x="0" y="9460"/>
                  </a:cxn>
                </a:cxnLst>
                <a:rect l="0" t="0" r="r" b="b"/>
                <a:pathLst>
                  <a:path w="16240" h="14790">
                    <a:moveTo>
                      <a:pt x="0" y="9460"/>
                    </a:moveTo>
                    <a:lnTo>
                      <a:pt x="2263" y="5995"/>
                    </a:lnTo>
                    <a:lnTo>
                      <a:pt x="5857" y="11392"/>
                    </a:lnTo>
                    <a:lnTo>
                      <a:pt x="10582" y="0"/>
                    </a:lnTo>
                    <a:lnTo>
                      <a:pt x="16240" y="2931"/>
                    </a:lnTo>
                    <a:lnTo>
                      <a:pt x="5991" y="14790"/>
                    </a:lnTo>
                    <a:lnTo>
                      <a:pt x="0" y="946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grpSp>
      <p:sp>
        <p:nvSpPr>
          <p:cNvPr id="49" name="Rectangle 48"/>
          <p:cNvSpPr/>
          <p:nvPr/>
        </p:nvSpPr>
        <p:spPr bwMode="auto">
          <a:xfrm>
            <a:off x="4524927" y="4282896"/>
            <a:ext cx="587735" cy="254659"/>
          </a:xfrm>
          <a:prstGeom prst="rect">
            <a:avLst/>
          </a:prstGeom>
          <a:solidFill>
            <a:srgbClr val="00FF33">
              <a:alpha val="43000"/>
            </a:srgbClr>
          </a:solidFill>
          <a:ln w="38100" cap="flat" cmpd="sng" algn="ctr">
            <a:solidFill>
              <a:srgbClr val="008000"/>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bodyPr>
          <a:lstStyle/>
          <a:p>
            <a:pPr marL="207995" indent="-207995" defTabSz="820583" fontAlgn="base">
              <a:spcBef>
                <a:spcPct val="50000"/>
              </a:spcBef>
              <a:spcAft>
                <a:spcPct val="0"/>
              </a:spcAft>
            </a:pPr>
            <a:endParaRPr lang="en-US">
              <a:latin typeface="Tahoma" charset="0"/>
            </a:endParaRPr>
          </a:p>
        </p:txBody>
      </p:sp>
      <p:sp>
        <p:nvSpPr>
          <p:cNvPr id="50" name="Line Callout 1 49"/>
          <p:cNvSpPr/>
          <p:nvPr/>
        </p:nvSpPr>
        <p:spPr bwMode="auto">
          <a:xfrm>
            <a:off x="2716799" y="2022126"/>
            <a:ext cx="2595522" cy="830208"/>
          </a:xfrm>
          <a:prstGeom prst="borderCallout1">
            <a:avLst>
              <a:gd name="adj1" fmla="val 280165"/>
              <a:gd name="adj2" fmla="val 79242"/>
              <a:gd name="adj3" fmla="val 102493"/>
              <a:gd name="adj4" fmla="val 50891"/>
            </a:avLst>
          </a:prstGeom>
          <a:solidFill>
            <a:srgbClr val="339900"/>
          </a:solidFill>
          <a:ln w="9525" cap="flat" cmpd="sng" algn="ctr">
            <a:solidFill>
              <a:schemeClr val="tx1">
                <a:lumMod val="90000"/>
                <a:lumOff val="10000"/>
              </a:schemeClr>
            </a:solidFill>
            <a:prstDash val="solid"/>
            <a:round/>
            <a:headEnd type="none" w="med" len="med"/>
            <a:tailEnd type="none" w="med" len="med"/>
          </a:ln>
          <a:effectLst/>
        </p:spPr>
        <p:txBody>
          <a:bodyPr vert="horz" wrap="square" lIns="82058" tIns="41029" rIns="82058" bIns="41029" numCol="1" rtlCol="0" anchor="ctr" anchorCtr="1" compatLnSpc="1">
            <a:prstTxWarp prst="textNoShape">
              <a:avLst/>
            </a:prstTxWarp>
          </a:bodyPr>
          <a:lstStyle/>
          <a:p>
            <a:pPr marL="207995" indent="-207995" algn="ctr" defTabSz="820583" fontAlgn="base">
              <a:spcBef>
                <a:spcPct val="50000"/>
              </a:spcBef>
              <a:spcAft>
                <a:spcPct val="0"/>
              </a:spcAft>
            </a:pPr>
            <a:r>
              <a:rPr lang="en-US" sz="2400" b="1" dirty="0" smtClean="0">
                <a:solidFill>
                  <a:schemeClr val="bg1"/>
                </a:solidFill>
                <a:latin typeface="+mj-lt"/>
                <a:cs typeface="Arial Narrow"/>
              </a:rPr>
              <a:t>Optimal Operating Zone</a:t>
            </a:r>
            <a:endParaRPr kumimoji="0" lang="en-US" sz="2400" b="1" i="0" u="none" strike="noStrike" cap="none" normalizeH="0" baseline="0" dirty="0">
              <a:ln>
                <a:noFill/>
              </a:ln>
              <a:solidFill>
                <a:schemeClr val="bg1"/>
              </a:solidFill>
              <a:effectLst/>
              <a:latin typeface="+mj-lt"/>
              <a:cs typeface="Arial Narrow"/>
            </a:endParaRPr>
          </a:p>
        </p:txBody>
      </p:sp>
      <p:grpSp>
        <p:nvGrpSpPr>
          <p:cNvPr id="45" name="Group 44"/>
          <p:cNvGrpSpPr/>
          <p:nvPr/>
        </p:nvGrpSpPr>
        <p:grpSpPr>
          <a:xfrm>
            <a:off x="6013064" y="3437785"/>
            <a:ext cx="1735140" cy="1180754"/>
            <a:chOff x="6463448" y="3519673"/>
            <a:chExt cx="1735140" cy="1218392"/>
          </a:xfrm>
        </p:grpSpPr>
        <p:sp>
          <p:nvSpPr>
            <p:cNvPr id="37" name="Rounded Rectangle 36"/>
            <p:cNvSpPr/>
            <p:nvPr/>
          </p:nvSpPr>
          <p:spPr>
            <a:xfrm>
              <a:off x="6463448" y="3519673"/>
              <a:ext cx="1735140" cy="1218392"/>
            </a:xfrm>
            <a:prstGeom prst="roundRect">
              <a:avLst>
                <a:gd name="adj" fmla="val 12796"/>
              </a:avLst>
            </a:prstGeom>
            <a:solidFill>
              <a:schemeClr val="tx1"/>
            </a:solidFill>
            <a:ln/>
          </p:spPr>
          <p:style>
            <a:lnRef idx="3">
              <a:schemeClr val="lt1"/>
            </a:lnRef>
            <a:fillRef idx="1">
              <a:schemeClr val="dk1"/>
            </a:fillRef>
            <a:effectRef idx="1">
              <a:schemeClr val="dk1"/>
            </a:effectRef>
            <a:fontRef idx="minor">
              <a:schemeClr val="lt1"/>
            </a:fontRef>
          </p:style>
          <p:txBody>
            <a:bodyPr lIns="0" tIns="0" rIns="91440" bIns="45720" rtlCol="0" anchor="b" anchorCtr="0"/>
            <a:lstStyle/>
            <a:p>
              <a:pPr marL="109538" algn="r">
                <a:spcBef>
                  <a:spcPct val="0"/>
                </a:spcBef>
                <a:spcAft>
                  <a:spcPct val="35000"/>
                </a:spcAft>
              </a:pPr>
              <a:r>
                <a:rPr lang="en-US" sz="1700" b="1" dirty="0" smtClean="0">
                  <a:solidFill>
                    <a:schemeClr val="bg1"/>
                  </a:solidFill>
                  <a:effectLst>
                    <a:outerShdw blurRad="38100" dist="38100" dir="2700000" algn="tl">
                      <a:srgbClr val="000000">
                        <a:alpha val="43137"/>
                      </a:srgbClr>
                    </a:outerShdw>
                  </a:effectLst>
                </a:rPr>
                <a:t>Efficient utilization of the virtualized infrastructure</a:t>
              </a:r>
              <a:endParaRPr lang="en-US" sz="1700" b="1" dirty="0">
                <a:solidFill>
                  <a:schemeClr val="bg1"/>
                </a:solidFill>
                <a:effectLst>
                  <a:outerShdw blurRad="38100" dist="38100" dir="2700000" algn="tl">
                    <a:srgbClr val="000000">
                      <a:alpha val="43137"/>
                    </a:srgbClr>
                  </a:outerShdw>
                </a:effectLst>
              </a:endParaRPr>
            </a:p>
          </p:txBody>
        </p:sp>
        <p:grpSp>
          <p:nvGrpSpPr>
            <p:cNvPr id="41" name="Group 31"/>
            <p:cNvGrpSpPr/>
            <p:nvPr/>
          </p:nvGrpSpPr>
          <p:grpSpPr>
            <a:xfrm>
              <a:off x="6520789" y="3591560"/>
              <a:ext cx="414737" cy="377261"/>
              <a:chOff x="2479675" y="1584325"/>
              <a:chExt cx="1201738" cy="1201738"/>
            </a:xfrm>
            <a:solidFill>
              <a:schemeClr val="bg1"/>
            </a:solidFill>
            <a:effectLst>
              <a:outerShdw blurRad="50800" dist="38100" dir="2700000" algn="tl" rotWithShape="0">
                <a:prstClr val="black">
                  <a:alpha val="40000"/>
                </a:prstClr>
              </a:outerShdw>
            </a:effectLst>
          </p:grpSpPr>
          <p:sp>
            <p:nvSpPr>
              <p:cNvPr id="42" name="Freeform 9"/>
              <p:cNvSpPr>
                <a:spLocks noEditPoints="1"/>
              </p:cNvSpPr>
              <p:nvPr/>
            </p:nvSpPr>
            <p:spPr bwMode="auto">
              <a:xfrm>
                <a:off x="2479675" y="1584325"/>
                <a:ext cx="1201738" cy="1201738"/>
              </a:xfrm>
              <a:custGeom>
                <a:avLst/>
                <a:gdLst/>
                <a:ahLst/>
                <a:cxnLst>
                  <a:cxn ang="0">
                    <a:pos x="2180" y="22"/>
                  </a:cxn>
                  <a:cxn ang="0">
                    <a:pos x="2498" y="99"/>
                  </a:cxn>
                  <a:cxn ang="0">
                    <a:pos x="2793" y="229"/>
                  </a:cxn>
                  <a:cxn ang="0">
                    <a:pos x="3059" y="404"/>
                  </a:cxn>
                  <a:cxn ang="0">
                    <a:pos x="3291" y="622"/>
                  </a:cxn>
                  <a:cxn ang="0">
                    <a:pos x="3486" y="874"/>
                  </a:cxn>
                  <a:cxn ang="0">
                    <a:pos x="3635" y="1157"/>
                  </a:cxn>
                  <a:cxn ang="0">
                    <a:pos x="3735" y="1466"/>
                  </a:cxn>
                  <a:cxn ang="0">
                    <a:pos x="3782" y="1796"/>
                  </a:cxn>
                  <a:cxn ang="0">
                    <a:pos x="3725" y="2364"/>
                  </a:cxn>
                  <a:cxn ang="0">
                    <a:pos x="3460" y="2949"/>
                  </a:cxn>
                  <a:cxn ang="0">
                    <a:pos x="3023" y="3408"/>
                  </a:cxn>
                  <a:cxn ang="0">
                    <a:pos x="2453" y="3700"/>
                  </a:cxn>
                  <a:cxn ang="0">
                    <a:pos x="1844" y="3784"/>
                  </a:cxn>
                  <a:cxn ang="0">
                    <a:pos x="1512" y="3746"/>
                  </a:cxn>
                  <a:cxn ang="0">
                    <a:pos x="1199" y="3653"/>
                  </a:cxn>
                  <a:cxn ang="0">
                    <a:pos x="912" y="3510"/>
                  </a:cxn>
                  <a:cxn ang="0">
                    <a:pos x="655" y="3322"/>
                  </a:cxn>
                  <a:cxn ang="0">
                    <a:pos x="433" y="3095"/>
                  </a:cxn>
                  <a:cxn ang="0">
                    <a:pos x="251" y="2834"/>
                  </a:cxn>
                  <a:cxn ang="0">
                    <a:pos x="115" y="2542"/>
                  </a:cxn>
                  <a:cxn ang="0">
                    <a:pos x="30" y="2227"/>
                  </a:cxn>
                  <a:cxn ang="0">
                    <a:pos x="0" y="1892"/>
                  </a:cxn>
                  <a:cxn ang="0">
                    <a:pos x="115" y="1243"/>
                  </a:cxn>
                  <a:cxn ang="0">
                    <a:pos x="433" y="690"/>
                  </a:cxn>
                  <a:cxn ang="0">
                    <a:pos x="912" y="275"/>
                  </a:cxn>
                  <a:cxn ang="0">
                    <a:pos x="1512" y="39"/>
                  </a:cxn>
                  <a:cxn ang="0">
                    <a:pos x="1715" y="169"/>
                  </a:cxn>
                  <a:cxn ang="0">
                    <a:pos x="1142" y="331"/>
                  </a:cxn>
                  <a:cxn ang="0">
                    <a:pos x="669" y="668"/>
                  </a:cxn>
                  <a:cxn ang="0">
                    <a:pos x="331" y="1143"/>
                  </a:cxn>
                  <a:cxn ang="0">
                    <a:pos x="169" y="1716"/>
                  </a:cxn>
                  <a:cxn ang="0">
                    <a:pos x="174" y="2113"/>
                  </a:cxn>
                  <a:cxn ang="0">
                    <a:pos x="239" y="2407"/>
                  </a:cxn>
                  <a:cxn ang="0">
                    <a:pos x="350" y="2680"/>
                  </a:cxn>
                  <a:cxn ang="0">
                    <a:pos x="504" y="2928"/>
                  </a:cxn>
                  <a:cxn ang="0">
                    <a:pos x="698" y="3146"/>
                  </a:cxn>
                  <a:cxn ang="0">
                    <a:pos x="925" y="3329"/>
                  </a:cxn>
                  <a:cxn ang="0">
                    <a:pos x="1180" y="3471"/>
                  </a:cxn>
                  <a:cxn ang="0">
                    <a:pos x="1460" y="3570"/>
                  </a:cxn>
                  <a:cxn ang="0">
                    <a:pos x="1759" y="3620"/>
                  </a:cxn>
                  <a:cxn ang="0">
                    <a:pos x="2240" y="3589"/>
                  </a:cxn>
                  <a:cxn ang="0">
                    <a:pos x="2788" y="3373"/>
                  </a:cxn>
                  <a:cxn ang="0">
                    <a:pos x="3227" y="2994"/>
                  </a:cxn>
                  <a:cxn ang="0">
                    <a:pos x="3518" y="2488"/>
                  </a:cxn>
                  <a:cxn ang="0">
                    <a:pos x="3624" y="1892"/>
                  </a:cxn>
                  <a:cxn ang="0">
                    <a:pos x="3597" y="1586"/>
                  </a:cxn>
                  <a:cxn ang="0">
                    <a:pos x="3518" y="1298"/>
                  </a:cxn>
                  <a:cxn ang="0">
                    <a:pos x="3394" y="1031"/>
                  </a:cxn>
                  <a:cxn ang="0">
                    <a:pos x="3227" y="791"/>
                  </a:cxn>
                  <a:cxn ang="0">
                    <a:pos x="3024" y="584"/>
                  </a:cxn>
                  <a:cxn ang="0">
                    <a:pos x="2788" y="412"/>
                  </a:cxn>
                  <a:cxn ang="0">
                    <a:pos x="2526" y="280"/>
                  </a:cxn>
                  <a:cxn ang="0">
                    <a:pos x="2240" y="196"/>
                  </a:cxn>
                  <a:cxn ang="0">
                    <a:pos x="1937" y="161"/>
                  </a:cxn>
                </a:cxnLst>
                <a:rect l="0" t="0" r="r" b="b"/>
                <a:pathLst>
                  <a:path w="3784" h="3785">
                    <a:moveTo>
                      <a:pt x="1892" y="0"/>
                    </a:moveTo>
                    <a:lnTo>
                      <a:pt x="1941" y="1"/>
                    </a:lnTo>
                    <a:lnTo>
                      <a:pt x="1990" y="2"/>
                    </a:lnTo>
                    <a:lnTo>
                      <a:pt x="2037" y="5"/>
                    </a:lnTo>
                    <a:lnTo>
                      <a:pt x="2085" y="10"/>
                    </a:lnTo>
                    <a:lnTo>
                      <a:pt x="2132" y="15"/>
                    </a:lnTo>
                    <a:lnTo>
                      <a:pt x="2180" y="22"/>
                    </a:lnTo>
                    <a:lnTo>
                      <a:pt x="2226" y="29"/>
                    </a:lnTo>
                    <a:lnTo>
                      <a:pt x="2273" y="39"/>
                    </a:lnTo>
                    <a:lnTo>
                      <a:pt x="2318" y="49"/>
                    </a:lnTo>
                    <a:lnTo>
                      <a:pt x="2364" y="59"/>
                    </a:lnTo>
                    <a:lnTo>
                      <a:pt x="2409" y="72"/>
                    </a:lnTo>
                    <a:lnTo>
                      <a:pt x="2453" y="85"/>
                    </a:lnTo>
                    <a:lnTo>
                      <a:pt x="2498" y="99"/>
                    </a:lnTo>
                    <a:lnTo>
                      <a:pt x="2541" y="116"/>
                    </a:lnTo>
                    <a:lnTo>
                      <a:pt x="2584" y="132"/>
                    </a:lnTo>
                    <a:lnTo>
                      <a:pt x="2627" y="149"/>
                    </a:lnTo>
                    <a:lnTo>
                      <a:pt x="2670" y="168"/>
                    </a:lnTo>
                    <a:lnTo>
                      <a:pt x="2711" y="187"/>
                    </a:lnTo>
                    <a:lnTo>
                      <a:pt x="2752" y="208"/>
                    </a:lnTo>
                    <a:lnTo>
                      <a:pt x="2793" y="229"/>
                    </a:lnTo>
                    <a:lnTo>
                      <a:pt x="2833" y="252"/>
                    </a:lnTo>
                    <a:lnTo>
                      <a:pt x="2872" y="275"/>
                    </a:lnTo>
                    <a:lnTo>
                      <a:pt x="2911" y="298"/>
                    </a:lnTo>
                    <a:lnTo>
                      <a:pt x="2948" y="324"/>
                    </a:lnTo>
                    <a:lnTo>
                      <a:pt x="2986" y="350"/>
                    </a:lnTo>
                    <a:lnTo>
                      <a:pt x="3023" y="377"/>
                    </a:lnTo>
                    <a:lnTo>
                      <a:pt x="3059" y="404"/>
                    </a:lnTo>
                    <a:lnTo>
                      <a:pt x="3094" y="434"/>
                    </a:lnTo>
                    <a:lnTo>
                      <a:pt x="3129" y="463"/>
                    </a:lnTo>
                    <a:lnTo>
                      <a:pt x="3164" y="493"/>
                    </a:lnTo>
                    <a:lnTo>
                      <a:pt x="3196" y="523"/>
                    </a:lnTo>
                    <a:lnTo>
                      <a:pt x="3228" y="556"/>
                    </a:lnTo>
                    <a:lnTo>
                      <a:pt x="3261" y="588"/>
                    </a:lnTo>
                    <a:lnTo>
                      <a:pt x="3291" y="622"/>
                    </a:lnTo>
                    <a:lnTo>
                      <a:pt x="3321" y="655"/>
                    </a:lnTo>
                    <a:lnTo>
                      <a:pt x="3351" y="690"/>
                    </a:lnTo>
                    <a:lnTo>
                      <a:pt x="3380" y="725"/>
                    </a:lnTo>
                    <a:lnTo>
                      <a:pt x="3407" y="761"/>
                    </a:lnTo>
                    <a:lnTo>
                      <a:pt x="3434" y="798"/>
                    </a:lnTo>
                    <a:lnTo>
                      <a:pt x="3460" y="836"/>
                    </a:lnTo>
                    <a:lnTo>
                      <a:pt x="3486" y="874"/>
                    </a:lnTo>
                    <a:lnTo>
                      <a:pt x="3509" y="912"/>
                    </a:lnTo>
                    <a:lnTo>
                      <a:pt x="3533" y="951"/>
                    </a:lnTo>
                    <a:lnTo>
                      <a:pt x="3555" y="991"/>
                    </a:lnTo>
                    <a:lnTo>
                      <a:pt x="3576" y="1032"/>
                    </a:lnTo>
                    <a:lnTo>
                      <a:pt x="3597" y="1074"/>
                    </a:lnTo>
                    <a:lnTo>
                      <a:pt x="3616" y="1115"/>
                    </a:lnTo>
                    <a:lnTo>
                      <a:pt x="3635" y="1157"/>
                    </a:lnTo>
                    <a:lnTo>
                      <a:pt x="3652" y="1200"/>
                    </a:lnTo>
                    <a:lnTo>
                      <a:pt x="3668" y="1243"/>
                    </a:lnTo>
                    <a:lnTo>
                      <a:pt x="3685" y="1287"/>
                    </a:lnTo>
                    <a:lnTo>
                      <a:pt x="3699" y="1331"/>
                    </a:lnTo>
                    <a:lnTo>
                      <a:pt x="3712" y="1375"/>
                    </a:lnTo>
                    <a:lnTo>
                      <a:pt x="3725" y="1421"/>
                    </a:lnTo>
                    <a:lnTo>
                      <a:pt x="3735" y="1466"/>
                    </a:lnTo>
                    <a:lnTo>
                      <a:pt x="3745" y="1511"/>
                    </a:lnTo>
                    <a:lnTo>
                      <a:pt x="3755" y="1558"/>
                    </a:lnTo>
                    <a:lnTo>
                      <a:pt x="3762" y="1605"/>
                    </a:lnTo>
                    <a:lnTo>
                      <a:pt x="3769" y="1652"/>
                    </a:lnTo>
                    <a:lnTo>
                      <a:pt x="3774" y="1700"/>
                    </a:lnTo>
                    <a:lnTo>
                      <a:pt x="3779" y="1747"/>
                    </a:lnTo>
                    <a:lnTo>
                      <a:pt x="3782" y="1796"/>
                    </a:lnTo>
                    <a:lnTo>
                      <a:pt x="3783" y="1843"/>
                    </a:lnTo>
                    <a:lnTo>
                      <a:pt x="3784" y="1892"/>
                    </a:lnTo>
                    <a:lnTo>
                      <a:pt x="3782" y="1989"/>
                    </a:lnTo>
                    <a:lnTo>
                      <a:pt x="3774" y="2085"/>
                    </a:lnTo>
                    <a:lnTo>
                      <a:pt x="3762" y="2180"/>
                    </a:lnTo>
                    <a:lnTo>
                      <a:pt x="3745" y="2274"/>
                    </a:lnTo>
                    <a:lnTo>
                      <a:pt x="3725" y="2364"/>
                    </a:lnTo>
                    <a:lnTo>
                      <a:pt x="3699" y="2454"/>
                    </a:lnTo>
                    <a:lnTo>
                      <a:pt x="3668" y="2542"/>
                    </a:lnTo>
                    <a:lnTo>
                      <a:pt x="3635" y="2628"/>
                    </a:lnTo>
                    <a:lnTo>
                      <a:pt x="3597" y="2711"/>
                    </a:lnTo>
                    <a:lnTo>
                      <a:pt x="3555" y="2794"/>
                    </a:lnTo>
                    <a:lnTo>
                      <a:pt x="3509" y="2873"/>
                    </a:lnTo>
                    <a:lnTo>
                      <a:pt x="3460" y="2949"/>
                    </a:lnTo>
                    <a:lnTo>
                      <a:pt x="3407" y="3024"/>
                    </a:lnTo>
                    <a:lnTo>
                      <a:pt x="3351" y="3095"/>
                    </a:lnTo>
                    <a:lnTo>
                      <a:pt x="3291" y="3163"/>
                    </a:lnTo>
                    <a:lnTo>
                      <a:pt x="3228" y="3229"/>
                    </a:lnTo>
                    <a:lnTo>
                      <a:pt x="3164" y="3292"/>
                    </a:lnTo>
                    <a:lnTo>
                      <a:pt x="3094" y="3351"/>
                    </a:lnTo>
                    <a:lnTo>
                      <a:pt x="3023" y="3408"/>
                    </a:lnTo>
                    <a:lnTo>
                      <a:pt x="2948" y="3461"/>
                    </a:lnTo>
                    <a:lnTo>
                      <a:pt x="2872" y="3510"/>
                    </a:lnTo>
                    <a:lnTo>
                      <a:pt x="2793" y="3556"/>
                    </a:lnTo>
                    <a:lnTo>
                      <a:pt x="2711" y="3598"/>
                    </a:lnTo>
                    <a:lnTo>
                      <a:pt x="2627" y="3636"/>
                    </a:lnTo>
                    <a:lnTo>
                      <a:pt x="2541" y="3670"/>
                    </a:lnTo>
                    <a:lnTo>
                      <a:pt x="2453" y="3700"/>
                    </a:lnTo>
                    <a:lnTo>
                      <a:pt x="2364" y="3726"/>
                    </a:lnTo>
                    <a:lnTo>
                      <a:pt x="2273" y="3746"/>
                    </a:lnTo>
                    <a:lnTo>
                      <a:pt x="2180" y="3763"/>
                    </a:lnTo>
                    <a:lnTo>
                      <a:pt x="2085" y="3775"/>
                    </a:lnTo>
                    <a:lnTo>
                      <a:pt x="1990" y="3783"/>
                    </a:lnTo>
                    <a:lnTo>
                      <a:pt x="1892" y="3785"/>
                    </a:lnTo>
                    <a:lnTo>
                      <a:pt x="1844" y="3784"/>
                    </a:lnTo>
                    <a:lnTo>
                      <a:pt x="1795" y="3783"/>
                    </a:lnTo>
                    <a:lnTo>
                      <a:pt x="1746" y="3780"/>
                    </a:lnTo>
                    <a:lnTo>
                      <a:pt x="1699" y="3775"/>
                    </a:lnTo>
                    <a:lnTo>
                      <a:pt x="1651" y="3770"/>
                    </a:lnTo>
                    <a:lnTo>
                      <a:pt x="1605" y="3763"/>
                    </a:lnTo>
                    <a:lnTo>
                      <a:pt x="1558" y="3756"/>
                    </a:lnTo>
                    <a:lnTo>
                      <a:pt x="1512" y="3746"/>
                    </a:lnTo>
                    <a:lnTo>
                      <a:pt x="1465" y="3736"/>
                    </a:lnTo>
                    <a:lnTo>
                      <a:pt x="1420" y="3726"/>
                    </a:lnTo>
                    <a:lnTo>
                      <a:pt x="1375" y="3713"/>
                    </a:lnTo>
                    <a:lnTo>
                      <a:pt x="1330" y="3700"/>
                    </a:lnTo>
                    <a:lnTo>
                      <a:pt x="1286" y="3686"/>
                    </a:lnTo>
                    <a:lnTo>
                      <a:pt x="1243" y="3670"/>
                    </a:lnTo>
                    <a:lnTo>
                      <a:pt x="1199" y="3653"/>
                    </a:lnTo>
                    <a:lnTo>
                      <a:pt x="1157" y="3636"/>
                    </a:lnTo>
                    <a:lnTo>
                      <a:pt x="1114" y="3617"/>
                    </a:lnTo>
                    <a:lnTo>
                      <a:pt x="1073" y="3598"/>
                    </a:lnTo>
                    <a:lnTo>
                      <a:pt x="1032" y="3577"/>
                    </a:lnTo>
                    <a:lnTo>
                      <a:pt x="992" y="3556"/>
                    </a:lnTo>
                    <a:lnTo>
                      <a:pt x="952" y="3534"/>
                    </a:lnTo>
                    <a:lnTo>
                      <a:pt x="912" y="3510"/>
                    </a:lnTo>
                    <a:lnTo>
                      <a:pt x="873" y="3487"/>
                    </a:lnTo>
                    <a:lnTo>
                      <a:pt x="835" y="3461"/>
                    </a:lnTo>
                    <a:lnTo>
                      <a:pt x="798" y="3435"/>
                    </a:lnTo>
                    <a:lnTo>
                      <a:pt x="762" y="3409"/>
                    </a:lnTo>
                    <a:lnTo>
                      <a:pt x="725" y="3381"/>
                    </a:lnTo>
                    <a:lnTo>
                      <a:pt x="689" y="3351"/>
                    </a:lnTo>
                    <a:lnTo>
                      <a:pt x="655" y="3322"/>
                    </a:lnTo>
                    <a:lnTo>
                      <a:pt x="621" y="3292"/>
                    </a:lnTo>
                    <a:lnTo>
                      <a:pt x="588" y="3262"/>
                    </a:lnTo>
                    <a:lnTo>
                      <a:pt x="555" y="3229"/>
                    </a:lnTo>
                    <a:lnTo>
                      <a:pt x="524" y="3197"/>
                    </a:lnTo>
                    <a:lnTo>
                      <a:pt x="493" y="3163"/>
                    </a:lnTo>
                    <a:lnTo>
                      <a:pt x="462" y="3130"/>
                    </a:lnTo>
                    <a:lnTo>
                      <a:pt x="433" y="3095"/>
                    </a:lnTo>
                    <a:lnTo>
                      <a:pt x="405" y="3060"/>
                    </a:lnTo>
                    <a:lnTo>
                      <a:pt x="377" y="3024"/>
                    </a:lnTo>
                    <a:lnTo>
                      <a:pt x="350" y="2987"/>
                    </a:lnTo>
                    <a:lnTo>
                      <a:pt x="324" y="2949"/>
                    </a:lnTo>
                    <a:lnTo>
                      <a:pt x="299" y="2911"/>
                    </a:lnTo>
                    <a:lnTo>
                      <a:pt x="274" y="2873"/>
                    </a:lnTo>
                    <a:lnTo>
                      <a:pt x="251" y="2834"/>
                    </a:lnTo>
                    <a:lnTo>
                      <a:pt x="229" y="2794"/>
                    </a:lnTo>
                    <a:lnTo>
                      <a:pt x="207" y="2753"/>
                    </a:lnTo>
                    <a:lnTo>
                      <a:pt x="187" y="2711"/>
                    </a:lnTo>
                    <a:lnTo>
                      <a:pt x="167" y="2670"/>
                    </a:lnTo>
                    <a:lnTo>
                      <a:pt x="149" y="2628"/>
                    </a:lnTo>
                    <a:lnTo>
                      <a:pt x="132" y="2585"/>
                    </a:lnTo>
                    <a:lnTo>
                      <a:pt x="115" y="2542"/>
                    </a:lnTo>
                    <a:lnTo>
                      <a:pt x="100" y="2498"/>
                    </a:lnTo>
                    <a:lnTo>
                      <a:pt x="85" y="2454"/>
                    </a:lnTo>
                    <a:lnTo>
                      <a:pt x="72" y="2410"/>
                    </a:lnTo>
                    <a:lnTo>
                      <a:pt x="60" y="2364"/>
                    </a:lnTo>
                    <a:lnTo>
                      <a:pt x="48" y="2319"/>
                    </a:lnTo>
                    <a:lnTo>
                      <a:pt x="39" y="2274"/>
                    </a:lnTo>
                    <a:lnTo>
                      <a:pt x="30" y="2227"/>
                    </a:lnTo>
                    <a:lnTo>
                      <a:pt x="22" y="2181"/>
                    </a:lnTo>
                    <a:lnTo>
                      <a:pt x="16" y="2133"/>
                    </a:lnTo>
                    <a:lnTo>
                      <a:pt x="9" y="2085"/>
                    </a:lnTo>
                    <a:lnTo>
                      <a:pt x="6" y="2038"/>
                    </a:lnTo>
                    <a:lnTo>
                      <a:pt x="3" y="1989"/>
                    </a:lnTo>
                    <a:lnTo>
                      <a:pt x="1" y="1942"/>
                    </a:lnTo>
                    <a:lnTo>
                      <a:pt x="0" y="1892"/>
                    </a:lnTo>
                    <a:lnTo>
                      <a:pt x="3" y="1796"/>
                    </a:lnTo>
                    <a:lnTo>
                      <a:pt x="9" y="1700"/>
                    </a:lnTo>
                    <a:lnTo>
                      <a:pt x="22" y="1605"/>
                    </a:lnTo>
                    <a:lnTo>
                      <a:pt x="39" y="1511"/>
                    </a:lnTo>
                    <a:lnTo>
                      <a:pt x="60" y="1421"/>
                    </a:lnTo>
                    <a:lnTo>
                      <a:pt x="85" y="1331"/>
                    </a:lnTo>
                    <a:lnTo>
                      <a:pt x="115" y="1243"/>
                    </a:lnTo>
                    <a:lnTo>
                      <a:pt x="149" y="1157"/>
                    </a:lnTo>
                    <a:lnTo>
                      <a:pt x="187" y="1074"/>
                    </a:lnTo>
                    <a:lnTo>
                      <a:pt x="229" y="991"/>
                    </a:lnTo>
                    <a:lnTo>
                      <a:pt x="274" y="912"/>
                    </a:lnTo>
                    <a:lnTo>
                      <a:pt x="324" y="836"/>
                    </a:lnTo>
                    <a:lnTo>
                      <a:pt x="377" y="761"/>
                    </a:lnTo>
                    <a:lnTo>
                      <a:pt x="433" y="690"/>
                    </a:lnTo>
                    <a:lnTo>
                      <a:pt x="493" y="622"/>
                    </a:lnTo>
                    <a:lnTo>
                      <a:pt x="555" y="556"/>
                    </a:lnTo>
                    <a:lnTo>
                      <a:pt x="621" y="493"/>
                    </a:lnTo>
                    <a:lnTo>
                      <a:pt x="689" y="434"/>
                    </a:lnTo>
                    <a:lnTo>
                      <a:pt x="762" y="377"/>
                    </a:lnTo>
                    <a:lnTo>
                      <a:pt x="835" y="324"/>
                    </a:lnTo>
                    <a:lnTo>
                      <a:pt x="912" y="275"/>
                    </a:lnTo>
                    <a:lnTo>
                      <a:pt x="992" y="229"/>
                    </a:lnTo>
                    <a:lnTo>
                      <a:pt x="1073" y="187"/>
                    </a:lnTo>
                    <a:lnTo>
                      <a:pt x="1157" y="149"/>
                    </a:lnTo>
                    <a:lnTo>
                      <a:pt x="1243" y="116"/>
                    </a:lnTo>
                    <a:lnTo>
                      <a:pt x="1330" y="85"/>
                    </a:lnTo>
                    <a:lnTo>
                      <a:pt x="1420" y="59"/>
                    </a:lnTo>
                    <a:lnTo>
                      <a:pt x="1512" y="39"/>
                    </a:lnTo>
                    <a:lnTo>
                      <a:pt x="1605" y="22"/>
                    </a:lnTo>
                    <a:lnTo>
                      <a:pt x="1699" y="10"/>
                    </a:lnTo>
                    <a:lnTo>
                      <a:pt x="1795" y="2"/>
                    </a:lnTo>
                    <a:lnTo>
                      <a:pt x="1892" y="0"/>
                    </a:lnTo>
                    <a:close/>
                    <a:moveTo>
                      <a:pt x="1892" y="160"/>
                    </a:moveTo>
                    <a:lnTo>
                      <a:pt x="1803" y="162"/>
                    </a:lnTo>
                    <a:lnTo>
                      <a:pt x="1715" y="169"/>
                    </a:lnTo>
                    <a:lnTo>
                      <a:pt x="1629" y="181"/>
                    </a:lnTo>
                    <a:lnTo>
                      <a:pt x="1543" y="196"/>
                    </a:lnTo>
                    <a:lnTo>
                      <a:pt x="1460" y="215"/>
                    </a:lnTo>
                    <a:lnTo>
                      <a:pt x="1378" y="238"/>
                    </a:lnTo>
                    <a:lnTo>
                      <a:pt x="1298" y="266"/>
                    </a:lnTo>
                    <a:lnTo>
                      <a:pt x="1219" y="296"/>
                    </a:lnTo>
                    <a:lnTo>
                      <a:pt x="1142" y="331"/>
                    </a:lnTo>
                    <a:lnTo>
                      <a:pt x="1068" y="370"/>
                    </a:lnTo>
                    <a:lnTo>
                      <a:pt x="995" y="412"/>
                    </a:lnTo>
                    <a:lnTo>
                      <a:pt x="925" y="456"/>
                    </a:lnTo>
                    <a:lnTo>
                      <a:pt x="857" y="505"/>
                    </a:lnTo>
                    <a:lnTo>
                      <a:pt x="791" y="557"/>
                    </a:lnTo>
                    <a:lnTo>
                      <a:pt x="728" y="611"/>
                    </a:lnTo>
                    <a:lnTo>
                      <a:pt x="669" y="668"/>
                    </a:lnTo>
                    <a:lnTo>
                      <a:pt x="610" y="729"/>
                    </a:lnTo>
                    <a:lnTo>
                      <a:pt x="556" y="791"/>
                    </a:lnTo>
                    <a:lnTo>
                      <a:pt x="504" y="857"/>
                    </a:lnTo>
                    <a:lnTo>
                      <a:pt x="457" y="925"/>
                    </a:lnTo>
                    <a:lnTo>
                      <a:pt x="411" y="996"/>
                    </a:lnTo>
                    <a:lnTo>
                      <a:pt x="369" y="1068"/>
                    </a:lnTo>
                    <a:lnTo>
                      <a:pt x="331" y="1143"/>
                    </a:lnTo>
                    <a:lnTo>
                      <a:pt x="297" y="1220"/>
                    </a:lnTo>
                    <a:lnTo>
                      <a:pt x="266" y="1297"/>
                    </a:lnTo>
                    <a:lnTo>
                      <a:pt x="239" y="1378"/>
                    </a:lnTo>
                    <a:lnTo>
                      <a:pt x="215" y="1461"/>
                    </a:lnTo>
                    <a:lnTo>
                      <a:pt x="195" y="1544"/>
                    </a:lnTo>
                    <a:lnTo>
                      <a:pt x="180" y="1629"/>
                    </a:lnTo>
                    <a:lnTo>
                      <a:pt x="169" y="1716"/>
                    </a:lnTo>
                    <a:lnTo>
                      <a:pt x="163" y="1803"/>
                    </a:lnTo>
                    <a:lnTo>
                      <a:pt x="160" y="1892"/>
                    </a:lnTo>
                    <a:lnTo>
                      <a:pt x="161" y="1937"/>
                    </a:lnTo>
                    <a:lnTo>
                      <a:pt x="163" y="1982"/>
                    </a:lnTo>
                    <a:lnTo>
                      <a:pt x="165" y="2025"/>
                    </a:lnTo>
                    <a:lnTo>
                      <a:pt x="169" y="2069"/>
                    </a:lnTo>
                    <a:lnTo>
                      <a:pt x="174" y="2113"/>
                    </a:lnTo>
                    <a:lnTo>
                      <a:pt x="180" y="2156"/>
                    </a:lnTo>
                    <a:lnTo>
                      <a:pt x="188" y="2199"/>
                    </a:lnTo>
                    <a:lnTo>
                      <a:pt x="195" y="2241"/>
                    </a:lnTo>
                    <a:lnTo>
                      <a:pt x="205" y="2283"/>
                    </a:lnTo>
                    <a:lnTo>
                      <a:pt x="215" y="2324"/>
                    </a:lnTo>
                    <a:lnTo>
                      <a:pt x="226" y="2365"/>
                    </a:lnTo>
                    <a:lnTo>
                      <a:pt x="239" y="2407"/>
                    </a:lnTo>
                    <a:lnTo>
                      <a:pt x="251" y="2448"/>
                    </a:lnTo>
                    <a:lnTo>
                      <a:pt x="266" y="2488"/>
                    </a:lnTo>
                    <a:lnTo>
                      <a:pt x="281" y="2527"/>
                    </a:lnTo>
                    <a:lnTo>
                      <a:pt x="297" y="2565"/>
                    </a:lnTo>
                    <a:lnTo>
                      <a:pt x="313" y="2604"/>
                    </a:lnTo>
                    <a:lnTo>
                      <a:pt x="331" y="2642"/>
                    </a:lnTo>
                    <a:lnTo>
                      <a:pt x="350" y="2680"/>
                    </a:lnTo>
                    <a:lnTo>
                      <a:pt x="369" y="2717"/>
                    </a:lnTo>
                    <a:lnTo>
                      <a:pt x="390" y="2754"/>
                    </a:lnTo>
                    <a:lnTo>
                      <a:pt x="411" y="2789"/>
                    </a:lnTo>
                    <a:lnTo>
                      <a:pt x="433" y="2825"/>
                    </a:lnTo>
                    <a:lnTo>
                      <a:pt x="457" y="2860"/>
                    </a:lnTo>
                    <a:lnTo>
                      <a:pt x="481" y="2894"/>
                    </a:lnTo>
                    <a:lnTo>
                      <a:pt x="504" y="2928"/>
                    </a:lnTo>
                    <a:lnTo>
                      <a:pt x="530" y="2961"/>
                    </a:lnTo>
                    <a:lnTo>
                      <a:pt x="556" y="2994"/>
                    </a:lnTo>
                    <a:lnTo>
                      <a:pt x="583" y="3025"/>
                    </a:lnTo>
                    <a:lnTo>
                      <a:pt x="611" y="3056"/>
                    </a:lnTo>
                    <a:lnTo>
                      <a:pt x="640" y="3087"/>
                    </a:lnTo>
                    <a:lnTo>
                      <a:pt x="669" y="3117"/>
                    </a:lnTo>
                    <a:lnTo>
                      <a:pt x="698" y="3146"/>
                    </a:lnTo>
                    <a:lnTo>
                      <a:pt x="728" y="3174"/>
                    </a:lnTo>
                    <a:lnTo>
                      <a:pt x="760" y="3201"/>
                    </a:lnTo>
                    <a:lnTo>
                      <a:pt x="792" y="3228"/>
                    </a:lnTo>
                    <a:lnTo>
                      <a:pt x="824" y="3254"/>
                    </a:lnTo>
                    <a:lnTo>
                      <a:pt x="857" y="3280"/>
                    </a:lnTo>
                    <a:lnTo>
                      <a:pt x="890" y="3305"/>
                    </a:lnTo>
                    <a:lnTo>
                      <a:pt x="925" y="3329"/>
                    </a:lnTo>
                    <a:lnTo>
                      <a:pt x="960" y="3351"/>
                    </a:lnTo>
                    <a:lnTo>
                      <a:pt x="995" y="3373"/>
                    </a:lnTo>
                    <a:lnTo>
                      <a:pt x="1031" y="3395"/>
                    </a:lnTo>
                    <a:lnTo>
                      <a:pt x="1068" y="3415"/>
                    </a:lnTo>
                    <a:lnTo>
                      <a:pt x="1104" y="3435"/>
                    </a:lnTo>
                    <a:lnTo>
                      <a:pt x="1142" y="3454"/>
                    </a:lnTo>
                    <a:lnTo>
                      <a:pt x="1180" y="3471"/>
                    </a:lnTo>
                    <a:lnTo>
                      <a:pt x="1219" y="3489"/>
                    </a:lnTo>
                    <a:lnTo>
                      <a:pt x="1258" y="3505"/>
                    </a:lnTo>
                    <a:lnTo>
                      <a:pt x="1298" y="3519"/>
                    </a:lnTo>
                    <a:lnTo>
                      <a:pt x="1338" y="3534"/>
                    </a:lnTo>
                    <a:lnTo>
                      <a:pt x="1378" y="3547"/>
                    </a:lnTo>
                    <a:lnTo>
                      <a:pt x="1419" y="3559"/>
                    </a:lnTo>
                    <a:lnTo>
                      <a:pt x="1460" y="3570"/>
                    </a:lnTo>
                    <a:lnTo>
                      <a:pt x="1502" y="3581"/>
                    </a:lnTo>
                    <a:lnTo>
                      <a:pt x="1543" y="3589"/>
                    </a:lnTo>
                    <a:lnTo>
                      <a:pt x="1586" y="3598"/>
                    </a:lnTo>
                    <a:lnTo>
                      <a:pt x="1629" y="3606"/>
                    </a:lnTo>
                    <a:lnTo>
                      <a:pt x="1672" y="3611"/>
                    </a:lnTo>
                    <a:lnTo>
                      <a:pt x="1715" y="3616"/>
                    </a:lnTo>
                    <a:lnTo>
                      <a:pt x="1759" y="3620"/>
                    </a:lnTo>
                    <a:lnTo>
                      <a:pt x="1803" y="3623"/>
                    </a:lnTo>
                    <a:lnTo>
                      <a:pt x="1847" y="3624"/>
                    </a:lnTo>
                    <a:lnTo>
                      <a:pt x="1892" y="3625"/>
                    </a:lnTo>
                    <a:lnTo>
                      <a:pt x="1981" y="3623"/>
                    </a:lnTo>
                    <a:lnTo>
                      <a:pt x="2069" y="3616"/>
                    </a:lnTo>
                    <a:lnTo>
                      <a:pt x="2155" y="3606"/>
                    </a:lnTo>
                    <a:lnTo>
                      <a:pt x="2240" y="3589"/>
                    </a:lnTo>
                    <a:lnTo>
                      <a:pt x="2324" y="3570"/>
                    </a:lnTo>
                    <a:lnTo>
                      <a:pt x="2406" y="3547"/>
                    </a:lnTo>
                    <a:lnTo>
                      <a:pt x="2487" y="3520"/>
                    </a:lnTo>
                    <a:lnTo>
                      <a:pt x="2565" y="3489"/>
                    </a:lnTo>
                    <a:lnTo>
                      <a:pt x="2641" y="3454"/>
                    </a:lnTo>
                    <a:lnTo>
                      <a:pt x="2716" y="3415"/>
                    </a:lnTo>
                    <a:lnTo>
                      <a:pt x="2788" y="3373"/>
                    </a:lnTo>
                    <a:lnTo>
                      <a:pt x="2859" y="3329"/>
                    </a:lnTo>
                    <a:lnTo>
                      <a:pt x="2927" y="3280"/>
                    </a:lnTo>
                    <a:lnTo>
                      <a:pt x="2993" y="3228"/>
                    </a:lnTo>
                    <a:lnTo>
                      <a:pt x="3055" y="3174"/>
                    </a:lnTo>
                    <a:lnTo>
                      <a:pt x="3116" y="3117"/>
                    </a:lnTo>
                    <a:lnTo>
                      <a:pt x="3173" y="3056"/>
                    </a:lnTo>
                    <a:lnTo>
                      <a:pt x="3227" y="2994"/>
                    </a:lnTo>
                    <a:lnTo>
                      <a:pt x="3279" y="2928"/>
                    </a:lnTo>
                    <a:lnTo>
                      <a:pt x="3328" y="2860"/>
                    </a:lnTo>
                    <a:lnTo>
                      <a:pt x="3372" y="2789"/>
                    </a:lnTo>
                    <a:lnTo>
                      <a:pt x="3414" y="2717"/>
                    </a:lnTo>
                    <a:lnTo>
                      <a:pt x="3453" y="2642"/>
                    </a:lnTo>
                    <a:lnTo>
                      <a:pt x="3488" y="2565"/>
                    </a:lnTo>
                    <a:lnTo>
                      <a:pt x="3518" y="2488"/>
                    </a:lnTo>
                    <a:lnTo>
                      <a:pt x="3546" y="2407"/>
                    </a:lnTo>
                    <a:lnTo>
                      <a:pt x="3569" y="2324"/>
                    </a:lnTo>
                    <a:lnTo>
                      <a:pt x="3588" y="2241"/>
                    </a:lnTo>
                    <a:lnTo>
                      <a:pt x="3603" y="2156"/>
                    </a:lnTo>
                    <a:lnTo>
                      <a:pt x="3615" y="2069"/>
                    </a:lnTo>
                    <a:lnTo>
                      <a:pt x="3622" y="1982"/>
                    </a:lnTo>
                    <a:lnTo>
                      <a:pt x="3624" y="1892"/>
                    </a:lnTo>
                    <a:lnTo>
                      <a:pt x="3623" y="1848"/>
                    </a:lnTo>
                    <a:lnTo>
                      <a:pt x="3622" y="1803"/>
                    </a:lnTo>
                    <a:lnTo>
                      <a:pt x="3619" y="1760"/>
                    </a:lnTo>
                    <a:lnTo>
                      <a:pt x="3615" y="1716"/>
                    </a:lnTo>
                    <a:lnTo>
                      <a:pt x="3610" y="1672"/>
                    </a:lnTo>
                    <a:lnTo>
                      <a:pt x="3603" y="1629"/>
                    </a:lnTo>
                    <a:lnTo>
                      <a:pt x="3597" y="1586"/>
                    </a:lnTo>
                    <a:lnTo>
                      <a:pt x="3588" y="1544"/>
                    </a:lnTo>
                    <a:lnTo>
                      <a:pt x="3580" y="1502"/>
                    </a:lnTo>
                    <a:lnTo>
                      <a:pt x="3569" y="1461"/>
                    </a:lnTo>
                    <a:lnTo>
                      <a:pt x="3558" y="1420"/>
                    </a:lnTo>
                    <a:lnTo>
                      <a:pt x="3546" y="1378"/>
                    </a:lnTo>
                    <a:lnTo>
                      <a:pt x="3533" y="1338"/>
                    </a:lnTo>
                    <a:lnTo>
                      <a:pt x="3518" y="1298"/>
                    </a:lnTo>
                    <a:lnTo>
                      <a:pt x="3504" y="1258"/>
                    </a:lnTo>
                    <a:lnTo>
                      <a:pt x="3488" y="1220"/>
                    </a:lnTo>
                    <a:lnTo>
                      <a:pt x="3471" y="1181"/>
                    </a:lnTo>
                    <a:lnTo>
                      <a:pt x="3453" y="1143"/>
                    </a:lnTo>
                    <a:lnTo>
                      <a:pt x="3434" y="1105"/>
                    </a:lnTo>
                    <a:lnTo>
                      <a:pt x="3414" y="1068"/>
                    </a:lnTo>
                    <a:lnTo>
                      <a:pt x="3394" y="1031"/>
                    </a:lnTo>
                    <a:lnTo>
                      <a:pt x="3372" y="996"/>
                    </a:lnTo>
                    <a:lnTo>
                      <a:pt x="3351" y="960"/>
                    </a:lnTo>
                    <a:lnTo>
                      <a:pt x="3328" y="925"/>
                    </a:lnTo>
                    <a:lnTo>
                      <a:pt x="3304" y="891"/>
                    </a:lnTo>
                    <a:lnTo>
                      <a:pt x="3279" y="857"/>
                    </a:lnTo>
                    <a:lnTo>
                      <a:pt x="3253" y="824"/>
                    </a:lnTo>
                    <a:lnTo>
                      <a:pt x="3227" y="791"/>
                    </a:lnTo>
                    <a:lnTo>
                      <a:pt x="3200" y="760"/>
                    </a:lnTo>
                    <a:lnTo>
                      <a:pt x="3173" y="729"/>
                    </a:lnTo>
                    <a:lnTo>
                      <a:pt x="3145" y="698"/>
                    </a:lnTo>
                    <a:lnTo>
                      <a:pt x="3116" y="668"/>
                    </a:lnTo>
                    <a:lnTo>
                      <a:pt x="3086" y="639"/>
                    </a:lnTo>
                    <a:lnTo>
                      <a:pt x="3055" y="611"/>
                    </a:lnTo>
                    <a:lnTo>
                      <a:pt x="3024" y="584"/>
                    </a:lnTo>
                    <a:lnTo>
                      <a:pt x="2993" y="557"/>
                    </a:lnTo>
                    <a:lnTo>
                      <a:pt x="2960" y="531"/>
                    </a:lnTo>
                    <a:lnTo>
                      <a:pt x="2927" y="505"/>
                    </a:lnTo>
                    <a:lnTo>
                      <a:pt x="2893" y="480"/>
                    </a:lnTo>
                    <a:lnTo>
                      <a:pt x="2859" y="456"/>
                    </a:lnTo>
                    <a:lnTo>
                      <a:pt x="2824" y="434"/>
                    </a:lnTo>
                    <a:lnTo>
                      <a:pt x="2788" y="412"/>
                    </a:lnTo>
                    <a:lnTo>
                      <a:pt x="2753" y="390"/>
                    </a:lnTo>
                    <a:lnTo>
                      <a:pt x="2716" y="370"/>
                    </a:lnTo>
                    <a:lnTo>
                      <a:pt x="2679" y="350"/>
                    </a:lnTo>
                    <a:lnTo>
                      <a:pt x="2641" y="331"/>
                    </a:lnTo>
                    <a:lnTo>
                      <a:pt x="2604" y="314"/>
                    </a:lnTo>
                    <a:lnTo>
                      <a:pt x="2565" y="296"/>
                    </a:lnTo>
                    <a:lnTo>
                      <a:pt x="2526" y="280"/>
                    </a:lnTo>
                    <a:lnTo>
                      <a:pt x="2487" y="266"/>
                    </a:lnTo>
                    <a:lnTo>
                      <a:pt x="2447" y="251"/>
                    </a:lnTo>
                    <a:lnTo>
                      <a:pt x="2406" y="238"/>
                    </a:lnTo>
                    <a:lnTo>
                      <a:pt x="2365" y="226"/>
                    </a:lnTo>
                    <a:lnTo>
                      <a:pt x="2324" y="215"/>
                    </a:lnTo>
                    <a:lnTo>
                      <a:pt x="2283" y="204"/>
                    </a:lnTo>
                    <a:lnTo>
                      <a:pt x="2240" y="196"/>
                    </a:lnTo>
                    <a:lnTo>
                      <a:pt x="2198" y="187"/>
                    </a:lnTo>
                    <a:lnTo>
                      <a:pt x="2155" y="181"/>
                    </a:lnTo>
                    <a:lnTo>
                      <a:pt x="2112" y="174"/>
                    </a:lnTo>
                    <a:lnTo>
                      <a:pt x="2069" y="169"/>
                    </a:lnTo>
                    <a:lnTo>
                      <a:pt x="2025" y="165"/>
                    </a:lnTo>
                    <a:lnTo>
                      <a:pt x="1981" y="162"/>
                    </a:lnTo>
                    <a:lnTo>
                      <a:pt x="1937" y="161"/>
                    </a:lnTo>
                    <a:lnTo>
                      <a:pt x="1892" y="16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700"/>
              </a:p>
            </p:txBody>
          </p:sp>
          <p:sp>
            <p:nvSpPr>
              <p:cNvPr id="43" name="Freeform 10"/>
              <p:cNvSpPr>
                <a:spLocks/>
              </p:cNvSpPr>
              <p:nvPr/>
            </p:nvSpPr>
            <p:spPr bwMode="auto">
              <a:xfrm>
                <a:off x="2638425" y="1739900"/>
                <a:ext cx="884238" cy="760413"/>
              </a:xfrm>
              <a:custGeom>
                <a:avLst/>
                <a:gdLst/>
                <a:ahLst/>
                <a:cxnLst>
                  <a:cxn ang="0">
                    <a:pos x="1635" y="207"/>
                  </a:cxn>
                  <a:cxn ang="0">
                    <a:pos x="1888" y="86"/>
                  </a:cxn>
                  <a:cxn ang="0">
                    <a:pos x="2020" y="362"/>
                  </a:cxn>
                  <a:cxn ang="0">
                    <a:pos x="2213" y="509"/>
                  </a:cxn>
                  <a:cxn ang="0">
                    <a:pos x="2306" y="603"/>
                  </a:cxn>
                  <a:cxn ang="0">
                    <a:pos x="2422" y="765"/>
                  </a:cxn>
                  <a:cxn ang="0">
                    <a:pos x="2690" y="893"/>
                  </a:cxn>
                  <a:cxn ang="0">
                    <a:pos x="2573" y="1155"/>
                  </a:cxn>
                  <a:cxn ang="0">
                    <a:pos x="2787" y="1343"/>
                  </a:cxn>
                  <a:cxn ang="0">
                    <a:pos x="2581" y="1574"/>
                  </a:cxn>
                  <a:cxn ang="0">
                    <a:pos x="2521" y="1802"/>
                  </a:cxn>
                  <a:cxn ang="0">
                    <a:pos x="2445" y="1969"/>
                  </a:cxn>
                  <a:cxn ang="0">
                    <a:pos x="2305" y="2171"/>
                  </a:cxn>
                  <a:cxn ang="0">
                    <a:pos x="2092" y="2158"/>
                  </a:cxn>
                  <a:cxn ang="0">
                    <a:pos x="2185" y="2063"/>
                  </a:cxn>
                  <a:cxn ang="0">
                    <a:pos x="2263" y="1956"/>
                  </a:cxn>
                  <a:cxn ang="0">
                    <a:pos x="2329" y="1840"/>
                  </a:cxn>
                  <a:cxn ang="0">
                    <a:pos x="2379" y="1715"/>
                  </a:cxn>
                  <a:cxn ang="0">
                    <a:pos x="2414" y="1583"/>
                  </a:cxn>
                  <a:cxn ang="0">
                    <a:pos x="2430" y="1444"/>
                  </a:cxn>
                  <a:cxn ang="0">
                    <a:pos x="2429" y="1307"/>
                  </a:cxn>
                  <a:cxn ang="0">
                    <a:pos x="2410" y="1177"/>
                  </a:cxn>
                  <a:cxn ang="0">
                    <a:pos x="2377" y="1054"/>
                  </a:cxn>
                  <a:cxn ang="0">
                    <a:pos x="2328" y="936"/>
                  </a:cxn>
                  <a:cxn ang="0">
                    <a:pos x="2267" y="827"/>
                  </a:cxn>
                  <a:cxn ang="0">
                    <a:pos x="2193" y="725"/>
                  </a:cxn>
                  <a:cxn ang="0">
                    <a:pos x="2108" y="632"/>
                  </a:cxn>
                  <a:cxn ang="0">
                    <a:pos x="2013" y="552"/>
                  </a:cxn>
                  <a:cxn ang="0">
                    <a:pos x="1908" y="483"/>
                  </a:cxn>
                  <a:cxn ang="0">
                    <a:pos x="1795" y="427"/>
                  </a:cxn>
                  <a:cxn ang="0">
                    <a:pos x="1674" y="385"/>
                  </a:cxn>
                  <a:cxn ang="0">
                    <a:pos x="1548" y="357"/>
                  </a:cxn>
                  <a:cxn ang="0">
                    <a:pos x="1416" y="345"/>
                  </a:cxn>
                  <a:cxn ang="0">
                    <a:pos x="1180" y="365"/>
                  </a:cxn>
                  <a:cxn ang="0">
                    <a:pos x="939" y="447"/>
                  </a:cxn>
                  <a:cxn ang="0">
                    <a:pos x="729" y="583"/>
                  </a:cxn>
                  <a:cxn ang="0">
                    <a:pos x="556" y="764"/>
                  </a:cxn>
                  <a:cxn ang="0">
                    <a:pos x="430" y="982"/>
                  </a:cxn>
                  <a:cxn ang="0">
                    <a:pos x="360" y="1228"/>
                  </a:cxn>
                  <a:cxn ang="0">
                    <a:pos x="349" y="1441"/>
                  </a:cxn>
                  <a:cxn ang="0">
                    <a:pos x="364" y="1572"/>
                  </a:cxn>
                  <a:cxn ang="0">
                    <a:pos x="394" y="1697"/>
                  </a:cxn>
                  <a:cxn ang="0">
                    <a:pos x="440" y="1816"/>
                  </a:cxn>
                  <a:cxn ang="0">
                    <a:pos x="498" y="1928"/>
                  </a:cxn>
                  <a:cxn ang="0">
                    <a:pos x="570" y="2030"/>
                  </a:cxn>
                  <a:cxn ang="0">
                    <a:pos x="653" y="2124"/>
                  </a:cxn>
                  <a:cxn ang="0">
                    <a:pos x="598" y="2246"/>
                  </a:cxn>
                  <a:cxn ang="0">
                    <a:pos x="479" y="2176"/>
                  </a:cxn>
                  <a:cxn ang="0">
                    <a:pos x="337" y="1974"/>
                  </a:cxn>
                  <a:cxn ang="0">
                    <a:pos x="262" y="1808"/>
                  </a:cxn>
                  <a:cxn ang="0">
                    <a:pos x="200" y="1577"/>
                  </a:cxn>
                  <a:cxn ang="0">
                    <a:pos x="0" y="1348"/>
                  </a:cxn>
                  <a:cxn ang="0">
                    <a:pos x="207" y="1157"/>
                  </a:cxn>
                  <a:cxn ang="0">
                    <a:pos x="96" y="896"/>
                  </a:cxn>
                  <a:cxn ang="0">
                    <a:pos x="359" y="765"/>
                  </a:cxn>
                  <a:cxn ang="0">
                    <a:pos x="476" y="603"/>
                  </a:cxn>
                  <a:cxn ang="0">
                    <a:pos x="570" y="507"/>
                  </a:cxn>
                  <a:cxn ang="0">
                    <a:pos x="763" y="359"/>
                  </a:cxn>
                  <a:cxn ang="0">
                    <a:pos x="898" y="89"/>
                  </a:cxn>
                  <a:cxn ang="0">
                    <a:pos x="1162" y="203"/>
                  </a:cxn>
                  <a:cxn ang="0">
                    <a:pos x="1337" y="184"/>
                  </a:cxn>
                </a:cxnLst>
                <a:rect l="0" t="0" r="r" b="b"/>
                <a:pathLst>
                  <a:path w="2787" h="2392">
                    <a:moveTo>
                      <a:pt x="1447" y="183"/>
                    </a:moveTo>
                    <a:lnTo>
                      <a:pt x="1495" y="187"/>
                    </a:lnTo>
                    <a:lnTo>
                      <a:pt x="1542" y="192"/>
                    </a:lnTo>
                    <a:lnTo>
                      <a:pt x="1589" y="199"/>
                    </a:lnTo>
                    <a:lnTo>
                      <a:pt x="1635" y="207"/>
                    </a:lnTo>
                    <a:lnTo>
                      <a:pt x="1681" y="218"/>
                    </a:lnTo>
                    <a:lnTo>
                      <a:pt x="1726" y="230"/>
                    </a:lnTo>
                    <a:lnTo>
                      <a:pt x="1769" y="243"/>
                    </a:lnTo>
                    <a:lnTo>
                      <a:pt x="1813" y="258"/>
                    </a:lnTo>
                    <a:lnTo>
                      <a:pt x="1888" y="86"/>
                    </a:lnTo>
                    <a:lnTo>
                      <a:pt x="1967" y="120"/>
                    </a:lnTo>
                    <a:lnTo>
                      <a:pt x="1891" y="292"/>
                    </a:lnTo>
                    <a:lnTo>
                      <a:pt x="1936" y="313"/>
                    </a:lnTo>
                    <a:lnTo>
                      <a:pt x="1979" y="337"/>
                    </a:lnTo>
                    <a:lnTo>
                      <a:pt x="2020" y="362"/>
                    </a:lnTo>
                    <a:lnTo>
                      <a:pt x="2061" y="388"/>
                    </a:lnTo>
                    <a:lnTo>
                      <a:pt x="2101" y="416"/>
                    </a:lnTo>
                    <a:lnTo>
                      <a:pt x="2139" y="445"/>
                    </a:lnTo>
                    <a:lnTo>
                      <a:pt x="2176" y="477"/>
                    </a:lnTo>
                    <a:lnTo>
                      <a:pt x="2213" y="509"/>
                    </a:lnTo>
                    <a:lnTo>
                      <a:pt x="2338" y="369"/>
                    </a:lnTo>
                    <a:lnTo>
                      <a:pt x="2401" y="426"/>
                    </a:lnTo>
                    <a:lnTo>
                      <a:pt x="2272" y="566"/>
                    </a:lnTo>
                    <a:lnTo>
                      <a:pt x="2289" y="585"/>
                    </a:lnTo>
                    <a:lnTo>
                      <a:pt x="2306" y="603"/>
                    </a:lnTo>
                    <a:lnTo>
                      <a:pt x="2322" y="623"/>
                    </a:lnTo>
                    <a:lnTo>
                      <a:pt x="2337" y="642"/>
                    </a:lnTo>
                    <a:lnTo>
                      <a:pt x="2367" y="682"/>
                    </a:lnTo>
                    <a:lnTo>
                      <a:pt x="2395" y="723"/>
                    </a:lnTo>
                    <a:lnTo>
                      <a:pt x="2422" y="765"/>
                    </a:lnTo>
                    <a:lnTo>
                      <a:pt x="2447" y="809"/>
                    </a:lnTo>
                    <a:lnTo>
                      <a:pt x="2470" y="853"/>
                    </a:lnTo>
                    <a:lnTo>
                      <a:pt x="2492" y="898"/>
                    </a:lnTo>
                    <a:lnTo>
                      <a:pt x="2654" y="817"/>
                    </a:lnTo>
                    <a:lnTo>
                      <a:pt x="2690" y="893"/>
                    </a:lnTo>
                    <a:lnTo>
                      <a:pt x="2523" y="977"/>
                    </a:lnTo>
                    <a:lnTo>
                      <a:pt x="2538" y="1020"/>
                    </a:lnTo>
                    <a:lnTo>
                      <a:pt x="2551" y="1065"/>
                    </a:lnTo>
                    <a:lnTo>
                      <a:pt x="2563" y="1109"/>
                    </a:lnTo>
                    <a:lnTo>
                      <a:pt x="2573" y="1155"/>
                    </a:lnTo>
                    <a:lnTo>
                      <a:pt x="2581" y="1201"/>
                    </a:lnTo>
                    <a:lnTo>
                      <a:pt x="2588" y="1248"/>
                    </a:lnTo>
                    <a:lnTo>
                      <a:pt x="2591" y="1295"/>
                    </a:lnTo>
                    <a:lnTo>
                      <a:pt x="2593" y="1343"/>
                    </a:lnTo>
                    <a:lnTo>
                      <a:pt x="2787" y="1343"/>
                    </a:lnTo>
                    <a:lnTo>
                      <a:pt x="2787" y="1429"/>
                    </a:lnTo>
                    <a:lnTo>
                      <a:pt x="2593" y="1429"/>
                    </a:lnTo>
                    <a:lnTo>
                      <a:pt x="2591" y="1478"/>
                    </a:lnTo>
                    <a:lnTo>
                      <a:pt x="2588" y="1525"/>
                    </a:lnTo>
                    <a:lnTo>
                      <a:pt x="2581" y="1574"/>
                    </a:lnTo>
                    <a:lnTo>
                      <a:pt x="2573" y="1621"/>
                    </a:lnTo>
                    <a:lnTo>
                      <a:pt x="2563" y="1667"/>
                    </a:lnTo>
                    <a:lnTo>
                      <a:pt x="2550" y="1712"/>
                    </a:lnTo>
                    <a:lnTo>
                      <a:pt x="2536" y="1758"/>
                    </a:lnTo>
                    <a:lnTo>
                      <a:pt x="2521" y="1802"/>
                    </a:lnTo>
                    <a:lnTo>
                      <a:pt x="2690" y="1878"/>
                    </a:lnTo>
                    <a:lnTo>
                      <a:pt x="2656" y="1957"/>
                    </a:lnTo>
                    <a:lnTo>
                      <a:pt x="2489" y="1881"/>
                    </a:lnTo>
                    <a:lnTo>
                      <a:pt x="2468" y="1925"/>
                    </a:lnTo>
                    <a:lnTo>
                      <a:pt x="2445" y="1969"/>
                    </a:lnTo>
                    <a:lnTo>
                      <a:pt x="2420" y="2012"/>
                    </a:lnTo>
                    <a:lnTo>
                      <a:pt x="2393" y="2053"/>
                    </a:lnTo>
                    <a:lnTo>
                      <a:pt x="2365" y="2093"/>
                    </a:lnTo>
                    <a:lnTo>
                      <a:pt x="2336" y="2133"/>
                    </a:lnTo>
                    <a:lnTo>
                      <a:pt x="2305" y="2171"/>
                    </a:lnTo>
                    <a:lnTo>
                      <a:pt x="2272" y="2208"/>
                    </a:lnTo>
                    <a:lnTo>
                      <a:pt x="2403" y="2328"/>
                    </a:lnTo>
                    <a:lnTo>
                      <a:pt x="2346" y="2390"/>
                    </a:lnTo>
                    <a:lnTo>
                      <a:pt x="2213" y="2267"/>
                    </a:lnTo>
                    <a:lnTo>
                      <a:pt x="2092" y="2158"/>
                    </a:lnTo>
                    <a:lnTo>
                      <a:pt x="2111" y="2139"/>
                    </a:lnTo>
                    <a:lnTo>
                      <a:pt x="2130" y="2121"/>
                    </a:lnTo>
                    <a:lnTo>
                      <a:pt x="2149" y="2102"/>
                    </a:lnTo>
                    <a:lnTo>
                      <a:pt x="2166" y="2082"/>
                    </a:lnTo>
                    <a:lnTo>
                      <a:pt x="2185" y="2063"/>
                    </a:lnTo>
                    <a:lnTo>
                      <a:pt x="2201" y="2042"/>
                    </a:lnTo>
                    <a:lnTo>
                      <a:pt x="2217" y="2022"/>
                    </a:lnTo>
                    <a:lnTo>
                      <a:pt x="2233" y="2000"/>
                    </a:lnTo>
                    <a:lnTo>
                      <a:pt x="2248" y="1978"/>
                    </a:lnTo>
                    <a:lnTo>
                      <a:pt x="2263" y="1956"/>
                    </a:lnTo>
                    <a:lnTo>
                      <a:pt x="2277" y="1934"/>
                    </a:lnTo>
                    <a:lnTo>
                      <a:pt x="2292" y="1910"/>
                    </a:lnTo>
                    <a:lnTo>
                      <a:pt x="2305" y="1888"/>
                    </a:lnTo>
                    <a:lnTo>
                      <a:pt x="2316" y="1864"/>
                    </a:lnTo>
                    <a:lnTo>
                      <a:pt x="2329" y="1840"/>
                    </a:lnTo>
                    <a:lnTo>
                      <a:pt x="2340" y="1815"/>
                    </a:lnTo>
                    <a:lnTo>
                      <a:pt x="2351" y="1791"/>
                    </a:lnTo>
                    <a:lnTo>
                      <a:pt x="2361" y="1765"/>
                    </a:lnTo>
                    <a:lnTo>
                      <a:pt x="2370" y="1741"/>
                    </a:lnTo>
                    <a:lnTo>
                      <a:pt x="2379" y="1715"/>
                    </a:lnTo>
                    <a:lnTo>
                      <a:pt x="2388" y="1689"/>
                    </a:lnTo>
                    <a:lnTo>
                      <a:pt x="2395" y="1663"/>
                    </a:lnTo>
                    <a:lnTo>
                      <a:pt x="2402" y="1637"/>
                    </a:lnTo>
                    <a:lnTo>
                      <a:pt x="2408" y="1610"/>
                    </a:lnTo>
                    <a:lnTo>
                      <a:pt x="2414" y="1583"/>
                    </a:lnTo>
                    <a:lnTo>
                      <a:pt x="2418" y="1556"/>
                    </a:lnTo>
                    <a:lnTo>
                      <a:pt x="2422" y="1528"/>
                    </a:lnTo>
                    <a:lnTo>
                      <a:pt x="2426" y="1501"/>
                    </a:lnTo>
                    <a:lnTo>
                      <a:pt x="2428" y="1472"/>
                    </a:lnTo>
                    <a:lnTo>
                      <a:pt x="2430" y="1444"/>
                    </a:lnTo>
                    <a:lnTo>
                      <a:pt x="2431" y="1416"/>
                    </a:lnTo>
                    <a:lnTo>
                      <a:pt x="2432" y="1387"/>
                    </a:lnTo>
                    <a:lnTo>
                      <a:pt x="2431" y="1360"/>
                    </a:lnTo>
                    <a:lnTo>
                      <a:pt x="2430" y="1334"/>
                    </a:lnTo>
                    <a:lnTo>
                      <a:pt x="2429" y="1307"/>
                    </a:lnTo>
                    <a:lnTo>
                      <a:pt x="2427" y="1281"/>
                    </a:lnTo>
                    <a:lnTo>
                      <a:pt x="2423" y="1255"/>
                    </a:lnTo>
                    <a:lnTo>
                      <a:pt x="2419" y="1229"/>
                    </a:lnTo>
                    <a:lnTo>
                      <a:pt x="2415" y="1203"/>
                    </a:lnTo>
                    <a:lnTo>
                      <a:pt x="2410" y="1177"/>
                    </a:lnTo>
                    <a:lnTo>
                      <a:pt x="2405" y="1152"/>
                    </a:lnTo>
                    <a:lnTo>
                      <a:pt x="2399" y="1128"/>
                    </a:lnTo>
                    <a:lnTo>
                      <a:pt x="2392" y="1103"/>
                    </a:lnTo>
                    <a:lnTo>
                      <a:pt x="2384" y="1078"/>
                    </a:lnTo>
                    <a:lnTo>
                      <a:pt x="2377" y="1054"/>
                    </a:lnTo>
                    <a:lnTo>
                      <a:pt x="2368" y="1029"/>
                    </a:lnTo>
                    <a:lnTo>
                      <a:pt x="2359" y="1006"/>
                    </a:lnTo>
                    <a:lnTo>
                      <a:pt x="2349" y="983"/>
                    </a:lnTo>
                    <a:lnTo>
                      <a:pt x="2339" y="959"/>
                    </a:lnTo>
                    <a:lnTo>
                      <a:pt x="2328" y="936"/>
                    </a:lnTo>
                    <a:lnTo>
                      <a:pt x="2317" y="913"/>
                    </a:lnTo>
                    <a:lnTo>
                      <a:pt x="2306" y="892"/>
                    </a:lnTo>
                    <a:lnTo>
                      <a:pt x="2293" y="869"/>
                    </a:lnTo>
                    <a:lnTo>
                      <a:pt x="2281" y="848"/>
                    </a:lnTo>
                    <a:lnTo>
                      <a:pt x="2267" y="827"/>
                    </a:lnTo>
                    <a:lnTo>
                      <a:pt x="2253" y="805"/>
                    </a:lnTo>
                    <a:lnTo>
                      <a:pt x="2239" y="785"/>
                    </a:lnTo>
                    <a:lnTo>
                      <a:pt x="2225" y="764"/>
                    </a:lnTo>
                    <a:lnTo>
                      <a:pt x="2208" y="745"/>
                    </a:lnTo>
                    <a:lnTo>
                      <a:pt x="2193" y="725"/>
                    </a:lnTo>
                    <a:lnTo>
                      <a:pt x="2177" y="706"/>
                    </a:lnTo>
                    <a:lnTo>
                      <a:pt x="2161" y="686"/>
                    </a:lnTo>
                    <a:lnTo>
                      <a:pt x="2143" y="668"/>
                    </a:lnTo>
                    <a:lnTo>
                      <a:pt x="2126" y="651"/>
                    </a:lnTo>
                    <a:lnTo>
                      <a:pt x="2108" y="632"/>
                    </a:lnTo>
                    <a:lnTo>
                      <a:pt x="2089" y="616"/>
                    </a:lnTo>
                    <a:lnTo>
                      <a:pt x="2071" y="599"/>
                    </a:lnTo>
                    <a:lnTo>
                      <a:pt x="2053" y="583"/>
                    </a:lnTo>
                    <a:lnTo>
                      <a:pt x="2033" y="567"/>
                    </a:lnTo>
                    <a:lnTo>
                      <a:pt x="2013" y="552"/>
                    </a:lnTo>
                    <a:lnTo>
                      <a:pt x="1992" y="537"/>
                    </a:lnTo>
                    <a:lnTo>
                      <a:pt x="1972" y="523"/>
                    </a:lnTo>
                    <a:lnTo>
                      <a:pt x="1951" y="509"/>
                    </a:lnTo>
                    <a:lnTo>
                      <a:pt x="1929" y="496"/>
                    </a:lnTo>
                    <a:lnTo>
                      <a:pt x="1908" y="483"/>
                    </a:lnTo>
                    <a:lnTo>
                      <a:pt x="1886" y="471"/>
                    </a:lnTo>
                    <a:lnTo>
                      <a:pt x="1863" y="459"/>
                    </a:lnTo>
                    <a:lnTo>
                      <a:pt x="1841" y="447"/>
                    </a:lnTo>
                    <a:lnTo>
                      <a:pt x="1818" y="437"/>
                    </a:lnTo>
                    <a:lnTo>
                      <a:pt x="1795" y="427"/>
                    </a:lnTo>
                    <a:lnTo>
                      <a:pt x="1772" y="417"/>
                    </a:lnTo>
                    <a:lnTo>
                      <a:pt x="1748" y="409"/>
                    </a:lnTo>
                    <a:lnTo>
                      <a:pt x="1724" y="400"/>
                    </a:lnTo>
                    <a:lnTo>
                      <a:pt x="1699" y="391"/>
                    </a:lnTo>
                    <a:lnTo>
                      <a:pt x="1674" y="385"/>
                    </a:lnTo>
                    <a:lnTo>
                      <a:pt x="1649" y="377"/>
                    </a:lnTo>
                    <a:lnTo>
                      <a:pt x="1625" y="372"/>
                    </a:lnTo>
                    <a:lnTo>
                      <a:pt x="1600" y="366"/>
                    </a:lnTo>
                    <a:lnTo>
                      <a:pt x="1574" y="361"/>
                    </a:lnTo>
                    <a:lnTo>
                      <a:pt x="1548" y="357"/>
                    </a:lnTo>
                    <a:lnTo>
                      <a:pt x="1522" y="353"/>
                    </a:lnTo>
                    <a:lnTo>
                      <a:pt x="1496" y="350"/>
                    </a:lnTo>
                    <a:lnTo>
                      <a:pt x="1470" y="348"/>
                    </a:lnTo>
                    <a:lnTo>
                      <a:pt x="1443" y="346"/>
                    </a:lnTo>
                    <a:lnTo>
                      <a:pt x="1416" y="345"/>
                    </a:lnTo>
                    <a:lnTo>
                      <a:pt x="1389" y="345"/>
                    </a:lnTo>
                    <a:lnTo>
                      <a:pt x="1336" y="346"/>
                    </a:lnTo>
                    <a:lnTo>
                      <a:pt x="1283" y="350"/>
                    </a:lnTo>
                    <a:lnTo>
                      <a:pt x="1231" y="357"/>
                    </a:lnTo>
                    <a:lnTo>
                      <a:pt x="1180" y="365"/>
                    </a:lnTo>
                    <a:lnTo>
                      <a:pt x="1131" y="377"/>
                    </a:lnTo>
                    <a:lnTo>
                      <a:pt x="1081" y="391"/>
                    </a:lnTo>
                    <a:lnTo>
                      <a:pt x="1032" y="407"/>
                    </a:lnTo>
                    <a:lnTo>
                      <a:pt x="986" y="427"/>
                    </a:lnTo>
                    <a:lnTo>
                      <a:pt x="939" y="447"/>
                    </a:lnTo>
                    <a:lnTo>
                      <a:pt x="894" y="470"/>
                    </a:lnTo>
                    <a:lnTo>
                      <a:pt x="851" y="496"/>
                    </a:lnTo>
                    <a:lnTo>
                      <a:pt x="808" y="523"/>
                    </a:lnTo>
                    <a:lnTo>
                      <a:pt x="767" y="552"/>
                    </a:lnTo>
                    <a:lnTo>
                      <a:pt x="729" y="583"/>
                    </a:lnTo>
                    <a:lnTo>
                      <a:pt x="691" y="616"/>
                    </a:lnTo>
                    <a:lnTo>
                      <a:pt x="654" y="651"/>
                    </a:lnTo>
                    <a:lnTo>
                      <a:pt x="619" y="686"/>
                    </a:lnTo>
                    <a:lnTo>
                      <a:pt x="587" y="724"/>
                    </a:lnTo>
                    <a:lnTo>
                      <a:pt x="556" y="764"/>
                    </a:lnTo>
                    <a:lnTo>
                      <a:pt x="526" y="804"/>
                    </a:lnTo>
                    <a:lnTo>
                      <a:pt x="499" y="846"/>
                    </a:lnTo>
                    <a:lnTo>
                      <a:pt x="473" y="891"/>
                    </a:lnTo>
                    <a:lnTo>
                      <a:pt x="451" y="935"/>
                    </a:lnTo>
                    <a:lnTo>
                      <a:pt x="430" y="982"/>
                    </a:lnTo>
                    <a:lnTo>
                      <a:pt x="411" y="1029"/>
                    </a:lnTo>
                    <a:lnTo>
                      <a:pt x="394" y="1078"/>
                    </a:lnTo>
                    <a:lnTo>
                      <a:pt x="380" y="1126"/>
                    </a:lnTo>
                    <a:lnTo>
                      <a:pt x="369" y="1177"/>
                    </a:lnTo>
                    <a:lnTo>
                      <a:pt x="360" y="1228"/>
                    </a:lnTo>
                    <a:lnTo>
                      <a:pt x="352" y="1281"/>
                    </a:lnTo>
                    <a:lnTo>
                      <a:pt x="349" y="1334"/>
                    </a:lnTo>
                    <a:lnTo>
                      <a:pt x="347" y="1387"/>
                    </a:lnTo>
                    <a:lnTo>
                      <a:pt x="348" y="1414"/>
                    </a:lnTo>
                    <a:lnTo>
                      <a:pt x="349" y="1441"/>
                    </a:lnTo>
                    <a:lnTo>
                      <a:pt x="350" y="1467"/>
                    </a:lnTo>
                    <a:lnTo>
                      <a:pt x="352" y="1494"/>
                    </a:lnTo>
                    <a:lnTo>
                      <a:pt x="356" y="1520"/>
                    </a:lnTo>
                    <a:lnTo>
                      <a:pt x="360" y="1546"/>
                    </a:lnTo>
                    <a:lnTo>
                      <a:pt x="364" y="1572"/>
                    </a:lnTo>
                    <a:lnTo>
                      <a:pt x="369" y="1597"/>
                    </a:lnTo>
                    <a:lnTo>
                      <a:pt x="374" y="1623"/>
                    </a:lnTo>
                    <a:lnTo>
                      <a:pt x="380" y="1648"/>
                    </a:lnTo>
                    <a:lnTo>
                      <a:pt x="387" y="1672"/>
                    </a:lnTo>
                    <a:lnTo>
                      <a:pt x="394" y="1697"/>
                    </a:lnTo>
                    <a:lnTo>
                      <a:pt x="402" y="1721"/>
                    </a:lnTo>
                    <a:lnTo>
                      <a:pt x="411" y="1745"/>
                    </a:lnTo>
                    <a:lnTo>
                      <a:pt x="420" y="1769"/>
                    </a:lnTo>
                    <a:lnTo>
                      <a:pt x="429" y="1792"/>
                    </a:lnTo>
                    <a:lnTo>
                      <a:pt x="440" y="1816"/>
                    </a:lnTo>
                    <a:lnTo>
                      <a:pt x="451" y="1839"/>
                    </a:lnTo>
                    <a:lnTo>
                      <a:pt x="462" y="1862"/>
                    </a:lnTo>
                    <a:lnTo>
                      <a:pt x="473" y="1884"/>
                    </a:lnTo>
                    <a:lnTo>
                      <a:pt x="486" y="1906"/>
                    </a:lnTo>
                    <a:lnTo>
                      <a:pt x="498" y="1928"/>
                    </a:lnTo>
                    <a:lnTo>
                      <a:pt x="512" y="1949"/>
                    </a:lnTo>
                    <a:lnTo>
                      <a:pt x="525" y="1970"/>
                    </a:lnTo>
                    <a:lnTo>
                      <a:pt x="540" y="1990"/>
                    </a:lnTo>
                    <a:lnTo>
                      <a:pt x="554" y="2011"/>
                    </a:lnTo>
                    <a:lnTo>
                      <a:pt x="570" y="2030"/>
                    </a:lnTo>
                    <a:lnTo>
                      <a:pt x="586" y="2050"/>
                    </a:lnTo>
                    <a:lnTo>
                      <a:pt x="602" y="2069"/>
                    </a:lnTo>
                    <a:lnTo>
                      <a:pt x="618" y="2088"/>
                    </a:lnTo>
                    <a:lnTo>
                      <a:pt x="636" y="2106"/>
                    </a:lnTo>
                    <a:lnTo>
                      <a:pt x="653" y="2124"/>
                    </a:lnTo>
                    <a:lnTo>
                      <a:pt x="663" y="2133"/>
                    </a:lnTo>
                    <a:lnTo>
                      <a:pt x="672" y="2142"/>
                    </a:lnTo>
                    <a:lnTo>
                      <a:pt x="682" y="2150"/>
                    </a:lnTo>
                    <a:lnTo>
                      <a:pt x="692" y="2158"/>
                    </a:lnTo>
                    <a:lnTo>
                      <a:pt x="598" y="2246"/>
                    </a:lnTo>
                    <a:lnTo>
                      <a:pt x="598" y="2250"/>
                    </a:lnTo>
                    <a:lnTo>
                      <a:pt x="444" y="2392"/>
                    </a:lnTo>
                    <a:lnTo>
                      <a:pt x="387" y="2330"/>
                    </a:lnTo>
                    <a:lnTo>
                      <a:pt x="512" y="2213"/>
                    </a:lnTo>
                    <a:lnTo>
                      <a:pt x="479" y="2176"/>
                    </a:lnTo>
                    <a:lnTo>
                      <a:pt x="447" y="2137"/>
                    </a:lnTo>
                    <a:lnTo>
                      <a:pt x="418" y="2098"/>
                    </a:lnTo>
                    <a:lnTo>
                      <a:pt x="389" y="2058"/>
                    </a:lnTo>
                    <a:lnTo>
                      <a:pt x="362" y="2017"/>
                    </a:lnTo>
                    <a:lnTo>
                      <a:pt x="337" y="1974"/>
                    </a:lnTo>
                    <a:lnTo>
                      <a:pt x="315" y="1931"/>
                    </a:lnTo>
                    <a:lnTo>
                      <a:pt x="293" y="1886"/>
                    </a:lnTo>
                    <a:lnTo>
                      <a:pt x="133" y="1959"/>
                    </a:lnTo>
                    <a:lnTo>
                      <a:pt x="96" y="1883"/>
                    </a:lnTo>
                    <a:lnTo>
                      <a:pt x="262" y="1808"/>
                    </a:lnTo>
                    <a:lnTo>
                      <a:pt x="245" y="1763"/>
                    </a:lnTo>
                    <a:lnTo>
                      <a:pt x="231" y="1718"/>
                    </a:lnTo>
                    <a:lnTo>
                      <a:pt x="219" y="1671"/>
                    </a:lnTo>
                    <a:lnTo>
                      <a:pt x="209" y="1625"/>
                    </a:lnTo>
                    <a:lnTo>
                      <a:pt x="200" y="1577"/>
                    </a:lnTo>
                    <a:lnTo>
                      <a:pt x="193" y="1529"/>
                    </a:lnTo>
                    <a:lnTo>
                      <a:pt x="188" y="1480"/>
                    </a:lnTo>
                    <a:lnTo>
                      <a:pt x="186" y="1431"/>
                    </a:lnTo>
                    <a:lnTo>
                      <a:pt x="0" y="1431"/>
                    </a:lnTo>
                    <a:lnTo>
                      <a:pt x="0" y="1348"/>
                    </a:lnTo>
                    <a:lnTo>
                      <a:pt x="186" y="1348"/>
                    </a:lnTo>
                    <a:lnTo>
                      <a:pt x="188" y="1299"/>
                    </a:lnTo>
                    <a:lnTo>
                      <a:pt x="192" y="1251"/>
                    </a:lnTo>
                    <a:lnTo>
                      <a:pt x="199" y="1203"/>
                    </a:lnTo>
                    <a:lnTo>
                      <a:pt x="207" y="1157"/>
                    </a:lnTo>
                    <a:lnTo>
                      <a:pt x="217" y="1110"/>
                    </a:lnTo>
                    <a:lnTo>
                      <a:pt x="229" y="1065"/>
                    </a:lnTo>
                    <a:lnTo>
                      <a:pt x="243" y="1020"/>
                    </a:lnTo>
                    <a:lnTo>
                      <a:pt x="258" y="977"/>
                    </a:lnTo>
                    <a:lnTo>
                      <a:pt x="96" y="896"/>
                    </a:lnTo>
                    <a:lnTo>
                      <a:pt x="136" y="820"/>
                    </a:lnTo>
                    <a:lnTo>
                      <a:pt x="290" y="898"/>
                    </a:lnTo>
                    <a:lnTo>
                      <a:pt x="311" y="853"/>
                    </a:lnTo>
                    <a:lnTo>
                      <a:pt x="334" y="809"/>
                    </a:lnTo>
                    <a:lnTo>
                      <a:pt x="359" y="765"/>
                    </a:lnTo>
                    <a:lnTo>
                      <a:pt x="386" y="723"/>
                    </a:lnTo>
                    <a:lnTo>
                      <a:pt x="414" y="682"/>
                    </a:lnTo>
                    <a:lnTo>
                      <a:pt x="444" y="642"/>
                    </a:lnTo>
                    <a:lnTo>
                      <a:pt x="459" y="623"/>
                    </a:lnTo>
                    <a:lnTo>
                      <a:pt x="476" y="603"/>
                    </a:lnTo>
                    <a:lnTo>
                      <a:pt x="493" y="585"/>
                    </a:lnTo>
                    <a:lnTo>
                      <a:pt x="509" y="566"/>
                    </a:lnTo>
                    <a:lnTo>
                      <a:pt x="387" y="428"/>
                    </a:lnTo>
                    <a:lnTo>
                      <a:pt x="450" y="371"/>
                    </a:lnTo>
                    <a:lnTo>
                      <a:pt x="570" y="507"/>
                    </a:lnTo>
                    <a:lnTo>
                      <a:pt x="605" y="475"/>
                    </a:lnTo>
                    <a:lnTo>
                      <a:pt x="643" y="443"/>
                    </a:lnTo>
                    <a:lnTo>
                      <a:pt x="681" y="413"/>
                    </a:lnTo>
                    <a:lnTo>
                      <a:pt x="721" y="386"/>
                    </a:lnTo>
                    <a:lnTo>
                      <a:pt x="763" y="359"/>
                    </a:lnTo>
                    <a:lnTo>
                      <a:pt x="805" y="334"/>
                    </a:lnTo>
                    <a:lnTo>
                      <a:pt x="848" y="311"/>
                    </a:lnTo>
                    <a:lnTo>
                      <a:pt x="893" y="290"/>
                    </a:lnTo>
                    <a:lnTo>
                      <a:pt x="823" y="122"/>
                    </a:lnTo>
                    <a:lnTo>
                      <a:pt x="898" y="89"/>
                    </a:lnTo>
                    <a:lnTo>
                      <a:pt x="972" y="256"/>
                    </a:lnTo>
                    <a:lnTo>
                      <a:pt x="1018" y="240"/>
                    </a:lnTo>
                    <a:lnTo>
                      <a:pt x="1065" y="226"/>
                    </a:lnTo>
                    <a:lnTo>
                      <a:pt x="1113" y="214"/>
                    </a:lnTo>
                    <a:lnTo>
                      <a:pt x="1162" y="203"/>
                    </a:lnTo>
                    <a:lnTo>
                      <a:pt x="1211" y="196"/>
                    </a:lnTo>
                    <a:lnTo>
                      <a:pt x="1261" y="189"/>
                    </a:lnTo>
                    <a:lnTo>
                      <a:pt x="1286" y="187"/>
                    </a:lnTo>
                    <a:lnTo>
                      <a:pt x="1312" y="185"/>
                    </a:lnTo>
                    <a:lnTo>
                      <a:pt x="1337" y="184"/>
                    </a:lnTo>
                    <a:lnTo>
                      <a:pt x="1363" y="183"/>
                    </a:lnTo>
                    <a:lnTo>
                      <a:pt x="1363" y="0"/>
                    </a:lnTo>
                    <a:lnTo>
                      <a:pt x="1447" y="0"/>
                    </a:lnTo>
                    <a:lnTo>
                      <a:pt x="1447" y="1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700"/>
              </a:p>
            </p:txBody>
          </p:sp>
          <p:sp>
            <p:nvSpPr>
              <p:cNvPr id="44" name="Freeform 11"/>
              <p:cNvSpPr>
                <a:spLocks/>
              </p:cNvSpPr>
              <p:nvPr/>
            </p:nvSpPr>
            <p:spPr bwMode="auto">
              <a:xfrm>
                <a:off x="2930525" y="1943100"/>
                <a:ext cx="368300" cy="422275"/>
              </a:xfrm>
              <a:custGeom>
                <a:avLst/>
                <a:gdLst/>
                <a:ahLst/>
                <a:cxnLst>
                  <a:cxn ang="0">
                    <a:pos x="49" y="1270"/>
                  </a:cxn>
                  <a:cxn ang="0">
                    <a:pos x="21" y="1233"/>
                  </a:cxn>
                  <a:cxn ang="0">
                    <a:pos x="7" y="1202"/>
                  </a:cxn>
                  <a:cxn ang="0">
                    <a:pos x="0" y="1166"/>
                  </a:cxn>
                  <a:cxn ang="0">
                    <a:pos x="3" y="1131"/>
                  </a:cxn>
                  <a:cxn ang="0">
                    <a:pos x="13" y="1099"/>
                  </a:cxn>
                  <a:cxn ang="0">
                    <a:pos x="28" y="1072"/>
                  </a:cxn>
                  <a:cxn ang="0">
                    <a:pos x="66" y="1025"/>
                  </a:cxn>
                  <a:cxn ang="0">
                    <a:pos x="206" y="877"/>
                  </a:cxn>
                  <a:cxn ang="0">
                    <a:pos x="196" y="817"/>
                  </a:cxn>
                  <a:cxn ang="0">
                    <a:pos x="198" y="766"/>
                  </a:cxn>
                  <a:cxn ang="0">
                    <a:pos x="205" y="723"/>
                  </a:cxn>
                  <a:cxn ang="0">
                    <a:pos x="219" y="682"/>
                  </a:cxn>
                  <a:cxn ang="0">
                    <a:pos x="239" y="644"/>
                  </a:cxn>
                  <a:cxn ang="0">
                    <a:pos x="262" y="610"/>
                  </a:cxn>
                  <a:cxn ang="0">
                    <a:pos x="292" y="579"/>
                  </a:cxn>
                  <a:cxn ang="0">
                    <a:pos x="325" y="553"/>
                  </a:cxn>
                  <a:cxn ang="0">
                    <a:pos x="362" y="533"/>
                  </a:cxn>
                  <a:cxn ang="0">
                    <a:pos x="402" y="517"/>
                  </a:cxn>
                  <a:cxn ang="0">
                    <a:pos x="444" y="507"/>
                  </a:cxn>
                  <a:cxn ang="0">
                    <a:pos x="488" y="504"/>
                  </a:cxn>
                  <a:cxn ang="0">
                    <a:pos x="540" y="507"/>
                  </a:cxn>
                  <a:cxn ang="0">
                    <a:pos x="715" y="342"/>
                  </a:cxn>
                  <a:cxn ang="0">
                    <a:pos x="910" y="139"/>
                  </a:cxn>
                  <a:cxn ang="0">
                    <a:pos x="999" y="46"/>
                  </a:cxn>
                  <a:cxn ang="0">
                    <a:pos x="1032" y="20"/>
                  </a:cxn>
                  <a:cxn ang="0">
                    <a:pos x="1063" y="7"/>
                  </a:cxn>
                  <a:cxn ang="0">
                    <a:pos x="1098" y="1"/>
                  </a:cxn>
                  <a:cxn ang="0">
                    <a:pos x="1131" y="1"/>
                  </a:cxn>
                  <a:cxn ang="0">
                    <a:pos x="1154" y="11"/>
                  </a:cxn>
                  <a:cxn ang="0">
                    <a:pos x="1161" y="47"/>
                  </a:cxn>
                  <a:cxn ang="0">
                    <a:pos x="1162" y="88"/>
                  </a:cxn>
                  <a:cxn ang="0">
                    <a:pos x="1147" y="140"/>
                  </a:cxn>
                  <a:cxn ang="0">
                    <a:pos x="1123" y="177"/>
                  </a:cxn>
                  <a:cxn ang="0">
                    <a:pos x="1010" y="326"/>
                  </a:cxn>
                  <a:cxn ang="0">
                    <a:pos x="823" y="575"/>
                  </a:cxn>
                  <a:cxn ang="0">
                    <a:pos x="766" y="698"/>
                  </a:cxn>
                  <a:cxn ang="0">
                    <a:pos x="779" y="746"/>
                  </a:cxn>
                  <a:cxn ang="0">
                    <a:pos x="783" y="797"/>
                  </a:cxn>
                  <a:cxn ang="0">
                    <a:pos x="780" y="841"/>
                  </a:cxn>
                  <a:cxn ang="0">
                    <a:pos x="770" y="883"/>
                  </a:cxn>
                  <a:cxn ang="0">
                    <a:pos x="754" y="924"/>
                  </a:cxn>
                  <a:cxn ang="0">
                    <a:pos x="734" y="961"/>
                  </a:cxn>
                  <a:cxn ang="0">
                    <a:pos x="707" y="994"/>
                  </a:cxn>
                  <a:cxn ang="0">
                    <a:pos x="676" y="1024"/>
                  </a:cxn>
                  <a:cxn ang="0">
                    <a:pos x="642" y="1048"/>
                  </a:cxn>
                  <a:cxn ang="0">
                    <a:pos x="603" y="1068"/>
                  </a:cxn>
                  <a:cxn ang="0">
                    <a:pos x="562" y="1082"/>
                  </a:cxn>
                  <a:cxn ang="0">
                    <a:pos x="519" y="1090"/>
                  </a:cxn>
                  <a:cxn ang="0">
                    <a:pos x="476" y="1091"/>
                  </a:cxn>
                  <a:cxn ang="0">
                    <a:pos x="439" y="1086"/>
                  </a:cxn>
                  <a:cxn ang="0">
                    <a:pos x="365" y="1185"/>
                  </a:cxn>
                  <a:cxn ang="0">
                    <a:pos x="321" y="1244"/>
                  </a:cxn>
                  <a:cxn ang="0">
                    <a:pos x="303" y="1266"/>
                  </a:cxn>
                  <a:cxn ang="0">
                    <a:pos x="266" y="1301"/>
                  </a:cxn>
                  <a:cxn ang="0">
                    <a:pos x="238" y="1319"/>
                  </a:cxn>
                  <a:cxn ang="0">
                    <a:pos x="204" y="1330"/>
                  </a:cxn>
                  <a:cxn ang="0">
                    <a:pos x="167" y="1331"/>
                  </a:cxn>
                  <a:cxn ang="0">
                    <a:pos x="134" y="1323"/>
                  </a:cxn>
                  <a:cxn ang="0">
                    <a:pos x="96" y="1306"/>
                  </a:cxn>
                  <a:cxn ang="0">
                    <a:pos x="66" y="1287"/>
                  </a:cxn>
                </a:cxnLst>
                <a:rect l="0" t="0" r="r" b="b"/>
                <a:pathLst>
                  <a:path w="1163" h="1332">
                    <a:moveTo>
                      <a:pt x="64" y="1284"/>
                    </a:moveTo>
                    <a:lnTo>
                      <a:pt x="58" y="1280"/>
                    </a:lnTo>
                    <a:lnTo>
                      <a:pt x="49" y="1270"/>
                    </a:lnTo>
                    <a:lnTo>
                      <a:pt x="39" y="1258"/>
                    </a:lnTo>
                    <a:lnTo>
                      <a:pt x="27" y="1242"/>
                    </a:lnTo>
                    <a:lnTo>
                      <a:pt x="21" y="1233"/>
                    </a:lnTo>
                    <a:lnTo>
                      <a:pt x="16" y="1224"/>
                    </a:lnTo>
                    <a:lnTo>
                      <a:pt x="11" y="1213"/>
                    </a:lnTo>
                    <a:lnTo>
                      <a:pt x="7" y="1202"/>
                    </a:lnTo>
                    <a:lnTo>
                      <a:pt x="3" y="1191"/>
                    </a:lnTo>
                    <a:lnTo>
                      <a:pt x="1" y="1179"/>
                    </a:lnTo>
                    <a:lnTo>
                      <a:pt x="0" y="1166"/>
                    </a:lnTo>
                    <a:lnTo>
                      <a:pt x="1" y="1154"/>
                    </a:lnTo>
                    <a:lnTo>
                      <a:pt x="1" y="1143"/>
                    </a:lnTo>
                    <a:lnTo>
                      <a:pt x="3" y="1131"/>
                    </a:lnTo>
                    <a:lnTo>
                      <a:pt x="5" y="1120"/>
                    </a:lnTo>
                    <a:lnTo>
                      <a:pt x="8" y="1109"/>
                    </a:lnTo>
                    <a:lnTo>
                      <a:pt x="13" y="1099"/>
                    </a:lnTo>
                    <a:lnTo>
                      <a:pt x="18" y="1090"/>
                    </a:lnTo>
                    <a:lnTo>
                      <a:pt x="22" y="1080"/>
                    </a:lnTo>
                    <a:lnTo>
                      <a:pt x="28" y="1072"/>
                    </a:lnTo>
                    <a:lnTo>
                      <a:pt x="46" y="1046"/>
                    </a:lnTo>
                    <a:lnTo>
                      <a:pt x="55" y="1037"/>
                    </a:lnTo>
                    <a:lnTo>
                      <a:pt x="66" y="1025"/>
                    </a:lnTo>
                    <a:lnTo>
                      <a:pt x="97" y="993"/>
                    </a:lnTo>
                    <a:lnTo>
                      <a:pt x="145" y="943"/>
                    </a:lnTo>
                    <a:lnTo>
                      <a:pt x="206" y="877"/>
                    </a:lnTo>
                    <a:lnTo>
                      <a:pt x="202" y="857"/>
                    </a:lnTo>
                    <a:lnTo>
                      <a:pt x="199" y="838"/>
                    </a:lnTo>
                    <a:lnTo>
                      <a:pt x="196" y="817"/>
                    </a:lnTo>
                    <a:lnTo>
                      <a:pt x="196" y="797"/>
                    </a:lnTo>
                    <a:lnTo>
                      <a:pt x="196" y="781"/>
                    </a:lnTo>
                    <a:lnTo>
                      <a:pt x="198" y="766"/>
                    </a:lnTo>
                    <a:lnTo>
                      <a:pt x="200" y="751"/>
                    </a:lnTo>
                    <a:lnTo>
                      <a:pt x="202" y="737"/>
                    </a:lnTo>
                    <a:lnTo>
                      <a:pt x="205" y="723"/>
                    </a:lnTo>
                    <a:lnTo>
                      <a:pt x="209" y="709"/>
                    </a:lnTo>
                    <a:lnTo>
                      <a:pt x="214" y="695"/>
                    </a:lnTo>
                    <a:lnTo>
                      <a:pt x="219" y="682"/>
                    </a:lnTo>
                    <a:lnTo>
                      <a:pt x="225" y="669"/>
                    </a:lnTo>
                    <a:lnTo>
                      <a:pt x="231" y="656"/>
                    </a:lnTo>
                    <a:lnTo>
                      <a:pt x="239" y="644"/>
                    </a:lnTo>
                    <a:lnTo>
                      <a:pt x="246" y="632"/>
                    </a:lnTo>
                    <a:lnTo>
                      <a:pt x="254" y="620"/>
                    </a:lnTo>
                    <a:lnTo>
                      <a:pt x="262" y="610"/>
                    </a:lnTo>
                    <a:lnTo>
                      <a:pt x="272" y="599"/>
                    </a:lnTo>
                    <a:lnTo>
                      <a:pt x="282" y="589"/>
                    </a:lnTo>
                    <a:lnTo>
                      <a:pt x="292" y="579"/>
                    </a:lnTo>
                    <a:lnTo>
                      <a:pt x="302" y="571"/>
                    </a:lnTo>
                    <a:lnTo>
                      <a:pt x="313" y="562"/>
                    </a:lnTo>
                    <a:lnTo>
                      <a:pt x="325" y="553"/>
                    </a:lnTo>
                    <a:lnTo>
                      <a:pt x="337" y="546"/>
                    </a:lnTo>
                    <a:lnTo>
                      <a:pt x="349" y="539"/>
                    </a:lnTo>
                    <a:lnTo>
                      <a:pt x="362" y="533"/>
                    </a:lnTo>
                    <a:lnTo>
                      <a:pt x="375" y="526"/>
                    </a:lnTo>
                    <a:lnTo>
                      <a:pt x="388" y="521"/>
                    </a:lnTo>
                    <a:lnTo>
                      <a:pt x="402" y="517"/>
                    </a:lnTo>
                    <a:lnTo>
                      <a:pt x="416" y="512"/>
                    </a:lnTo>
                    <a:lnTo>
                      <a:pt x="430" y="509"/>
                    </a:lnTo>
                    <a:lnTo>
                      <a:pt x="444" y="507"/>
                    </a:lnTo>
                    <a:lnTo>
                      <a:pt x="459" y="505"/>
                    </a:lnTo>
                    <a:lnTo>
                      <a:pt x="473" y="504"/>
                    </a:lnTo>
                    <a:lnTo>
                      <a:pt x="488" y="504"/>
                    </a:lnTo>
                    <a:lnTo>
                      <a:pt x="507" y="504"/>
                    </a:lnTo>
                    <a:lnTo>
                      <a:pt x="524" y="505"/>
                    </a:lnTo>
                    <a:lnTo>
                      <a:pt x="540" y="507"/>
                    </a:lnTo>
                    <a:lnTo>
                      <a:pt x="556" y="509"/>
                    </a:lnTo>
                    <a:lnTo>
                      <a:pt x="638" y="425"/>
                    </a:lnTo>
                    <a:lnTo>
                      <a:pt x="715" y="342"/>
                    </a:lnTo>
                    <a:lnTo>
                      <a:pt x="788" y="267"/>
                    </a:lnTo>
                    <a:lnTo>
                      <a:pt x="854" y="198"/>
                    </a:lnTo>
                    <a:lnTo>
                      <a:pt x="910" y="139"/>
                    </a:lnTo>
                    <a:lnTo>
                      <a:pt x="954" y="93"/>
                    </a:lnTo>
                    <a:lnTo>
                      <a:pt x="984" y="61"/>
                    </a:lnTo>
                    <a:lnTo>
                      <a:pt x="999" y="46"/>
                    </a:lnTo>
                    <a:lnTo>
                      <a:pt x="1012" y="34"/>
                    </a:lnTo>
                    <a:lnTo>
                      <a:pt x="1021" y="26"/>
                    </a:lnTo>
                    <a:lnTo>
                      <a:pt x="1032" y="20"/>
                    </a:lnTo>
                    <a:lnTo>
                      <a:pt x="1046" y="14"/>
                    </a:lnTo>
                    <a:lnTo>
                      <a:pt x="1055" y="11"/>
                    </a:lnTo>
                    <a:lnTo>
                      <a:pt x="1063" y="7"/>
                    </a:lnTo>
                    <a:lnTo>
                      <a:pt x="1074" y="4"/>
                    </a:lnTo>
                    <a:lnTo>
                      <a:pt x="1084" y="2"/>
                    </a:lnTo>
                    <a:lnTo>
                      <a:pt x="1098" y="1"/>
                    </a:lnTo>
                    <a:lnTo>
                      <a:pt x="1110" y="0"/>
                    </a:lnTo>
                    <a:lnTo>
                      <a:pt x="1122" y="1"/>
                    </a:lnTo>
                    <a:lnTo>
                      <a:pt x="1131" y="1"/>
                    </a:lnTo>
                    <a:lnTo>
                      <a:pt x="1147" y="3"/>
                    </a:lnTo>
                    <a:lnTo>
                      <a:pt x="1152" y="4"/>
                    </a:lnTo>
                    <a:lnTo>
                      <a:pt x="1154" y="11"/>
                    </a:lnTo>
                    <a:lnTo>
                      <a:pt x="1157" y="26"/>
                    </a:lnTo>
                    <a:lnTo>
                      <a:pt x="1160" y="35"/>
                    </a:lnTo>
                    <a:lnTo>
                      <a:pt x="1161" y="47"/>
                    </a:lnTo>
                    <a:lnTo>
                      <a:pt x="1162" y="59"/>
                    </a:lnTo>
                    <a:lnTo>
                      <a:pt x="1163" y="72"/>
                    </a:lnTo>
                    <a:lnTo>
                      <a:pt x="1162" y="88"/>
                    </a:lnTo>
                    <a:lnTo>
                      <a:pt x="1157" y="107"/>
                    </a:lnTo>
                    <a:lnTo>
                      <a:pt x="1153" y="124"/>
                    </a:lnTo>
                    <a:lnTo>
                      <a:pt x="1147" y="140"/>
                    </a:lnTo>
                    <a:lnTo>
                      <a:pt x="1141" y="150"/>
                    </a:lnTo>
                    <a:lnTo>
                      <a:pt x="1134" y="161"/>
                    </a:lnTo>
                    <a:lnTo>
                      <a:pt x="1123" y="177"/>
                    </a:lnTo>
                    <a:lnTo>
                      <a:pt x="1097" y="212"/>
                    </a:lnTo>
                    <a:lnTo>
                      <a:pt x="1059" y="262"/>
                    </a:lnTo>
                    <a:lnTo>
                      <a:pt x="1010" y="326"/>
                    </a:lnTo>
                    <a:lnTo>
                      <a:pt x="954" y="402"/>
                    </a:lnTo>
                    <a:lnTo>
                      <a:pt x="892" y="485"/>
                    </a:lnTo>
                    <a:lnTo>
                      <a:pt x="823" y="575"/>
                    </a:lnTo>
                    <a:lnTo>
                      <a:pt x="752" y="668"/>
                    </a:lnTo>
                    <a:lnTo>
                      <a:pt x="760" y="683"/>
                    </a:lnTo>
                    <a:lnTo>
                      <a:pt x="766" y="698"/>
                    </a:lnTo>
                    <a:lnTo>
                      <a:pt x="772" y="713"/>
                    </a:lnTo>
                    <a:lnTo>
                      <a:pt x="776" y="730"/>
                    </a:lnTo>
                    <a:lnTo>
                      <a:pt x="779" y="746"/>
                    </a:lnTo>
                    <a:lnTo>
                      <a:pt x="782" y="762"/>
                    </a:lnTo>
                    <a:lnTo>
                      <a:pt x="783" y="778"/>
                    </a:lnTo>
                    <a:lnTo>
                      <a:pt x="783" y="797"/>
                    </a:lnTo>
                    <a:lnTo>
                      <a:pt x="783" y="812"/>
                    </a:lnTo>
                    <a:lnTo>
                      <a:pt x="782" y="826"/>
                    </a:lnTo>
                    <a:lnTo>
                      <a:pt x="780" y="841"/>
                    </a:lnTo>
                    <a:lnTo>
                      <a:pt x="778" y="855"/>
                    </a:lnTo>
                    <a:lnTo>
                      <a:pt x="775" y="870"/>
                    </a:lnTo>
                    <a:lnTo>
                      <a:pt x="770" y="883"/>
                    </a:lnTo>
                    <a:lnTo>
                      <a:pt x="766" y="897"/>
                    </a:lnTo>
                    <a:lnTo>
                      <a:pt x="761" y="910"/>
                    </a:lnTo>
                    <a:lnTo>
                      <a:pt x="754" y="924"/>
                    </a:lnTo>
                    <a:lnTo>
                      <a:pt x="748" y="936"/>
                    </a:lnTo>
                    <a:lnTo>
                      <a:pt x="741" y="949"/>
                    </a:lnTo>
                    <a:lnTo>
                      <a:pt x="734" y="961"/>
                    </a:lnTo>
                    <a:lnTo>
                      <a:pt x="725" y="973"/>
                    </a:lnTo>
                    <a:lnTo>
                      <a:pt x="716" y="984"/>
                    </a:lnTo>
                    <a:lnTo>
                      <a:pt x="707" y="994"/>
                    </a:lnTo>
                    <a:lnTo>
                      <a:pt x="697" y="1004"/>
                    </a:lnTo>
                    <a:lnTo>
                      <a:pt x="687" y="1014"/>
                    </a:lnTo>
                    <a:lnTo>
                      <a:pt x="676" y="1024"/>
                    </a:lnTo>
                    <a:lnTo>
                      <a:pt x="665" y="1032"/>
                    </a:lnTo>
                    <a:lnTo>
                      <a:pt x="654" y="1041"/>
                    </a:lnTo>
                    <a:lnTo>
                      <a:pt x="642" y="1048"/>
                    </a:lnTo>
                    <a:lnTo>
                      <a:pt x="629" y="1055"/>
                    </a:lnTo>
                    <a:lnTo>
                      <a:pt x="616" y="1063"/>
                    </a:lnTo>
                    <a:lnTo>
                      <a:pt x="603" y="1068"/>
                    </a:lnTo>
                    <a:lnTo>
                      <a:pt x="590" y="1073"/>
                    </a:lnTo>
                    <a:lnTo>
                      <a:pt x="576" y="1078"/>
                    </a:lnTo>
                    <a:lnTo>
                      <a:pt x="562" y="1082"/>
                    </a:lnTo>
                    <a:lnTo>
                      <a:pt x="548" y="1085"/>
                    </a:lnTo>
                    <a:lnTo>
                      <a:pt x="534" y="1087"/>
                    </a:lnTo>
                    <a:lnTo>
                      <a:pt x="519" y="1090"/>
                    </a:lnTo>
                    <a:lnTo>
                      <a:pt x="503" y="1091"/>
                    </a:lnTo>
                    <a:lnTo>
                      <a:pt x="488" y="1092"/>
                    </a:lnTo>
                    <a:lnTo>
                      <a:pt x="476" y="1091"/>
                    </a:lnTo>
                    <a:lnTo>
                      <a:pt x="463" y="1090"/>
                    </a:lnTo>
                    <a:lnTo>
                      <a:pt x="452" y="1088"/>
                    </a:lnTo>
                    <a:lnTo>
                      <a:pt x="439" y="1086"/>
                    </a:lnTo>
                    <a:lnTo>
                      <a:pt x="412" y="1123"/>
                    </a:lnTo>
                    <a:lnTo>
                      <a:pt x="387" y="1155"/>
                    </a:lnTo>
                    <a:lnTo>
                      <a:pt x="365" y="1185"/>
                    </a:lnTo>
                    <a:lnTo>
                      <a:pt x="347" y="1210"/>
                    </a:lnTo>
                    <a:lnTo>
                      <a:pt x="332" y="1229"/>
                    </a:lnTo>
                    <a:lnTo>
                      <a:pt x="321" y="1244"/>
                    </a:lnTo>
                    <a:lnTo>
                      <a:pt x="313" y="1253"/>
                    </a:lnTo>
                    <a:lnTo>
                      <a:pt x="311" y="1256"/>
                    </a:lnTo>
                    <a:lnTo>
                      <a:pt x="303" y="1266"/>
                    </a:lnTo>
                    <a:lnTo>
                      <a:pt x="281" y="1288"/>
                    </a:lnTo>
                    <a:lnTo>
                      <a:pt x="273" y="1295"/>
                    </a:lnTo>
                    <a:lnTo>
                      <a:pt x="266" y="1301"/>
                    </a:lnTo>
                    <a:lnTo>
                      <a:pt x="257" y="1308"/>
                    </a:lnTo>
                    <a:lnTo>
                      <a:pt x="247" y="1313"/>
                    </a:lnTo>
                    <a:lnTo>
                      <a:pt x="238" y="1319"/>
                    </a:lnTo>
                    <a:lnTo>
                      <a:pt x="227" y="1323"/>
                    </a:lnTo>
                    <a:lnTo>
                      <a:pt x="216" y="1326"/>
                    </a:lnTo>
                    <a:lnTo>
                      <a:pt x="204" y="1330"/>
                    </a:lnTo>
                    <a:lnTo>
                      <a:pt x="192" y="1331"/>
                    </a:lnTo>
                    <a:lnTo>
                      <a:pt x="179" y="1332"/>
                    </a:lnTo>
                    <a:lnTo>
                      <a:pt x="167" y="1331"/>
                    </a:lnTo>
                    <a:lnTo>
                      <a:pt x="156" y="1328"/>
                    </a:lnTo>
                    <a:lnTo>
                      <a:pt x="145" y="1326"/>
                    </a:lnTo>
                    <a:lnTo>
                      <a:pt x="134" y="1323"/>
                    </a:lnTo>
                    <a:lnTo>
                      <a:pt x="123" y="1319"/>
                    </a:lnTo>
                    <a:lnTo>
                      <a:pt x="113" y="1315"/>
                    </a:lnTo>
                    <a:lnTo>
                      <a:pt x="96" y="1306"/>
                    </a:lnTo>
                    <a:lnTo>
                      <a:pt x="82" y="1298"/>
                    </a:lnTo>
                    <a:lnTo>
                      <a:pt x="71" y="1291"/>
                    </a:lnTo>
                    <a:lnTo>
                      <a:pt x="66" y="1287"/>
                    </a:lnTo>
                    <a:lnTo>
                      <a:pt x="64" y="1285"/>
                    </a:lnTo>
                    <a:lnTo>
                      <a:pt x="64" y="12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700"/>
              </a:p>
            </p:txBody>
          </p:sp>
        </p:grpSp>
      </p:grpSp>
    </p:spTree>
    <p:extLst>
      <p:ext uri="{BB962C8B-B14F-4D97-AF65-F5344CB8AC3E}">
        <p14:creationId xmlns:p14="http://schemas.microsoft.com/office/powerpoint/2010/main" val="19217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10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p:cTn id="18" dur="1000" fill="hold"/>
                                        <p:tgtEl>
                                          <p:spTgt spid="46"/>
                                        </p:tgtEl>
                                        <p:attrNameLst>
                                          <p:attrName>ppt_w</p:attrName>
                                        </p:attrNameLst>
                                      </p:cBhvr>
                                      <p:tavLst>
                                        <p:tav tm="0">
                                          <p:val>
                                            <p:strVal val="#ppt_w*0.70"/>
                                          </p:val>
                                        </p:tav>
                                        <p:tav tm="100000">
                                          <p:val>
                                            <p:strVal val="#ppt_w"/>
                                          </p:val>
                                        </p:tav>
                                      </p:tavLst>
                                    </p:anim>
                                    <p:anim calcmode="lin" valueType="num">
                                      <p:cBhvr>
                                        <p:cTn id="19" dur="1000" fill="hold"/>
                                        <p:tgtEl>
                                          <p:spTgt spid="46"/>
                                        </p:tgtEl>
                                        <p:attrNameLst>
                                          <p:attrName>ppt_h</p:attrName>
                                        </p:attrNameLst>
                                      </p:cBhvr>
                                      <p:tavLst>
                                        <p:tav tm="0">
                                          <p:val>
                                            <p:strVal val="#ppt_h"/>
                                          </p:val>
                                        </p:tav>
                                        <p:tav tm="100000">
                                          <p:val>
                                            <p:strVal val="#ppt_h"/>
                                          </p:val>
                                        </p:tav>
                                      </p:tavLst>
                                    </p:anim>
                                    <p:animEffect transition="in" filter="fade">
                                      <p:cBhvr>
                                        <p:cTn id="20" dur="1000"/>
                                        <p:tgtEl>
                                          <p:spTgt spid="46"/>
                                        </p:tgtEl>
                                      </p:cBhvr>
                                    </p:animEffect>
                                  </p:childTnLst>
                                </p:cTn>
                              </p:par>
                              <p:par>
                                <p:cTn id="21" presetID="55"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1000" fill="hold"/>
                                        <p:tgtEl>
                                          <p:spTgt spid="45"/>
                                        </p:tgtEl>
                                        <p:attrNameLst>
                                          <p:attrName>ppt_w</p:attrName>
                                        </p:attrNameLst>
                                      </p:cBhvr>
                                      <p:tavLst>
                                        <p:tav tm="0">
                                          <p:val>
                                            <p:strVal val="#ppt_w*0.70"/>
                                          </p:val>
                                        </p:tav>
                                        <p:tav tm="100000">
                                          <p:val>
                                            <p:strVal val="#ppt_w"/>
                                          </p:val>
                                        </p:tav>
                                      </p:tavLst>
                                    </p:anim>
                                    <p:anim calcmode="lin" valueType="num">
                                      <p:cBhvr>
                                        <p:cTn id="24" dur="1000" fill="hold"/>
                                        <p:tgtEl>
                                          <p:spTgt spid="45"/>
                                        </p:tgtEl>
                                        <p:attrNameLst>
                                          <p:attrName>ppt_h</p:attrName>
                                        </p:attrNameLst>
                                      </p:cBhvr>
                                      <p:tavLst>
                                        <p:tav tm="0">
                                          <p:val>
                                            <p:strVal val="#ppt_h"/>
                                          </p:val>
                                        </p:tav>
                                        <p:tav tm="100000">
                                          <p:val>
                                            <p:strVal val="#ppt_h"/>
                                          </p:val>
                                        </p:tav>
                                      </p:tavLst>
                                    </p:anim>
                                    <p:animEffect transition="in" filter="fade">
                                      <p:cBhvr>
                                        <p:cTn id="25" dur="1000"/>
                                        <p:tgtEl>
                                          <p:spTgt spid="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par>
                                <p:cTn id="36" presetID="21" presetClass="entr" presetSubtype="1" fill="hold" grpId="1"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heel(1)">
                                      <p:cBhvr>
                                        <p:cTn id="38" dur="20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anim calcmode="lin" valueType="num">
                                      <p:cBhvr additive="base">
                                        <p:cTn id="4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anim calcmode="lin" valueType="num">
                                      <p:cBhvr additive="base">
                                        <p:cTn id="4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xEl>
                                              <p:pRg st="2" end="2"/>
                                            </p:txEl>
                                          </p:spTgt>
                                        </p:tgtEl>
                                        <p:attrNameLst>
                                          <p:attrName>style.visibility</p:attrName>
                                        </p:attrNameLst>
                                      </p:cBhvr>
                                      <p:to>
                                        <p:strVal val="visible"/>
                                      </p:to>
                                    </p:set>
                                    <p:anim calcmode="lin" valueType="num">
                                      <p:cBhvr additive="base">
                                        <p:cTn id="5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5" grpId="0" animBg="1"/>
      <p:bldP spid="47" grpId="0"/>
      <p:bldP spid="49" grpId="1" animBg="1"/>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TextBox 46"/>
          <p:cNvSpPr txBox="1">
            <a:spLocks noChangeArrowheads="1"/>
          </p:cNvSpPr>
          <p:nvPr/>
        </p:nvSpPr>
        <p:spPr bwMode="auto">
          <a:xfrm>
            <a:off x="236950" y="2348719"/>
            <a:ext cx="6197611" cy="2424540"/>
          </a:xfrm>
          <a:prstGeom prst="rect">
            <a:avLst/>
          </a:prstGeom>
          <a:noFill/>
          <a:ln w="9525">
            <a:noFill/>
            <a:miter lim="800000"/>
            <a:headEnd/>
            <a:tailEnd/>
          </a:ln>
        </p:spPr>
        <p:txBody>
          <a:bodyPr wrap="square" lIns="64291" tIns="32146" rIns="64291" bIns="32146">
            <a:spAutoFit/>
          </a:bodyPr>
          <a:lstStyle/>
          <a:p>
            <a:pPr marL="287338" indent="-287338" algn="l">
              <a:lnSpc>
                <a:spcPts val="2100"/>
              </a:lnSpc>
              <a:spcAft>
                <a:spcPts val="400"/>
              </a:spcAft>
              <a:buClr>
                <a:schemeClr val="tx1">
                  <a:lumMod val="50000"/>
                  <a:lumOff val="50000"/>
                </a:schemeClr>
              </a:buClr>
              <a:buFont typeface="Arial" pitchFamily="34" charset="0"/>
              <a:buChar char="•"/>
            </a:pPr>
            <a:r>
              <a:rPr lang="en-US" sz="2200" dirty="0">
                <a:solidFill>
                  <a:schemeClr val="tx1">
                    <a:lumMod val="75000"/>
                    <a:lumOff val="25000"/>
                  </a:schemeClr>
                </a:solidFill>
              </a:rPr>
              <a:t>Provides an Abstraction layer:</a:t>
            </a:r>
          </a:p>
          <a:p>
            <a:pPr marL="690563" lvl="2" indent="-285750">
              <a:lnSpc>
                <a:spcPts val="2100"/>
              </a:lnSpc>
              <a:spcAft>
                <a:spcPts val="400"/>
              </a:spcAft>
              <a:buClr>
                <a:schemeClr val="tx1">
                  <a:lumMod val="50000"/>
                  <a:lumOff val="50000"/>
                </a:schemeClr>
              </a:buClr>
              <a:buFont typeface="Arial" pitchFamily="34" charset="0"/>
              <a:buChar char="•"/>
            </a:pPr>
            <a:r>
              <a:rPr lang="en-US" sz="2000" dirty="0" smtClean="0">
                <a:solidFill>
                  <a:schemeClr val="tx1">
                    <a:lumMod val="75000"/>
                    <a:lumOff val="25000"/>
                  </a:schemeClr>
                </a:solidFill>
              </a:rPr>
              <a:t>Represents </a:t>
            </a:r>
            <a:r>
              <a:rPr lang="en-US" sz="2000" dirty="0">
                <a:solidFill>
                  <a:schemeClr val="tx1">
                    <a:lumMod val="75000"/>
                    <a:lumOff val="25000"/>
                  </a:schemeClr>
                </a:solidFill>
              </a:rPr>
              <a:t>infrastructure </a:t>
            </a:r>
            <a:r>
              <a:rPr lang="en-US" sz="2000" dirty="0" smtClean="0">
                <a:solidFill>
                  <a:schemeClr val="tx1">
                    <a:lumMod val="75000"/>
                    <a:lumOff val="25000"/>
                  </a:schemeClr>
                </a:solidFill>
              </a:rPr>
              <a:t>as</a:t>
            </a:r>
            <a:br>
              <a:rPr lang="en-US" sz="2000" dirty="0" smtClean="0">
                <a:solidFill>
                  <a:schemeClr val="tx1">
                    <a:lumMod val="75000"/>
                    <a:lumOff val="25000"/>
                  </a:schemeClr>
                </a:solidFill>
              </a:rPr>
            </a:br>
            <a:r>
              <a:rPr lang="en-US" sz="2000" dirty="0" smtClean="0">
                <a:solidFill>
                  <a:schemeClr val="tx1">
                    <a:lumMod val="75000"/>
                    <a:lumOff val="25000"/>
                  </a:schemeClr>
                </a:solidFill>
              </a:rPr>
              <a:t>a marketplace of buyers </a:t>
            </a:r>
            <a:r>
              <a:rPr lang="en-US" sz="2000" dirty="0">
                <a:solidFill>
                  <a:schemeClr val="tx1">
                    <a:lumMod val="75000"/>
                    <a:lumOff val="25000"/>
                  </a:schemeClr>
                </a:solidFill>
              </a:rPr>
              <a:t>and sellers</a:t>
            </a:r>
          </a:p>
          <a:p>
            <a:pPr marL="287338" indent="-287338" algn="l">
              <a:lnSpc>
                <a:spcPts val="2100"/>
              </a:lnSpc>
              <a:spcAft>
                <a:spcPts val="400"/>
              </a:spcAft>
              <a:buClr>
                <a:schemeClr val="tx1">
                  <a:lumMod val="50000"/>
                  <a:lumOff val="50000"/>
                </a:schemeClr>
              </a:buClr>
              <a:buFont typeface="Arial" pitchFamily="34" charset="0"/>
              <a:buChar char="•"/>
            </a:pPr>
            <a:r>
              <a:rPr lang="en-US" sz="2200" dirty="0">
                <a:solidFill>
                  <a:schemeClr val="tx1">
                    <a:lumMod val="75000"/>
                    <a:lumOff val="25000"/>
                  </a:schemeClr>
                </a:solidFill>
              </a:rPr>
              <a:t>Combined with Analysis:</a:t>
            </a:r>
          </a:p>
          <a:p>
            <a:pPr marL="690563" lvl="1" indent="-285750" algn="l">
              <a:lnSpc>
                <a:spcPts val="2100"/>
              </a:lnSpc>
              <a:spcAft>
                <a:spcPts val="400"/>
              </a:spcAft>
              <a:buClr>
                <a:schemeClr val="tx1">
                  <a:lumMod val="50000"/>
                  <a:lumOff val="50000"/>
                </a:schemeClr>
              </a:buClr>
              <a:buFont typeface="Arial" pitchFamily="34" charset="0"/>
              <a:buChar char="•"/>
            </a:pPr>
            <a:r>
              <a:rPr lang="en-US" sz="2000" dirty="0">
                <a:solidFill>
                  <a:schemeClr val="tx1">
                    <a:lumMod val="75000"/>
                    <a:lumOff val="25000"/>
                  </a:schemeClr>
                </a:solidFill>
              </a:rPr>
              <a:t>A</a:t>
            </a:r>
            <a:r>
              <a:rPr lang="en-US" sz="2000" dirty="0" smtClean="0">
                <a:solidFill>
                  <a:schemeClr val="tx1">
                    <a:lumMod val="75000"/>
                    <a:lumOff val="25000"/>
                  </a:schemeClr>
                </a:solidFill>
              </a:rPr>
              <a:t>nalyzes the </a:t>
            </a:r>
            <a:r>
              <a:rPr lang="en-US" sz="2000" dirty="0">
                <a:solidFill>
                  <a:schemeClr val="tx1">
                    <a:lumMod val="75000"/>
                    <a:lumOff val="25000"/>
                  </a:schemeClr>
                </a:solidFill>
              </a:rPr>
              <a:t>observed data </a:t>
            </a:r>
            <a:r>
              <a:rPr lang="en-US" sz="2000" dirty="0" smtClean="0">
                <a:solidFill>
                  <a:schemeClr val="tx1">
                    <a:lumMod val="75000"/>
                    <a:lumOff val="25000"/>
                  </a:schemeClr>
                </a:solidFill>
              </a:rPr>
              <a:t>to automate </a:t>
            </a:r>
            <a:r>
              <a:rPr lang="en-US" sz="2000" b="1" dirty="0" smtClean="0">
                <a:solidFill>
                  <a:schemeClr val="tx1">
                    <a:lumMod val="75000"/>
                    <a:lumOff val="25000"/>
                  </a:schemeClr>
                </a:solidFill>
              </a:rPr>
              <a:t>Resource Allocation </a:t>
            </a:r>
            <a:r>
              <a:rPr lang="en-US" sz="2000" dirty="0" smtClean="0">
                <a:solidFill>
                  <a:schemeClr val="tx1">
                    <a:lumMod val="75000"/>
                    <a:lumOff val="25000"/>
                  </a:schemeClr>
                </a:solidFill>
              </a:rPr>
              <a:t>decision </a:t>
            </a:r>
            <a:r>
              <a:rPr lang="en-US" sz="2000" dirty="0">
                <a:solidFill>
                  <a:schemeClr val="tx1">
                    <a:lumMod val="75000"/>
                    <a:lumOff val="25000"/>
                  </a:schemeClr>
                </a:solidFill>
              </a:rPr>
              <a:t>making </a:t>
            </a:r>
          </a:p>
          <a:p>
            <a:pPr marL="690563" lvl="1" indent="-285750" algn="l">
              <a:lnSpc>
                <a:spcPts val="2100"/>
              </a:lnSpc>
              <a:spcAft>
                <a:spcPts val="400"/>
              </a:spcAft>
              <a:buClr>
                <a:schemeClr val="tx1">
                  <a:lumMod val="50000"/>
                  <a:lumOff val="50000"/>
                </a:schemeClr>
              </a:buClr>
              <a:buFont typeface="Arial" pitchFamily="34" charset="0"/>
              <a:buChar char="•"/>
            </a:pPr>
            <a:r>
              <a:rPr lang="en-US" sz="2000" dirty="0" smtClean="0">
                <a:solidFill>
                  <a:schemeClr val="tx1">
                    <a:lumMod val="75000"/>
                    <a:lumOff val="25000"/>
                  </a:schemeClr>
                </a:solidFill>
              </a:rPr>
              <a:t>Continuously adjusts to changes in workload demand &amp; available infrastructure capacity </a:t>
            </a:r>
          </a:p>
        </p:txBody>
      </p:sp>
      <p:sp>
        <p:nvSpPr>
          <p:cNvPr id="45" name="Title 44"/>
          <p:cNvSpPr>
            <a:spLocks noGrp="1"/>
          </p:cNvSpPr>
          <p:nvPr>
            <p:ph type="title"/>
          </p:nvPr>
        </p:nvSpPr>
        <p:spPr>
          <a:xfrm>
            <a:off x="236950" y="212695"/>
            <a:ext cx="6623811" cy="1934005"/>
          </a:xfrm>
        </p:spPr>
        <p:txBody>
          <a:bodyPr/>
          <a:lstStyle/>
          <a:p>
            <a:r>
              <a:rPr lang="en-US" dirty="0" smtClean="0"/>
              <a:t>How Can VMTurbo Do This?</a:t>
            </a:r>
            <a:br>
              <a:rPr lang="en-US" dirty="0" smtClean="0"/>
            </a:br>
            <a:r>
              <a:rPr lang="en-US" dirty="0" smtClean="0"/>
              <a:t/>
            </a:r>
            <a:br>
              <a:rPr lang="en-US" dirty="0" smtClean="0"/>
            </a:br>
            <a:r>
              <a:rPr lang="en-US" dirty="0" smtClean="0"/>
              <a:t>Answer: </a:t>
            </a:r>
            <a:br>
              <a:rPr lang="en-US" dirty="0" smtClean="0"/>
            </a:br>
            <a:r>
              <a:rPr lang="en-US" dirty="0" smtClean="0"/>
              <a:t>An “</a:t>
            </a:r>
            <a:r>
              <a:rPr lang="en-US" i="1" dirty="0" smtClean="0"/>
              <a:t>Economic Scheduling Engine”</a:t>
            </a:r>
            <a:endParaRPr lang="en-US" i="1" dirty="0"/>
          </a:p>
        </p:txBody>
      </p:sp>
      <p:sp>
        <p:nvSpPr>
          <p:cNvPr id="54" name="Down Arrow 53"/>
          <p:cNvSpPr/>
          <p:nvPr/>
        </p:nvSpPr>
        <p:spPr>
          <a:xfrm>
            <a:off x="2431900" y="4773259"/>
            <a:ext cx="1613288" cy="673343"/>
          </a:xfrm>
          <a:prstGeom prst="downArrow">
            <a:avLst/>
          </a:prstGeom>
          <a:gradFill>
            <a:gsLst>
              <a:gs pos="17000">
                <a:srgbClr val="FFCC00"/>
              </a:gs>
              <a:gs pos="100000">
                <a:schemeClr val="bg1"/>
              </a:gs>
            </a:gsLst>
            <a:lin ang="16200000" scaled="0"/>
          </a:gradFill>
          <a:ln w="127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85394" y="5525150"/>
            <a:ext cx="5300721" cy="1038210"/>
          </a:xfrm>
          <a:prstGeom prst="roundRect">
            <a:avLst/>
          </a:pr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effectLst>
                  <a:outerShdw blurRad="38100" dist="38100" dir="2700000" algn="tl">
                    <a:srgbClr val="000000">
                      <a:alpha val="43137"/>
                    </a:srgbClr>
                  </a:outerShdw>
                </a:effectLst>
              </a:rPr>
              <a:t>Result = Executable Actions Which Drive A Healthy &amp; Efficient Infrastructure </a:t>
            </a:r>
          </a:p>
        </p:txBody>
      </p:sp>
      <p:pic>
        <p:nvPicPr>
          <p:cNvPr id="53"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6966812" y="918161"/>
            <a:ext cx="4622214" cy="503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772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ppt_x</p:attrName>
                                        </p:attrNameLst>
                                      </p:cBhvr>
                                      <p:tavLst>
                                        <p:tav tm="0">
                                          <p:val>
                                            <p:strVal val="#ppt_x"/>
                                          </p:val>
                                        </p:tav>
                                        <p:tav tm="100000">
                                          <p:val>
                                            <p:strVal val="#ppt_x"/>
                                          </p:val>
                                        </p:tav>
                                      </p:tavLst>
                                    </p:anim>
                                    <p:anim calcmode="lin" valueType="num">
                                      <p:cBhvr>
                                        <p:cTn id="8" dur="500" fill="hold"/>
                                        <p:tgtEl>
                                          <p:spTgt spid="54"/>
                                        </p:tgtEl>
                                        <p:attrNameLst>
                                          <p:attrName>ppt_y</p:attrName>
                                        </p:attrNameLst>
                                      </p:cBhvr>
                                      <p:tavLst>
                                        <p:tav tm="0">
                                          <p:val>
                                            <p:strVal val="#ppt_y-#ppt_h/2"/>
                                          </p:val>
                                        </p:tav>
                                        <p:tav tm="100000">
                                          <p:val>
                                            <p:strVal val="#ppt_y"/>
                                          </p:val>
                                        </p:tav>
                                      </p:tavLst>
                                    </p:anim>
                                    <p:anim calcmode="lin" valueType="num">
                                      <p:cBhvr>
                                        <p:cTn id="9" dur="500" fill="hold"/>
                                        <p:tgtEl>
                                          <p:spTgt spid="54"/>
                                        </p:tgtEl>
                                        <p:attrNameLst>
                                          <p:attrName>ppt_w</p:attrName>
                                        </p:attrNameLst>
                                      </p:cBhvr>
                                      <p:tavLst>
                                        <p:tav tm="0">
                                          <p:val>
                                            <p:strVal val="#ppt_w"/>
                                          </p:val>
                                        </p:tav>
                                        <p:tav tm="100000">
                                          <p:val>
                                            <p:strVal val="#ppt_w"/>
                                          </p:val>
                                        </p:tav>
                                      </p:tavLst>
                                    </p:anim>
                                    <p:anim calcmode="lin" valueType="num">
                                      <p:cBhvr>
                                        <p:cTn id="10" dur="500" fill="hold"/>
                                        <p:tgtEl>
                                          <p:spTgt spid="54"/>
                                        </p:tgtEl>
                                        <p:attrNameLst>
                                          <p:attrName>ppt_h</p:attrName>
                                        </p:attrNameLst>
                                      </p:cBhvr>
                                      <p:tavLst>
                                        <p:tav tm="0">
                                          <p:val>
                                            <p:fltVal val="0"/>
                                          </p:val>
                                        </p:tav>
                                        <p:tav tm="100000">
                                          <p:val>
                                            <p:strVal val="#ppt_h"/>
                                          </p:val>
                                        </p:tav>
                                      </p:tavLst>
                                    </p:anim>
                                  </p:childTnLst>
                                </p:cTn>
                              </p:par>
                              <p:par>
                                <p:cTn id="11" presetID="23" presetClass="entr" presetSubtype="16"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p:cTn id="13" dur="500" fill="hold"/>
                                        <p:tgtEl>
                                          <p:spTgt spid="55"/>
                                        </p:tgtEl>
                                        <p:attrNameLst>
                                          <p:attrName>ppt_w</p:attrName>
                                        </p:attrNameLst>
                                      </p:cBhvr>
                                      <p:tavLst>
                                        <p:tav tm="0">
                                          <p:val>
                                            <p:fltVal val="0"/>
                                          </p:val>
                                        </p:tav>
                                        <p:tav tm="100000">
                                          <p:val>
                                            <p:strVal val="#ppt_w"/>
                                          </p:val>
                                        </p:tav>
                                      </p:tavLst>
                                    </p:anim>
                                    <p:anim calcmode="lin" valueType="num">
                                      <p:cBhvr>
                                        <p:cTn id="14" dur="500" fill="hold"/>
                                        <p:tgtEl>
                                          <p:spTgt spid="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432635" y="2091189"/>
            <a:ext cx="1957718" cy="3885026"/>
          </a:xfrm>
          <a:custGeom>
            <a:avLst/>
            <a:gdLst>
              <a:gd name="connsiteX0" fmla="*/ 0 w 1585509"/>
              <a:gd name="connsiteY0" fmla="*/ 158551 h 4076501"/>
              <a:gd name="connsiteX1" fmla="*/ 46439 w 1585509"/>
              <a:gd name="connsiteY1" fmla="*/ 46439 h 4076501"/>
              <a:gd name="connsiteX2" fmla="*/ 158552 w 1585509"/>
              <a:gd name="connsiteY2" fmla="*/ 1 h 4076501"/>
              <a:gd name="connsiteX3" fmla="*/ 1426958 w 1585509"/>
              <a:gd name="connsiteY3" fmla="*/ 0 h 4076501"/>
              <a:gd name="connsiteX4" fmla="*/ 1539070 w 1585509"/>
              <a:gd name="connsiteY4" fmla="*/ 46439 h 4076501"/>
              <a:gd name="connsiteX5" fmla="*/ 1585508 w 1585509"/>
              <a:gd name="connsiteY5" fmla="*/ 158552 h 4076501"/>
              <a:gd name="connsiteX6" fmla="*/ 1585509 w 1585509"/>
              <a:gd name="connsiteY6" fmla="*/ 3917950 h 4076501"/>
              <a:gd name="connsiteX7" fmla="*/ 1539070 w 1585509"/>
              <a:gd name="connsiteY7" fmla="*/ 4030063 h 4076501"/>
              <a:gd name="connsiteX8" fmla="*/ 1426957 w 1585509"/>
              <a:gd name="connsiteY8" fmla="*/ 4076501 h 4076501"/>
              <a:gd name="connsiteX9" fmla="*/ 158551 w 1585509"/>
              <a:gd name="connsiteY9" fmla="*/ 4076501 h 4076501"/>
              <a:gd name="connsiteX10" fmla="*/ 46439 w 1585509"/>
              <a:gd name="connsiteY10" fmla="*/ 4030062 h 4076501"/>
              <a:gd name="connsiteX11" fmla="*/ 1 w 1585509"/>
              <a:gd name="connsiteY11" fmla="*/ 3917949 h 4076501"/>
              <a:gd name="connsiteX12" fmla="*/ 0 w 1585509"/>
              <a:gd name="connsiteY12" fmla="*/ 158551 h 407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5509" h="4076501">
                <a:moveTo>
                  <a:pt x="0" y="158551"/>
                </a:moveTo>
                <a:cubicBezTo>
                  <a:pt x="0" y="116501"/>
                  <a:pt x="16705" y="76173"/>
                  <a:pt x="46439" y="46439"/>
                </a:cubicBezTo>
                <a:cubicBezTo>
                  <a:pt x="76173" y="16705"/>
                  <a:pt x="116501" y="1"/>
                  <a:pt x="158552" y="1"/>
                </a:cubicBezTo>
                <a:lnTo>
                  <a:pt x="1426958" y="0"/>
                </a:lnTo>
                <a:cubicBezTo>
                  <a:pt x="1469008" y="0"/>
                  <a:pt x="1509336" y="16705"/>
                  <a:pt x="1539070" y="46439"/>
                </a:cubicBezTo>
                <a:cubicBezTo>
                  <a:pt x="1568804" y="76173"/>
                  <a:pt x="1585508" y="116501"/>
                  <a:pt x="1585508" y="158552"/>
                </a:cubicBezTo>
                <a:cubicBezTo>
                  <a:pt x="1585508" y="1411685"/>
                  <a:pt x="1585509" y="2664817"/>
                  <a:pt x="1585509" y="3917950"/>
                </a:cubicBezTo>
                <a:cubicBezTo>
                  <a:pt x="1585509" y="3960000"/>
                  <a:pt x="1568805" y="4000328"/>
                  <a:pt x="1539070" y="4030063"/>
                </a:cubicBezTo>
                <a:cubicBezTo>
                  <a:pt x="1509336" y="4059797"/>
                  <a:pt x="1469008" y="4076502"/>
                  <a:pt x="1426957" y="4076501"/>
                </a:cubicBezTo>
                <a:lnTo>
                  <a:pt x="158551" y="4076501"/>
                </a:lnTo>
                <a:cubicBezTo>
                  <a:pt x="116501" y="4076501"/>
                  <a:pt x="76173" y="4059797"/>
                  <a:pt x="46439" y="4030062"/>
                </a:cubicBezTo>
                <a:cubicBezTo>
                  <a:pt x="16705" y="4000328"/>
                  <a:pt x="1" y="3960000"/>
                  <a:pt x="1" y="3917949"/>
                </a:cubicBezTo>
                <a:cubicBezTo>
                  <a:pt x="1" y="2664816"/>
                  <a:pt x="0" y="1411684"/>
                  <a:pt x="0" y="158551"/>
                </a:cubicBezTo>
                <a:close/>
              </a:path>
            </a:pathLst>
          </a:cu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758" tIns="66758" rIns="66758" bIns="66758" numCol="1" spcCol="1270" anchor="ctr" anchorCtr="0">
            <a:noAutofit/>
          </a:bodyPr>
          <a:lstStyle/>
          <a:p>
            <a:pPr lvl="0" algn="ctr" defTabSz="1422400">
              <a:lnSpc>
                <a:spcPts val="1300"/>
              </a:lnSpc>
              <a:spcBef>
                <a:spcPct val="0"/>
              </a:spcBef>
              <a:spcAft>
                <a:spcPct val="35000"/>
              </a:spcAft>
            </a:pPr>
            <a:r>
              <a:rPr lang="en-US" b="1" kern="1200" dirty="0" smtClean="0">
                <a:effectLst>
                  <a:outerShdw blurRad="38100" dist="38100" dir="2700000" algn="tl">
                    <a:srgbClr val="000000">
                      <a:alpha val="43137"/>
                    </a:srgbClr>
                  </a:outerShdw>
                </a:effectLst>
              </a:rPr>
              <a:t>Server</a:t>
            </a:r>
          </a:p>
          <a:p>
            <a:pPr lvl="0" algn="ctr" defTabSz="1422400">
              <a:lnSpc>
                <a:spcPts val="1300"/>
              </a:lnSpc>
              <a:spcBef>
                <a:spcPct val="0"/>
              </a:spcBef>
              <a:spcAft>
                <a:spcPct val="35000"/>
              </a:spcAft>
            </a:pPr>
            <a:r>
              <a:rPr lang="en-US" b="1" kern="1200" dirty="0" smtClean="0">
                <a:effectLst>
                  <a:outerShdw blurRad="38100" dist="38100" dir="2700000" algn="tl">
                    <a:srgbClr val="000000">
                      <a:alpha val="43137"/>
                    </a:srgbClr>
                  </a:outerShdw>
                </a:effectLst>
              </a:rPr>
              <a:t>Memory</a:t>
            </a:r>
          </a:p>
          <a:p>
            <a:pPr lvl="0" algn="ctr" defTabSz="1422400">
              <a:lnSpc>
                <a:spcPts val="1300"/>
              </a:lnSpc>
              <a:spcBef>
                <a:spcPct val="0"/>
              </a:spcBef>
              <a:spcAft>
                <a:spcPct val="35000"/>
              </a:spcAft>
            </a:pPr>
            <a:r>
              <a:rPr lang="en-US" b="1" i="1" dirty="0" smtClean="0">
                <a:effectLst>
                  <a:outerShdw blurRad="38100" dist="38100" dir="2700000" algn="tl">
                    <a:srgbClr val="000000">
                      <a:alpha val="43137"/>
                    </a:srgbClr>
                  </a:outerShdw>
                </a:effectLst>
              </a:rPr>
              <a:t>E</a:t>
            </a:r>
            <a:r>
              <a:rPr lang="en-US" b="1" i="1" kern="1200" dirty="0" smtClean="0">
                <a:effectLst>
                  <a:outerShdw blurRad="38100" dist="38100" dir="2700000" algn="tl">
                    <a:srgbClr val="000000">
                      <a:alpha val="43137"/>
                    </a:srgbClr>
                  </a:outerShdw>
                </a:effectLst>
              </a:rPr>
              <a:t>xceeds</a:t>
            </a:r>
          </a:p>
          <a:p>
            <a:pPr lvl="0" algn="ctr" defTabSz="1422400">
              <a:lnSpc>
                <a:spcPts val="1300"/>
              </a:lnSpc>
              <a:spcBef>
                <a:spcPct val="0"/>
              </a:spcBef>
              <a:spcAft>
                <a:spcPct val="35000"/>
              </a:spcAft>
            </a:pPr>
            <a:r>
              <a:rPr lang="en-US" b="1" dirty="0" smtClean="0">
                <a:effectLst>
                  <a:outerShdw blurRad="38100" dist="38100" dir="2700000" algn="tl">
                    <a:srgbClr val="000000">
                      <a:alpha val="43137"/>
                    </a:srgbClr>
                  </a:outerShdw>
                </a:effectLst>
              </a:rPr>
              <a:t>T</a:t>
            </a:r>
            <a:r>
              <a:rPr lang="en-US" b="1" kern="1200" dirty="0" smtClean="0">
                <a:effectLst>
                  <a:outerShdw blurRad="38100" dist="38100" dir="2700000" algn="tl">
                    <a:srgbClr val="000000">
                      <a:alpha val="43137"/>
                    </a:srgbClr>
                  </a:outerShdw>
                </a:effectLst>
              </a:rPr>
              <a:t>hreshold</a:t>
            </a:r>
            <a:endParaRPr lang="en-US" b="1" kern="1200" dirty="0">
              <a:effectLst>
                <a:outerShdw blurRad="38100" dist="38100" dir="2700000" algn="tl">
                  <a:srgbClr val="000000">
                    <a:alpha val="43137"/>
                  </a:srgbClr>
                </a:outerShdw>
              </a:effectLst>
            </a:endParaRPr>
          </a:p>
        </p:txBody>
      </p:sp>
      <p:sp>
        <p:nvSpPr>
          <p:cNvPr id="11" name="Freeform 10"/>
          <p:cNvSpPr/>
          <p:nvPr/>
        </p:nvSpPr>
        <p:spPr>
          <a:xfrm rot="16892927">
            <a:off x="1689594" y="3092621"/>
            <a:ext cx="1892366" cy="28107"/>
          </a:xfrm>
          <a:custGeom>
            <a:avLst/>
            <a:gdLst>
              <a:gd name="connsiteX0" fmla="*/ 0 w 1985632"/>
              <a:gd name="connsiteY0" fmla="*/ 11381 h 22763"/>
              <a:gd name="connsiteX1" fmla="*/ 1985632 w 1985632"/>
              <a:gd name="connsiteY1" fmla="*/ 11381 h 22763"/>
            </a:gdLst>
            <a:ahLst/>
            <a:cxnLst>
              <a:cxn ang="0">
                <a:pos x="connsiteX0" y="connsiteY0"/>
              </a:cxn>
              <a:cxn ang="0">
                <a:pos x="connsiteX1" y="connsiteY1"/>
              </a:cxn>
            </a:cxnLst>
            <a:rect l="l" t="t" r="r" b="b"/>
            <a:pathLst>
              <a:path w="1985632" h="22763">
                <a:moveTo>
                  <a:pt x="0" y="11381"/>
                </a:moveTo>
                <a:lnTo>
                  <a:pt x="1985632"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55874" tIns="-38260" rIns="955876" bIns="-38259" numCol="1" spcCol="1270" anchor="ctr" anchorCtr="0">
            <a:noAutofit/>
          </a:bodyPr>
          <a:lstStyle/>
          <a:p>
            <a:pPr lvl="0" algn="ctr" defTabSz="311150">
              <a:lnSpc>
                <a:spcPct val="90000"/>
              </a:lnSpc>
              <a:spcBef>
                <a:spcPct val="0"/>
              </a:spcBef>
              <a:spcAft>
                <a:spcPct val="35000"/>
              </a:spcAft>
            </a:pPr>
            <a:endParaRPr lang="en-US" sz="1200" kern="1200" dirty="0"/>
          </a:p>
        </p:txBody>
      </p:sp>
      <p:sp>
        <p:nvSpPr>
          <p:cNvPr id="12" name="Freeform 11"/>
          <p:cNvSpPr/>
          <p:nvPr/>
        </p:nvSpPr>
        <p:spPr>
          <a:xfrm>
            <a:off x="2887121" y="1889383"/>
            <a:ext cx="1682508" cy="580529"/>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Autofit/>
          </a:bodyPr>
          <a:lstStyle/>
          <a:p>
            <a:pPr lvl="0" algn="ctr" defTabSz="12446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Add Memory?</a:t>
            </a:r>
            <a:endParaRPr lang="en-US" sz="1200" b="1" kern="1200" dirty="0">
              <a:effectLst>
                <a:outerShdw blurRad="38100" dist="38100" dir="2700000" algn="tl">
                  <a:srgbClr val="000000">
                    <a:alpha val="43137"/>
                  </a:srgbClr>
                </a:outerShdw>
              </a:effectLst>
            </a:endParaRPr>
          </a:p>
        </p:txBody>
      </p:sp>
      <p:sp>
        <p:nvSpPr>
          <p:cNvPr id="14" name="Freeform 13"/>
          <p:cNvSpPr/>
          <p:nvPr/>
        </p:nvSpPr>
        <p:spPr>
          <a:xfrm rot="17262559">
            <a:off x="2013043" y="3426426"/>
            <a:ext cx="1245466" cy="28107"/>
          </a:xfrm>
          <a:custGeom>
            <a:avLst/>
            <a:gdLst>
              <a:gd name="connsiteX0" fmla="*/ 0 w 1306849"/>
              <a:gd name="connsiteY0" fmla="*/ 11381 h 22763"/>
              <a:gd name="connsiteX1" fmla="*/ 1306849 w 1306849"/>
              <a:gd name="connsiteY1" fmla="*/ 11381 h 22763"/>
            </a:gdLst>
            <a:ahLst/>
            <a:cxnLst>
              <a:cxn ang="0">
                <a:pos x="connsiteX0" y="connsiteY0"/>
              </a:cxn>
              <a:cxn ang="0">
                <a:pos x="connsiteX1" y="connsiteY1"/>
              </a:cxn>
            </a:cxnLst>
            <a:rect l="l" t="t" r="r" b="b"/>
            <a:pathLst>
              <a:path w="1306849" h="22763">
                <a:moveTo>
                  <a:pt x="0" y="11381"/>
                </a:moveTo>
                <a:lnTo>
                  <a:pt x="1306849"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33453" tIns="-21290" rIns="633453" bIns="-21290" numCol="1" spcCol="1270" anchor="ctr" anchorCtr="0">
            <a:noAutofit/>
          </a:bodyPr>
          <a:lstStyle/>
          <a:p>
            <a:pPr lvl="0" algn="ctr" defTabSz="222250">
              <a:lnSpc>
                <a:spcPct val="90000"/>
              </a:lnSpc>
              <a:spcBef>
                <a:spcPct val="0"/>
              </a:spcBef>
              <a:spcAft>
                <a:spcPct val="35000"/>
              </a:spcAft>
            </a:pPr>
            <a:endParaRPr lang="en-US" sz="1200" kern="1200" dirty="0"/>
          </a:p>
        </p:txBody>
      </p:sp>
      <p:sp>
        <p:nvSpPr>
          <p:cNvPr id="15" name="Freeform 14"/>
          <p:cNvSpPr/>
          <p:nvPr/>
        </p:nvSpPr>
        <p:spPr>
          <a:xfrm>
            <a:off x="2887121" y="2556993"/>
            <a:ext cx="1682508" cy="580529"/>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Autofit/>
          </a:bodyPr>
          <a:lstStyle/>
          <a:p>
            <a:pPr lvl="0" algn="ctr" defTabSz="12446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Provision a Machine?</a:t>
            </a:r>
            <a:endParaRPr lang="en-US" sz="1200" b="1" kern="1200" dirty="0">
              <a:effectLst>
                <a:outerShdw blurRad="38100" dist="38100" dir="2700000" algn="tl">
                  <a:srgbClr val="000000">
                    <a:alpha val="43137"/>
                  </a:srgbClr>
                </a:outerShdw>
              </a:effectLst>
            </a:endParaRPr>
          </a:p>
        </p:txBody>
      </p:sp>
      <p:sp>
        <p:nvSpPr>
          <p:cNvPr id="16" name="Freeform 15"/>
          <p:cNvSpPr/>
          <p:nvPr/>
        </p:nvSpPr>
        <p:spPr>
          <a:xfrm rot="18368220">
            <a:off x="2314560" y="3760231"/>
            <a:ext cx="642435" cy="28107"/>
          </a:xfrm>
          <a:custGeom>
            <a:avLst/>
            <a:gdLst>
              <a:gd name="connsiteX0" fmla="*/ 0 w 674098"/>
              <a:gd name="connsiteY0" fmla="*/ 11381 h 22763"/>
              <a:gd name="connsiteX1" fmla="*/ 674098 w 674098"/>
              <a:gd name="connsiteY1" fmla="*/ 11381 h 22763"/>
            </a:gdLst>
            <a:ahLst/>
            <a:cxnLst>
              <a:cxn ang="0">
                <a:pos x="connsiteX0" y="connsiteY0"/>
              </a:cxn>
              <a:cxn ang="0">
                <a:pos x="connsiteX1" y="connsiteY1"/>
              </a:cxn>
            </a:cxnLst>
            <a:rect l="l" t="t" r="r" b="b"/>
            <a:pathLst>
              <a:path w="674098" h="22763">
                <a:moveTo>
                  <a:pt x="0" y="11381"/>
                </a:moveTo>
                <a:lnTo>
                  <a:pt x="674098"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32897" tIns="-5471" rIns="332897" bIns="-5471" numCol="1" spcCol="1270" anchor="ctr" anchorCtr="0">
            <a:noAutofit/>
          </a:bodyPr>
          <a:lstStyle/>
          <a:p>
            <a:pPr lvl="0" algn="ctr" defTabSz="222250">
              <a:lnSpc>
                <a:spcPct val="90000"/>
              </a:lnSpc>
              <a:spcBef>
                <a:spcPct val="0"/>
              </a:spcBef>
              <a:spcAft>
                <a:spcPct val="35000"/>
              </a:spcAft>
            </a:pPr>
            <a:endParaRPr lang="en-US" sz="1200" kern="1200" dirty="0"/>
          </a:p>
        </p:txBody>
      </p:sp>
      <p:sp>
        <p:nvSpPr>
          <p:cNvPr id="17" name="Freeform 16"/>
          <p:cNvSpPr/>
          <p:nvPr/>
        </p:nvSpPr>
        <p:spPr>
          <a:xfrm>
            <a:off x="2887121" y="3224601"/>
            <a:ext cx="1682508" cy="580529"/>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Autofit/>
          </a:bodyPr>
          <a:lstStyle/>
          <a:p>
            <a:pPr lvl="0" algn="ctr" defTabSz="12446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Move a VM?</a:t>
            </a:r>
            <a:endParaRPr lang="en-US" sz="1200" b="1" kern="1200" dirty="0">
              <a:effectLst>
                <a:outerShdw blurRad="38100" dist="38100" dir="2700000" algn="tl">
                  <a:srgbClr val="000000">
                    <a:alpha val="43137"/>
                  </a:srgbClr>
                </a:outerShdw>
              </a:effectLst>
            </a:endParaRPr>
          </a:p>
        </p:txBody>
      </p:sp>
      <p:sp>
        <p:nvSpPr>
          <p:cNvPr id="18" name="Freeform 17"/>
          <p:cNvSpPr/>
          <p:nvPr/>
        </p:nvSpPr>
        <p:spPr>
          <a:xfrm rot="17743219">
            <a:off x="4158248" y="2666301"/>
            <a:ext cx="1852569" cy="28107"/>
          </a:xfrm>
          <a:custGeom>
            <a:avLst/>
            <a:gdLst>
              <a:gd name="connsiteX0" fmla="*/ 0 w 1943874"/>
              <a:gd name="connsiteY0" fmla="*/ 11381 h 22763"/>
              <a:gd name="connsiteX1" fmla="*/ 1943874 w 1943874"/>
              <a:gd name="connsiteY1" fmla="*/ 11381 h 22763"/>
            </a:gdLst>
            <a:ahLst/>
            <a:cxnLst>
              <a:cxn ang="0">
                <a:pos x="connsiteX0" y="connsiteY0"/>
              </a:cxn>
              <a:cxn ang="0">
                <a:pos x="connsiteX1" y="connsiteY1"/>
              </a:cxn>
            </a:cxnLst>
            <a:rect l="l" t="t" r="r" b="b"/>
            <a:pathLst>
              <a:path w="1943874" h="22763">
                <a:moveTo>
                  <a:pt x="0" y="11381"/>
                </a:moveTo>
                <a:lnTo>
                  <a:pt x="1943874"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36039" tIns="-37216" rIns="936041" bIns="-37215" numCol="1" spcCol="1270" anchor="ctr" anchorCtr="0">
            <a:noAutofit/>
          </a:bodyPr>
          <a:lstStyle/>
          <a:p>
            <a:pPr lvl="0" algn="ctr" defTabSz="266700">
              <a:lnSpc>
                <a:spcPct val="90000"/>
              </a:lnSpc>
              <a:spcBef>
                <a:spcPct val="0"/>
              </a:spcBef>
              <a:spcAft>
                <a:spcPct val="35000"/>
              </a:spcAft>
            </a:pPr>
            <a:endParaRPr lang="en-US" sz="1200" kern="1200" dirty="0"/>
          </a:p>
        </p:txBody>
      </p:sp>
      <p:sp>
        <p:nvSpPr>
          <p:cNvPr id="19" name="Freeform 18"/>
          <p:cNvSpPr/>
          <p:nvPr/>
        </p:nvSpPr>
        <p:spPr>
          <a:xfrm>
            <a:off x="5619801" y="1660539"/>
            <a:ext cx="2576445" cy="580529"/>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Autofit/>
          </a:bodyPr>
          <a:lstStyle/>
          <a:p>
            <a:pPr lvl="0" algn="ctr" defTabSz="12446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Which VM?</a:t>
            </a:r>
            <a:endParaRPr lang="en-US" sz="1200" b="1" kern="1200" dirty="0">
              <a:effectLst>
                <a:outerShdw blurRad="38100" dist="38100" dir="2700000" algn="tl">
                  <a:srgbClr val="000000">
                    <a:alpha val="43137"/>
                  </a:srgbClr>
                </a:outerShdw>
              </a:effectLst>
            </a:endParaRPr>
          </a:p>
        </p:txBody>
      </p:sp>
      <p:sp>
        <p:nvSpPr>
          <p:cNvPr id="20" name="Freeform 19"/>
          <p:cNvSpPr/>
          <p:nvPr/>
        </p:nvSpPr>
        <p:spPr>
          <a:xfrm rot="18525535">
            <a:off x="4442425" y="3000106"/>
            <a:ext cx="1284214" cy="28107"/>
          </a:xfrm>
          <a:custGeom>
            <a:avLst/>
            <a:gdLst>
              <a:gd name="connsiteX0" fmla="*/ 0 w 1347507"/>
              <a:gd name="connsiteY0" fmla="*/ 11381 h 22763"/>
              <a:gd name="connsiteX1" fmla="*/ 1347507 w 1347507"/>
              <a:gd name="connsiteY1" fmla="*/ 11381 h 22763"/>
            </a:gdLst>
            <a:ahLst/>
            <a:cxnLst>
              <a:cxn ang="0">
                <a:pos x="connsiteX0" y="connsiteY0"/>
              </a:cxn>
              <a:cxn ang="0">
                <a:pos x="connsiteX1" y="connsiteY1"/>
              </a:cxn>
            </a:cxnLst>
            <a:rect l="l" t="t" r="r" b="b"/>
            <a:pathLst>
              <a:path w="1347507" h="22763">
                <a:moveTo>
                  <a:pt x="0" y="11381"/>
                </a:moveTo>
                <a:lnTo>
                  <a:pt x="1347507"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52765" tIns="-22306" rIns="652766" bIns="-22307" numCol="1" spcCol="1270" anchor="ctr" anchorCtr="0">
            <a:noAutofit/>
          </a:bodyPr>
          <a:lstStyle/>
          <a:p>
            <a:pPr lvl="0" algn="ctr" defTabSz="222250">
              <a:lnSpc>
                <a:spcPct val="90000"/>
              </a:lnSpc>
              <a:spcBef>
                <a:spcPct val="0"/>
              </a:spcBef>
              <a:spcAft>
                <a:spcPct val="35000"/>
              </a:spcAft>
            </a:pPr>
            <a:endParaRPr lang="en-US" sz="1200" kern="1200" dirty="0"/>
          </a:p>
        </p:txBody>
      </p:sp>
      <p:sp>
        <p:nvSpPr>
          <p:cNvPr id="21" name="Freeform 20"/>
          <p:cNvSpPr/>
          <p:nvPr/>
        </p:nvSpPr>
        <p:spPr>
          <a:xfrm>
            <a:off x="5619801" y="2298183"/>
            <a:ext cx="2576445" cy="580529"/>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Autofit/>
          </a:bodyPr>
          <a:lstStyle/>
          <a:p>
            <a:pPr lvl="0" algn="ctr" defTabSz="12446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Where to?</a:t>
            </a:r>
            <a:endParaRPr lang="en-US" sz="1200" b="1" kern="1200" dirty="0">
              <a:effectLst>
                <a:outerShdw blurRad="38100" dist="38100" dir="2700000" algn="tl">
                  <a:srgbClr val="000000">
                    <a:alpha val="43137"/>
                  </a:srgbClr>
                </a:outerShdw>
              </a:effectLst>
            </a:endParaRPr>
          </a:p>
        </p:txBody>
      </p:sp>
      <p:sp>
        <p:nvSpPr>
          <p:cNvPr id="22" name="Freeform 21"/>
          <p:cNvSpPr/>
          <p:nvPr/>
        </p:nvSpPr>
        <p:spPr>
          <a:xfrm rot="20247129">
            <a:off x="4520606" y="3337116"/>
            <a:ext cx="1127854" cy="21694"/>
          </a:xfrm>
          <a:custGeom>
            <a:avLst/>
            <a:gdLst>
              <a:gd name="connsiteX0" fmla="*/ 0 w 913422"/>
              <a:gd name="connsiteY0" fmla="*/ 11381 h 22763"/>
              <a:gd name="connsiteX1" fmla="*/ 913422 w 913422"/>
              <a:gd name="connsiteY1" fmla="*/ 11381 h 22763"/>
            </a:gdLst>
            <a:ahLst/>
            <a:cxnLst>
              <a:cxn ang="0">
                <a:pos x="connsiteX0" y="connsiteY0"/>
              </a:cxn>
              <a:cxn ang="0">
                <a:pos x="connsiteX1" y="connsiteY1"/>
              </a:cxn>
            </a:cxnLst>
            <a:rect l="l" t="t" r="r" b="b"/>
            <a:pathLst>
              <a:path w="913422" h="22763">
                <a:moveTo>
                  <a:pt x="0" y="11381"/>
                </a:moveTo>
                <a:lnTo>
                  <a:pt x="913422"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46574" tIns="-11455" rIns="446576" bIns="-11454" numCol="1" spcCol="1270" anchor="ctr" anchorCtr="0">
            <a:noAutofit/>
          </a:bodyPr>
          <a:lstStyle/>
          <a:p>
            <a:pPr lvl="0" algn="ctr" defTabSz="222250">
              <a:lnSpc>
                <a:spcPct val="90000"/>
              </a:lnSpc>
              <a:spcBef>
                <a:spcPct val="0"/>
              </a:spcBef>
              <a:spcAft>
                <a:spcPct val="35000"/>
              </a:spcAft>
            </a:pPr>
            <a:endParaRPr lang="en-US" sz="1200" kern="1200" dirty="0"/>
          </a:p>
        </p:txBody>
      </p:sp>
      <p:sp>
        <p:nvSpPr>
          <p:cNvPr id="23" name="Freeform 22"/>
          <p:cNvSpPr/>
          <p:nvPr/>
        </p:nvSpPr>
        <p:spPr>
          <a:xfrm>
            <a:off x="5619801" y="2935827"/>
            <a:ext cx="2576445" cy="580529"/>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71" tIns="29271" rIns="29271" bIns="29271" numCol="1" spcCol="1270" anchor="ctr" anchorCtr="0">
            <a:noAutofit/>
          </a:bodyPr>
          <a:lstStyle/>
          <a:p>
            <a:pPr lvl="0" algn="ctr" defTabSz="8001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Does the Target </a:t>
            </a:r>
            <a:r>
              <a:rPr lang="en-US" sz="1200" b="1" dirty="0" smtClean="0">
                <a:effectLst>
                  <a:outerShdw blurRad="38100" dist="38100" dir="2700000" algn="tl">
                    <a:srgbClr val="000000">
                      <a:alpha val="43137"/>
                    </a:srgbClr>
                  </a:outerShdw>
                </a:effectLst>
              </a:rPr>
              <a:t>M</a:t>
            </a:r>
            <a:r>
              <a:rPr lang="en-US" sz="1200" b="1" kern="1200" dirty="0" smtClean="0">
                <a:effectLst>
                  <a:outerShdw blurRad="38100" dist="38100" dir="2700000" algn="tl">
                    <a:srgbClr val="000000">
                      <a:alpha val="43137"/>
                    </a:srgbClr>
                  </a:outerShdw>
                </a:effectLst>
              </a:rPr>
              <a:t>achine </a:t>
            </a:r>
            <a:r>
              <a:rPr lang="en-US" sz="1200" b="1" dirty="0" smtClean="0">
                <a:effectLst>
                  <a:outerShdw blurRad="38100" dist="38100" dir="2700000" algn="tl">
                    <a:srgbClr val="000000">
                      <a:alpha val="43137"/>
                    </a:srgbClr>
                  </a:outerShdw>
                </a:effectLst>
              </a:rPr>
              <a:t>H</a:t>
            </a:r>
            <a:r>
              <a:rPr lang="en-US" sz="1200" b="1" kern="1200" dirty="0" smtClean="0">
                <a:effectLst>
                  <a:outerShdw blurRad="38100" dist="38100" dir="2700000" algn="tl">
                    <a:srgbClr val="000000">
                      <a:alpha val="43137"/>
                    </a:srgbClr>
                  </a:outerShdw>
                </a:effectLst>
              </a:rPr>
              <a:t>ave </a:t>
            </a:r>
            <a:r>
              <a:rPr lang="en-US" sz="1200" b="1" dirty="0" smtClean="0">
                <a:effectLst>
                  <a:outerShdw blurRad="38100" dist="38100" dir="2700000" algn="tl">
                    <a:srgbClr val="000000">
                      <a:alpha val="43137"/>
                    </a:srgbClr>
                  </a:outerShdw>
                </a:effectLst>
              </a:rPr>
              <a:t>E</a:t>
            </a:r>
            <a:r>
              <a:rPr lang="en-US" sz="1200" b="1" kern="1200" dirty="0" smtClean="0">
                <a:effectLst>
                  <a:outerShdw blurRad="38100" dist="38100" dir="2700000" algn="tl">
                    <a:srgbClr val="000000">
                      <a:alpha val="43137"/>
                    </a:srgbClr>
                  </a:outerShdw>
                </a:effectLst>
              </a:rPr>
              <a:t>nough IO Bandwidth?</a:t>
            </a:r>
            <a:endParaRPr lang="en-US" sz="1200" b="1" kern="1200" dirty="0">
              <a:effectLst>
                <a:outerShdw blurRad="38100" dist="38100" dir="2700000" algn="tl">
                  <a:srgbClr val="000000">
                    <a:alpha val="43137"/>
                  </a:srgbClr>
                </a:outerShdw>
              </a:effectLst>
            </a:endParaRPr>
          </a:p>
        </p:txBody>
      </p:sp>
      <p:sp>
        <p:nvSpPr>
          <p:cNvPr id="24" name="Freeform 23"/>
          <p:cNvSpPr/>
          <p:nvPr/>
        </p:nvSpPr>
        <p:spPr>
          <a:xfrm rot="1352871">
            <a:off x="4520606" y="3670920"/>
            <a:ext cx="1127854" cy="21694"/>
          </a:xfrm>
          <a:custGeom>
            <a:avLst/>
            <a:gdLst>
              <a:gd name="connsiteX0" fmla="*/ 0 w 913422"/>
              <a:gd name="connsiteY0" fmla="*/ 11381 h 22763"/>
              <a:gd name="connsiteX1" fmla="*/ 913422 w 913422"/>
              <a:gd name="connsiteY1" fmla="*/ 11381 h 22763"/>
            </a:gdLst>
            <a:ahLst/>
            <a:cxnLst>
              <a:cxn ang="0">
                <a:pos x="connsiteX0" y="connsiteY0"/>
              </a:cxn>
              <a:cxn ang="0">
                <a:pos x="connsiteX1" y="connsiteY1"/>
              </a:cxn>
            </a:cxnLst>
            <a:rect l="l" t="t" r="r" b="b"/>
            <a:pathLst>
              <a:path w="913422" h="22763">
                <a:moveTo>
                  <a:pt x="0" y="11381"/>
                </a:moveTo>
                <a:lnTo>
                  <a:pt x="913422"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46575" tIns="-11454" rIns="446575" bIns="-11455" numCol="1" spcCol="1270" anchor="ctr" anchorCtr="0">
            <a:noAutofit/>
          </a:bodyPr>
          <a:lstStyle/>
          <a:p>
            <a:pPr lvl="0" algn="ctr" defTabSz="222250">
              <a:lnSpc>
                <a:spcPct val="90000"/>
              </a:lnSpc>
              <a:spcBef>
                <a:spcPct val="0"/>
              </a:spcBef>
              <a:spcAft>
                <a:spcPct val="35000"/>
              </a:spcAft>
            </a:pPr>
            <a:endParaRPr lang="en-US" sz="1200" kern="1200" dirty="0"/>
          </a:p>
        </p:txBody>
      </p:sp>
      <p:sp>
        <p:nvSpPr>
          <p:cNvPr id="25" name="Freeform 24"/>
          <p:cNvSpPr/>
          <p:nvPr/>
        </p:nvSpPr>
        <p:spPr>
          <a:xfrm>
            <a:off x="5619801" y="3573471"/>
            <a:ext cx="2576445" cy="580529"/>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71" tIns="29271" rIns="29271" bIns="29271" numCol="1" spcCol="1270" anchor="ctr" anchorCtr="0">
            <a:noAutofit/>
          </a:bodyPr>
          <a:lstStyle/>
          <a:p>
            <a:pPr lvl="0" algn="ctr" defTabSz="8001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Does the Target </a:t>
            </a:r>
            <a:r>
              <a:rPr lang="en-US" sz="1200" b="1" dirty="0" smtClean="0">
                <a:effectLst>
                  <a:outerShdw blurRad="38100" dist="38100" dir="2700000" algn="tl">
                    <a:srgbClr val="000000">
                      <a:alpha val="43137"/>
                    </a:srgbClr>
                  </a:outerShdw>
                </a:effectLst>
              </a:rPr>
              <a:t>M</a:t>
            </a:r>
            <a:r>
              <a:rPr lang="en-US" sz="1200" b="1" kern="1200" dirty="0" smtClean="0">
                <a:effectLst>
                  <a:outerShdw blurRad="38100" dist="38100" dir="2700000" algn="tl">
                    <a:srgbClr val="000000">
                      <a:alpha val="43137"/>
                    </a:srgbClr>
                  </a:outerShdw>
                </a:effectLst>
              </a:rPr>
              <a:t>achine Have </a:t>
            </a:r>
            <a:r>
              <a:rPr lang="en-US" sz="1200" b="1" dirty="0" smtClean="0">
                <a:effectLst>
                  <a:outerShdw blurRad="38100" dist="38100" dir="2700000" algn="tl">
                    <a:srgbClr val="000000">
                      <a:alpha val="43137"/>
                    </a:srgbClr>
                  </a:outerShdw>
                </a:effectLst>
              </a:rPr>
              <a:t>E</a:t>
            </a:r>
            <a:r>
              <a:rPr lang="en-US" sz="1200" b="1" kern="1200" dirty="0" smtClean="0">
                <a:effectLst>
                  <a:outerShdw blurRad="38100" dist="38100" dir="2700000" algn="tl">
                    <a:srgbClr val="000000">
                      <a:alpha val="43137"/>
                    </a:srgbClr>
                  </a:outerShdw>
                </a:effectLst>
              </a:rPr>
              <a:t>nough CPU?</a:t>
            </a:r>
            <a:endParaRPr lang="en-US" sz="1200" b="1" kern="1200" dirty="0">
              <a:effectLst>
                <a:outerShdw blurRad="38100" dist="38100" dir="2700000" algn="tl">
                  <a:srgbClr val="000000">
                    <a:alpha val="43137"/>
                  </a:srgbClr>
                </a:outerShdw>
              </a:effectLst>
            </a:endParaRPr>
          </a:p>
        </p:txBody>
      </p:sp>
      <p:sp>
        <p:nvSpPr>
          <p:cNvPr id="26" name="Freeform 25"/>
          <p:cNvSpPr/>
          <p:nvPr/>
        </p:nvSpPr>
        <p:spPr>
          <a:xfrm rot="3074465">
            <a:off x="4442425" y="4001518"/>
            <a:ext cx="1284214" cy="28107"/>
          </a:xfrm>
          <a:custGeom>
            <a:avLst/>
            <a:gdLst>
              <a:gd name="connsiteX0" fmla="*/ 0 w 1347507"/>
              <a:gd name="connsiteY0" fmla="*/ 11381 h 22763"/>
              <a:gd name="connsiteX1" fmla="*/ 1347507 w 1347507"/>
              <a:gd name="connsiteY1" fmla="*/ 11381 h 22763"/>
            </a:gdLst>
            <a:ahLst/>
            <a:cxnLst>
              <a:cxn ang="0">
                <a:pos x="connsiteX0" y="connsiteY0"/>
              </a:cxn>
              <a:cxn ang="0">
                <a:pos x="connsiteX1" y="connsiteY1"/>
              </a:cxn>
            </a:cxnLst>
            <a:rect l="l" t="t" r="r" b="b"/>
            <a:pathLst>
              <a:path w="1347507" h="22763">
                <a:moveTo>
                  <a:pt x="0" y="11381"/>
                </a:moveTo>
                <a:lnTo>
                  <a:pt x="1347507"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52766" tIns="-22307" rIns="652765" bIns="-22306" numCol="1" spcCol="1270" anchor="ctr" anchorCtr="0">
            <a:noAutofit/>
          </a:bodyPr>
          <a:lstStyle/>
          <a:p>
            <a:pPr lvl="0" algn="ctr" defTabSz="222250">
              <a:lnSpc>
                <a:spcPct val="90000"/>
              </a:lnSpc>
              <a:spcBef>
                <a:spcPct val="0"/>
              </a:spcBef>
              <a:spcAft>
                <a:spcPct val="35000"/>
              </a:spcAft>
            </a:pPr>
            <a:endParaRPr lang="en-US" sz="1200" kern="1200" dirty="0"/>
          </a:p>
        </p:txBody>
      </p:sp>
      <p:sp>
        <p:nvSpPr>
          <p:cNvPr id="27" name="Freeform 26"/>
          <p:cNvSpPr/>
          <p:nvPr/>
        </p:nvSpPr>
        <p:spPr>
          <a:xfrm>
            <a:off x="5619801" y="4211115"/>
            <a:ext cx="2576445" cy="638213"/>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71" tIns="29271" rIns="29271" bIns="29271" numCol="1" spcCol="1270" anchor="ctr" anchorCtr="0">
            <a:noAutofit/>
          </a:bodyPr>
          <a:lstStyle/>
          <a:p>
            <a:pPr lvl="0" algn="ctr" defTabSz="8001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Does the </a:t>
            </a:r>
            <a:r>
              <a:rPr lang="en-US" sz="1200" b="1" dirty="0" smtClean="0">
                <a:effectLst>
                  <a:outerShdw blurRad="38100" dist="38100" dir="2700000" algn="tl">
                    <a:srgbClr val="000000">
                      <a:alpha val="43137"/>
                    </a:srgbClr>
                  </a:outerShdw>
                </a:effectLst>
              </a:rPr>
              <a:t>T</a:t>
            </a:r>
            <a:r>
              <a:rPr lang="en-US" sz="1200" b="1" kern="1200" dirty="0" smtClean="0">
                <a:effectLst>
                  <a:outerShdw blurRad="38100" dist="38100" dir="2700000" algn="tl">
                    <a:srgbClr val="000000">
                      <a:alpha val="43137"/>
                    </a:srgbClr>
                  </a:outerShdw>
                </a:effectLst>
              </a:rPr>
              <a:t>arget </a:t>
            </a:r>
            <a:r>
              <a:rPr lang="en-US" sz="1200" b="1" dirty="0" smtClean="0">
                <a:effectLst>
                  <a:outerShdw blurRad="38100" dist="38100" dir="2700000" algn="tl">
                    <a:srgbClr val="000000">
                      <a:alpha val="43137"/>
                    </a:srgbClr>
                  </a:outerShdw>
                </a:effectLst>
              </a:rPr>
              <a:t>M</a:t>
            </a:r>
            <a:r>
              <a:rPr lang="en-US" sz="1200" b="1" kern="1200" dirty="0" smtClean="0">
                <a:effectLst>
                  <a:outerShdw blurRad="38100" dist="38100" dir="2700000" algn="tl">
                    <a:srgbClr val="000000">
                      <a:alpha val="43137"/>
                    </a:srgbClr>
                  </a:outerShdw>
                </a:effectLst>
              </a:rPr>
              <a:t>achine </a:t>
            </a:r>
            <a:r>
              <a:rPr lang="en-US" sz="1200" b="1" dirty="0" smtClean="0">
                <a:effectLst>
                  <a:outerShdw blurRad="38100" dist="38100" dir="2700000" algn="tl">
                    <a:srgbClr val="000000">
                      <a:alpha val="43137"/>
                    </a:srgbClr>
                  </a:outerShdw>
                </a:effectLst>
              </a:rPr>
              <a:t>H</a:t>
            </a:r>
            <a:r>
              <a:rPr lang="en-US" sz="1200" b="1" kern="1200" dirty="0" smtClean="0">
                <a:effectLst>
                  <a:outerShdw blurRad="38100" dist="38100" dir="2700000" algn="tl">
                    <a:srgbClr val="000000">
                      <a:alpha val="43137"/>
                    </a:srgbClr>
                  </a:outerShdw>
                </a:effectLst>
              </a:rPr>
              <a:t>ave Enough Net Bandwidth?</a:t>
            </a:r>
            <a:endParaRPr lang="en-US" sz="1200" b="1" kern="1200" dirty="0">
              <a:effectLst>
                <a:outerShdw blurRad="38100" dist="38100" dir="2700000" algn="tl">
                  <a:srgbClr val="000000">
                    <a:alpha val="43137"/>
                  </a:srgbClr>
                </a:outerShdw>
              </a:effectLst>
            </a:endParaRPr>
          </a:p>
        </p:txBody>
      </p:sp>
      <p:sp>
        <p:nvSpPr>
          <p:cNvPr id="28" name="Freeform 27"/>
          <p:cNvSpPr/>
          <p:nvPr/>
        </p:nvSpPr>
        <p:spPr>
          <a:xfrm rot="3818517">
            <a:off x="4168104" y="4335324"/>
            <a:ext cx="1862671" cy="28107"/>
          </a:xfrm>
          <a:custGeom>
            <a:avLst/>
            <a:gdLst>
              <a:gd name="connsiteX0" fmla="*/ 0 w 1954474"/>
              <a:gd name="connsiteY0" fmla="*/ 11381 h 22763"/>
              <a:gd name="connsiteX1" fmla="*/ 1954474 w 1954474"/>
              <a:gd name="connsiteY1" fmla="*/ 11381 h 22763"/>
            </a:gdLst>
            <a:ahLst/>
            <a:cxnLst>
              <a:cxn ang="0">
                <a:pos x="connsiteX0" y="connsiteY0"/>
              </a:cxn>
              <a:cxn ang="0">
                <a:pos x="connsiteX1" y="connsiteY1"/>
              </a:cxn>
            </a:cxnLst>
            <a:rect l="l" t="t" r="r" b="b"/>
            <a:pathLst>
              <a:path w="1954474" h="22763">
                <a:moveTo>
                  <a:pt x="0" y="11381"/>
                </a:moveTo>
                <a:lnTo>
                  <a:pt x="1954474"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41075" tIns="-37480" rIns="941075" bIns="-37481" numCol="1" spcCol="1270" anchor="ctr" anchorCtr="0">
            <a:noAutofit/>
          </a:bodyPr>
          <a:lstStyle/>
          <a:p>
            <a:pPr lvl="0" algn="ctr" defTabSz="311150">
              <a:lnSpc>
                <a:spcPct val="90000"/>
              </a:lnSpc>
              <a:spcBef>
                <a:spcPct val="0"/>
              </a:spcBef>
              <a:spcAft>
                <a:spcPct val="35000"/>
              </a:spcAft>
            </a:pPr>
            <a:endParaRPr lang="en-US" sz="1200" kern="1200" dirty="0"/>
          </a:p>
        </p:txBody>
      </p:sp>
      <p:sp>
        <p:nvSpPr>
          <p:cNvPr id="29" name="Freeform 28"/>
          <p:cNvSpPr/>
          <p:nvPr/>
        </p:nvSpPr>
        <p:spPr>
          <a:xfrm>
            <a:off x="5619801" y="4906443"/>
            <a:ext cx="2576445" cy="638213"/>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71" tIns="29271" rIns="29271" bIns="29271" numCol="1" spcCol="1270" anchor="ctr" anchorCtr="0">
            <a:noAutofit/>
          </a:bodyPr>
          <a:lstStyle/>
          <a:p>
            <a:pPr lvl="0" algn="ctr" defTabSz="8001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Does the Target </a:t>
            </a:r>
            <a:r>
              <a:rPr lang="en-US" sz="1200" b="1" dirty="0" smtClean="0">
                <a:effectLst>
                  <a:outerShdw blurRad="38100" dist="38100" dir="2700000" algn="tl">
                    <a:srgbClr val="000000">
                      <a:alpha val="43137"/>
                    </a:srgbClr>
                  </a:outerShdw>
                </a:effectLst>
              </a:rPr>
              <a:t>M</a:t>
            </a:r>
            <a:r>
              <a:rPr lang="en-US" sz="1200" b="1" kern="1200" dirty="0" smtClean="0">
                <a:effectLst>
                  <a:outerShdw blurRad="38100" dist="38100" dir="2700000" algn="tl">
                    <a:srgbClr val="000000">
                      <a:alpha val="43137"/>
                    </a:srgbClr>
                  </a:outerShdw>
                </a:effectLst>
              </a:rPr>
              <a:t>achine </a:t>
            </a:r>
            <a:r>
              <a:rPr lang="en-US" sz="1200" b="1" dirty="0" smtClean="0">
                <a:effectLst>
                  <a:outerShdw blurRad="38100" dist="38100" dir="2700000" algn="tl">
                    <a:srgbClr val="000000">
                      <a:alpha val="43137"/>
                    </a:srgbClr>
                  </a:outerShdw>
                </a:effectLst>
              </a:rPr>
              <a:t>H</a:t>
            </a:r>
            <a:r>
              <a:rPr lang="en-US" sz="1200" b="1" kern="1200" dirty="0" smtClean="0">
                <a:effectLst>
                  <a:outerShdw blurRad="38100" dist="38100" dir="2700000" algn="tl">
                    <a:srgbClr val="000000">
                      <a:alpha val="43137"/>
                    </a:srgbClr>
                  </a:outerShdw>
                </a:effectLst>
              </a:rPr>
              <a:t>ave </a:t>
            </a:r>
            <a:r>
              <a:rPr lang="en-US" sz="1200" b="1" dirty="0" smtClean="0">
                <a:effectLst>
                  <a:outerShdw blurRad="38100" dist="38100" dir="2700000" algn="tl">
                    <a:srgbClr val="000000">
                      <a:alpha val="43137"/>
                    </a:srgbClr>
                  </a:outerShdw>
                </a:effectLst>
              </a:rPr>
              <a:t>A</a:t>
            </a:r>
            <a:r>
              <a:rPr lang="en-US" sz="1200" b="1" kern="1200" dirty="0" smtClean="0">
                <a:effectLst>
                  <a:outerShdw blurRad="38100" dist="38100" dir="2700000" algn="tl">
                    <a:srgbClr val="000000">
                      <a:alpha val="43137"/>
                    </a:srgbClr>
                  </a:outerShdw>
                </a:effectLst>
              </a:rPr>
              <a:t>ccess to the Data </a:t>
            </a:r>
            <a:r>
              <a:rPr lang="en-US" sz="1200" b="1" dirty="0" smtClean="0">
                <a:effectLst>
                  <a:outerShdw blurRad="38100" dist="38100" dir="2700000" algn="tl">
                    <a:srgbClr val="000000">
                      <a:alpha val="43137"/>
                    </a:srgbClr>
                  </a:outerShdw>
                </a:effectLst>
              </a:rPr>
              <a:t>S</a:t>
            </a:r>
            <a:r>
              <a:rPr lang="en-US" sz="1200" b="1" kern="1200" dirty="0" smtClean="0">
                <a:effectLst>
                  <a:outerShdw blurRad="38100" dist="38100" dir="2700000" algn="tl">
                    <a:srgbClr val="000000">
                      <a:alpha val="43137"/>
                    </a:srgbClr>
                  </a:outerShdw>
                </a:effectLst>
              </a:rPr>
              <a:t>tore </a:t>
            </a:r>
            <a:r>
              <a:rPr lang="en-US" sz="1200" b="1" dirty="0" smtClean="0">
                <a:effectLst>
                  <a:outerShdw blurRad="38100" dist="38100" dir="2700000" algn="tl">
                    <a:srgbClr val="000000">
                      <a:alpha val="43137"/>
                    </a:srgbClr>
                  </a:outerShdw>
                </a:effectLst>
              </a:rPr>
              <a:t>R</a:t>
            </a:r>
            <a:r>
              <a:rPr lang="en-US" sz="1200" b="1" kern="1200" dirty="0" smtClean="0">
                <a:effectLst>
                  <a:outerShdw blurRad="38100" dist="38100" dir="2700000" algn="tl">
                    <a:srgbClr val="000000">
                      <a:alpha val="43137"/>
                    </a:srgbClr>
                  </a:outerShdw>
                </a:effectLst>
              </a:rPr>
              <a:t>equired by the VM?</a:t>
            </a:r>
            <a:endParaRPr lang="en-US" sz="1200" b="1" kern="1200" dirty="0">
              <a:effectLst>
                <a:outerShdw blurRad="38100" dist="38100" dir="2700000" algn="tl">
                  <a:srgbClr val="000000">
                    <a:alpha val="43137"/>
                  </a:srgbClr>
                </a:outerShdw>
              </a:effectLst>
            </a:endParaRPr>
          </a:p>
        </p:txBody>
      </p:sp>
      <p:sp>
        <p:nvSpPr>
          <p:cNvPr id="30" name="Freeform 29"/>
          <p:cNvSpPr/>
          <p:nvPr/>
        </p:nvSpPr>
        <p:spPr>
          <a:xfrm rot="1286362">
            <a:off x="2372108" y="4097241"/>
            <a:ext cx="527339" cy="21694"/>
          </a:xfrm>
          <a:custGeom>
            <a:avLst/>
            <a:gdLst>
              <a:gd name="connsiteX0" fmla="*/ 0 w 427079"/>
              <a:gd name="connsiteY0" fmla="*/ 11381 h 22763"/>
              <a:gd name="connsiteX1" fmla="*/ 427079 w 427079"/>
              <a:gd name="connsiteY1" fmla="*/ 11381 h 22763"/>
            </a:gdLst>
            <a:ahLst/>
            <a:cxnLst>
              <a:cxn ang="0">
                <a:pos x="connsiteX0" y="connsiteY0"/>
              </a:cxn>
              <a:cxn ang="0">
                <a:pos x="connsiteX1" y="connsiteY1"/>
              </a:cxn>
            </a:cxnLst>
            <a:rect l="l" t="t" r="r" b="b"/>
            <a:pathLst>
              <a:path w="427079" h="22763">
                <a:moveTo>
                  <a:pt x="0" y="11381"/>
                </a:moveTo>
                <a:lnTo>
                  <a:pt x="427079"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15563" tIns="704" rIns="215562" bIns="705" numCol="1" spcCol="1270" anchor="ctr" anchorCtr="0">
            <a:noAutofit/>
          </a:bodyPr>
          <a:lstStyle/>
          <a:p>
            <a:pPr lvl="0" algn="ctr" defTabSz="222250">
              <a:lnSpc>
                <a:spcPct val="90000"/>
              </a:lnSpc>
              <a:spcBef>
                <a:spcPct val="0"/>
              </a:spcBef>
              <a:spcAft>
                <a:spcPct val="35000"/>
              </a:spcAft>
            </a:pPr>
            <a:endParaRPr lang="en-US" sz="1200" kern="1200" dirty="0"/>
          </a:p>
        </p:txBody>
      </p:sp>
      <p:sp>
        <p:nvSpPr>
          <p:cNvPr id="31" name="Freeform 30"/>
          <p:cNvSpPr/>
          <p:nvPr/>
        </p:nvSpPr>
        <p:spPr>
          <a:xfrm>
            <a:off x="2887121" y="3892211"/>
            <a:ext cx="1682508" cy="580529"/>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Autofit/>
          </a:bodyPr>
          <a:lstStyle/>
          <a:p>
            <a:pPr lvl="0" algn="ctr" defTabSz="12446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Resize a VM?</a:t>
            </a:r>
            <a:endParaRPr lang="en-US" sz="1200" b="1" kern="1200" dirty="0">
              <a:effectLst>
                <a:outerShdw blurRad="38100" dist="38100" dir="2700000" algn="tl">
                  <a:srgbClr val="000000">
                    <a:alpha val="43137"/>
                  </a:srgbClr>
                </a:outerShdw>
              </a:effectLst>
            </a:endParaRPr>
          </a:p>
        </p:txBody>
      </p:sp>
      <p:sp>
        <p:nvSpPr>
          <p:cNvPr id="32" name="Freeform 31"/>
          <p:cNvSpPr/>
          <p:nvPr/>
        </p:nvSpPr>
        <p:spPr>
          <a:xfrm rot="4677089">
            <a:off x="1712326" y="4928547"/>
            <a:ext cx="1858740" cy="28107"/>
          </a:xfrm>
          <a:custGeom>
            <a:avLst/>
            <a:gdLst>
              <a:gd name="connsiteX0" fmla="*/ 0 w 1950349"/>
              <a:gd name="connsiteY0" fmla="*/ 11381 h 22763"/>
              <a:gd name="connsiteX1" fmla="*/ 1950349 w 1950349"/>
              <a:gd name="connsiteY1" fmla="*/ 11381 h 22763"/>
            </a:gdLst>
            <a:ahLst/>
            <a:cxnLst>
              <a:cxn ang="0">
                <a:pos x="connsiteX0" y="connsiteY0"/>
              </a:cxn>
              <a:cxn ang="0">
                <a:pos x="connsiteX1" y="connsiteY1"/>
              </a:cxn>
            </a:cxnLst>
            <a:rect l="l" t="t" r="r" b="b"/>
            <a:pathLst>
              <a:path w="1950349" h="22763">
                <a:moveTo>
                  <a:pt x="0" y="11381"/>
                </a:moveTo>
                <a:lnTo>
                  <a:pt x="1950349"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39116" tIns="-37378" rIns="939115" bIns="-37377" numCol="1" spcCol="1270" anchor="ctr" anchorCtr="0">
            <a:noAutofit/>
          </a:bodyPr>
          <a:lstStyle/>
          <a:p>
            <a:pPr lvl="0" algn="ctr" defTabSz="266700">
              <a:lnSpc>
                <a:spcPct val="90000"/>
              </a:lnSpc>
              <a:spcBef>
                <a:spcPct val="0"/>
              </a:spcBef>
              <a:spcAft>
                <a:spcPct val="35000"/>
              </a:spcAft>
            </a:pPr>
            <a:endParaRPr lang="en-US" sz="1200" kern="1200" dirty="0"/>
          </a:p>
        </p:txBody>
      </p:sp>
      <p:sp>
        <p:nvSpPr>
          <p:cNvPr id="33" name="Freeform 32"/>
          <p:cNvSpPr/>
          <p:nvPr/>
        </p:nvSpPr>
        <p:spPr>
          <a:xfrm>
            <a:off x="2887121" y="5601768"/>
            <a:ext cx="1682508" cy="580529"/>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Autofit/>
          </a:bodyPr>
          <a:lstStyle/>
          <a:p>
            <a:pPr lvl="0" algn="ctr" defTabSz="12446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Suspend a VM?</a:t>
            </a:r>
            <a:endParaRPr lang="en-US" sz="1200" b="1" kern="1200" dirty="0">
              <a:effectLst>
                <a:outerShdw blurRad="38100" dist="38100" dir="2700000" algn="tl">
                  <a:srgbClr val="000000">
                    <a:alpha val="43137"/>
                  </a:srgbClr>
                </a:outerShdw>
              </a:effectLst>
            </a:endParaRPr>
          </a:p>
        </p:txBody>
      </p:sp>
      <p:sp>
        <p:nvSpPr>
          <p:cNvPr id="34" name="Freeform 33"/>
          <p:cNvSpPr/>
          <p:nvPr/>
        </p:nvSpPr>
        <p:spPr>
          <a:xfrm>
            <a:off x="4575551" y="5881184"/>
            <a:ext cx="1028883" cy="21694"/>
          </a:xfrm>
          <a:custGeom>
            <a:avLst/>
            <a:gdLst>
              <a:gd name="connsiteX0" fmla="*/ 0 w 833268"/>
              <a:gd name="connsiteY0" fmla="*/ 11381 h 22763"/>
              <a:gd name="connsiteX1" fmla="*/ 833268 w 833268"/>
              <a:gd name="connsiteY1" fmla="*/ 11381 h 22763"/>
            </a:gdLst>
            <a:ahLst/>
            <a:cxnLst>
              <a:cxn ang="0">
                <a:pos x="connsiteX0" y="connsiteY0"/>
              </a:cxn>
              <a:cxn ang="0">
                <a:pos x="connsiteX1" y="connsiteY1"/>
              </a:cxn>
            </a:cxnLst>
            <a:rect l="l" t="t" r="r" b="b"/>
            <a:pathLst>
              <a:path w="833268" h="22763">
                <a:moveTo>
                  <a:pt x="0" y="11381"/>
                </a:moveTo>
                <a:lnTo>
                  <a:pt x="833268"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08502" tIns="-9450" rIns="408503" bIns="-9450" numCol="1" spcCol="1270" anchor="ctr" anchorCtr="0">
            <a:noAutofit/>
          </a:bodyPr>
          <a:lstStyle/>
          <a:p>
            <a:pPr lvl="0" algn="ctr" defTabSz="222250">
              <a:lnSpc>
                <a:spcPct val="90000"/>
              </a:lnSpc>
              <a:spcBef>
                <a:spcPct val="0"/>
              </a:spcBef>
              <a:spcAft>
                <a:spcPct val="35000"/>
              </a:spcAft>
            </a:pPr>
            <a:endParaRPr lang="en-US" sz="1200" kern="1200" dirty="0"/>
          </a:p>
        </p:txBody>
      </p:sp>
      <p:sp>
        <p:nvSpPr>
          <p:cNvPr id="35" name="Freeform 34"/>
          <p:cNvSpPr/>
          <p:nvPr/>
        </p:nvSpPr>
        <p:spPr>
          <a:xfrm>
            <a:off x="5619801" y="5601768"/>
            <a:ext cx="2576445" cy="580529"/>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Autofit/>
          </a:bodyPr>
          <a:lstStyle/>
          <a:p>
            <a:pPr lvl="0" algn="ctr" defTabSz="12446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Which VM?</a:t>
            </a:r>
            <a:endParaRPr lang="en-US" sz="1200" b="1" kern="1200" dirty="0">
              <a:effectLst>
                <a:outerShdw blurRad="38100" dist="38100" dir="2700000" algn="tl">
                  <a:srgbClr val="000000">
                    <a:alpha val="43137"/>
                  </a:srgbClr>
                </a:outerShdw>
              </a:effectLst>
            </a:endParaRPr>
          </a:p>
        </p:txBody>
      </p:sp>
      <p:sp>
        <p:nvSpPr>
          <p:cNvPr id="10" name="Title 9"/>
          <p:cNvSpPr>
            <a:spLocks noGrp="1"/>
          </p:cNvSpPr>
          <p:nvPr>
            <p:ph type="title"/>
          </p:nvPr>
        </p:nvSpPr>
        <p:spPr/>
        <p:txBody>
          <a:bodyPr>
            <a:normAutofit/>
          </a:bodyPr>
          <a:lstStyle/>
          <a:p>
            <a:r>
              <a:rPr lang="en-US" sz="2400" dirty="0" smtClean="0">
                <a:solidFill>
                  <a:srgbClr val="FFFFFF"/>
                </a:solidFill>
                <a:ea typeface="ヒラギノ角ゴ ProN W6" charset="-128"/>
                <a:sym typeface="Arial" pitchFamily="34" charset="0"/>
              </a:rPr>
              <a:t>Problem Resolution  &amp; Optimization is not Simple …</a:t>
            </a:r>
            <a:endParaRPr lang="en-US" sz="2400" dirty="0"/>
          </a:p>
        </p:txBody>
      </p:sp>
      <p:sp>
        <p:nvSpPr>
          <p:cNvPr id="44" name="TextBox 43"/>
          <p:cNvSpPr txBox="1"/>
          <p:nvPr/>
        </p:nvSpPr>
        <p:spPr>
          <a:xfrm>
            <a:off x="564825" y="1146230"/>
            <a:ext cx="1753109" cy="461665"/>
          </a:xfrm>
          <a:prstGeom prst="rect">
            <a:avLst/>
          </a:prstGeom>
          <a:noFill/>
        </p:spPr>
        <p:txBody>
          <a:bodyPr wrap="none" rtlCol="0">
            <a:spAutoFit/>
          </a:bodyPr>
          <a:lstStyle/>
          <a:p>
            <a:pPr algn="ctr"/>
            <a:r>
              <a:rPr lang="en-US" sz="1200" b="1" dirty="0" smtClean="0"/>
              <a:t>Existing Approaches </a:t>
            </a:r>
          </a:p>
          <a:p>
            <a:pPr algn="ctr"/>
            <a:r>
              <a:rPr lang="en-US" sz="1200" b="1" dirty="0" smtClean="0"/>
              <a:t>Stop Here</a:t>
            </a:r>
            <a:endParaRPr lang="en-US" sz="1200" b="1" dirty="0"/>
          </a:p>
        </p:txBody>
      </p:sp>
      <p:sp>
        <p:nvSpPr>
          <p:cNvPr id="45" name="Down Arrow 44"/>
          <p:cNvSpPr/>
          <p:nvPr/>
        </p:nvSpPr>
        <p:spPr>
          <a:xfrm>
            <a:off x="1287084" y="1763379"/>
            <a:ext cx="293791" cy="430347"/>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Freeform 37"/>
          <p:cNvSpPr/>
          <p:nvPr/>
        </p:nvSpPr>
        <p:spPr>
          <a:xfrm>
            <a:off x="9174453" y="3651506"/>
            <a:ext cx="2507234" cy="389956"/>
          </a:xfrm>
          <a:custGeom>
            <a:avLst/>
            <a:gdLst>
              <a:gd name="connsiteX0" fmla="*/ 0 w 2075856"/>
              <a:gd name="connsiteY0" fmla="*/ 100310 h 601847"/>
              <a:gd name="connsiteX1" fmla="*/ 29380 w 2075856"/>
              <a:gd name="connsiteY1" fmla="*/ 29380 h 601847"/>
              <a:gd name="connsiteX2" fmla="*/ 100310 w 2075856"/>
              <a:gd name="connsiteY2" fmla="*/ 0 h 601847"/>
              <a:gd name="connsiteX3" fmla="*/ 1975546 w 2075856"/>
              <a:gd name="connsiteY3" fmla="*/ 0 h 601847"/>
              <a:gd name="connsiteX4" fmla="*/ 2046476 w 2075856"/>
              <a:gd name="connsiteY4" fmla="*/ 29380 h 601847"/>
              <a:gd name="connsiteX5" fmla="*/ 2075856 w 2075856"/>
              <a:gd name="connsiteY5" fmla="*/ 100310 h 601847"/>
              <a:gd name="connsiteX6" fmla="*/ 2075856 w 2075856"/>
              <a:gd name="connsiteY6" fmla="*/ 501537 h 601847"/>
              <a:gd name="connsiteX7" fmla="*/ 2046476 w 2075856"/>
              <a:gd name="connsiteY7" fmla="*/ 572467 h 601847"/>
              <a:gd name="connsiteX8" fmla="*/ 1975546 w 2075856"/>
              <a:gd name="connsiteY8" fmla="*/ 601847 h 601847"/>
              <a:gd name="connsiteX9" fmla="*/ 100310 w 2075856"/>
              <a:gd name="connsiteY9" fmla="*/ 601847 h 601847"/>
              <a:gd name="connsiteX10" fmla="*/ 29380 w 2075856"/>
              <a:gd name="connsiteY10" fmla="*/ 572467 h 601847"/>
              <a:gd name="connsiteX11" fmla="*/ 0 w 2075856"/>
              <a:gd name="connsiteY11" fmla="*/ 501537 h 601847"/>
              <a:gd name="connsiteX12" fmla="*/ 0 w 2075856"/>
              <a:gd name="connsiteY12" fmla="*/ 100310 h 60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5856" h="601847">
                <a:moveTo>
                  <a:pt x="0" y="100310"/>
                </a:moveTo>
                <a:cubicBezTo>
                  <a:pt x="0" y="73706"/>
                  <a:pt x="10568" y="48192"/>
                  <a:pt x="29380" y="29380"/>
                </a:cubicBezTo>
                <a:cubicBezTo>
                  <a:pt x="48192" y="10568"/>
                  <a:pt x="73706" y="0"/>
                  <a:pt x="100310" y="0"/>
                </a:cubicBezTo>
                <a:lnTo>
                  <a:pt x="1975546" y="0"/>
                </a:lnTo>
                <a:cubicBezTo>
                  <a:pt x="2002150" y="0"/>
                  <a:pt x="2027664" y="10568"/>
                  <a:pt x="2046476" y="29380"/>
                </a:cubicBezTo>
                <a:cubicBezTo>
                  <a:pt x="2065288" y="48192"/>
                  <a:pt x="2075856" y="73706"/>
                  <a:pt x="2075856" y="100310"/>
                </a:cubicBezTo>
                <a:lnTo>
                  <a:pt x="2075856" y="501537"/>
                </a:lnTo>
                <a:cubicBezTo>
                  <a:pt x="2075856" y="528141"/>
                  <a:pt x="2065288" y="553655"/>
                  <a:pt x="2046476" y="572467"/>
                </a:cubicBezTo>
                <a:cubicBezTo>
                  <a:pt x="2027664" y="591279"/>
                  <a:pt x="2002150" y="601847"/>
                  <a:pt x="1975546" y="601847"/>
                </a:cubicBezTo>
                <a:lnTo>
                  <a:pt x="100310" y="601847"/>
                </a:lnTo>
                <a:cubicBezTo>
                  <a:pt x="73706" y="601847"/>
                  <a:pt x="48192" y="591279"/>
                  <a:pt x="29380" y="572467"/>
                </a:cubicBezTo>
                <a:cubicBezTo>
                  <a:pt x="10568" y="553655"/>
                  <a:pt x="0" y="528141"/>
                  <a:pt x="0" y="501537"/>
                </a:cubicBezTo>
                <a:lnTo>
                  <a:pt x="0" y="100310"/>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0820" tIns="120820" rIns="120820" bIns="120820" numCol="1" spcCol="1270" anchor="ctr" anchorCtr="0">
            <a:noAutofit/>
          </a:bodyPr>
          <a:lstStyle/>
          <a:p>
            <a:pPr lvl="0" algn="ctr" defTabSz="106680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Available Physical Machine Capacity</a:t>
            </a:r>
            <a:endParaRPr lang="en-US" sz="1100" b="1" kern="1200" dirty="0">
              <a:effectLst>
                <a:outerShdw blurRad="38100" dist="38100" dir="2700000" algn="tl">
                  <a:srgbClr val="000000">
                    <a:alpha val="43137"/>
                  </a:srgbClr>
                </a:outerShdw>
              </a:effectLst>
            </a:endParaRPr>
          </a:p>
        </p:txBody>
      </p:sp>
      <p:sp>
        <p:nvSpPr>
          <p:cNvPr id="39" name="Freeform 38"/>
          <p:cNvSpPr/>
          <p:nvPr/>
        </p:nvSpPr>
        <p:spPr>
          <a:xfrm>
            <a:off x="9750871" y="4020214"/>
            <a:ext cx="1550255" cy="975987"/>
          </a:xfrm>
          <a:custGeom>
            <a:avLst/>
            <a:gdLst>
              <a:gd name="connsiteX0" fmla="*/ 0 w 2075856"/>
              <a:gd name="connsiteY0" fmla="*/ 0 h 1506312"/>
              <a:gd name="connsiteX1" fmla="*/ 2075856 w 2075856"/>
              <a:gd name="connsiteY1" fmla="*/ 0 h 1506312"/>
              <a:gd name="connsiteX2" fmla="*/ 2075856 w 2075856"/>
              <a:gd name="connsiteY2" fmla="*/ 1506312 h 1506312"/>
              <a:gd name="connsiteX3" fmla="*/ 0 w 2075856"/>
              <a:gd name="connsiteY3" fmla="*/ 1506312 h 1506312"/>
              <a:gd name="connsiteX4" fmla="*/ 0 w 2075856"/>
              <a:gd name="connsiteY4" fmla="*/ 0 h 1506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856" h="1506312">
                <a:moveTo>
                  <a:pt x="0" y="0"/>
                </a:moveTo>
                <a:lnTo>
                  <a:pt x="2075856" y="0"/>
                </a:lnTo>
                <a:lnTo>
                  <a:pt x="2075856" y="1506312"/>
                </a:lnTo>
                <a:lnTo>
                  <a:pt x="0" y="1506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590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Memory</a:t>
            </a:r>
            <a:endParaRPr lang="en-US" sz="1100" kern="1200" dirty="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CPU</a:t>
            </a:r>
            <a:endParaRPr lang="en-US" sz="1100" kern="1200" dirty="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IO</a:t>
            </a:r>
            <a:endParaRPr lang="en-US" sz="1100" kern="1200" dirty="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Network</a:t>
            </a:r>
            <a:endParaRPr lang="en-US" sz="1100" kern="1200" dirty="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Storage</a:t>
            </a:r>
            <a:endParaRPr lang="en-US" sz="1100" kern="1200" dirty="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IOPS</a:t>
            </a:r>
            <a:endParaRPr lang="en-US" sz="1100" kern="1200" dirty="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a:t>
            </a:r>
            <a:endParaRPr lang="en-US" sz="1100" kern="1200" dirty="0">
              <a:solidFill>
                <a:schemeClr val="tx1">
                  <a:lumMod val="50000"/>
                  <a:lumOff val="50000"/>
                </a:schemeClr>
              </a:solidFill>
            </a:endParaRPr>
          </a:p>
        </p:txBody>
      </p:sp>
      <p:grpSp>
        <p:nvGrpSpPr>
          <p:cNvPr id="2" name="Group 49"/>
          <p:cNvGrpSpPr/>
          <p:nvPr/>
        </p:nvGrpSpPr>
        <p:grpSpPr>
          <a:xfrm>
            <a:off x="9174453" y="2256742"/>
            <a:ext cx="2507234" cy="1001959"/>
            <a:chOff x="6882632" y="3936102"/>
            <a:chExt cx="1880913" cy="734146"/>
          </a:xfrm>
        </p:grpSpPr>
        <p:sp>
          <p:nvSpPr>
            <p:cNvPr id="40" name="Freeform 39"/>
            <p:cNvSpPr/>
            <p:nvPr/>
          </p:nvSpPr>
          <p:spPr>
            <a:xfrm>
              <a:off x="6882632" y="3936102"/>
              <a:ext cx="1880913" cy="338752"/>
            </a:xfrm>
            <a:custGeom>
              <a:avLst/>
              <a:gdLst>
                <a:gd name="connsiteX0" fmla="*/ 0 w 2075856"/>
                <a:gd name="connsiteY0" fmla="*/ 100310 h 601847"/>
                <a:gd name="connsiteX1" fmla="*/ 29380 w 2075856"/>
                <a:gd name="connsiteY1" fmla="*/ 29380 h 601847"/>
                <a:gd name="connsiteX2" fmla="*/ 100310 w 2075856"/>
                <a:gd name="connsiteY2" fmla="*/ 0 h 601847"/>
                <a:gd name="connsiteX3" fmla="*/ 1975546 w 2075856"/>
                <a:gd name="connsiteY3" fmla="*/ 0 h 601847"/>
                <a:gd name="connsiteX4" fmla="*/ 2046476 w 2075856"/>
                <a:gd name="connsiteY4" fmla="*/ 29380 h 601847"/>
                <a:gd name="connsiteX5" fmla="*/ 2075856 w 2075856"/>
                <a:gd name="connsiteY5" fmla="*/ 100310 h 601847"/>
                <a:gd name="connsiteX6" fmla="*/ 2075856 w 2075856"/>
                <a:gd name="connsiteY6" fmla="*/ 501537 h 601847"/>
                <a:gd name="connsiteX7" fmla="*/ 2046476 w 2075856"/>
                <a:gd name="connsiteY7" fmla="*/ 572467 h 601847"/>
                <a:gd name="connsiteX8" fmla="*/ 1975546 w 2075856"/>
                <a:gd name="connsiteY8" fmla="*/ 601847 h 601847"/>
                <a:gd name="connsiteX9" fmla="*/ 100310 w 2075856"/>
                <a:gd name="connsiteY9" fmla="*/ 601847 h 601847"/>
                <a:gd name="connsiteX10" fmla="*/ 29380 w 2075856"/>
                <a:gd name="connsiteY10" fmla="*/ 572467 h 601847"/>
                <a:gd name="connsiteX11" fmla="*/ 0 w 2075856"/>
                <a:gd name="connsiteY11" fmla="*/ 501537 h 601847"/>
                <a:gd name="connsiteX12" fmla="*/ 0 w 2075856"/>
                <a:gd name="connsiteY12" fmla="*/ 100310 h 60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5856" h="601847">
                  <a:moveTo>
                    <a:pt x="0" y="100310"/>
                  </a:moveTo>
                  <a:cubicBezTo>
                    <a:pt x="0" y="73706"/>
                    <a:pt x="10568" y="48192"/>
                    <a:pt x="29380" y="29380"/>
                  </a:cubicBezTo>
                  <a:cubicBezTo>
                    <a:pt x="48192" y="10568"/>
                    <a:pt x="73706" y="0"/>
                    <a:pt x="100310" y="0"/>
                  </a:cubicBezTo>
                  <a:lnTo>
                    <a:pt x="1975546" y="0"/>
                  </a:lnTo>
                  <a:cubicBezTo>
                    <a:pt x="2002150" y="0"/>
                    <a:pt x="2027664" y="10568"/>
                    <a:pt x="2046476" y="29380"/>
                  </a:cubicBezTo>
                  <a:cubicBezTo>
                    <a:pt x="2065288" y="48192"/>
                    <a:pt x="2075856" y="73706"/>
                    <a:pt x="2075856" y="100310"/>
                  </a:cubicBezTo>
                  <a:lnTo>
                    <a:pt x="2075856" y="501537"/>
                  </a:lnTo>
                  <a:cubicBezTo>
                    <a:pt x="2075856" y="528141"/>
                    <a:pt x="2065288" y="553655"/>
                    <a:pt x="2046476" y="572467"/>
                  </a:cubicBezTo>
                  <a:cubicBezTo>
                    <a:pt x="2027664" y="591279"/>
                    <a:pt x="2002150" y="601847"/>
                    <a:pt x="1975546" y="601847"/>
                  </a:cubicBezTo>
                  <a:lnTo>
                    <a:pt x="100310" y="601847"/>
                  </a:lnTo>
                  <a:cubicBezTo>
                    <a:pt x="73706" y="601847"/>
                    <a:pt x="48192" y="591279"/>
                    <a:pt x="29380" y="572467"/>
                  </a:cubicBezTo>
                  <a:cubicBezTo>
                    <a:pt x="10568" y="553655"/>
                    <a:pt x="0" y="528141"/>
                    <a:pt x="0" y="501537"/>
                  </a:cubicBezTo>
                  <a:lnTo>
                    <a:pt x="0" y="100310"/>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5580" tIns="105580" rIns="105580" bIns="105580" numCol="1" spcCol="1270" anchor="ctr" anchorCtr="0">
              <a:noAutofit/>
            </a:bodyPr>
            <a:lstStyle/>
            <a:p>
              <a:pPr lvl="0" algn="ctr" defTabSz="88900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Virtual Machines </a:t>
              </a:r>
            </a:p>
            <a:p>
              <a:pPr lvl="0" algn="ctr" defTabSz="88900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Workload Demand</a:t>
              </a:r>
              <a:endParaRPr lang="en-US" sz="1100" b="1" kern="1200" dirty="0">
                <a:effectLst>
                  <a:outerShdw blurRad="38100" dist="38100" dir="2700000" algn="tl">
                    <a:srgbClr val="000000">
                      <a:alpha val="43137"/>
                    </a:srgbClr>
                  </a:outerShdw>
                </a:effectLst>
              </a:endParaRPr>
            </a:p>
          </p:txBody>
        </p:sp>
        <p:sp>
          <p:nvSpPr>
            <p:cNvPr id="41" name="Freeform 40"/>
            <p:cNvSpPr/>
            <p:nvPr/>
          </p:nvSpPr>
          <p:spPr>
            <a:xfrm>
              <a:off x="7313847" y="4263371"/>
              <a:ext cx="1018482" cy="406877"/>
            </a:xfrm>
            <a:custGeom>
              <a:avLst/>
              <a:gdLst>
                <a:gd name="connsiteX0" fmla="*/ 0 w 2075856"/>
                <a:gd name="connsiteY0" fmla="*/ 0 h 857039"/>
                <a:gd name="connsiteX1" fmla="*/ 2075856 w 2075856"/>
                <a:gd name="connsiteY1" fmla="*/ 0 h 857039"/>
                <a:gd name="connsiteX2" fmla="*/ 2075856 w 2075856"/>
                <a:gd name="connsiteY2" fmla="*/ 857039 h 857039"/>
                <a:gd name="connsiteX3" fmla="*/ 0 w 2075856"/>
                <a:gd name="connsiteY3" fmla="*/ 857039 h 857039"/>
                <a:gd name="connsiteX4" fmla="*/ 0 w 2075856"/>
                <a:gd name="connsiteY4" fmla="*/ 0 h 857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856" h="857039">
                  <a:moveTo>
                    <a:pt x="0" y="0"/>
                  </a:moveTo>
                  <a:lnTo>
                    <a:pt x="2075856" y="0"/>
                  </a:lnTo>
                  <a:lnTo>
                    <a:pt x="2075856" y="857039"/>
                  </a:lnTo>
                  <a:lnTo>
                    <a:pt x="0" y="8570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590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Priority</a:t>
              </a:r>
            </a:p>
            <a:p>
              <a:pPr marL="228600" lvl="1" indent="-228600" algn="l" defTabSz="889000">
                <a:lnSpc>
                  <a:spcPct val="90000"/>
                </a:lnSpc>
                <a:spcBef>
                  <a:spcPct val="0"/>
                </a:spcBef>
                <a:spcAft>
                  <a:spcPct val="20000"/>
                </a:spcAft>
                <a:buChar char="••"/>
              </a:pPr>
              <a:r>
                <a:rPr lang="en-US" sz="1100" kern="1200" dirty="0" err="1" smtClean="0">
                  <a:solidFill>
                    <a:schemeClr val="tx1">
                      <a:lumMod val="50000"/>
                      <a:lumOff val="50000"/>
                    </a:schemeClr>
                  </a:solidFill>
                </a:rPr>
                <a:t>vMem</a:t>
              </a:r>
              <a:endParaRPr lang="en-US" sz="1100" kern="1200" dirty="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err="1" smtClean="0">
                  <a:solidFill>
                    <a:schemeClr val="tx1">
                      <a:lumMod val="50000"/>
                      <a:lumOff val="50000"/>
                    </a:schemeClr>
                  </a:solidFill>
                </a:rPr>
                <a:t>vCPU</a:t>
              </a:r>
              <a:endParaRPr lang="en-US" sz="1100" kern="1200" dirty="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IOPS</a:t>
              </a:r>
            </a:p>
            <a:p>
              <a:pPr marL="228600" lvl="1" indent="-228600" algn="l" defTabSz="889000">
                <a:lnSpc>
                  <a:spcPct val="90000"/>
                </a:lnSpc>
                <a:spcBef>
                  <a:spcPct val="0"/>
                </a:spcBef>
                <a:spcAft>
                  <a:spcPct val="20000"/>
                </a:spcAft>
                <a:buChar char="••"/>
              </a:pPr>
              <a:r>
                <a:rPr lang="en-US" sz="1100" dirty="0" smtClean="0">
                  <a:solidFill>
                    <a:schemeClr val="tx1">
                      <a:lumMod val="50000"/>
                      <a:lumOff val="50000"/>
                    </a:schemeClr>
                  </a:solidFill>
                </a:rPr>
                <a:t>Disc</a:t>
              </a:r>
              <a:endParaRPr lang="en-US" sz="1100" kern="1200" dirty="0">
                <a:solidFill>
                  <a:schemeClr val="tx1">
                    <a:lumMod val="50000"/>
                    <a:lumOff val="50000"/>
                  </a:schemeClr>
                </a:solidFill>
              </a:endParaRPr>
            </a:p>
          </p:txBody>
        </p:sp>
      </p:grpSp>
      <p:sp>
        <p:nvSpPr>
          <p:cNvPr id="42" name="Freeform 41"/>
          <p:cNvSpPr/>
          <p:nvPr/>
        </p:nvSpPr>
        <p:spPr>
          <a:xfrm>
            <a:off x="9174453" y="5351502"/>
            <a:ext cx="2507234" cy="389956"/>
          </a:xfrm>
          <a:custGeom>
            <a:avLst/>
            <a:gdLst>
              <a:gd name="connsiteX0" fmla="*/ 0 w 2075856"/>
              <a:gd name="connsiteY0" fmla="*/ 100310 h 601847"/>
              <a:gd name="connsiteX1" fmla="*/ 29380 w 2075856"/>
              <a:gd name="connsiteY1" fmla="*/ 29380 h 601847"/>
              <a:gd name="connsiteX2" fmla="*/ 100310 w 2075856"/>
              <a:gd name="connsiteY2" fmla="*/ 0 h 601847"/>
              <a:gd name="connsiteX3" fmla="*/ 1975546 w 2075856"/>
              <a:gd name="connsiteY3" fmla="*/ 0 h 601847"/>
              <a:gd name="connsiteX4" fmla="*/ 2046476 w 2075856"/>
              <a:gd name="connsiteY4" fmla="*/ 29380 h 601847"/>
              <a:gd name="connsiteX5" fmla="*/ 2075856 w 2075856"/>
              <a:gd name="connsiteY5" fmla="*/ 100310 h 601847"/>
              <a:gd name="connsiteX6" fmla="*/ 2075856 w 2075856"/>
              <a:gd name="connsiteY6" fmla="*/ 501537 h 601847"/>
              <a:gd name="connsiteX7" fmla="*/ 2046476 w 2075856"/>
              <a:gd name="connsiteY7" fmla="*/ 572467 h 601847"/>
              <a:gd name="connsiteX8" fmla="*/ 1975546 w 2075856"/>
              <a:gd name="connsiteY8" fmla="*/ 601847 h 601847"/>
              <a:gd name="connsiteX9" fmla="*/ 100310 w 2075856"/>
              <a:gd name="connsiteY9" fmla="*/ 601847 h 601847"/>
              <a:gd name="connsiteX10" fmla="*/ 29380 w 2075856"/>
              <a:gd name="connsiteY10" fmla="*/ 572467 h 601847"/>
              <a:gd name="connsiteX11" fmla="*/ 0 w 2075856"/>
              <a:gd name="connsiteY11" fmla="*/ 501537 h 601847"/>
              <a:gd name="connsiteX12" fmla="*/ 0 w 2075856"/>
              <a:gd name="connsiteY12" fmla="*/ 100310 h 60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5856" h="601847">
                <a:moveTo>
                  <a:pt x="0" y="100310"/>
                </a:moveTo>
                <a:cubicBezTo>
                  <a:pt x="0" y="73706"/>
                  <a:pt x="10568" y="48192"/>
                  <a:pt x="29380" y="29380"/>
                </a:cubicBezTo>
                <a:cubicBezTo>
                  <a:pt x="48192" y="10568"/>
                  <a:pt x="73706" y="0"/>
                  <a:pt x="100310" y="0"/>
                </a:cubicBezTo>
                <a:lnTo>
                  <a:pt x="1975546" y="0"/>
                </a:lnTo>
                <a:cubicBezTo>
                  <a:pt x="2002150" y="0"/>
                  <a:pt x="2027664" y="10568"/>
                  <a:pt x="2046476" y="29380"/>
                </a:cubicBezTo>
                <a:cubicBezTo>
                  <a:pt x="2065288" y="48192"/>
                  <a:pt x="2075856" y="73706"/>
                  <a:pt x="2075856" y="100310"/>
                </a:cubicBezTo>
                <a:lnTo>
                  <a:pt x="2075856" y="501537"/>
                </a:lnTo>
                <a:cubicBezTo>
                  <a:pt x="2075856" y="528141"/>
                  <a:pt x="2065288" y="553655"/>
                  <a:pt x="2046476" y="572467"/>
                </a:cubicBezTo>
                <a:cubicBezTo>
                  <a:pt x="2027664" y="591279"/>
                  <a:pt x="2002150" y="601847"/>
                  <a:pt x="1975546" y="601847"/>
                </a:cubicBezTo>
                <a:lnTo>
                  <a:pt x="100310" y="601847"/>
                </a:lnTo>
                <a:cubicBezTo>
                  <a:pt x="73706" y="601847"/>
                  <a:pt x="48192" y="591279"/>
                  <a:pt x="29380" y="572467"/>
                </a:cubicBezTo>
                <a:cubicBezTo>
                  <a:pt x="10568" y="553655"/>
                  <a:pt x="0" y="528141"/>
                  <a:pt x="0" y="501537"/>
                </a:cubicBezTo>
                <a:lnTo>
                  <a:pt x="0" y="100310"/>
                </a:ln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5580" tIns="105580" rIns="105580" bIns="105580" numCol="1" spcCol="1270" anchor="ctr" anchorCtr="0">
            <a:noAutofit/>
          </a:bodyPr>
          <a:lstStyle/>
          <a:p>
            <a:pPr lvl="0" algn="ctr" defTabSz="88900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Available Data </a:t>
            </a:r>
            <a:r>
              <a:rPr lang="en-US" sz="1100" b="1" dirty="0" smtClean="0">
                <a:effectLst>
                  <a:outerShdw blurRad="38100" dist="38100" dir="2700000" algn="tl">
                    <a:srgbClr val="000000">
                      <a:alpha val="43137"/>
                    </a:srgbClr>
                  </a:outerShdw>
                </a:effectLst>
              </a:rPr>
              <a:t>S</a:t>
            </a:r>
            <a:r>
              <a:rPr lang="en-US" sz="1100" b="1" kern="1200" dirty="0" smtClean="0">
                <a:effectLst>
                  <a:outerShdw blurRad="38100" dist="38100" dir="2700000" algn="tl">
                    <a:srgbClr val="000000">
                      <a:alpha val="43137"/>
                    </a:srgbClr>
                  </a:outerShdw>
                </a:effectLst>
              </a:rPr>
              <a:t>tore Capacity</a:t>
            </a:r>
            <a:endParaRPr lang="en-US" sz="1100" b="1" kern="1200" dirty="0">
              <a:effectLst>
                <a:outerShdw blurRad="38100" dist="38100" dir="2700000" algn="tl">
                  <a:srgbClr val="000000">
                    <a:alpha val="43137"/>
                  </a:srgbClr>
                </a:outerShdw>
              </a:effectLst>
            </a:endParaRPr>
          </a:p>
        </p:txBody>
      </p:sp>
      <p:sp>
        <p:nvSpPr>
          <p:cNvPr id="43" name="Freeform 42"/>
          <p:cNvSpPr/>
          <p:nvPr/>
        </p:nvSpPr>
        <p:spPr>
          <a:xfrm>
            <a:off x="9740664" y="5741204"/>
            <a:ext cx="1682583" cy="1098225"/>
          </a:xfrm>
          <a:custGeom>
            <a:avLst/>
            <a:gdLst>
              <a:gd name="connsiteX0" fmla="*/ 0 w 2075856"/>
              <a:gd name="connsiteY0" fmla="*/ 0 h 636287"/>
              <a:gd name="connsiteX1" fmla="*/ 2075856 w 2075856"/>
              <a:gd name="connsiteY1" fmla="*/ 0 h 636287"/>
              <a:gd name="connsiteX2" fmla="*/ 2075856 w 2075856"/>
              <a:gd name="connsiteY2" fmla="*/ 636287 h 636287"/>
              <a:gd name="connsiteX3" fmla="*/ 0 w 2075856"/>
              <a:gd name="connsiteY3" fmla="*/ 636287 h 636287"/>
              <a:gd name="connsiteX4" fmla="*/ 0 w 2075856"/>
              <a:gd name="connsiteY4" fmla="*/ 0 h 6362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5856" h="636287">
                <a:moveTo>
                  <a:pt x="0" y="0"/>
                </a:moveTo>
                <a:lnTo>
                  <a:pt x="2075856" y="0"/>
                </a:lnTo>
                <a:lnTo>
                  <a:pt x="2075856" y="636287"/>
                </a:lnTo>
                <a:lnTo>
                  <a:pt x="0" y="6362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5908" tIns="25400" rIns="142240" bIns="25400" numCol="1" spcCol="1270" anchor="t" anchorCtr="0">
            <a:noAutofit/>
          </a:bodyPr>
          <a:lstStyle/>
          <a:p>
            <a:pPr marL="228600" lvl="1" indent="-228600" algn="l" defTabSz="889000">
              <a:lnSpc>
                <a:spcPct val="90000"/>
              </a:lnSpc>
              <a:spcBef>
                <a:spcPct val="0"/>
              </a:spcBef>
              <a:spcAft>
                <a:spcPct val="20000"/>
              </a:spcAft>
              <a:buFont typeface="Arial"/>
              <a:buChar char="•"/>
            </a:pPr>
            <a:r>
              <a:rPr lang="en-US" sz="1100" kern="1200" dirty="0" smtClean="0">
                <a:solidFill>
                  <a:schemeClr val="tx1">
                    <a:lumMod val="50000"/>
                    <a:lumOff val="50000"/>
                  </a:schemeClr>
                </a:solidFill>
              </a:rPr>
              <a:t>IOPS</a:t>
            </a:r>
            <a:endParaRPr lang="en-US" sz="1100" kern="1200" dirty="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Latency</a:t>
            </a:r>
          </a:p>
          <a:p>
            <a:pPr marL="228600" lvl="1" indent="-228600" algn="l" defTabSz="889000">
              <a:lnSpc>
                <a:spcPct val="90000"/>
              </a:lnSpc>
              <a:spcBef>
                <a:spcPct val="0"/>
              </a:spcBef>
              <a:spcAft>
                <a:spcPct val="20000"/>
              </a:spcAft>
              <a:buChar char="••"/>
            </a:pPr>
            <a:r>
              <a:rPr lang="en-US" sz="1100" dirty="0" smtClean="0">
                <a:solidFill>
                  <a:schemeClr val="tx1">
                    <a:lumMod val="50000"/>
                    <a:lumOff val="50000"/>
                  </a:schemeClr>
                </a:solidFill>
              </a:rPr>
              <a:t>Disc Space</a:t>
            </a:r>
            <a:endParaRPr lang="en-US" sz="1100" kern="1200" dirty="0" smtClean="0">
              <a:solidFill>
                <a:schemeClr val="tx1">
                  <a:lumMod val="50000"/>
                  <a:lumOff val="50000"/>
                </a:schemeClr>
              </a:solidFill>
            </a:endParaRPr>
          </a:p>
          <a:p>
            <a:pPr marL="228600" lvl="1" indent="-228600" algn="l" defTabSz="889000">
              <a:lnSpc>
                <a:spcPct val="90000"/>
              </a:lnSpc>
              <a:spcBef>
                <a:spcPct val="0"/>
              </a:spcBef>
              <a:spcAft>
                <a:spcPct val="20000"/>
              </a:spcAft>
              <a:buChar char="••"/>
            </a:pPr>
            <a:r>
              <a:rPr lang="en-US" sz="1100" kern="1200" dirty="0" smtClean="0">
                <a:solidFill>
                  <a:schemeClr val="tx1">
                    <a:lumMod val="50000"/>
                    <a:lumOff val="50000"/>
                  </a:schemeClr>
                </a:solidFill>
              </a:rPr>
              <a:t>….</a:t>
            </a:r>
            <a:endParaRPr lang="en-US" sz="1100" kern="1200" dirty="0">
              <a:solidFill>
                <a:schemeClr val="tx1">
                  <a:lumMod val="50000"/>
                  <a:lumOff val="50000"/>
                </a:schemeClr>
              </a:solidFill>
            </a:endParaRPr>
          </a:p>
        </p:txBody>
      </p:sp>
      <p:sp>
        <p:nvSpPr>
          <p:cNvPr id="47" name="TextBox 46"/>
          <p:cNvSpPr txBox="1"/>
          <p:nvPr/>
        </p:nvSpPr>
        <p:spPr>
          <a:xfrm>
            <a:off x="9640833" y="1601676"/>
            <a:ext cx="1574470" cy="646331"/>
          </a:xfrm>
          <a:prstGeom prst="rect">
            <a:avLst/>
          </a:prstGeom>
          <a:noFill/>
        </p:spPr>
        <p:txBody>
          <a:bodyPr wrap="none" rtlCol="0">
            <a:spAutoFit/>
          </a:bodyPr>
          <a:lstStyle/>
          <a:p>
            <a:pPr algn="ctr"/>
            <a:r>
              <a:rPr lang="en-US" sz="1200" dirty="0" smtClean="0"/>
              <a:t>Multiple Resources</a:t>
            </a:r>
          </a:p>
          <a:p>
            <a:pPr algn="ctr"/>
            <a:r>
              <a:rPr lang="en-US" sz="1200" dirty="0" smtClean="0"/>
              <a:t>Must Be Considered</a:t>
            </a:r>
          </a:p>
          <a:p>
            <a:pPr algn="ctr"/>
            <a:r>
              <a:rPr lang="en-US" sz="1200" dirty="0" smtClean="0"/>
              <a:t>Together</a:t>
            </a:r>
            <a:endParaRPr lang="en-US" sz="1200" dirty="0"/>
          </a:p>
        </p:txBody>
      </p:sp>
      <p:sp>
        <p:nvSpPr>
          <p:cNvPr id="49" name="TextBox 48"/>
          <p:cNvSpPr txBox="1"/>
          <p:nvPr/>
        </p:nvSpPr>
        <p:spPr>
          <a:xfrm>
            <a:off x="797436" y="2970445"/>
            <a:ext cx="1133644" cy="369332"/>
          </a:xfrm>
          <a:prstGeom prst="rect">
            <a:avLst/>
          </a:prstGeom>
          <a:noFill/>
        </p:spPr>
        <p:txBody>
          <a:bodyPr wrap="none" rtlCol="0">
            <a:spAutoFit/>
          </a:bodyPr>
          <a:lstStyle/>
          <a:p>
            <a:r>
              <a:rPr lang="en-US" b="1" dirty="0" smtClean="0">
                <a:solidFill>
                  <a:schemeClr val="bg1"/>
                </a:solidFill>
              </a:rPr>
              <a:t>Alerting!</a:t>
            </a:r>
            <a:endParaRPr lang="en-US" b="1" dirty="0">
              <a:solidFill>
                <a:schemeClr val="bg1"/>
              </a:solidFill>
            </a:endParaRPr>
          </a:p>
        </p:txBody>
      </p:sp>
      <p:sp>
        <p:nvSpPr>
          <p:cNvPr id="48" name="Title 1"/>
          <p:cNvSpPr txBox="1">
            <a:spLocks/>
          </p:cNvSpPr>
          <p:nvPr/>
        </p:nvSpPr>
        <p:spPr bwMode="auto">
          <a:xfrm>
            <a:off x="477338" y="534193"/>
            <a:ext cx="11376025" cy="5064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lnSpc>
                <a:spcPct val="85000"/>
              </a:lnSpc>
              <a:spcBef>
                <a:spcPct val="0"/>
              </a:spcBef>
              <a:spcAft>
                <a:spcPct val="0"/>
              </a:spcAft>
              <a:defRPr lang="en-US" sz="3400" b="1" dirty="0">
                <a:solidFill>
                  <a:srgbClr val="0075B0"/>
                </a:solidFill>
                <a:latin typeface="+mj-lt"/>
                <a:ea typeface="+mj-ea"/>
                <a:cs typeface="+mj-cs"/>
              </a:defRPr>
            </a:lvl1pPr>
            <a:lvl2pPr algn="l" rtl="0" eaLnBrk="0" fontAlgn="base" hangingPunct="0">
              <a:lnSpc>
                <a:spcPct val="85000"/>
              </a:lnSpc>
              <a:spcBef>
                <a:spcPct val="0"/>
              </a:spcBef>
              <a:spcAft>
                <a:spcPct val="0"/>
              </a:spcAft>
              <a:defRPr sz="3400" b="1">
                <a:solidFill>
                  <a:srgbClr val="0075B0"/>
                </a:solidFill>
                <a:latin typeface="Arial" charset="0"/>
              </a:defRPr>
            </a:lvl2pPr>
            <a:lvl3pPr algn="l" rtl="0" eaLnBrk="0" fontAlgn="base" hangingPunct="0">
              <a:lnSpc>
                <a:spcPct val="85000"/>
              </a:lnSpc>
              <a:spcBef>
                <a:spcPct val="0"/>
              </a:spcBef>
              <a:spcAft>
                <a:spcPct val="0"/>
              </a:spcAft>
              <a:defRPr sz="3400" b="1">
                <a:solidFill>
                  <a:srgbClr val="0075B0"/>
                </a:solidFill>
                <a:latin typeface="Arial" charset="0"/>
              </a:defRPr>
            </a:lvl3pPr>
            <a:lvl4pPr algn="l" rtl="0" eaLnBrk="0" fontAlgn="base" hangingPunct="0">
              <a:lnSpc>
                <a:spcPct val="85000"/>
              </a:lnSpc>
              <a:spcBef>
                <a:spcPct val="0"/>
              </a:spcBef>
              <a:spcAft>
                <a:spcPct val="0"/>
              </a:spcAft>
              <a:defRPr sz="3400" b="1">
                <a:solidFill>
                  <a:srgbClr val="0075B0"/>
                </a:solidFill>
                <a:latin typeface="Arial" charset="0"/>
              </a:defRPr>
            </a:lvl4pPr>
            <a:lvl5pPr algn="l" rtl="0" eaLnBrk="0" fontAlgn="base" hangingPunct="0">
              <a:lnSpc>
                <a:spcPct val="85000"/>
              </a:lnSpc>
              <a:spcBef>
                <a:spcPct val="0"/>
              </a:spcBef>
              <a:spcAft>
                <a:spcPct val="0"/>
              </a:spcAft>
              <a:defRPr sz="3400" b="1">
                <a:solidFill>
                  <a:srgbClr val="0075B0"/>
                </a:solidFill>
                <a:latin typeface="Arial" charset="0"/>
              </a:defRPr>
            </a:lvl5pPr>
            <a:lvl6pPr marL="457200" algn="l" rtl="0" eaLnBrk="1" fontAlgn="base" hangingPunct="1">
              <a:lnSpc>
                <a:spcPct val="85000"/>
              </a:lnSpc>
              <a:spcBef>
                <a:spcPct val="0"/>
              </a:spcBef>
              <a:spcAft>
                <a:spcPct val="0"/>
              </a:spcAft>
              <a:defRPr sz="3200" b="1">
                <a:solidFill>
                  <a:schemeClr val="accent2"/>
                </a:solidFill>
                <a:latin typeface="Arial" charset="0"/>
              </a:defRPr>
            </a:lvl6pPr>
            <a:lvl7pPr marL="914400" algn="l" rtl="0" eaLnBrk="1" fontAlgn="base" hangingPunct="1">
              <a:lnSpc>
                <a:spcPct val="85000"/>
              </a:lnSpc>
              <a:spcBef>
                <a:spcPct val="0"/>
              </a:spcBef>
              <a:spcAft>
                <a:spcPct val="0"/>
              </a:spcAft>
              <a:defRPr sz="3200" b="1">
                <a:solidFill>
                  <a:schemeClr val="accent2"/>
                </a:solidFill>
                <a:latin typeface="Arial" charset="0"/>
              </a:defRPr>
            </a:lvl7pPr>
            <a:lvl8pPr marL="1371600" algn="l" rtl="0" eaLnBrk="1" fontAlgn="base" hangingPunct="1">
              <a:lnSpc>
                <a:spcPct val="85000"/>
              </a:lnSpc>
              <a:spcBef>
                <a:spcPct val="0"/>
              </a:spcBef>
              <a:spcAft>
                <a:spcPct val="0"/>
              </a:spcAft>
              <a:defRPr sz="3200" b="1">
                <a:solidFill>
                  <a:schemeClr val="accent2"/>
                </a:solidFill>
                <a:latin typeface="Arial" charset="0"/>
              </a:defRPr>
            </a:lvl8pPr>
            <a:lvl9pPr marL="1828800" algn="l" rtl="0" eaLnBrk="1" fontAlgn="base" hangingPunct="1">
              <a:lnSpc>
                <a:spcPct val="85000"/>
              </a:lnSpc>
              <a:spcBef>
                <a:spcPct val="0"/>
              </a:spcBef>
              <a:spcAft>
                <a:spcPct val="0"/>
              </a:spcAft>
              <a:defRPr sz="3200" b="1">
                <a:solidFill>
                  <a:schemeClr val="accent2"/>
                </a:solidFill>
                <a:latin typeface="Arial" charset="0"/>
              </a:defRPr>
            </a:lvl9pPr>
          </a:lstStyle>
          <a:p>
            <a:r>
              <a:rPr lang="en-US" sz="3200" dirty="0" smtClean="0"/>
              <a:t>Go from this: “OK, I have an alert. Now what should I do?”</a:t>
            </a:r>
            <a:endParaRPr lang="en-US" sz="3200" dirty="0"/>
          </a:p>
        </p:txBody>
      </p:sp>
      <p:sp>
        <p:nvSpPr>
          <p:cNvPr id="50" name="TextBox 49"/>
          <p:cNvSpPr txBox="1"/>
          <p:nvPr/>
        </p:nvSpPr>
        <p:spPr>
          <a:xfrm>
            <a:off x="2776745" y="1238564"/>
            <a:ext cx="1834156" cy="276999"/>
          </a:xfrm>
          <a:prstGeom prst="rect">
            <a:avLst/>
          </a:prstGeom>
          <a:noFill/>
        </p:spPr>
        <p:txBody>
          <a:bodyPr wrap="none" rtlCol="0">
            <a:spAutoFit/>
          </a:bodyPr>
          <a:lstStyle/>
          <a:p>
            <a:pPr algn="ctr"/>
            <a:r>
              <a:rPr lang="en-US" sz="1200" b="1" dirty="0" smtClean="0"/>
              <a:t>What are my Choices?</a:t>
            </a:r>
            <a:endParaRPr lang="en-US" sz="1200" b="1" dirty="0"/>
          </a:p>
        </p:txBody>
      </p:sp>
      <p:sp>
        <p:nvSpPr>
          <p:cNvPr id="51" name="TextBox 50"/>
          <p:cNvSpPr txBox="1"/>
          <p:nvPr/>
        </p:nvSpPr>
        <p:spPr>
          <a:xfrm>
            <a:off x="5732035" y="1207254"/>
            <a:ext cx="1999266" cy="276999"/>
          </a:xfrm>
          <a:prstGeom prst="rect">
            <a:avLst/>
          </a:prstGeom>
          <a:noFill/>
        </p:spPr>
        <p:txBody>
          <a:bodyPr wrap="none" rtlCol="0">
            <a:spAutoFit/>
          </a:bodyPr>
          <a:lstStyle/>
          <a:p>
            <a:pPr algn="ctr"/>
            <a:r>
              <a:rPr lang="en-US" sz="1200" b="1" dirty="0" smtClean="0"/>
              <a:t>Now it Gets Complicated</a:t>
            </a:r>
            <a:endParaRPr lang="en-US" sz="1200" b="1" dirty="0"/>
          </a:p>
        </p:txBody>
      </p:sp>
      <p:sp>
        <p:nvSpPr>
          <p:cNvPr id="52" name="TextBox 51"/>
          <p:cNvSpPr txBox="1"/>
          <p:nvPr/>
        </p:nvSpPr>
        <p:spPr>
          <a:xfrm>
            <a:off x="8545304" y="1065843"/>
            <a:ext cx="3136383" cy="461665"/>
          </a:xfrm>
          <a:prstGeom prst="rect">
            <a:avLst/>
          </a:prstGeom>
          <a:noFill/>
        </p:spPr>
        <p:txBody>
          <a:bodyPr wrap="square" rtlCol="0">
            <a:spAutoFit/>
          </a:bodyPr>
          <a:lstStyle/>
          <a:p>
            <a:pPr algn="ctr"/>
            <a:r>
              <a:rPr lang="en-US" sz="1200" b="1" dirty="0" smtClean="0"/>
              <a:t>Taking These Into Account Makes </a:t>
            </a:r>
            <a:r>
              <a:rPr lang="en-US" sz="1200" b="1" dirty="0"/>
              <a:t>I</a:t>
            </a:r>
            <a:r>
              <a:rPr lang="en-US" sz="1200" b="1" dirty="0" smtClean="0"/>
              <a:t>t Even More So.</a:t>
            </a:r>
            <a:endParaRPr lang="en-US" sz="1200" b="1" dirty="0"/>
          </a:p>
        </p:txBody>
      </p:sp>
    </p:spTree>
    <p:extLst>
      <p:ext uri="{BB962C8B-B14F-4D97-AF65-F5344CB8AC3E}">
        <p14:creationId xmlns:p14="http://schemas.microsoft.com/office/powerpoint/2010/main" val="1270608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par>
                          <p:cTn id="72" fill="hold">
                            <p:stCondLst>
                              <p:cond delay="2000"/>
                            </p:stCondLst>
                            <p:childTnLst>
                              <p:par>
                                <p:cTn id="73" presetID="10" presetClass="entr" presetSubtype="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childTnLst>
                          </p:cTn>
                        </p:par>
                        <p:par>
                          <p:cTn id="79" fill="hold">
                            <p:stCondLst>
                              <p:cond delay="2500"/>
                            </p:stCondLst>
                            <p:childTnLst>
                              <p:par>
                                <p:cTn id="80" presetID="10" presetClass="entr" presetSubtype="0"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par>
                          <p:cTn id="86" fill="hold">
                            <p:stCondLst>
                              <p:cond delay="3000"/>
                            </p:stCondLst>
                            <p:childTnLst>
                              <p:par>
                                <p:cTn id="87" presetID="10" presetClass="entr" presetSubtype="0"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500"/>
                                        <p:tgtEl>
                                          <p:spTgt spid="3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par>
                                <p:cTn id="98" presetID="1" presetClass="entr" presetSubtype="0" fill="hold" grpId="0" nodeType="withEffect">
                                  <p:stCondLst>
                                    <p:cond delay="0"/>
                                  </p:stCondLst>
                                  <p:childTnLst>
                                    <p:set>
                                      <p:cBhvr>
                                        <p:cTn id="99" dur="1" fill="hold">
                                          <p:stCondLst>
                                            <p:cond delay="0"/>
                                          </p:stCondLst>
                                        </p:cTn>
                                        <p:tgtEl>
                                          <p:spTgt spid="52"/>
                                        </p:tgtEl>
                                        <p:attrNameLst>
                                          <p:attrName>style.visibility</p:attrName>
                                        </p:attrNameLst>
                                      </p:cBhvr>
                                      <p:to>
                                        <p:strVal val="visible"/>
                                      </p:to>
                                    </p:set>
                                  </p:childTnLst>
                                </p:cTn>
                              </p:par>
                              <p:par>
                                <p:cTn id="100" presetID="10" presetClass="entr" presetSubtype="0" fill="hold" nodeType="with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fade">
                                      <p:cBhvr>
                                        <p:cTn id="102" dur="500"/>
                                        <p:tgtEl>
                                          <p:spTgt spid="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500"/>
                                        <p:tgtEl>
                                          <p:spTgt spid="3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500"/>
                                        <p:tgtEl>
                                          <p:spTgt spid="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fade">
                                      <p:cBhvr>
                                        <p:cTn id="11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8" grpId="0" animBg="1"/>
      <p:bldP spid="39" grpId="0"/>
      <p:bldP spid="42" grpId="0" animBg="1"/>
      <p:bldP spid="43" grpId="0"/>
      <p:bldP spid="47" grpId="0"/>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4158246" y="1700989"/>
            <a:ext cx="4337322" cy="4750129"/>
          </a:xfrm>
          <a:prstGeom prst="roundRect">
            <a:avLst>
              <a:gd name="adj" fmla="val 5353"/>
            </a:avLst>
          </a:pr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grpSp>
        <p:nvGrpSpPr>
          <p:cNvPr id="3" name="Group 32"/>
          <p:cNvGrpSpPr/>
          <p:nvPr/>
        </p:nvGrpSpPr>
        <p:grpSpPr>
          <a:xfrm>
            <a:off x="4509845" y="2707345"/>
            <a:ext cx="3572096" cy="1213726"/>
            <a:chOff x="38679" y="1314170"/>
            <a:chExt cx="6428465" cy="4854748"/>
          </a:xfrm>
        </p:grpSpPr>
        <p:sp>
          <p:nvSpPr>
            <p:cNvPr id="34" name="Freeform 33"/>
            <p:cNvSpPr/>
            <p:nvPr/>
          </p:nvSpPr>
          <p:spPr>
            <a:xfrm>
              <a:off x="38679" y="1876179"/>
              <a:ext cx="1713966" cy="4076502"/>
            </a:xfrm>
            <a:custGeom>
              <a:avLst/>
              <a:gdLst>
                <a:gd name="connsiteX0" fmla="*/ 0 w 1585509"/>
                <a:gd name="connsiteY0" fmla="*/ 158551 h 4076501"/>
                <a:gd name="connsiteX1" fmla="*/ 46439 w 1585509"/>
                <a:gd name="connsiteY1" fmla="*/ 46439 h 4076501"/>
                <a:gd name="connsiteX2" fmla="*/ 158552 w 1585509"/>
                <a:gd name="connsiteY2" fmla="*/ 1 h 4076501"/>
                <a:gd name="connsiteX3" fmla="*/ 1426958 w 1585509"/>
                <a:gd name="connsiteY3" fmla="*/ 0 h 4076501"/>
                <a:gd name="connsiteX4" fmla="*/ 1539070 w 1585509"/>
                <a:gd name="connsiteY4" fmla="*/ 46439 h 4076501"/>
                <a:gd name="connsiteX5" fmla="*/ 1585508 w 1585509"/>
                <a:gd name="connsiteY5" fmla="*/ 158552 h 4076501"/>
                <a:gd name="connsiteX6" fmla="*/ 1585509 w 1585509"/>
                <a:gd name="connsiteY6" fmla="*/ 3917950 h 4076501"/>
                <a:gd name="connsiteX7" fmla="*/ 1539070 w 1585509"/>
                <a:gd name="connsiteY7" fmla="*/ 4030063 h 4076501"/>
                <a:gd name="connsiteX8" fmla="*/ 1426957 w 1585509"/>
                <a:gd name="connsiteY8" fmla="*/ 4076501 h 4076501"/>
                <a:gd name="connsiteX9" fmla="*/ 158551 w 1585509"/>
                <a:gd name="connsiteY9" fmla="*/ 4076501 h 4076501"/>
                <a:gd name="connsiteX10" fmla="*/ 46439 w 1585509"/>
                <a:gd name="connsiteY10" fmla="*/ 4030062 h 4076501"/>
                <a:gd name="connsiteX11" fmla="*/ 1 w 1585509"/>
                <a:gd name="connsiteY11" fmla="*/ 3917949 h 4076501"/>
                <a:gd name="connsiteX12" fmla="*/ 0 w 1585509"/>
                <a:gd name="connsiteY12" fmla="*/ 158551 h 407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5509" h="4076501">
                  <a:moveTo>
                    <a:pt x="0" y="158551"/>
                  </a:moveTo>
                  <a:cubicBezTo>
                    <a:pt x="0" y="116501"/>
                    <a:pt x="16705" y="76173"/>
                    <a:pt x="46439" y="46439"/>
                  </a:cubicBezTo>
                  <a:cubicBezTo>
                    <a:pt x="76173" y="16705"/>
                    <a:pt x="116501" y="1"/>
                    <a:pt x="158552" y="1"/>
                  </a:cubicBezTo>
                  <a:lnTo>
                    <a:pt x="1426958" y="0"/>
                  </a:lnTo>
                  <a:cubicBezTo>
                    <a:pt x="1469008" y="0"/>
                    <a:pt x="1509336" y="16705"/>
                    <a:pt x="1539070" y="46439"/>
                  </a:cubicBezTo>
                  <a:cubicBezTo>
                    <a:pt x="1568804" y="76173"/>
                    <a:pt x="1585508" y="116501"/>
                    <a:pt x="1585508" y="158552"/>
                  </a:cubicBezTo>
                  <a:cubicBezTo>
                    <a:pt x="1585508" y="1411685"/>
                    <a:pt x="1585509" y="2664817"/>
                    <a:pt x="1585509" y="3917950"/>
                  </a:cubicBezTo>
                  <a:cubicBezTo>
                    <a:pt x="1585509" y="3960000"/>
                    <a:pt x="1568805" y="4000328"/>
                    <a:pt x="1539070" y="4030063"/>
                  </a:cubicBezTo>
                  <a:cubicBezTo>
                    <a:pt x="1509336" y="4059797"/>
                    <a:pt x="1469008" y="4076502"/>
                    <a:pt x="1426957" y="4076501"/>
                  </a:cubicBezTo>
                  <a:lnTo>
                    <a:pt x="158551" y="4076501"/>
                  </a:lnTo>
                  <a:cubicBezTo>
                    <a:pt x="116501" y="4076501"/>
                    <a:pt x="76173" y="4059797"/>
                    <a:pt x="46439" y="4030062"/>
                  </a:cubicBezTo>
                  <a:cubicBezTo>
                    <a:pt x="16705" y="4000328"/>
                    <a:pt x="1" y="3960000"/>
                    <a:pt x="1" y="3917949"/>
                  </a:cubicBezTo>
                  <a:cubicBezTo>
                    <a:pt x="1" y="2664816"/>
                    <a:pt x="0" y="1411684"/>
                    <a:pt x="0" y="158551"/>
                  </a:cubicBezTo>
                  <a:close/>
                </a:path>
              </a:pathLst>
            </a:cu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6758" tIns="66758" rIns="66758" bIns="66758" numCol="1" spcCol="1270" anchor="ctr" anchorCtr="0">
              <a:normAutofit/>
            </a:bodyPr>
            <a:lstStyle/>
            <a:p>
              <a:pPr lvl="0" algn="ctr" defTabSz="1422400">
                <a:lnSpc>
                  <a:spcPts val="1300"/>
                </a:lnSpc>
                <a:spcBef>
                  <a:spcPct val="0"/>
                </a:spcBef>
                <a:spcAft>
                  <a:spcPct val="35000"/>
                </a:spcAft>
              </a:pPr>
              <a:r>
                <a:rPr lang="en-US" sz="1000" b="1" dirty="0" smtClean="0">
                  <a:effectLst>
                    <a:outerShdw blurRad="38100" dist="38100" dir="2700000" algn="tl">
                      <a:srgbClr val="000000">
                        <a:alpha val="43137"/>
                      </a:srgbClr>
                    </a:outerShdw>
                  </a:effectLst>
                </a:rPr>
                <a:t>Problem</a:t>
              </a:r>
            </a:p>
            <a:p>
              <a:pPr lvl="0" algn="ctr" defTabSz="1422400">
                <a:lnSpc>
                  <a:spcPts val="1300"/>
                </a:lnSpc>
                <a:spcBef>
                  <a:spcPct val="0"/>
                </a:spcBef>
                <a:spcAft>
                  <a:spcPct val="35000"/>
                </a:spcAft>
              </a:pPr>
              <a:r>
                <a:rPr lang="en-US" sz="1000" b="1" dirty="0" smtClean="0">
                  <a:effectLst>
                    <a:outerShdw blurRad="38100" dist="38100" dir="2700000" algn="tl">
                      <a:srgbClr val="000000">
                        <a:alpha val="43137"/>
                      </a:srgbClr>
                    </a:outerShdw>
                  </a:effectLst>
                </a:rPr>
                <a:t>Detection</a:t>
              </a:r>
            </a:p>
            <a:p>
              <a:pPr lvl="0" algn="ctr" defTabSz="1422400">
                <a:lnSpc>
                  <a:spcPts val="1300"/>
                </a:lnSpc>
                <a:spcBef>
                  <a:spcPct val="0"/>
                </a:spcBef>
                <a:spcAft>
                  <a:spcPct val="35000"/>
                </a:spcAft>
              </a:pPr>
              <a:r>
                <a:rPr lang="en-US" sz="1000" b="1" dirty="0" smtClean="0">
                  <a:effectLst>
                    <a:outerShdw blurRad="38100" dist="38100" dir="2700000" algn="tl">
                      <a:srgbClr val="000000">
                        <a:alpha val="43137"/>
                      </a:srgbClr>
                    </a:outerShdw>
                  </a:effectLst>
                </a:rPr>
                <a:t>&amp; Resolution</a:t>
              </a:r>
              <a:endParaRPr lang="en-US" sz="1000" b="1" dirty="0">
                <a:effectLst>
                  <a:outerShdw blurRad="38100" dist="38100" dir="2700000" algn="tl">
                    <a:srgbClr val="000000">
                      <a:alpha val="43137"/>
                    </a:srgbClr>
                  </a:outerShdw>
                </a:effectLst>
              </a:endParaRPr>
            </a:p>
          </p:txBody>
        </p:sp>
        <p:sp>
          <p:nvSpPr>
            <p:cNvPr id="35" name="Freeform 34"/>
            <p:cNvSpPr/>
            <p:nvPr/>
          </p:nvSpPr>
          <p:spPr>
            <a:xfrm rot="16892927">
              <a:off x="958592" y="2930331"/>
              <a:ext cx="1985632" cy="22763"/>
            </a:xfrm>
            <a:custGeom>
              <a:avLst/>
              <a:gdLst>
                <a:gd name="connsiteX0" fmla="*/ 0 w 1985632"/>
                <a:gd name="connsiteY0" fmla="*/ 11381 h 22763"/>
                <a:gd name="connsiteX1" fmla="*/ 1985632 w 1985632"/>
                <a:gd name="connsiteY1" fmla="*/ 11381 h 22763"/>
              </a:gdLst>
              <a:ahLst/>
              <a:cxnLst>
                <a:cxn ang="0">
                  <a:pos x="connsiteX0" y="connsiteY0"/>
                </a:cxn>
                <a:cxn ang="0">
                  <a:pos x="connsiteX1" y="connsiteY1"/>
                </a:cxn>
              </a:cxnLst>
              <a:rect l="l" t="t" r="r" b="b"/>
              <a:pathLst>
                <a:path w="1985632" h="22763">
                  <a:moveTo>
                    <a:pt x="0" y="11381"/>
                  </a:moveTo>
                  <a:lnTo>
                    <a:pt x="1985632"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55874" tIns="-38260" rIns="955876" bIns="-38259" numCol="1" spcCol="1270" anchor="ctr" anchorCtr="0">
              <a:normAutofit/>
            </a:bodyPr>
            <a:lstStyle/>
            <a:p>
              <a:pPr lvl="0" algn="ctr" defTabSz="311150">
                <a:lnSpc>
                  <a:spcPct val="90000"/>
                </a:lnSpc>
                <a:spcBef>
                  <a:spcPct val="0"/>
                </a:spcBef>
                <a:spcAft>
                  <a:spcPct val="35000"/>
                </a:spcAft>
              </a:pPr>
              <a:endParaRPr lang="en-US" sz="600" kern="1200"/>
            </a:p>
          </p:txBody>
        </p:sp>
        <p:sp>
          <p:nvSpPr>
            <p:cNvPr id="36" name="Freeform 35"/>
            <p:cNvSpPr/>
            <p:nvPr/>
          </p:nvSpPr>
          <p:spPr>
            <a:xfrm>
              <a:off x="2150172" y="1664426"/>
              <a:ext cx="1362624" cy="609141"/>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rmAutofit lnSpcReduction="10000"/>
            </a:bodyPr>
            <a:lstStyle/>
            <a:p>
              <a:pPr lvl="0" algn="ctr" defTabSz="12446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Add Memory?</a:t>
              </a:r>
              <a:endParaRPr lang="en-US" sz="600" b="1" kern="1200" dirty="0">
                <a:effectLst>
                  <a:outerShdw blurRad="38100" dist="38100" dir="2700000" algn="tl">
                    <a:srgbClr val="000000">
                      <a:alpha val="43137"/>
                    </a:srgbClr>
                  </a:outerShdw>
                </a:effectLst>
              </a:endParaRPr>
            </a:p>
          </p:txBody>
        </p:sp>
        <p:sp>
          <p:nvSpPr>
            <p:cNvPr id="37" name="Freeform 36"/>
            <p:cNvSpPr/>
            <p:nvPr/>
          </p:nvSpPr>
          <p:spPr>
            <a:xfrm rot="17262559">
              <a:off x="1297983" y="3280588"/>
              <a:ext cx="1306849" cy="22763"/>
            </a:xfrm>
            <a:custGeom>
              <a:avLst/>
              <a:gdLst>
                <a:gd name="connsiteX0" fmla="*/ 0 w 1306849"/>
                <a:gd name="connsiteY0" fmla="*/ 11381 h 22763"/>
                <a:gd name="connsiteX1" fmla="*/ 1306849 w 1306849"/>
                <a:gd name="connsiteY1" fmla="*/ 11381 h 22763"/>
              </a:gdLst>
              <a:ahLst/>
              <a:cxnLst>
                <a:cxn ang="0">
                  <a:pos x="connsiteX0" y="connsiteY0"/>
                </a:cxn>
                <a:cxn ang="0">
                  <a:pos x="connsiteX1" y="connsiteY1"/>
                </a:cxn>
              </a:cxnLst>
              <a:rect l="l" t="t" r="r" b="b"/>
              <a:pathLst>
                <a:path w="1306849" h="22763">
                  <a:moveTo>
                    <a:pt x="0" y="11381"/>
                  </a:moveTo>
                  <a:lnTo>
                    <a:pt x="1306849"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33453" tIns="-21290" rIns="633453" bIns="-21290" numCol="1" spcCol="1270" anchor="ctr" anchorCtr="0">
              <a:normAutofit fontScale="85000" lnSpcReduction="20000"/>
            </a:bodyPr>
            <a:lstStyle/>
            <a:p>
              <a:pPr lvl="0" algn="ctr" defTabSz="222250">
                <a:lnSpc>
                  <a:spcPct val="90000"/>
                </a:lnSpc>
                <a:spcBef>
                  <a:spcPct val="0"/>
                </a:spcBef>
                <a:spcAft>
                  <a:spcPct val="35000"/>
                </a:spcAft>
              </a:pPr>
              <a:endParaRPr lang="en-US" sz="600" kern="1200"/>
            </a:p>
          </p:txBody>
        </p:sp>
        <p:sp>
          <p:nvSpPr>
            <p:cNvPr id="38" name="Freeform 37"/>
            <p:cNvSpPr/>
            <p:nvPr/>
          </p:nvSpPr>
          <p:spPr>
            <a:xfrm>
              <a:off x="2150172" y="2364939"/>
              <a:ext cx="1362624" cy="609141"/>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rmAutofit fontScale="92500" lnSpcReduction="10000"/>
            </a:bodyPr>
            <a:lstStyle/>
            <a:p>
              <a:pPr lvl="0" algn="ctr" defTabSz="12446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Provision a Machine?</a:t>
              </a:r>
              <a:endParaRPr lang="en-US" sz="600" b="1" kern="1200" dirty="0">
                <a:effectLst>
                  <a:outerShdw blurRad="38100" dist="38100" dir="2700000" algn="tl">
                    <a:srgbClr val="000000">
                      <a:alpha val="43137"/>
                    </a:srgbClr>
                  </a:outerShdw>
                </a:effectLst>
              </a:endParaRPr>
            </a:p>
          </p:txBody>
        </p:sp>
        <p:sp>
          <p:nvSpPr>
            <p:cNvPr id="39" name="Freeform 38"/>
            <p:cNvSpPr/>
            <p:nvPr/>
          </p:nvSpPr>
          <p:spPr>
            <a:xfrm rot="18368220">
              <a:off x="1614359" y="3630844"/>
              <a:ext cx="674098" cy="22763"/>
            </a:xfrm>
            <a:custGeom>
              <a:avLst/>
              <a:gdLst>
                <a:gd name="connsiteX0" fmla="*/ 0 w 674098"/>
                <a:gd name="connsiteY0" fmla="*/ 11381 h 22763"/>
                <a:gd name="connsiteX1" fmla="*/ 674098 w 674098"/>
                <a:gd name="connsiteY1" fmla="*/ 11381 h 22763"/>
              </a:gdLst>
              <a:ahLst/>
              <a:cxnLst>
                <a:cxn ang="0">
                  <a:pos x="connsiteX0" y="connsiteY0"/>
                </a:cxn>
                <a:cxn ang="0">
                  <a:pos x="connsiteX1" y="connsiteY1"/>
                </a:cxn>
              </a:cxnLst>
              <a:rect l="l" t="t" r="r" b="b"/>
              <a:pathLst>
                <a:path w="674098" h="22763">
                  <a:moveTo>
                    <a:pt x="0" y="11381"/>
                  </a:moveTo>
                  <a:lnTo>
                    <a:pt x="674098"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32897" tIns="-5471" rIns="332897" bIns="-5471" numCol="1" spcCol="1270" anchor="ctr" anchorCtr="0">
              <a:normAutofit fontScale="40000" lnSpcReduction="20000"/>
            </a:bodyPr>
            <a:lstStyle/>
            <a:p>
              <a:pPr lvl="0" algn="ctr" defTabSz="222250">
                <a:lnSpc>
                  <a:spcPct val="90000"/>
                </a:lnSpc>
                <a:spcBef>
                  <a:spcPct val="0"/>
                </a:spcBef>
                <a:spcAft>
                  <a:spcPct val="35000"/>
                </a:spcAft>
              </a:pPr>
              <a:endParaRPr lang="en-US" sz="600" kern="1200"/>
            </a:p>
          </p:txBody>
        </p:sp>
        <p:sp>
          <p:nvSpPr>
            <p:cNvPr id="40" name="Freeform 39"/>
            <p:cNvSpPr/>
            <p:nvPr/>
          </p:nvSpPr>
          <p:spPr>
            <a:xfrm>
              <a:off x="2150172" y="3065451"/>
              <a:ext cx="1362624" cy="609141"/>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rmAutofit lnSpcReduction="10000"/>
            </a:bodyPr>
            <a:lstStyle/>
            <a:p>
              <a:pPr lvl="0" algn="ctr" defTabSz="12446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Move a VM?</a:t>
              </a:r>
              <a:endParaRPr lang="en-US" sz="600" b="1" kern="1200" dirty="0">
                <a:effectLst>
                  <a:outerShdw blurRad="38100" dist="38100" dir="2700000" algn="tl">
                    <a:srgbClr val="000000">
                      <a:alpha val="43137"/>
                    </a:srgbClr>
                  </a:outerShdw>
                </a:effectLst>
              </a:endParaRPr>
            </a:p>
          </p:txBody>
        </p:sp>
        <p:sp>
          <p:nvSpPr>
            <p:cNvPr id="41" name="Freeform 40"/>
            <p:cNvSpPr/>
            <p:nvPr/>
          </p:nvSpPr>
          <p:spPr>
            <a:xfrm rot="17743219">
              <a:off x="2962660" y="2482999"/>
              <a:ext cx="1943874" cy="22763"/>
            </a:xfrm>
            <a:custGeom>
              <a:avLst/>
              <a:gdLst>
                <a:gd name="connsiteX0" fmla="*/ 0 w 1943874"/>
                <a:gd name="connsiteY0" fmla="*/ 11381 h 22763"/>
                <a:gd name="connsiteX1" fmla="*/ 1943874 w 1943874"/>
                <a:gd name="connsiteY1" fmla="*/ 11381 h 22763"/>
              </a:gdLst>
              <a:ahLst/>
              <a:cxnLst>
                <a:cxn ang="0">
                  <a:pos x="connsiteX0" y="connsiteY0"/>
                </a:cxn>
                <a:cxn ang="0">
                  <a:pos x="connsiteX1" y="connsiteY1"/>
                </a:cxn>
              </a:cxnLst>
              <a:rect l="l" t="t" r="r" b="b"/>
              <a:pathLst>
                <a:path w="1943874" h="22763">
                  <a:moveTo>
                    <a:pt x="0" y="11381"/>
                  </a:moveTo>
                  <a:lnTo>
                    <a:pt x="1943874"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36039" tIns="-37216" rIns="936041" bIns="-37215" numCol="1" spcCol="1270" anchor="ctr" anchorCtr="0">
              <a:normAutofit/>
            </a:bodyPr>
            <a:lstStyle/>
            <a:p>
              <a:pPr lvl="0" algn="ctr" defTabSz="266700">
                <a:lnSpc>
                  <a:spcPct val="90000"/>
                </a:lnSpc>
                <a:spcBef>
                  <a:spcPct val="0"/>
                </a:spcBef>
                <a:spcAft>
                  <a:spcPct val="35000"/>
                </a:spcAft>
              </a:pPr>
              <a:endParaRPr lang="en-US" sz="600" kern="1200"/>
            </a:p>
          </p:txBody>
        </p:sp>
        <p:sp>
          <p:nvSpPr>
            <p:cNvPr id="42" name="Freeform 41"/>
            <p:cNvSpPr/>
            <p:nvPr/>
          </p:nvSpPr>
          <p:spPr>
            <a:xfrm>
              <a:off x="4356396" y="1314170"/>
              <a:ext cx="2086601" cy="609141"/>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rmAutofit lnSpcReduction="10000"/>
            </a:bodyPr>
            <a:lstStyle/>
            <a:p>
              <a:pPr lvl="0" algn="ctr" defTabSz="12446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Which VM?</a:t>
              </a:r>
              <a:endParaRPr lang="en-US" sz="600" b="1" kern="1200" dirty="0">
                <a:effectLst>
                  <a:outerShdw blurRad="38100" dist="38100" dir="2700000" algn="tl">
                    <a:srgbClr val="000000">
                      <a:alpha val="43137"/>
                    </a:srgbClr>
                  </a:outerShdw>
                </a:effectLst>
              </a:endParaRPr>
            </a:p>
          </p:txBody>
        </p:sp>
        <p:sp>
          <p:nvSpPr>
            <p:cNvPr id="43" name="Freeform 42"/>
            <p:cNvSpPr/>
            <p:nvPr/>
          </p:nvSpPr>
          <p:spPr>
            <a:xfrm rot="18525535">
              <a:off x="3260843" y="2833256"/>
              <a:ext cx="1347507" cy="22763"/>
            </a:xfrm>
            <a:custGeom>
              <a:avLst/>
              <a:gdLst>
                <a:gd name="connsiteX0" fmla="*/ 0 w 1347507"/>
                <a:gd name="connsiteY0" fmla="*/ 11381 h 22763"/>
                <a:gd name="connsiteX1" fmla="*/ 1347507 w 1347507"/>
                <a:gd name="connsiteY1" fmla="*/ 11381 h 22763"/>
              </a:gdLst>
              <a:ahLst/>
              <a:cxnLst>
                <a:cxn ang="0">
                  <a:pos x="connsiteX0" y="connsiteY0"/>
                </a:cxn>
                <a:cxn ang="0">
                  <a:pos x="connsiteX1" y="connsiteY1"/>
                </a:cxn>
              </a:cxnLst>
              <a:rect l="l" t="t" r="r" b="b"/>
              <a:pathLst>
                <a:path w="1347507" h="22763">
                  <a:moveTo>
                    <a:pt x="0" y="11381"/>
                  </a:moveTo>
                  <a:lnTo>
                    <a:pt x="1347507"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52765" tIns="-22306" rIns="652766" bIns="-22307" numCol="1" spcCol="1270" anchor="ctr" anchorCtr="0">
              <a:normAutofit fontScale="85000" lnSpcReduction="20000"/>
            </a:bodyPr>
            <a:lstStyle/>
            <a:p>
              <a:pPr lvl="0" algn="ctr" defTabSz="222250">
                <a:lnSpc>
                  <a:spcPct val="90000"/>
                </a:lnSpc>
                <a:spcBef>
                  <a:spcPct val="0"/>
                </a:spcBef>
                <a:spcAft>
                  <a:spcPct val="35000"/>
                </a:spcAft>
              </a:pPr>
              <a:endParaRPr lang="en-US" sz="600" kern="1200"/>
            </a:p>
          </p:txBody>
        </p:sp>
        <p:sp>
          <p:nvSpPr>
            <p:cNvPr id="44" name="Freeform 43"/>
            <p:cNvSpPr/>
            <p:nvPr/>
          </p:nvSpPr>
          <p:spPr>
            <a:xfrm>
              <a:off x="4356396" y="2014682"/>
              <a:ext cx="2086601" cy="609141"/>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rmAutofit lnSpcReduction="10000"/>
            </a:bodyPr>
            <a:lstStyle/>
            <a:p>
              <a:pPr lvl="0" algn="ctr" defTabSz="12446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Where to?</a:t>
              </a:r>
              <a:endParaRPr lang="en-US" sz="600" b="1" kern="1200" dirty="0">
                <a:effectLst>
                  <a:outerShdw blurRad="38100" dist="38100" dir="2700000" algn="tl">
                    <a:srgbClr val="000000">
                      <a:alpha val="43137"/>
                    </a:srgbClr>
                  </a:outerShdw>
                </a:effectLst>
              </a:endParaRPr>
            </a:p>
          </p:txBody>
        </p:sp>
        <p:sp>
          <p:nvSpPr>
            <p:cNvPr id="45" name="Freeform 44"/>
            <p:cNvSpPr/>
            <p:nvPr/>
          </p:nvSpPr>
          <p:spPr>
            <a:xfrm rot="20247129">
              <a:off x="3477886" y="3183512"/>
              <a:ext cx="913422" cy="22763"/>
            </a:xfrm>
            <a:custGeom>
              <a:avLst/>
              <a:gdLst>
                <a:gd name="connsiteX0" fmla="*/ 0 w 913422"/>
                <a:gd name="connsiteY0" fmla="*/ 11381 h 22763"/>
                <a:gd name="connsiteX1" fmla="*/ 913422 w 913422"/>
                <a:gd name="connsiteY1" fmla="*/ 11381 h 22763"/>
              </a:gdLst>
              <a:ahLst/>
              <a:cxnLst>
                <a:cxn ang="0">
                  <a:pos x="connsiteX0" y="connsiteY0"/>
                </a:cxn>
                <a:cxn ang="0">
                  <a:pos x="connsiteX1" y="connsiteY1"/>
                </a:cxn>
              </a:cxnLst>
              <a:rect l="l" t="t" r="r" b="b"/>
              <a:pathLst>
                <a:path w="913422" h="22763">
                  <a:moveTo>
                    <a:pt x="0" y="11381"/>
                  </a:moveTo>
                  <a:lnTo>
                    <a:pt x="913422"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46574" tIns="-11455" rIns="446576" bIns="-11454" numCol="1" spcCol="1270" anchor="ctr" anchorCtr="0">
              <a:normAutofit fontScale="40000" lnSpcReduction="20000"/>
            </a:bodyPr>
            <a:lstStyle/>
            <a:p>
              <a:pPr lvl="0" algn="ctr" defTabSz="222250">
                <a:lnSpc>
                  <a:spcPct val="90000"/>
                </a:lnSpc>
                <a:spcBef>
                  <a:spcPct val="0"/>
                </a:spcBef>
                <a:spcAft>
                  <a:spcPct val="35000"/>
                </a:spcAft>
              </a:pPr>
              <a:endParaRPr lang="en-US" sz="600" kern="1200"/>
            </a:p>
          </p:txBody>
        </p:sp>
        <p:sp>
          <p:nvSpPr>
            <p:cNvPr id="46" name="Freeform 45"/>
            <p:cNvSpPr/>
            <p:nvPr/>
          </p:nvSpPr>
          <p:spPr>
            <a:xfrm>
              <a:off x="4356396" y="2715195"/>
              <a:ext cx="2086601" cy="609141"/>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71" tIns="29271" rIns="29271" bIns="29271" numCol="1" spcCol="1270" anchor="ctr" anchorCtr="0">
              <a:normAutofit fontScale="70000" lnSpcReduction="20000"/>
            </a:bodyPr>
            <a:lstStyle/>
            <a:p>
              <a:pPr lvl="0" algn="ctr" defTabSz="8001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Does the Target </a:t>
              </a:r>
              <a:r>
                <a:rPr lang="en-US" sz="600" b="1" dirty="0" smtClean="0">
                  <a:effectLst>
                    <a:outerShdw blurRad="38100" dist="38100" dir="2700000" algn="tl">
                      <a:srgbClr val="000000">
                        <a:alpha val="43137"/>
                      </a:srgbClr>
                    </a:outerShdw>
                  </a:effectLst>
                </a:rPr>
                <a:t>M</a:t>
              </a:r>
              <a:r>
                <a:rPr lang="en-US" sz="600" b="1" kern="1200" dirty="0" smtClean="0">
                  <a:effectLst>
                    <a:outerShdw blurRad="38100" dist="38100" dir="2700000" algn="tl">
                      <a:srgbClr val="000000">
                        <a:alpha val="43137"/>
                      </a:srgbClr>
                    </a:outerShdw>
                  </a:effectLst>
                </a:rPr>
                <a:t>achine </a:t>
              </a:r>
              <a:r>
                <a:rPr lang="en-US" sz="600" b="1" dirty="0" smtClean="0">
                  <a:effectLst>
                    <a:outerShdw blurRad="38100" dist="38100" dir="2700000" algn="tl">
                      <a:srgbClr val="000000">
                        <a:alpha val="43137"/>
                      </a:srgbClr>
                    </a:outerShdw>
                  </a:effectLst>
                </a:rPr>
                <a:t>H</a:t>
              </a:r>
              <a:r>
                <a:rPr lang="en-US" sz="600" b="1" kern="1200" dirty="0" smtClean="0">
                  <a:effectLst>
                    <a:outerShdw blurRad="38100" dist="38100" dir="2700000" algn="tl">
                      <a:srgbClr val="000000">
                        <a:alpha val="43137"/>
                      </a:srgbClr>
                    </a:outerShdw>
                  </a:effectLst>
                </a:rPr>
                <a:t>ave </a:t>
              </a:r>
              <a:r>
                <a:rPr lang="en-US" sz="600" b="1" dirty="0" smtClean="0">
                  <a:effectLst>
                    <a:outerShdw blurRad="38100" dist="38100" dir="2700000" algn="tl">
                      <a:srgbClr val="000000">
                        <a:alpha val="43137"/>
                      </a:srgbClr>
                    </a:outerShdw>
                  </a:effectLst>
                </a:rPr>
                <a:t>E</a:t>
              </a:r>
              <a:r>
                <a:rPr lang="en-US" sz="600" b="1" kern="1200" dirty="0" smtClean="0">
                  <a:effectLst>
                    <a:outerShdw blurRad="38100" dist="38100" dir="2700000" algn="tl">
                      <a:srgbClr val="000000">
                        <a:alpha val="43137"/>
                      </a:srgbClr>
                    </a:outerShdw>
                  </a:effectLst>
                </a:rPr>
                <a:t>nough IO Bandwidth?</a:t>
              </a:r>
              <a:endParaRPr lang="en-US" sz="600" b="1" kern="1200" dirty="0">
                <a:effectLst>
                  <a:outerShdw blurRad="38100" dist="38100" dir="2700000" algn="tl">
                    <a:srgbClr val="000000">
                      <a:alpha val="43137"/>
                    </a:srgbClr>
                  </a:outerShdw>
                </a:effectLst>
              </a:endParaRPr>
            </a:p>
          </p:txBody>
        </p:sp>
        <p:sp>
          <p:nvSpPr>
            <p:cNvPr id="47" name="Freeform 46"/>
            <p:cNvSpPr/>
            <p:nvPr/>
          </p:nvSpPr>
          <p:spPr>
            <a:xfrm rot="1352871">
              <a:off x="3477886" y="3533768"/>
              <a:ext cx="913422" cy="22763"/>
            </a:xfrm>
            <a:custGeom>
              <a:avLst/>
              <a:gdLst>
                <a:gd name="connsiteX0" fmla="*/ 0 w 913422"/>
                <a:gd name="connsiteY0" fmla="*/ 11381 h 22763"/>
                <a:gd name="connsiteX1" fmla="*/ 913422 w 913422"/>
                <a:gd name="connsiteY1" fmla="*/ 11381 h 22763"/>
              </a:gdLst>
              <a:ahLst/>
              <a:cxnLst>
                <a:cxn ang="0">
                  <a:pos x="connsiteX0" y="connsiteY0"/>
                </a:cxn>
                <a:cxn ang="0">
                  <a:pos x="connsiteX1" y="connsiteY1"/>
                </a:cxn>
              </a:cxnLst>
              <a:rect l="l" t="t" r="r" b="b"/>
              <a:pathLst>
                <a:path w="913422" h="22763">
                  <a:moveTo>
                    <a:pt x="0" y="11381"/>
                  </a:moveTo>
                  <a:lnTo>
                    <a:pt x="913422"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46575" tIns="-11454" rIns="446575" bIns="-11455" numCol="1" spcCol="1270" anchor="ctr" anchorCtr="0">
              <a:normAutofit fontScale="40000" lnSpcReduction="20000"/>
            </a:bodyPr>
            <a:lstStyle/>
            <a:p>
              <a:pPr lvl="0" algn="ctr" defTabSz="222250">
                <a:lnSpc>
                  <a:spcPct val="90000"/>
                </a:lnSpc>
                <a:spcBef>
                  <a:spcPct val="0"/>
                </a:spcBef>
                <a:spcAft>
                  <a:spcPct val="35000"/>
                </a:spcAft>
              </a:pPr>
              <a:endParaRPr lang="en-US" sz="600" kern="1200"/>
            </a:p>
          </p:txBody>
        </p:sp>
        <p:sp>
          <p:nvSpPr>
            <p:cNvPr id="48" name="Freeform 47"/>
            <p:cNvSpPr/>
            <p:nvPr/>
          </p:nvSpPr>
          <p:spPr>
            <a:xfrm>
              <a:off x="4356396" y="3415707"/>
              <a:ext cx="2086601" cy="609141"/>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71" tIns="29271" rIns="29271" bIns="29271" numCol="1" spcCol="1270" anchor="ctr" anchorCtr="0">
              <a:normAutofit fontScale="70000" lnSpcReduction="20000"/>
            </a:bodyPr>
            <a:lstStyle/>
            <a:p>
              <a:pPr lvl="0" algn="ctr" defTabSz="8001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Does the Target </a:t>
              </a:r>
              <a:r>
                <a:rPr lang="en-US" sz="600" b="1" dirty="0" smtClean="0">
                  <a:effectLst>
                    <a:outerShdw blurRad="38100" dist="38100" dir="2700000" algn="tl">
                      <a:srgbClr val="000000">
                        <a:alpha val="43137"/>
                      </a:srgbClr>
                    </a:outerShdw>
                  </a:effectLst>
                </a:rPr>
                <a:t>M</a:t>
              </a:r>
              <a:r>
                <a:rPr lang="en-US" sz="600" b="1" kern="1200" dirty="0" smtClean="0">
                  <a:effectLst>
                    <a:outerShdw blurRad="38100" dist="38100" dir="2700000" algn="tl">
                      <a:srgbClr val="000000">
                        <a:alpha val="43137"/>
                      </a:srgbClr>
                    </a:outerShdw>
                  </a:effectLst>
                </a:rPr>
                <a:t>achine Have </a:t>
              </a:r>
              <a:r>
                <a:rPr lang="en-US" sz="600" b="1" dirty="0" smtClean="0">
                  <a:effectLst>
                    <a:outerShdw blurRad="38100" dist="38100" dir="2700000" algn="tl">
                      <a:srgbClr val="000000">
                        <a:alpha val="43137"/>
                      </a:srgbClr>
                    </a:outerShdw>
                  </a:effectLst>
                </a:rPr>
                <a:t>E</a:t>
              </a:r>
              <a:r>
                <a:rPr lang="en-US" sz="600" b="1" kern="1200" dirty="0" smtClean="0">
                  <a:effectLst>
                    <a:outerShdw blurRad="38100" dist="38100" dir="2700000" algn="tl">
                      <a:srgbClr val="000000">
                        <a:alpha val="43137"/>
                      </a:srgbClr>
                    </a:outerShdw>
                  </a:effectLst>
                </a:rPr>
                <a:t>nough CPU?</a:t>
              </a:r>
              <a:endParaRPr lang="en-US" sz="600" b="1" kern="1200" dirty="0">
                <a:effectLst>
                  <a:outerShdw blurRad="38100" dist="38100" dir="2700000" algn="tl">
                    <a:srgbClr val="000000">
                      <a:alpha val="43137"/>
                    </a:srgbClr>
                  </a:outerShdw>
                </a:effectLst>
              </a:endParaRPr>
            </a:p>
          </p:txBody>
        </p:sp>
        <p:sp>
          <p:nvSpPr>
            <p:cNvPr id="49" name="Freeform 48"/>
            <p:cNvSpPr/>
            <p:nvPr/>
          </p:nvSpPr>
          <p:spPr>
            <a:xfrm rot="3074465">
              <a:off x="3260843" y="3884024"/>
              <a:ext cx="1347507" cy="22763"/>
            </a:xfrm>
            <a:custGeom>
              <a:avLst/>
              <a:gdLst>
                <a:gd name="connsiteX0" fmla="*/ 0 w 1347507"/>
                <a:gd name="connsiteY0" fmla="*/ 11381 h 22763"/>
                <a:gd name="connsiteX1" fmla="*/ 1347507 w 1347507"/>
                <a:gd name="connsiteY1" fmla="*/ 11381 h 22763"/>
              </a:gdLst>
              <a:ahLst/>
              <a:cxnLst>
                <a:cxn ang="0">
                  <a:pos x="connsiteX0" y="connsiteY0"/>
                </a:cxn>
                <a:cxn ang="0">
                  <a:pos x="connsiteX1" y="connsiteY1"/>
                </a:cxn>
              </a:cxnLst>
              <a:rect l="l" t="t" r="r" b="b"/>
              <a:pathLst>
                <a:path w="1347507" h="22763">
                  <a:moveTo>
                    <a:pt x="0" y="11381"/>
                  </a:moveTo>
                  <a:lnTo>
                    <a:pt x="1347507"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52766" tIns="-22307" rIns="652765" bIns="-22306" numCol="1" spcCol="1270" anchor="ctr" anchorCtr="0">
              <a:normAutofit fontScale="85000" lnSpcReduction="20000"/>
            </a:bodyPr>
            <a:lstStyle/>
            <a:p>
              <a:pPr lvl="0" algn="ctr" defTabSz="222250">
                <a:lnSpc>
                  <a:spcPct val="90000"/>
                </a:lnSpc>
                <a:spcBef>
                  <a:spcPct val="0"/>
                </a:spcBef>
                <a:spcAft>
                  <a:spcPct val="35000"/>
                </a:spcAft>
              </a:pPr>
              <a:endParaRPr lang="en-US" sz="600" kern="1200"/>
            </a:p>
          </p:txBody>
        </p:sp>
        <p:sp>
          <p:nvSpPr>
            <p:cNvPr id="50" name="Freeform 49"/>
            <p:cNvSpPr/>
            <p:nvPr/>
          </p:nvSpPr>
          <p:spPr>
            <a:xfrm>
              <a:off x="4356397" y="4116220"/>
              <a:ext cx="2086602" cy="669666"/>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71" tIns="29271" rIns="29271" bIns="29271" numCol="1" spcCol="1270" anchor="ctr" anchorCtr="0">
              <a:normAutofit fontScale="85000" lnSpcReduction="20000"/>
            </a:bodyPr>
            <a:lstStyle/>
            <a:p>
              <a:pPr lvl="0" algn="ctr" defTabSz="8001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Does the </a:t>
              </a:r>
              <a:r>
                <a:rPr lang="en-US" sz="600" b="1" dirty="0" smtClean="0">
                  <a:effectLst>
                    <a:outerShdw blurRad="38100" dist="38100" dir="2700000" algn="tl">
                      <a:srgbClr val="000000">
                        <a:alpha val="43137"/>
                      </a:srgbClr>
                    </a:outerShdw>
                  </a:effectLst>
                </a:rPr>
                <a:t>T</a:t>
              </a:r>
              <a:r>
                <a:rPr lang="en-US" sz="600" b="1" kern="1200" dirty="0" smtClean="0">
                  <a:effectLst>
                    <a:outerShdw blurRad="38100" dist="38100" dir="2700000" algn="tl">
                      <a:srgbClr val="000000">
                        <a:alpha val="43137"/>
                      </a:srgbClr>
                    </a:outerShdw>
                  </a:effectLst>
                </a:rPr>
                <a:t>arget </a:t>
              </a:r>
              <a:r>
                <a:rPr lang="en-US" sz="600" b="1" dirty="0" smtClean="0">
                  <a:effectLst>
                    <a:outerShdw blurRad="38100" dist="38100" dir="2700000" algn="tl">
                      <a:srgbClr val="000000">
                        <a:alpha val="43137"/>
                      </a:srgbClr>
                    </a:outerShdw>
                  </a:effectLst>
                </a:rPr>
                <a:t>M</a:t>
              </a:r>
              <a:r>
                <a:rPr lang="en-US" sz="600" b="1" kern="1200" dirty="0" smtClean="0">
                  <a:effectLst>
                    <a:outerShdw blurRad="38100" dist="38100" dir="2700000" algn="tl">
                      <a:srgbClr val="000000">
                        <a:alpha val="43137"/>
                      </a:srgbClr>
                    </a:outerShdw>
                  </a:effectLst>
                </a:rPr>
                <a:t>achine </a:t>
              </a:r>
              <a:r>
                <a:rPr lang="en-US" sz="600" b="1" dirty="0" smtClean="0">
                  <a:effectLst>
                    <a:outerShdw blurRad="38100" dist="38100" dir="2700000" algn="tl">
                      <a:srgbClr val="000000">
                        <a:alpha val="43137"/>
                      </a:srgbClr>
                    </a:outerShdw>
                  </a:effectLst>
                </a:rPr>
                <a:t>H</a:t>
              </a:r>
              <a:r>
                <a:rPr lang="en-US" sz="600" b="1" kern="1200" dirty="0" smtClean="0">
                  <a:effectLst>
                    <a:outerShdw blurRad="38100" dist="38100" dir="2700000" algn="tl">
                      <a:srgbClr val="000000">
                        <a:alpha val="43137"/>
                      </a:srgbClr>
                    </a:outerShdw>
                  </a:effectLst>
                </a:rPr>
                <a:t>ave Enough Net Bandwidth?</a:t>
              </a:r>
              <a:endParaRPr lang="en-US" sz="600" b="1" kern="1200" dirty="0">
                <a:effectLst>
                  <a:outerShdw blurRad="38100" dist="38100" dir="2700000" algn="tl">
                    <a:srgbClr val="000000">
                      <a:alpha val="43137"/>
                    </a:srgbClr>
                  </a:outerShdw>
                </a:effectLst>
              </a:endParaRPr>
            </a:p>
          </p:txBody>
        </p:sp>
        <p:sp>
          <p:nvSpPr>
            <p:cNvPr id="51" name="Freeform 50"/>
            <p:cNvSpPr/>
            <p:nvPr/>
          </p:nvSpPr>
          <p:spPr>
            <a:xfrm rot="3818517">
              <a:off x="2969433" y="4234281"/>
              <a:ext cx="1954474" cy="22763"/>
            </a:xfrm>
            <a:custGeom>
              <a:avLst/>
              <a:gdLst>
                <a:gd name="connsiteX0" fmla="*/ 0 w 1954474"/>
                <a:gd name="connsiteY0" fmla="*/ 11381 h 22763"/>
                <a:gd name="connsiteX1" fmla="*/ 1954474 w 1954474"/>
                <a:gd name="connsiteY1" fmla="*/ 11381 h 22763"/>
              </a:gdLst>
              <a:ahLst/>
              <a:cxnLst>
                <a:cxn ang="0">
                  <a:pos x="connsiteX0" y="connsiteY0"/>
                </a:cxn>
                <a:cxn ang="0">
                  <a:pos x="connsiteX1" y="connsiteY1"/>
                </a:cxn>
              </a:cxnLst>
              <a:rect l="l" t="t" r="r" b="b"/>
              <a:pathLst>
                <a:path w="1954474" h="22763">
                  <a:moveTo>
                    <a:pt x="0" y="11381"/>
                  </a:moveTo>
                  <a:lnTo>
                    <a:pt x="1954474"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41075" tIns="-37480" rIns="941075" bIns="-37481" numCol="1" spcCol="1270" anchor="ctr" anchorCtr="0">
              <a:normAutofit/>
            </a:bodyPr>
            <a:lstStyle/>
            <a:p>
              <a:pPr lvl="0" algn="ctr" defTabSz="311150">
                <a:lnSpc>
                  <a:spcPct val="90000"/>
                </a:lnSpc>
                <a:spcBef>
                  <a:spcPct val="0"/>
                </a:spcBef>
                <a:spcAft>
                  <a:spcPct val="35000"/>
                </a:spcAft>
              </a:pPr>
              <a:endParaRPr lang="en-US" sz="600" kern="1200"/>
            </a:p>
          </p:txBody>
        </p:sp>
        <p:sp>
          <p:nvSpPr>
            <p:cNvPr id="52" name="Freeform 51"/>
            <p:cNvSpPr/>
            <p:nvPr/>
          </p:nvSpPr>
          <p:spPr>
            <a:xfrm>
              <a:off x="4380543" y="4816732"/>
              <a:ext cx="2086601" cy="669668"/>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71" tIns="29271" rIns="29271" bIns="29271" numCol="1" spcCol="1270" anchor="ctr" anchorCtr="0">
              <a:normAutofit fontScale="85000" lnSpcReduction="20000"/>
            </a:bodyPr>
            <a:lstStyle/>
            <a:p>
              <a:pPr lvl="0" algn="ctr" defTabSz="8001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Does the Target </a:t>
              </a:r>
              <a:r>
                <a:rPr lang="en-US" sz="600" b="1" dirty="0" smtClean="0">
                  <a:effectLst>
                    <a:outerShdw blurRad="38100" dist="38100" dir="2700000" algn="tl">
                      <a:srgbClr val="000000">
                        <a:alpha val="43137"/>
                      </a:srgbClr>
                    </a:outerShdw>
                  </a:effectLst>
                </a:rPr>
                <a:t>M</a:t>
              </a:r>
              <a:r>
                <a:rPr lang="en-US" sz="600" b="1" kern="1200" dirty="0" smtClean="0">
                  <a:effectLst>
                    <a:outerShdw blurRad="38100" dist="38100" dir="2700000" algn="tl">
                      <a:srgbClr val="000000">
                        <a:alpha val="43137"/>
                      </a:srgbClr>
                    </a:outerShdw>
                  </a:effectLst>
                </a:rPr>
                <a:t>achine </a:t>
              </a:r>
              <a:r>
                <a:rPr lang="en-US" sz="600" b="1" dirty="0" smtClean="0">
                  <a:effectLst>
                    <a:outerShdw blurRad="38100" dist="38100" dir="2700000" algn="tl">
                      <a:srgbClr val="000000">
                        <a:alpha val="43137"/>
                      </a:srgbClr>
                    </a:outerShdw>
                  </a:effectLst>
                </a:rPr>
                <a:t>H</a:t>
              </a:r>
              <a:r>
                <a:rPr lang="en-US" sz="600" b="1" kern="1200" dirty="0" smtClean="0">
                  <a:effectLst>
                    <a:outerShdw blurRad="38100" dist="38100" dir="2700000" algn="tl">
                      <a:srgbClr val="000000">
                        <a:alpha val="43137"/>
                      </a:srgbClr>
                    </a:outerShdw>
                  </a:effectLst>
                </a:rPr>
                <a:t>ave </a:t>
              </a:r>
              <a:r>
                <a:rPr lang="en-US" sz="600" b="1" dirty="0" smtClean="0">
                  <a:effectLst>
                    <a:outerShdw blurRad="38100" dist="38100" dir="2700000" algn="tl">
                      <a:srgbClr val="000000">
                        <a:alpha val="43137"/>
                      </a:srgbClr>
                    </a:outerShdw>
                  </a:effectLst>
                </a:rPr>
                <a:t>A</a:t>
              </a:r>
              <a:r>
                <a:rPr lang="en-US" sz="600" b="1" kern="1200" dirty="0" smtClean="0">
                  <a:effectLst>
                    <a:outerShdw blurRad="38100" dist="38100" dir="2700000" algn="tl">
                      <a:srgbClr val="000000">
                        <a:alpha val="43137"/>
                      </a:srgbClr>
                    </a:outerShdw>
                  </a:effectLst>
                </a:rPr>
                <a:t>ccess to the Data </a:t>
              </a:r>
              <a:r>
                <a:rPr lang="en-US" sz="600" b="1" dirty="0" smtClean="0">
                  <a:effectLst>
                    <a:outerShdw blurRad="38100" dist="38100" dir="2700000" algn="tl">
                      <a:srgbClr val="000000">
                        <a:alpha val="43137"/>
                      </a:srgbClr>
                    </a:outerShdw>
                  </a:effectLst>
                </a:rPr>
                <a:t>S</a:t>
              </a:r>
              <a:r>
                <a:rPr lang="en-US" sz="600" b="1" kern="1200" dirty="0" smtClean="0">
                  <a:effectLst>
                    <a:outerShdw blurRad="38100" dist="38100" dir="2700000" algn="tl">
                      <a:srgbClr val="000000">
                        <a:alpha val="43137"/>
                      </a:srgbClr>
                    </a:outerShdw>
                  </a:effectLst>
                </a:rPr>
                <a:t>tore </a:t>
              </a:r>
              <a:r>
                <a:rPr lang="en-US" sz="600" b="1" dirty="0" smtClean="0">
                  <a:effectLst>
                    <a:outerShdw blurRad="38100" dist="38100" dir="2700000" algn="tl">
                      <a:srgbClr val="000000">
                        <a:alpha val="43137"/>
                      </a:srgbClr>
                    </a:outerShdw>
                  </a:effectLst>
                </a:rPr>
                <a:t>R</a:t>
              </a:r>
              <a:r>
                <a:rPr lang="en-US" sz="600" b="1" kern="1200" dirty="0" smtClean="0">
                  <a:effectLst>
                    <a:outerShdw blurRad="38100" dist="38100" dir="2700000" algn="tl">
                      <a:srgbClr val="000000">
                        <a:alpha val="43137"/>
                      </a:srgbClr>
                    </a:outerShdw>
                  </a:effectLst>
                </a:rPr>
                <a:t>equired by the VM?</a:t>
              </a:r>
              <a:endParaRPr lang="en-US" sz="600" b="1" kern="1200" dirty="0">
                <a:effectLst>
                  <a:outerShdw blurRad="38100" dist="38100" dir="2700000" algn="tl">
                    <a:srgbClr val="000000">
                      <a:alpha val="43137"/>
                    </a:srgbClr>
                  </a:outerShdw>
                </a:effectLst>
              </a:endParaRPr>
            </a:p>
          </p:txBody>
        </p:sp>
        <p:sp>
          <p:nvSpPr>
            <p:cNvPr id="53" name="Freeform 52"/>
            <p:cNvSpPr/>
            <p:nvPr/>
          </p:nvSpPr>
          <p:spPr>
            <a:xfrm rot="1286362">
              <a:off x="1737868" y="3981100"/>
              <a:ext cx="427079" cy="22763"/>
            </a:xfrm>
            <a:custGeom>
              <a:avLst/>
              <a:gdLst>
                <a:gd name="connsiteX0" fmla="*/ 0 w 427079"/>
                <a:gd name="connsiteY0" fmla="*/ 11381 h 22763"/>
                <a:gd name="connsiteX1" fmla="*/ 427079 w 427079"/>
                <a:gd name="connsiteY1" fmla="*/ 11381 h 22763"/>
              </a:gdLst>
              <a:ahLst/>
              <a:cxnLst>
                <a:cxn ang="0">
                  <a:pos x="connsiteX0" y="connsiteY0"/>
                </a:cxn>
                <a:cxn ang="0">
                  <a:pos x="connsiteX1" y="connsiteY1"/>
                </a:cxn>
              </a:cxnLst>
              <a:rect l="l" t="t" r="r" b="b"/>
              <a:pathLst>
                <a:path w="427079" h="22763">
                  <a:moveTo>
                    <a:pt x="0" y="11381"/>
                  </a:moveTo>
                  <a:lnTo>
                    <a:pt x="427079"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15563" tIns="704" rIns="215562" bIns="705" numCol="1" spcCol="1270" anchor="ctr" anchorCtr="0">
              <a:normAutofit fontScale="25000" lnSpcReduction="20000"/>
            </a:bodyPr>
            <a:lstStyle/>
            <a:p>
              <a:pPr lvl="0" algn="ctr" defTabSz="222250">
                <a:lnSpc>
                  <a:spcPct val="90000"/>
                </a:lnSpc>
                <a:spcBef>
                  <a:spcPct val="0"/>
                </a:spcBef>
                <a:spcAft>
                  <a:spcPct val="35000"/>
                </a:spcAft>
              </a:pPr>
              <a:endParaRPr lang="en-US" sz="600" kern="1200"/>
            </a:p>
          </p:txBody>
        </p:sp>
        <p:sp>
          <p:nvSpPr>
            <p:cNvPr id="54" name="Freeform 53"/>
            <p:cNvSpPr/>
            <p:nvPr/>
          </p:nvSpPr>
          <p:spPr>
            <a:xfrm>
              <a:off x="2150172" y="3765964"/>
              <a:ext cx="1362624" cy="609141"/>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rmAutofit lnSpcReduction="10000"/>
            </a:bodyPr>
            <a:lstStyle/>
            <a:p>
              <a:pPr lvl="0" algn="ctr" defTabSz="12446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Resize a VM?</a:t>
              </a:r>
              <a:endParaRPr lang="en-US" sz="600" b="1" kern="1200" dirty="0">
                <a:effectLst>
                  <a:outerShdw blurRad="38100" dist="38100" dir="2700000" algn="tl">
                    <a:srgbClr val="000000">
                      <a:alpha val="43137"/>
                    </a:srgbClr>
                  </a:outerShdw>
                </a:effectLst>
              </a:endParaRPr>
            </a:p>
          </p:txBody>
        </p:sp>
        <p:sp>
          <p:nvSpPr>
            <p:cNvPr id="55" name="Freeform 54"/>
            <p:cNvSpPr/>
            <p:nvPr/>
          </p:nvSpPr>
          <p:spPr>
            <a:xfrm rot="4677089">
              <a:off x="981027" y="4856741"/>
              <a:ext cx="1950349" cy="22763"/>
            </a:xfrm>
            <a:custGeom>
              <a:avLst/>
              <a:gdLst>
                <a:gd name="connsiteX0" fmla="*/ 0 w 1950349"/>
                <a:gd name="connsiteY0" fmla="*/ 11381 h 22763"/>
                <a:gd name="connsiteX1" fmla="*/ 1950349 w 1950349"/>
                <a:gd name="connsiteY1" fmla="*/ 11381 h 22763"/>
              </a:gdLst>
              <a:ahLst/>
              <a:cxnLst>
                <a:cxn ang="0">
                  <a:pos x="connsiteX0" y="connsiteY0"/>
                </a:cxn>
                <a:cxn ang="0">
                  <a:pos x="connsiteX1" y="connsiteY1"/>
                </a:cxn>
              </a:cxnLst>
              <a:rect l="l" t="t" r="r" b="b"/>
              <a:pathLst>
                <a:path w="1950349" h="22763">
                  <a:moveTo>
                    <a:pt x="0" y="11381"/>
                  </a:moveTo>
                  <a:lnTo>
                    <a:pt x="1950349" y="11381"/>
                  </a:lnTo>
                </a:path>
              </a:pathLst>
            </a:custGeom>
            <a:noFill/>
            <a:ln>
              <a:solidFill>
                <a:srgbClr val="7F7F7F"/>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939116" tIns="-37378" rIns="939115" bIns="-37377" numCol="1" spcCol="1270" anchor="ctr" anchorCtr="0">
              <a:normAutofit/>
            </a:bodyPr>
            <a:lstStyle/>
            <a:p>
              <a:pPr lvl="0" algn="ctr" defTabSz="266700">
                <a:lnSpc>
                  <a:spcPct val="90000"/>
                </a:lnSpc>
                <a:spcBef>
                  <a:spcPct val="0"/>
                </a:spcBef>
                <a:spcAft>
                  <a:spcPct val="35000"/>
                </a:spcAft>
              </a:pPr>
              <a:endParaRPr lang="en-US" sz="600" kern="1200"/>
            </a:p>
          </p:txBody>
        </p:sp>
        <p:sp>
          <p:nvSpPr>
            <p:cNvPr id="56" name="Freeform 55"/>
            <p:cNvSpPr/>
            <p:nvPr/>
          </p:nvSpPr>
          <p:spPr>
            <a:xfrm>
              <a:off x="2159760" y="5559777"/>
              <a:ext cx="1362624" cy="609141"/>
            </a:xfrm>
            <a:custGeom>
              <a:avLst/>
              <a:gdLst>
                <a:gd name="connsiteX0" fmla="*/ 0 w 1362624"/>
                <a:gd name="connsiteY0" fmla="*/ 60914 h 609141"/>
                <a:gd name="connsiteX1" fmla="*/ 17841 w 1362624"/>
                <a:gd name="connsiteY1" fmla="*/ 17841 h 609141"/>
                <a:gd name="connsiteX2" fmla="*/ 60914 w 1362624"/>
                <a:gd name="connsiteY2" fmla="*/ 0 h 609141"/>
                <a:gd name="connsiteX3" fmla="*/ 1301710 w 1362624"/>
                <a:gd name="connsiteY3" fmla="*/ 0 h 609141"/>
                <a:gd name="connsiteX4" fmla="*/ 1344783 w 1362624"/>
                <a:gd name="connsiteY4" fmla="*/ 17841 h 609141"/>
                <a:gd name="connsiteX5" fmla="*/ 1362624 w 1362624"/>
                <a:gd name="connsiteY5" fmla="*/ 60914 h 609141"/>
                <a:gd name="connsiteX6" fmla="*/ 1362624 w 1362624"/>
                <a:gd name="connsiteY6" fmla="*/ 548227 h 609141"/>
                <a:gd name="connsiteX7" fmla="*/ 1344783 w 1362624"/>
                <a:gd name="connsiteY7" fmla="*/ 591300 h 609141"/>
                <a:gd name="connsiteX8" fmla="*/ 1301710 w 1362624"/>
                <a:gd name="connsiteY8" fmla="*/ 609141 h 609141"/>
                <a:gd name="connsiteX9" fmla="*/ 60914 w 1362624"/>
                <a:gd name="connsiteY9" fmla="*/ 609141 h 609141"/>
                <a:gd name="connsiteX10" fmla="*/ 17841 w 1362624"/>
                <a:gd name="connsiteY10" fmla="*/ 591300 h 609141"/>
                <a:gd name="connsiteX11" fmla="*/ 0 w 1362624"/>
                <a:gd name="connsiteY11" fmla="*/ 548227 h 609141"/>
                <a:gd name="connsiteX12" fmla="*/ 0 w 1362624"/>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2624" h="609141">
                  <a:moveTo>
                    <a:pt x="0" y="60914"/>
                  </a:moveTo>
                  <a:cubicBezTo>
                    <a:pt x="0" y="44759"/>
                    <a:pt x="6418" y="29265"/>
                    <a:pt x="17841" y="17841"/>
                  </a:cubicBezTo>
                  <a:cubicBezTo>
                    <a:pt x="29265" y="6417"/>
                    <a:pt x="44758" y="0"/>
                    <a:pt x="60914" y="0"/>
                  </a:cubicBezTo>
                  <a:lnTo>
                    <a:pt x="1301710" y="0"/>
                  </a:lnTo>
                  <a:cubicBezTo>
                    <a:pt x="1317865" y="0"/>
                    <a:pt x="1333359" y="6418"/>
                    <a:pt x="1344783" y="17841"/>
                  </a:cubicBezTo>
                  <a:cubicBezTo>
                    <a:pt x="1356207" y="29265"/>
                    <a:pt x="1362624" y="44758"/>
                    <a:pt x="1362624" y="60914"/>
                  </a:cubicBezTo>
                  <a:lnTo>
                    <a:pt x="1362624" y="548227"/>
                  </a:lnTo>
                  <a:cubicBezTo>
                    <a:pt x="1362624" y="564382"/>
                    <a:pt x="1356206" y="579876"/>
                    <a:pt x="1344783" y="591300"/>
                  </a:cubicBezTo>
                  <a:cubicBezTo>
                    <a:pt x="1333359" y="602724"/>
                    <a:pt x="1317866" y="609141"/>
                    <a:pt x="1301710"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rmAutofit lnSpcReduction="10000"/>
            </a:bodyPr>
            <a:lstStyle/>
            <a:p>
              <a:pPr lvl="0" algn="ctr" defTabSz="12446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Suspend a VM?</a:t>
              </a:r>
              <a:endParaRPr lang="en-US" sz="600" b="1" kern="1200" dirty="0">
                <a:effectLst>
                  <a:outerShdw blurRad="38100" dist="38100" dir="2700000" algn="tl">
                    <a:srgbClr val="000000">
                      <a:alpha val="43137"/>
                    </a:srgbClr>
                  </a:outerShdw>
                </a:effectLst>
              </a:endParaRPr>
            </a:p>
          </p:txBody>
        </p:sp>
        <p:sp>
          <p:nvSpPr>
            <p:cNvPr id="57" name="Freeform 56"/>
            <p:cNvSpPr/>
            <p:nvPr/>
          </p:nvSpPr>
          <p:spPr>
            <a:xfrm>
              <a:off x="3522385" y="5852966"/>
              <a:ext cx="833268" cy="22763"/>
            </a:xfrm>
            <a:custGeom>
              <a:avLst/>
              <a:gdLst>
                <a:gd name="connsiteX0" fmla="*/ 0 w 833268"/>
                <a:gd name="connsiteY0" fmla="*/ 11381 h 22763"/>
                <a:gd name="connsiteX1" fmla="*/ 833268 w 833268"/>
                <a:gd name="connsiteY1" fmla="*/ 11381 h 22763"/>
              </a:gdLst>
              <a:ahLst/>
              <a:cxnLst>
                <a:cxn ang="0">
                  <a:pos x="connsiteX0" y="connsiteY0"/>
                </a:cxn>
                <a:cxn ang="0">
                  <a:pos x="connsiteX1" y="connsiteY1"/>
                </a:cxn>
              </a:cxnLst>
              <a:rect l="l" t="t" r="r" b="b"/>
              <a:pathLst>
                <a:path w="833268" h="22763">
                  <a:moveTo>
                    <a:pt x="0" y="11381"/>
                  </a:moveTo>
                  <a:lnTo>
                    <a:pt x="833268" y="11381"/>
                  </a:lnTo>
                </a:path>
              </a:pathLst>
            </a:custGeom>
            <a:noFill/>
            <a:ln>
              <a:solidFill>
                <a:srgbClr val="7F7F7F"/>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08502" tIns="-9450" rIns="408503" bIns="-9450" numCol="1" spcCol="1270" anchor="ctr" anchorCtr="0">
              <a:normAutofit fontScale="40000" lnSpcReduction="20000"/>
            </a:bodyPr>
            <a:lstStyle/>
            <a:p>
              <a:pPr lvl="0" algn="ctr" defTabSz="222250">
                <a:lnSpc>
                  <a:spcPct val="90000"/>
                </a:lnSpc>
                <a:spcBef>
                  <a:spcPct val="0"/>
                </a:spcBef>
                <a:spcAft>
                  <a:spcPct val="35000"/>
                </a:spcAft>
              </a:pPr>
              <a:endParaRPr lang="en-US" sz="600" kern="1200"/>
            </a:p>
          </p:txBody>
        </p:sp>
        <p:sp>
          <p:nvSpPr>
            <p:cNvPr id="58" name="Freeform 57"/>
            <p:cNvSpPr/>
            <p:nvPr/>
          </p:nvSpPr>
          <p:spPr>
            <a:xfrm>
              <a:off x="4355653" y="5559777"/>
              <a:ext cx="2086601" cy="609141"/>
            </a:xfrm>
            <a:custGeom>
              <a:avLst/>
              <a:gdLst>
                <a:gd name="connsiteX0" fmla="*/ 0 w 2086601"/>
                <a:gd name="connsiteY0" fmla="*/ 60914 h 609141"/>
                <a:gd name="connsiteX1" fmla="*/ 17841 w 2086601"/>
                <a:gd name="connsiteY1" fmla="*/ 17841 h 609141"/>
                <a:gd name="connsiteX2" fmla="*/ 60914 w 2086601"/>
                <a:gd name="connsiteY2" fmla="*/ 0 h 609141"/>
                <a:gd name="connsiteX3" fmla="*/ 2025687 w 2086601"/>
                <a:gd name="connsiteY3" fmla="*/ 0 h 609141"/>
                <a:gd name="connsiteX4" fmla="*/ 2068760 w 2086601"/>
                <a:gd name="connsiteY4" fmla="*/ 17841 h 609141"/>
                <a:gd name="connsiteX5" fmla="*/ 2086601 w 2086601"/>
                <a:gd name="connsiteY5" fmla="*/ 60914 h 609141"/>
                <a:gd name="connsiteX6" fmla="*/ 2086601 w 2086601"/>
                <a:gd name="connsiteY6" fmla="*/ 548227 h 609141"/>
                <a:gd name="connsiteX7" fmla="*/ 2068760 w 2086601"/>
                <a:gd name="connsiteY7" fmla="*/ 591300 h 609141"/>
                <a:gd name="connsiteX8" fmla="*/ 2025687 w 2086601"/>
                <a:gd name="connsiteY8" fmla="*/ 609141 h 609141"/>
                <a:gd name="connsiteX9" fmla="*/ 60914 w 2086601"/>
                <a:gd name="connsiteY9" fmla="*/ 609141 h 609141"/>
                <a:gd name="connsiteX10" fmla="*/ 17841 w 2086601"/>
                <a:gd name="connsiteY10" fmla="*/ 591300 h 609141"/>
                <a:gd name="connsiteX11" fmla="*/ 0 w 2086601"/>
                <a:gd name="connsiteY11" fmla="*/ 548227 h 609141"/>
                <a:gd name="connsiteX12" fmla="*/ 0 w 2086601"/>
                <a:gd name="connsiteY12" fmla="*/ 60914 h 60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6601" h="609141">
                  <a:moveTo>
                    <a:pt x="0" y="60914"/>
                  </a:moveTo>
                  <a:cubicBezTo>
                    <a:pt x="0" y="44759"/>
                    <a:pt x="6418" y="29265"/>
                    <a:pt x="17841" y="17841"/>
                  </a:cubicBezTo>
                  <a:cubicBezTo>
                    <a:pt x="29265" y="6417"/>
                    <a:pt x="44758" y="0"/>
                    <a:pt x="60914" y="0"/>
                  </a:cubicBezTo>
                  <a:lnTo>
                    <a:pt x="2025687" y="0"/>
                  </a:lnTo>
                  <a:cubicBezTo>
                    <a:pt x="2041842" y="0"/>
                    <a:pt x="2057336" y="6418"/>
                    <a:pt x="2068760" y="17841"/>
                  </a:cubicBezTo>
                  <a:cubicBezTo>
                    <a:pt x="2080184" y="29265"/>
                    <a:pt x="2086601" y="44758"/>
                    <a:pt x="2086601" y="60914"/>
                  </a:cubicBezTo>
                  <a:lnTo>
                    <a:pt x="2086601" y="548227"/>
                  </a:lnTo>
                  <a:cubicBezTo>
                    <a:pt x="2086601" y="564382"/>
                    <a:pt x="2080183" y="579876"/>
                    <a:pt x="2068760" y="591300"/>
                  </a:cubicBezTo>
                  <a:cubicBezTo>
                    <a:pt x="2057336" y="602724"/>
                    <a:pt x="2041843" y="609141"/>
                    <a:pt x="2025687" y="609141"/>
                  </a:cubicBezTo>
                  <a:lnTo>
                    <a:pt x="60914" y="609141"/>
                  </a:lnTo>
                  <a:cubicBezTo>
                    <a:pt x="44759" y="609141"/>
                    <a:pt x="29265" y="602723"/>
                    <a:pt x="17841" y="591300"/>
                  </a:cubicBezTo>
                  <a:cubicBezTo>
                    <a:pt x="6417" y="579876"/>
                    <a:pt x="0" y="564383"/>
                    <a:pt x="0" y="548227"/>
                  </a:cubicBezTo>
                  <a:lnTo>
                    <a:pt x="0" y="60914"/>
                  </a:lnTo>
                  <a:close/>
                </a:path>
              </a:pathLst>
            </a:cu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21" tIns="35621" rIns="35621" bIns="35621" numCol="1" spcCol="1270" anchor="ctr" anchorCtr="0">
              <a:normAutofit lnSpcReduction="10000"/>
            </a:bodyPr>
            <a:lstStyle/>
            <a:p>
              <a:pPr lvl="0" algn="ctr" defTabSz="1244600">
                <a:lnSpc>
                  <a:spcPct val="90000"/>
                </a:lnSpc>
                <a:spcBef>
                  <a:spcPct val="0"/>
                </a:spcBef>
                <a:spcAft>
                  <a:spcPct val="35000"/>
                </a:spcAft>
              </a:pPr>
              <a:r>
                <a:rPr lang="en-US" sz="600" b="1" kern="1200" dirty="0" smtClean="0">
                  <a:effectLst>
                    <a:outerShdw blurRad="38100" dist="38100" dir="2700000" algn="tl">
                      <a:srgbClr val="000000">
                        <a:alpha val="43137"/>
                      </a:srgbClr>
                    </a:outerShdw>
                  </a:effectLst>
                </a:rPr>
                <a:t>Which VM?</a:t>
              </a:r>
              <a:endParaRPr lang="en-US" sz="600" b="1" kern="1200" dirty="0">
                <a:effectLst>
                  <a:outerShdw blurRad="38100" dist="38100" dir="2700000" algn="tl">
                    <a:srgbClr val="000000">
                      <a:alpha val="43137"/>
                    </a:srgbClr>
                  </a:outerShdw>
                </a:effectLst>
              </a:endParaRPr>
            </a:p>
          </p:txBody>
        </p:sp>
      </p:grpSp>
      <p:sp>
        <p:nvSpPr>
          <p:cNvPr id="81" name="Rectangle 80"/>
          <p:cNvSpPr/>
          <p:nvPr/>
        </p:nvSpPr>
        <p:spPr>
          <a:xfrm>
            <a:off x="4441691" y="4076054"/>
            <a:ext cx="3677307" cy="14103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800" dirty="0" smtClean="0"/>
              <a:t>To this: </a:t>
            </a:r>
            <a:r>
              <a:rPr lang="en-US" sz="2800" u="sng" dirty="0" smtClean="0"/>
              <a:t>No more alerts</a:t>
            </a:r>
            <a:r>
              <a:rPr lang="en-US" sz="2800" dirty="0" smtClean="0"/>
              <a:t>. “My environment is optimized and stays that way”. </a:t>
            </a:r>
            <a:endParaRPr lang="en-US" sz="2800" dirty="0"/>
          </a:p>
        </p:txBody>
      </p:sp>
      <p:sp>
        <p:nvSpPr>
          <p:cNvPr id="10" name="TextBox 9"/>
          <p:cNvSpPr txBox="1"/>
          <p:nvPr/>
        </p:nvSpPr>
        <p:spPr>
          <a:xfrm>
            <a:off x="424002" y="2561237"/>
            <a:ext cx="3562440" cy="823302"/>
          </a:xfrm>
          <a:prstGeom prst="rect">
            <a:avLst/>
          </a:prstGeom>
          <a:noFill/>
        </p:spPr>
        <p:txBody>
          <a:bodyPr wrap="square" rtlCol="0">
            <a:spAutoFit/>
          </a:bodyPr>
          <a:lstStyle/>
          <a:p>
            <a:pPr marL="166688" indent="-166688">
              <a:lnSpc>
                <a:spcPts val="1900"/>
              </a:lnSpc>
              <a:buFont typeface="Arial" pitchFamily="34" charset="0"/>
              <a:buChar char="•"/>
            </a:pPr>
            <a:r>
              <a:rPr lang="en-US" sz="1700" dirty="0" smtClean="0">
                <a:solidFill>
                  <a:srgbClr val="7F7F7F"/>
                </a:solidFill>
              </a:rPr>
              <a:t>vCPU, vMemory,</a:t>
            </a:r>
            <a:br>
              <a:rPr lang="en-US" sz="1700" dirty="0" smtClean="0">
                <a:solidFill>
                  <a:srgbClr val="7F7F7F"/>
                </a:solidFill>
              </a:rPr>
            </a:br>
            <a:r>
              <a:rPr lang="en-US" sz="1700" dirty="0" smtClean="0">
                <a:solidFill>
                  <a:srgbClr val="7F7F7F"/>
                </a:solidFill>
              </a:rPr>
              <a:t>SMP Wait Times, IOPs, Latency, Disc Space</a:t>
            </a:r>
          </a:p>
        </p:txBody>
      </p:sp>
      <p:sp>
        <p:nvSpPr>
          <p:cNvPr id="15" name="Right Arrow 14"/>
          <p:cNvSpPr/>
          <p:nvPr/>
        </p:nvSpPr>
        <p:spPr>
          <a:xfrm>
            <a:off x="459060" y="1533846"/>
            <a:ext cx="3568259" cy="930238"/>
          </a:xfrm>
          <a:prstGeom prst="rightArrow">
            <a:avLst>
              <a:gd name="adj1" fmla="val 60508"/>
              <a:gd name="adj2" fmla="val 31269"/>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900"/>
              </a:lnSpc>
            </a:pPr>
            <a:r>
              <a:rPr lang="en-US" sz="1900" b="1" dirty="0" smtClean="0"/>
              <a:t>100s/1000s of</a:t>
            </a:r>
            <a:br>
              <a:rPr lang="en-US" sz="1900" b="1" dirty="0" smtClean="0"/>
            </a:br>
            <a:r>
              <a:rPr lang="en-US" sz="1900" b="1" dirty="0" smtClean="0"/>
              <a:t>Input Parameters</a:t>
            </a:r>
            <a:endParaRPr lang="en-US" sz="1900" b="1" dirty="0"/>
          </a:p>
        </p:txBody>
      </p:sp>
      <p:sp>
        <p:nvSpPr>
          <p:cNvPr id="19" name="TextBox 18"/>
          <p:cNvSpPr txBox="1"/>
          <p:nvPr/>
        </p:nvSpPr>
        <p:spPr>
          <a:xfrm>
            <a:off x="4732221" y="5677700"/>
            <a:ext cx="3135954" cy="579646"/>
          </a:xfrm>
          <a:prstGeom prst="rect">
            <a:avLst/>
          </a:prstGeom>
          <a:noFill/>
        </p:spPr>
        <p:txBody>
          <a:bodyPr wrap="square" rtlCol="0">
            <a:spAutoFit/>
          </a:bodyPr>
          <a:lstStyle/>
          <a:p>
            <a:pPr algn="ctr">
              <a:lnSpc>
                <a:spcPts val="1900"/>
              </a:lnSpc>
            </a:pPr>
            <a:r>
              <a:rPr lang="en-US" dirty="0" smtClean="0">
                <a:solidFill>
                  <a:schemeClr val="bg1"/>
                </a:solidFill>
                <a:effectLst>
                  <a:outerShdw blurRad="38100" dist="38100" dir="2700000" algn="tl">
                    <a:srgbClr val="000000">
                      <a:alpha val="43137"/>
                    </a:srgbClr>
                  </a:outerShdw>
                </a:effectLst>
              </a:rPr>
              <a:t>Real Time  </a:t>
            </a:r>
          </a:p>
          <a:p>
            <a:pPr algn="ctr">
              <a:lnSpc>
                <a:spcPts val="1900"/>
              </a:lnSpc>
            </a:pPr>
            <a:r>
              <a:rPr lang="en-US" dirty="0" smtClean="0">
                <a:solidFill>
                  <a:schemeClr val="bg1"/>
                </a:solidFill>
                <a:effectLst>
                  <a:outerShdw blurRad="38100" dist="38100" dir="2700000" algn="tl">
                    <a:srgbClr val="000000">
                      <a:alpha val="43137"/>
                    </a:srgbClr>
                  </a:outerShdw>
                </a:effectLst>
              </a:rPr>
              <a:t>&amp; Offline Planning</a:t>
            </a:r>
          </a:p>
        </p:txBody>
      </p:sp>
      <p:sp>
        <p:nvSpPr>
          <p:cNvPr id="20" name="TextBox 19"/>
          <p:cNvSpPr txBox="1"/>
          <p:nvPr/>
        </p:nvSpPr>
        <p:spPr>
          <a:xfrm>
            <a:off x="5011029" y="1864425"/>
            <a:ext cx="2578334" cy="677108"/>
          </a:xfrm>
          <a:prstGeom prst="rect">
            <a:avLst/>
          </a:prstGeom>
          <a:noFill/>
        </p:spPr>
        <p:txBody>
          <a:bodyPr wrap="none" rtlCol="0">
            <a:spAutoFit/>
          </a:bodyPr>
          <a:lstStyle/>
          <a:p>
            <a:pPr algn="ctr"/>
            <a:r>
              <a:rPr lang="en-US" sz="1900" b="1" dirty="0" smtClean="0">
                <a:solidFill>
                  <a:schemeClr val="bg1"/>
                </a:solidFill>
                <a:effectLst>
                  <a:outerShdw blurRad="38100" dist="38100" dir="2700000" algn="tl">
                    <a:srgbClr val="000000">
                      <a:alpha val="43137"/>
                    </a:srgbClr>
                  </a:outerShdw>
                </a:effectLst>
              </a:rPr>
              <a:t>Intelligent Workload </a:t>
            </a:r>
          </a:p>
          <a:p>
            <a:pPr algn="ctr"/>
            <a:r>
              <a:rPr lang="en-US" sz="1900" b="1" dirty="0" smtClean="0">
                <a:solidFill>
                  <a:schemeClr val="bg1"/>
                </a:solidFill>
                <a:effectLst>
                  <a:outerShdw blurRad="38100" dist="38100" dir="2700000" algn="tl">
                    <a:srgbClr val="000000">
                      <a:alpha val="43137"/>
                    </a:srgbClr>
                  </a:outerShdw>
                </a:effectLst>
              </a:rPr>
              <a:t>Management</a:t>
            </a:r>
          </a:p>
        </p:txBody>
      </p:sp>
      <p:sp>
        <p:nvSpPr>
          <p:cNvPr id="22" name="Rounded Rectangle 21"/>
          <p:cNvSpPr/>
          <p:nvPr/>
        </p:nvSpPr>
        <p:spPr>
          <a:xfrm>
            <a:off x="5073400" y="1460664"/>
            <a:ext cx="2453596" cy="415638"/>
          </a:xfrm>
          <a:prstGeom prst="roundRect">
            <a:avLst/>
          </a:prstGeom>
          <a:solidFill>
            <a:schemeClr val="bg1"/>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logo.png"/>
          <p:cNvPicPr>
            <a:picLocks noChangeAspect="1"/>
          </p:cNvPicPr>
          <p:nvPr/>
        </p:nvPicPr>
        <p:blipFill>
          <a:blip r:embed="rId3" cstate="print"/>
          <a:stretch>
            <a:fillRect/>
          </a:stretch>
        </p:blipFill>
        <p:spPr>
          <a:xfrm>
            <a:off x="5226363" y="1460664"/>
            <a:ext cx="2126057" cy="415638"/>
          </a:xfrm>
          <a:prstGeom prst="rect">
            <a:avLst/>
          </a:prstGeom>
        </p:spPr>
      </p:pic>
      <p:sp>
        <p:nvSpPr>
          <p:cNvPr id="23" name="Right Arrow 22"/>
          <p:cNvSpPr/>
          <p:nvPr/>
        </p:nvSpPr>
        <p:spPr>
          <a:xfrm>
            <a:off x="8624515" y="1460664"/>
            <a:ext cx="3362471" cy="930238"/>
          </a:xfrm>
          <a:prstGeom prst="rightArrow">
            <a:avLst>
              <a:gd name="adj1" fmla="val 60508"/>
              <a:gd name="adj2" fmla="val 31269"/>
            </a:avLst>
          </a:pr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900"/>
              </a:lnSpc>
            </a:pPr>
            <a:r>
              <a:rPr lang="en-US" sz="1900" b="1" dirty="0" smtClean="0"/>
              <a:t>Outputs</a:t>
            </a:r>
            <a:endParaRPr lang="en-US" sz="1900" b="1" dirty="0"/>
          </a:p>
        </p:txBody>
      </p:sp>
      <p:sp>
        <p:nvSpPr>
          <p:cNvPr id="24" name="TextBox 23"/>
          <p:cNvSpPr txBox="1"/>
          <p:nvPr/>
        </p:nvSpPr>
        <p:spPr>
          <a:xfrm>
            <a:off x="424002" y="2321589"/>
            <a:ext cx="2283638" cy="335989"/>
          </a:xfrm>
          <a:prstGeom prst="rect">
            <a:avLst/>
          </a:prstGeom>
          <a:noFill/>
        </p:spPr>
        <p:txBody>
          <a:bodyPr wrap="none" rtlCol="0">
            <a:spAutoFit/>
          </a:bodyPr>
          <a:lstStyle/>
          <a:p>
            <a:pPr>
              <a:lnSpc>
                <a:spcPts val="1900"/>
              </a:lnSpc>
            </a:pPr>
            <a:r>
              <a:rPr lang="en-US" b="1" dirty="0" smtClean="0">
                <a:solidFill>
                  <a:srgbClr val="FF6600"/>
                </a:solidFill>
              </a:rPr>
              <a:t>Workload Demand:</a:t>
            </a:r>
            <a:endParaRPr lang="en-US" b="1" dirty="0">
              <a:solidFill>
                <a:srgbClr val="FF6600"/>
              </a:solidFill>
            </a:endParaRPr>
          </a:p>
        </p:txBody>
      </p:sp>
      <p:sp>
        <p:nvSpPr>
          <p:cNvPr id="25" name="TextBox 24"/>
          <p:cNvSpPr txBox="1"/>
          <p:nvPr/>
        </p:nvSpPr>
        <p:spPr>
          <a:xfrm>
            <a:off x="424002" y="3878381"/>
            <a:ext cx="3359282" cy="584775"/>
          </a:xfrm>
          <a:prstGeom prst="rect">
            <a:avLst/>
          </a:prstGeom>
          <a:noFill/>
        </p:spPr>
        <p:txBody>
          <a:bodyPr wrap="square" rtlCol="0">
            <a:spAutoFit/>
          </a:bodyPr>
          <a:lstStyle/>
          <a:p>
            <a:pPr marL="166688" indent="-166688">
              <a:buFont typeface="Arial" pitchFamily="34" charset="0"/>
              <a:buChar char="•"/>
            </a:pPr>
            <a:r>
              <a:rPr lang="en-US" sz="1600" dirty="0" smtClean="0">
                <a:solidFill>
                  <a:srgbClr val="7F7F7F"/>
                </a:solidFill>
              </a:rPr>
              <a:t>CPU, Memory, Ballooning, Swapping, SMP Queues</a:t>
            </a:r>
            <a:endParaRPr lang="en-US" sz="1700" dirty="0" smtClean="0">
              <a:solidFill>
                <a:srgbClr val="7F7F7F"/>
              </a:solidFill>
            </a:endParaRPr>
          </a:p>
        </p:txBody>
      </p:sp>
      <p:sp>
        <p:nvSpPr>
          <p:cNvPr id="26" name="TextBox 25"/>
          <p:cNvSpPr txBox="1"/>
          <p:nvPr/>
        </p:nvSpPr>
        <p:spPr>
          <a:xfrm>
            <a:off x="424002" y="3395074"/>
            <a:ext cx="1980029" cy="579646"/>
          </a:xfrm>
          <a:prstGeom prst="rect">
            <a:avLst/>
          </a:prstGeom>
          <a:noFill/>
        </p:spPr>
        <p:txBody>
          <a:bodyPr wrap="none" rtlCol="0">
            <a:spAutoFit/>
          </a:bodyPr>
          <a:lstStyle/>
          <a:p>
            <a:pPr>
              <a:lnSpc>
                <a:spcPts val="1900"/>
              </a:lnSpc>
            </a:pPr>
            <a:r>
              <a:rPr lang="en-US" b="1" dirty="0" smtClean="0">
                <a:solidFill>
                  <a:srgbClr val="FF6600"/>
                </a:solidFill>
              </a:rPr>
              <a:t>Host Capacity</a:t>
            </a:r>
            <a:br>
              <a:rPr lang="en-US" b="1" dirty="0" smtClean="0">
                <a:solidFill>
                  <a:srgbClr val="FF6600"/>
                </a:solidFill>
              </a:rPr>
            </a:br>
            <a:r>
              <a:rPr lang="en-US" b="1" dirty="0" smtClean="0">
                <a:solidFill>
                  <a:srgbClr val="FF6600"/>
                </a:solidFill>
              </a:rPr>
              <a:t>&amp; Consumption:</a:t>
            </a:r>
            <a:endParaRPr lang="en-US" b="1" dirty="0">
              <a:solidFill>
                <a:srgbClr val="FF6600"/>
              </a:solidFill>
            </a:endParaRPr>
          </a:p>
        </p:txBody>
      </p:sp>
      <p:sp>
        <p:nvSpPr>
          <p:cNvPr id="27" name="TextBox 26"/>
          <p:cNvSpPr txBox="1"/>
          <p:nvPr/>
        </p:nvSpPr>
        <p:spPr>
          <a:xfrm>
            <a:off x="424002" y="4968871"/>
            <a:ext cx="3359282" cy="338554"/>
          </a:xfrm>
          <a:prstGeom prst="rect">
            <a:avLst/>
          </a:prstGeom>
          <a:noFill/>
        </p:spPr>
        <p:txBody>
          <a:bodyPr wrap="square" rtlCol="0">
            <a:spAutoFit/>
          </a:bodyPr>
          <a:lstStyle/>
          <a:p>
            <a:pPr marL="166688" indent="-166688">
              <a:buFont typeface="Arial" pitchFamily="34" charset="0"/>
              <a:buChar char="•"/>
            </a:pPr>
            <a:r>
              <a:rPr lang="en-US" sz="1600" dirty="0" smtClean="0">
                <a:solidFill>
                  <a:srgbClr val="7F7F7F"/>
                </a:solidFill>
              </a:rPr>
              <a:t>Disc Space, IOPS, Latency</a:t>
            </a:r>
          </a:p>
        </p:txBody>
      </p:sp>
      <p:sp>
        <p:nvSpPr>
          <p:cNvPr id="28" name="TextBox 27"/>
          <p:cNvSpPr txBox="1"/>
          <p:nvPr/>
        </p:nvSpPr>
        <p:spPr>
          <a:xfrm>
            <a:off x="424002" y="4485565"/>
            <a:ext cx="2982010" cy="579646"/>
          </a:xfrm>
          <a:prstGeom prst="rect">
            <a:avLst/>
          </a:prstGeom>
          <a:noFill/>
        </p:spPr>
        <p:txBody>
          <a:bodyPr wrap="square" rtlCol="0">
            <a:spAutoFit/>
          </a:bodyPr>
          <a:lstStyle/>
          <a:p>
            <a:pPr>
              <a:lnSpc>
                <a:spcPts val="1900"/>
              </a:lnSpc>
            </a:pPr>
            <a:r>
              <a:rPr lang="en-US" b="1" dirty="0" smtClean="0">
                <a:solidFill>
                  <a:srgbClr val="FF6600"/>
                </a:solidFill>
              </a:rPr>
              <a:t>Data Store Capacity &amp; Consumption:</a:t>
            </a:r>
            <a:endParaRPr lang="en-US" b="1" dirty="0">
              <a:solidFill>
                <a:srgbClr val="FF6600"/>
              </a:solidFill>
            </a:endParaRPr>
          </a:p>
        </p:txBody>
      </p:sp>
      <p:sp>
        <p:nvSpPr>
          <p:cNvPr id="29" name="TextBox 28"/>
          <p:cNvSpPr txBox="1"/>
          <p:nvPr/>
        </p:nvSpPr>
        <p:spPr>
          <a:xfrm>
            <a:off x="424002" y="5581359"/>
            <a:ext cx="3359282" cy="830997"/>
          </a:xfrm>
          <a:prstGeom prst="rect">
            <a:avLst/>
          </a:prstGeom>
          <a:noFill/>
        </p:spPr>
        <p:txBody>
          <a:bodyPr wrap="square" rtlCol="0">
            <a:spAutoFit/>
          </a:bodyPr>
          <a:lstStyle/>
          <a:p>
            <a:pPr marL="119063" indent="-119063">
              <a:buFont typeface="Arial" pitchFamily="34" charset="0"/>
              <a:buChar char="•"/>
            </a:pPr>
            <a:r>
              <a:rPr lang="en-US" sz="1600" dirty="0" smtClean="0">
                <a:solidFill>
                  <a:srgbClr val="7F7F7F"/>
                </a:solidFill>
              </a:rPr>
              <a:t>Performance Boundaries, Workload Placement, Workload Priority</a:t>
            </a:r>
          </a:p>
        </p:txBody>
      </p:sp>
      <p:sp>
        <p:nvSpPr>
          <p:cNvPr id="30" name="TextBox 29"/>
          <p:cNvSpPr txBox="1"/>
          <p:nvPr/>
        </p:nvSpPr>
        <p:spPr>
          <a:xfrm>
            <a:off x="424002" y="5341711"/>
            <a:ext cx="3596726" cy="335989"/>
          </a:xfrm>
          <a:prstGeom prst="rect">
            <a:avLst/>
          </a:prstGeom>
          <a:noFill/>
        </p:spPr>
        <p:txBody>
          <a:bodyPr wrap="square" rtlCol="0">
            <a:spAutoFit/>
          </a:bodyPr>
          <a:lstStyle/>
          <a:p>
            <a:pPr>
              <a:lnSpc>
                <a:spcPts val="1900"/>
              </a:lnSpc>
            </a:pPr>
            <a:r>
              <a:rPr lang="en-US" b="1" dirty="0" smtClean="0">
                <a:solidFill>
                  <a:srgbClr val="FF6600"/>
                </a:solidFill>
              </a:rPr>
              <a:t>Constraints:</a:t>
            </a:r>
            <a:endParaRPr lang="en-US" b="1" dirty="0">
              <a:solidFill>
                <a:srgbClr val="FF6600"/>
              </a:solidFill>
            </a:endParaRPr>
          </a:p>
        </p:txBody>
      </p:sp>
      <p:sp>
        <p:nvSpPr>
          <p:cNvPr id="31" name="TextBox 30"/>
          <p:cNvSpPr txBox="1"/>
          <p:nvPr/>
        </p:nvSpPr>
        <p:spPr>
          <a:xfrm>
            <a:off x="8761975" y="3057613"/>
            <a:ext cx="3087550" cy="3516347"/>
          </a:xfrm>
          <a:prstGeom prst="rect">
            <a:avLst/>
          </a:prstGeom>
          <a:noFill/>
        </p:spPr>
        <p:txBody>
          <a:bodyPr wrap="square" rtlCol="0">
            <a:spAutoFit/>
          </a:bodyPr>
          <a:lstStyle/>
          <a:p>
            <a:pPr marL="342900" indent="-342900">
              <a:lnSpc>
                <a:spcPts val="1800"/>
              </a:lnSpc>
              <a:spcAft>
                <a:spcPts val="500"/>
              </a:spcAft>
              <a:buFont typeface="+mj-lt"/>
              <a:buAutoNum type="arabicPeriod"/>
            </a:pPr>
            <a:r>
              <a:rPr lang="en-US" b="1" dirty="0" smtClean="0">
                <a:solidFill>
                  <a:srgbClr val="7F7F7F"/>
                </a:solidFill>
              </a:rPr>
              <a:t>Workload Placement</a:t>
            </a:r>
            <a:br>
              <a:rPr lang="en-US" b="1" dirty="0" smtClean="0">
                <a:solidFill>
                  <a:srgbClr val="7F7F7F"/>
                </a:solidFill>
              </a:rPr>
            </a:br>
            <a:r>
              <a:rPr lang="en-US" b="1" dirty="0" smtClean="0">
                <a:solidFill>
                  <a:srgbClr val="7F7F7F"/>
                </a:solidFill>
              </a:rPr>
              <a:t>on Physical Machines</a:t>
            </a:r>
            <a:br>
              <a:rPr lang="en-US" b="1" dirty="0" smtClean="0">
                <a:solidFill>
                  <a:srgbClr val="7F7F7F"/>
                </a:solidFill>
              </a:rPr>
            </a:br>
            <a:r>
              <a:rPr lang="en-US" b="1" dirty="0" smtClean="0">
                <a:solidFill>
                  <a:srgbClr val="7F7F7F"/>
                </a:solidFill>
              </a:rPr>
              <a:t>&amp; Datastores</a:t>
            </a:r>
          </a:p>
          <a:p>
            <a:pPr marL="342900" indent="-342900">
              <a:lnSpc>
                <a:spcPts val="1800"/>
              </a:lnSpc>
              <a:spcAft>
                <a:spcPts val="500"/>
              </a:spcAft>
              <a:buFont typeface="+mj-lt"/>
              <a:buAutoNum type="arabicPeriod"/>
            </a:pPr>
            <a:r>
              <a:rPr lang="en-US" b="1" dirty="0" smtClean="0">
                <a:solidFill>
                  <a:srgbClr val="7F7F7F"/>
                </a:solidFill>
              </a:rPr>
              <a:t>Capacity Rightsizing</a:t>
            </a:r>
            <a:br>
              <a:rPr lang="en-US" b="1" dirty="0" smtClean="0">
                <a:solidFill>
                  <a:srgbClr val="7F7F7F"/>
                </a:solidFill>
              </a:rPr>
            </a:br>
            <a:r>
              <a:rPr lang="en-US" b="1" dirty="0" smtClean="0">
                <a:solidFill>
                  <a:srgbClr val="7F7F7F"/>
                </a:solidFill>
              </a:rPr>
              <a:t>for Physical Machines Datastores &amp; VMs</a:t>
            </a:r>
          </a:p>
          <a:p>
            <a:pPr>
              <a:lnSpc>
                <a:spcPts val="1800"/>
              </a:lnSpc>
              <a:spcAft>
                <a:spcPts val="500"/>
              </a:spcAft>
            </a:pPr>
            <a:endParaRPr lang="en-US" sz="2000" b="1" i="1" dirty="0" smtClean="0">
              <a:solidFill>
                <a:srgbClr val="7F7F7F"/>
              </a:solidFill>
            </a:endParaRPr>
          </a:p>
          <a:p>
            <a:pPr>
              <a:lnSpc>
                <a:spcPts val="1800"/>
              </a:lnSpc>
              <a:spcAft>
                <a:spcPts val="500"/>
              </a:spcAft>
            </a:pPr>
            <a:r>
              <a:rPr lang="en-US" sz="2000" b="1" i="1" dirty="0" smtClean="0"/>
              <a:t>No other tool on the market shows the customer how to fix the problem! They point out the problem and let the customer figure it out for themselves.</a:t>
            </a:r>
          </a:p>
        </p:txBody>
      </p:sp>
      <p:sp>
        <p:nvSpPr>
          <p:cNvPr id="32" name="TextBox 31"/>
          <p:cNvSpPr txBox="1"/>
          <p:nvPr/>
        </p:nvSpPr>
        <p:spPr>
          <a:xfrm>
            <a:off x="8947219" y="2416401"/>
            <a:ext cx="2604174" cy="579646"/>
          </a:xfrm>
          <a:prstGeom prst="rect">
            <a:avLst/>
          </a:prstGeom>
          <a:noFill/>
        </p:spPr>
        <p:txBody>
          <a:bodyPr wrap="none" rtlCol="0">
            <a:spAutoFit/>
          </a:bodyPr>
          <a:lstStyle/>
          <a:p>
            <a:pPr algn="ctr">
              <a:lnSpc>
                <a:spcPts val="1900"/>
              </a:lnSpc>
            </a:pPr>
            <a:r>
              <a:rPr lang="en-US" sz="1900" b="1" dirty="0" smtClean="0">
                <a:solidFill>
                  <a:srgbClr val="2CB22C"/>
                </a:solidFill>
              </a:rPr>
              <a:t>Resource Allocation </a:t>
            </a:r>
          </a:p>
          <a:p>
            <a:pPr algn="ctr">
              <a:lnSpc>
                <a:spcPts val="1900"/>
              </a:lnSpc>
            </a:pPr>
            <a:r>
              <a:rPr lang="en-US" sz="1900" b="1" dirty="0" smtClean="0">
                <a:solidFill>
                  <a:srgbClr val="2CB22C"/>
                </a:solidFill>
              </a:rPr>
              <a:t>Decisions:</a:t>
            </a:r>
            <a:endParaRPr lang="en-US" sz="1900" b="1" dirty="0">
              <a:solidFill>
                <a:srgbClr val="2CB22C"/>
              </a:solidFill>
            </a:endParaRPr>
          </a:p>
        </p:txBody>
      </p:sp>
      <p:grpSp>
        <p:nvGrpSpPr>
          <p:cNvPr id="59" name="Group 58"/>
          <p:cNvGrpSpPr/>
          <p:nvPr/>
        </p:nvGrpSpPr>
        <p:grpSpPr>
          <a:xfrm>
            <a:off x="4545097" y="4107052"/>
            <a:ext cx="3532694" cy="1317356"/>
            <a:chOff x="4983556" y="1699565"/>
            <a:chExt cx="4298990" cy="4068667"/>
          </a:xfrm>
        </p:grpSpPr>
        <p:sp>
          <p:nvSpPr>
            <p:cNvPr id="60" name="TextBox 71"/>
            <p:cNvSpPr txBox="1">
              <a:spLocks noChangeArrowheads="1"/>
            </p:cNvSpPr>
            <p:nvPr/>
          </p:nvSpPr>
          <p:spPr bwMode="auto">
            <a:xfrm>
              <a:off x="8659091" y="5398913"/>
              <a:ext cx="623455" cy="292376"/>
            </a:xfrm>
            <a:prstGeom prst="rect">
              <a:avLst/>
            </a:prstGeom>
            <a:noFill/>
            <a:ln w="9525">
              <a:solidFill>
                <a:srgbClr val="FFFFFF"/>
              </a:solidFill>
              <a:miter lim="800000"/>
              <a:headEnd/>
              <a:tailEnd/>
            </a:ln>
          </p:spPr>
          <p:txBody>
            <a:bodyPr wrap="square" lIns="91429" tIns="45714" rIns="91429" bIns="45714">
              <a:prstTxWarp prst="textNoShape">
                <a:avLst/>
              </a:prstTxWarp>
              <a:normAutofit fontScale="25000" lnSpcReduction="20000"/>
            </a:bodyPr>
            <a:lstStyle/>
            <a:p>
              <a:r>
                <a:rPr lang="en-US" sz="1300" dirty="0">
                  <a:solidFill>
                    <a:srgbClr val="0000FF"/>
                  </a:solidFill>
                  <a:latin typeface="Arial Narrow" charset="0"/>
                  <a:ea typeface="Arial Narrow" charset="0"/>
                  <a:cs typeface="Arial Narrow" charset="0"/>
                </a:rPr>
                <a:t>100%</a:t>
              </a:r>
            </a:p>
          </p:txBody>
        </p:sp>
        <p:sp>
          <p:nvSpPr>
            <p:cNvPr id="61" name="TextBox 71"/>
            <p:cNvSpPr txBox="1">
              <a:spLocks noChangeArrowheads="1"/>
            </p:cNvSpPr>
            <p:nvPr/>
          </p:nvSpPr>
          <p:spPr bwMode="auto">
            <a:xfrm>
              <a:off x="5056909" y="5398913"/>
              <a:ext cx="484909" cy="292376"/>
            </a:xfrm>
            <a:prstGeom prst="rect">
              <a:avLst/>
            </a:prstGeom>
            <a:noFill/>
            <a:ln w="9525">
              <a:solidFill>
                <a:srgbClr val="FFFFFF"/>
              </a:solidFill>
              <a:miter lim="800000"/>
              <a:headEnd/>
              <a:tailEnd/>
            </a:ln>
          </p:spPr>
          <p:txBody>
            <a:bodyPr wrap="square" lIns="91429" tIns="45714" rIns="91429" bIns="45714">
              <a:prstTxWarp prst="textNoShape">
                <a:avLst/>
              </a:prstTxWarp>
              <a:normAutofit fontScale="25000" lnSpcReduction="20000"/>
            </a:bodyPr>
            <a:lstStyle/>
            <a:p>
              <a:r>
                <a:rPr lang="en-US" sz="1300" dirty="0">
                  <a:solidFill>
                    <a:srgbClr val="0000FF"/>
                  </a:solidFill>
                  <a:latin typeface="Arial Narrow" charset="0"/>
                  <a:ea typeface="Arial Narrow" charset="0"/>
                  <a:cs typeface="Arial Narrow" charset="0"/>
                </a:rPr>
                <a:t>0%</a:t>
              </a:r>
            </a:p>
          </p:txBody>
        </p:sp>
        <p:sp>
          <p:nvSpPr>
            <p:cNvPr id="62" name="TextBox 61"/>
            <p:cNvSpPr txBox="1">
              <a:spLocks noChangeArrowheads="1"/>
            </p:cNvSpPr>
            <p:nvPr/>
          </p:nvSpPr>
          <p:spPr bwMode="auto">
            <a:xfrm>
              <a:off x="7550727" y="5398912"/>
              <a:ext cx="1454727" cy="369320"/>
            </a:xfrm>
            <a:prstGeom prst="rect">
              <a:avLst/>
            </a:prstGeom>
            <a:noFill/>
            <a:ln w="9525">
              <a:noFill/>
              <a:miter lim="800000"/>
              <a:headEnd/>
              <a:tailEnd/>
            </a:ln>
          </p:spPr>
          <p:txBody>
            <a:bodyPr wrap="square" lIns="91429" tIns="45714" rIns="91429" bIns="45714">
              <a:prstTxWarp prst="textNoShape">
                <a:avLst/>
              </a:prstTxWarp>
              <a:normAutofit fontScale="25000" lnSpcReduction="20000"/>
            </a:bodyPr>
            <a:lstStyle/>
            <a:p>
              <a:r>
                <a:rPr lang="en-US" b="1" dirty="0" smtClean="0">
                  <a:latin typeface="Arial Narrow" charset="0"/>
                  <a:ea typeface="Arial Narrow" charset="0"/>
                  <a:cs typeface="Arial Narrow" charset="0"/>
                </a:rPr>
                <a:t>Utilization</a:t>
              </a:r>
              <a:endParaRPr lang="en-US" b="1" dirty="0">
                <a:latin typeface="Symbol" charset="2"/>
                <a:ea typeface="Symbol" charset="2"/>
                <a:cs typeface="Symbol" charset="2"/>
              </a:endParaRPr>
            </a:p>
          </p:txBody>
        </p:sp>
        <p:grpSp>
          <p:nvGrpSpPr>
            <p:cNvPr id="63" name="Group 53"/>
            <p:cNvGrpSpPr>
              <a:grpSpLocks/>
            </p:cNvGrpSpPr>
            <p:nvPr/>
          </p:nvGrpSpPr>
          <p:grpSpPr bwMode="auto">
            <a:xfrm>
              <a:off x="5263329" y="1900186"/>
              <a:ext cx="3685065" cy="3580780"/>
              <a:chOff x="5333206" y="3048794"/>
              <a:chExt cx="4115594" cy="3277394"/>
            </a:xfrm>
          </p:grpSpPr>
          <p:cxnSp>
            <p:nvCxnSpPr>
              <p:cNvPr id="79" name="Straight Connector 48"/>
              <p:cNvCxnSpPr>
                <a:cxnSpLocks noChangeShapeType="1"/>
              </p:cNvCxnSpPr>
              <p:nvPr/>
            </p:nvCxnSpPr>
            <p:spPr bwMode="auto">
              <a:xfrm>
                <a:off x="5334000" y="6324600"/>
                <a:ext cx="4114800" cy="1588"/>
              </a:xfrm>
              <a:prstGeom prst="line">
                <a:avLst/>
              </a:prstGeom>
              <a:noFill/>
              <a:ln w="28575">
                <a:solidFill>
                  <a:srgbClr val="000000"/>
                </a:solidFill>
                <a:round/>
                <a:headEnd/>
                <a:tailEnd/>
              </a:ln>
            </p:spPr>
          </p:cxnSp>
          <p:cxnSp>
            <p:nvCxnSpPr>
              <p:cNvPr id="80" name="Straight Connector 50"/>
              <p:cNvCxnSpPr>
                <a:cxnSpLocks noChangeShapeType="1"/>
              </p:cNvCxnSpPr>
              <p:nvPr/>
            </p:nvCxnSpPr>
            <p:spPr bwMode="auto">
              <a:xfrm rot="5400000">
                <a:off x="3695700" y="4686300"/>
                <a:ext cx="3276600" cy="1588"/>
              </a:xfrm>
              <a:prstGeom prst="line">
                <a:avLst/>
              </a:prstGeom>
              <a:noFill/>
              <a:ln w="28575">
                <a:solidFill>
                  <a:srgbClr val="000000"/>
                </a:solidFill>
                <a:round/>
                <a:headEnd/>
                <a:tailEnd/>
              </a:ln>
            </p:spPr>
          </p:cxnSp>
        </p:grpSp>
        <p:cxnSp>
          <p:nvCxnSpPr>
            <p:cNvPr id="64" name="Straight Connector 52"/>
            <p:cNvCxnSpPr>
              <a:cxnSpLocks noChangeShapeType="1"/>
            </p:cNvCxnSpPr>
            <p:nvPr/>
          </p:nvCxnSpPr>
          <p:spPr bwMode="auto">
            <a:xfrm rot="5400000">
              <a:off x="7066642" y="3693243"/>
              <a:ext cx="3585530" cy="1588"/>
            </a:xfrm>
            <a:prstGeom prst="line">
              <a:avLst/>
            </a:prstGeom>
            <a:noFill/>
            <a:ln w="9525" cap="flat" cmpd="sng" algn="ctr">
              <a:solidFill>
                <a:srgbClr val="FF0000"/>
              </a:solidFill>
              <a:prstDash val="solid"/>
              <a:round/>
              <a:headEnd type="none" w="med" len="med"/>
              <a:tailEnd type="none" w="med" len="med"/>
            </a:ln>
          </p:spPr>
        </p:cxnSp>
        <p:sp>
          <p:nvSpPr>
            <p:cNvPr id="65" name="TextBox 61"/>
            <p:cNvSpPr txBox="1">
              <a:spLocks noChangeArrowheads="1"/>
            </p:cNvSpPr>
            <p:nvPr/>
          </p:nvSpPr>
          <p:spPr bwMode="auto">
            <a:xfrm rot="16200000">
              <a:off x="4248552" y="2434569"/>
              <a:ext cx="1815350" cy="345342"/>
            </a:xfrm>
            <a:prstGeom prst="rect">
              <a:avLst/>
            </a:prstGeom>
            <a:noFill/>
            <a:ln w="9525">
              <a:noFill/>
              <a:miter lim="800000"/>
              <a:headEnd/>
              <a:tailEnd/>
            </a:ln>
          </p:spPr>
          <p:txBody>
            <a:bodyPr wrap="square" lIns="91429" tIns="45714" rIns="91429" bIns="45714">
              <a:prstTxWarp prst="textNoShape">
                <a:avLst/>
              </a:prstTxWarp>
              <a:normAutofit fontScale="40000" lnSpcReduction="20000"/>
            </a:bodyPr>
            <a:lstStyle/>
            <a:p>
              <a:r>
                <a:rPr lang="en-US" sz="1600" b="1" dirty="0">
                  <a:latin typeface="Arial Narrow" charset="0"/>
                  <a:ea typeface="Arial Narrow" charset="0"/>
                  <a:cs typeface="Arial Narrow" charset="0"/>
                </a:rPr>
                <a:t>Applications  Delay</a:t>
              </a:r>
              <a:endParaRPr lang="en-US" sz="1600" b="1" dirty="0">
                <a:latin typeface="Symbol" charset="2"/>
                <a:ea typeface="Symbol" charset="2"/>
                <a:cs typeface="Symbol" charset="2"/>
              </a:endParaRPr>
            </a:p>
          </p:txBody>
        </p:sp>
        <p:grpSp>
          <p:nvGrpSpPr>
            <p:cNvPr id="66" name="Group 6"/>
            <p:cNvGrpSpPr/>
            <p:nvPr/>
          </p:nvGrpSpPr>
          <p:grpSpPr>
            <a:xfrm>
              <a:off x="5265516" y="4524848"/>
              <a:ext cx="2217190" cy="967733"/>
              <a:chOff x="5792065" y="5791200"/>
              <a:chExt cx="2438908" cy="1096765"/>
            </a:xfrm>
          </p:grpSpPr>
          <p:sp>
            <p:nvSpPr>
              <p:cNvPr id="75" name="TextBox 61"/>
              <p:cNvSpPr txBox="1">
                <a:spLocks noChangeArrowheads="1"/>
              </p:cNvSpPr>
              <p:nvPr/>
            </p:nvSpPr>
            <p:spPr bwMode="auto">
              <a:xfrm>
                <a:off x="6019800" y="5791200"/>
                <a:ext cx="1415219" cy="360764"/>
              </a:xfrm>
              <a:prstGeom prst="rect">
                <a:avLst/>
              </a:prstGeom>
              <a:noFill/>
              <a:ln w="9525">
                <a:noFill/>
                <a:miter lim="800000"/>
                <a:headEnd/>
                <a:tailEnd/>
              </a:ln>
            </p:spPr>
            <p:txBody>
              <a:bodyPr wrap="square" lIns="101882" tIns="50941" rIns="101882" bIns="50941">
                <a:prstTxWarp prst="textNoShape">
                  <a:avLst/>
                </a:prstTxWarp>
                <a:normAutofit fontScale="25000" lnSpcReduction="20000"/>
              </a:bodyPr>
              <a:lstStyle/>
              <a:p>
                <a:r>
                  <a:rPr lang="en-US" sz="1400" b="1" dirty="0" err="1">
                    <a:solidFill>
                      <a:srgbClr val="339900"/>
                    </a:solidFill>
                    <a:latin typeface="Arial Narrow" charset="0"/>
                    <a:ea typeface="Arial Narrow" charset="0"/>
                    <a:cs typeface="Arial Narrow" charset="0"/>
                  </a:rPr>
                  <a:t>QoS</a:t>
                </a:r>
                <a:r>
                  <a:rPr lang="en-US" sz="1400" dirty="0">
                    <a:solidFill>
                      <a:srgbClr val="339900"/>
                    </a:solidFill>
                    <a:latin typeface="Arial Narrow" charset="0"/>
                    <a:ea typeface="Arial Narrow" charset="0"/>
                    <a:cs typeface="Arial Narrow" charset="0"/>
                  </a:rPr>
                  <a:t> </a:t>
                </a:r>
                <a:r>
                  <a:rPr lang="en-US" sz="1400" b="1" dirty="0">
                    <a:solidFill>
                      <a:srgbClr val="339900"/>
                    </a:solidFill>
                    <a:latin typeface="Arial Narrow" charset="0"/>
                    <a:ea typeface="Arial Narrow" charset="0"/>
                    <a:cs typeface="Arial Narrow" charset="0"/>
                  </a:rPr>
                  <a:t>Guarantee</a:t>
                </a:r>
                <a:endParaRPr lang="en-US" sz="1400" b="1" dirty="0">
                  <a:solidFill>
                    <a:srgbClr val="339900"/>
                  </a:solidFill>
                  <a:latin typeface="Symbol" charset="2"/>
                  <a:ea typeface="Symbol" charset="2"/>
                  <a:cs typeface="Symbol" charset="2"/>
                </a:endParaRPr>
              </a:p>
            </p:txBody>
          </p:sp>
          <p:grpSp>
            <p:nvGrpSpPr>
              <p:cNvPr id="76" name="Group 65"/>
              <p:cNvGrpSpPr/>
              <p:nvPr/>
            </p:nvGrpSpPr>
            <p:grpSpPr>
              <a:xfrm>
                <a:off x="5792065" y="6172200"/>
                <a:ext cx="2438908" cy="715765"/>
                <a:chOff x="4019905" y="4914200"/>
                <a:chExt cx="2364365" cy="673385"/>
              </a:xfrm>
            </p:grpSpPr>
            <p:cxnSp>
              <p:nvCxnSpPr>
                <p:cNvPr id="77" name="Straight Connector 50"/>
                <p:cNvCxnSpPr>
                  <a:cxnSpLocks noChangeShapeType="1"/>
                </p:cNvCxnSpPr>
                <p:nvPr/>
              </p:nvCxnSpPr>
              <p:spPr bwMode="auto">
                <a:xfrm flipH="1">
                  <a:off x="6361180" y="4914200"/>
                  <a:ext cx="2252" cy="673385"/>
                </a:xfrm>
                <a:prstGeom prst="line">
                  <a:avLst/>
                </a:prstGeom>
                <a:noFill/>
                <a:ln w="28575">
                  <a:solidFill>
                    <a:srgbClr val="FF0000"/>
                  </a:solidFill>
                  <a:prstDash val="dash"/>
                  <a:round/>
                  <a:headEnd/>
                  <a:tailEnd/>
                </a:ln>
              </p:spPr>
            </p:cxnSp>
            <p:cxnSp>
              <p:nvCxnSpPr>
                <p:cNvPr id="78" name="Straight Connector 48"/>
                <p:cNvCxnSpPr>
                  <a:cxnSpLocks noChangeShapeType="1"/>
                </p:cNvCxnSpPr>
                <p:nvPr/>
              </p:nvCxnSpPr>
              <p:spPr bwMode="auto">
                <a:xfrm flipV="1">
                  <a:off x="4019905" y="4917999"/>
                  <a:ext cx="2364365" cy="2322"/>
                </a:xfrm>
                <a:prstGeom prst="line">
                  <a:avLst/>
                </a:prstGeom>
                <a:noFill/>
                <a:ln w="28575">
                  <a:solidFill>
                    <a:srgbClr val="FF0000"/>
                  </a:solidFill>
                  <a:prstDash val="dash"/>
                  <a:round/>
                  <a:headEnd/>
                  <a:tailEnd/>
                </a:ln>
              </p:spPr>
            </p:cxnSp>
          </p:grpSp>
        </p:grpSp>
        <p:sp>
          <p:nvSpPr>
            <p:cNvPr id="67" name="Freeform 66"/>
            <p:cNvSpPr/>
            <p:nvPr/>
          </p:nvSpPr>
          <p:spPr bwMode="auto">
            <a:xfrm>
              <a:off x="7954818" y="3297809"/>
              <a:ext cx="912091" cy="2179544"/>
            </a:xfrm>
            <a:custGeom>
              <a:avLst/>
              <a:gdLst>
                <a:gd name="connsiteX0" fmla="*/ 0 w 958850"/>
                <a:gd name="connsiteY0" fmla="*/ 2470150 h 2470150"/>
                <a:gd name="connsiteX1" fmla="*/ 958850 w 958850"/>
                <a:gd name="connsiteY1" fmla="*/ 2463800 h 2470150"/>
                <a:gd name="connsiteX2" fmla="*/ 958850 w 958850"/>
                <a:gd name="connsiteY2" fmla="*/ 0 h 2470150"/>
                <a:gd name="connsiteX3" fmla="*/ 622300 w 958850"/>
                <a:gd name="connsiteY3" fmla="*/ 6350 h 2470150"/>
                <a:gd name="connsiteX4" fmla="*/ 552450 w 958850"/>
                <a:gd name="connsiteY4" fmla="*/ 298450 h 2470150"/>
                <a:gd name="connsiteX5" fmla="*/ 412750 w 958850"/>
                <a:gd name="connsiteY5" fmla="*/ 704850 h 2470150"/>
                <a:gd name="connsiteX6" fmla="*/ 260350 w 958850"/>
                <a:gd name="connsiteY6" fmla="*/ 1035050 h 2470150"/>
                <a:gd name="connsiteX7" fmla="*/ 19050 w 958850"/>
                <a:gd name="connsiteY7" fmla="*/ 1397000 h 2470150"/>
                <a:gd name="connsiteX8" fmla="*/ 0 w 958850"/>
                <a:gd name="connsiteY8" fmla="*/ 2470150 h 247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8850" h="2470150">
                  <a:moveTo>
                    <a:pt x="0" y="2470150"/>
                  </a:moveTo>
                  <a:lnTo>
                    <a:pt x="958850" y="2463800"/>
                  </a:lnTo>
                  <a:lnTo>
                    <a:pt x="958850" y="0"/>
                  </a:lnTo>
                  <a:lnTo>
                    <a:pt x="622300" y="6350"/>
                  </a:lnTo>
                  <a:lnTo>
                    <a:pt x="552450" y="298450"/>
                  </a:lnTo>
                  <a:lnTo>
                    <a:pt x="412750" y="704850"/>
                  </a:lnTo>
                  <a:lnTo>
                    <a:pt x="260350" y="1035050"/>
                  </a:lnTo>
                  <a:lnTo>
                    <a:pt x="19050" y="1397000"/>
                  </a:lnTo>
                  <a:lnTo>
                    <a:pt x="0" y="2470150"/>
                  </a:lnTo>
                  <a:close/>
                </a:path>
              </a:pathLst>
            </a:custGeom>
            <a:gradFill flip="none" rotWithShape="1">
              <a:gsLst>
                <a:gs pos="22000">
                  <a:srgbClr val="FF3300">
                    <a:alpha val="67000"/>
                  </a:srgbClr>
                </a:gs>
                <a:gs pos="100000">
                  <a:schemeClr val="tx2">
                    <a:lumMod val="50000"/>
                    <a:alpha val="89000"/>
                  </a:schemeClr>
                </a:gs>
                <a:gs pos="46000">
                  <a:srgbClr val="FF3300"/>
                </a:gs>
              </a:gsLst>
              <a:lin ang="0" scaled="1"/>
              <a:tileRect/>
            </a:gradFill>
            <a:ln w="9525" cap="flat" cmpd="sng" algn="ctr">
              <a:solidFill>
                <a:srgbClr val="FFFFFF"/>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normAutofit/>
            </a:bodyPr>
            <a:lstStyle/>
            <a:p>
              <a:pPr marL="207995" indent="-207995" defTabSz="820583" fontAlgn="base">
                <a:spcBef>
                  <a:spcPct val="50000"/>
                </a:spcBef>
                <a:spcAft>
                  <a:spcPct val="0"/>
                </a:spcAft>
              </a:pPr>
              <a:endParaRPr lang="en-US">
                <a:latin typeface="Tahoma" charset="0"/>
              </a:endParaRPr>
            </a:p>
          </p:txBody>
        </p:sp>
        <p:sp>
          <p:nvSpPr>
            <p:cNvPr id="68" name="Freeform 67"/>
            <p:cNvSpPr/>
            <p:nvPr/>
          </p:nvSpPr>
          <p:spPr bwMode="auto">
            <a:xfrm>
              <a:off x="6996545" y="4513647"/>
              <a:ext cx="981364" cy="958103"/>
            </a:xfrm>
            <a:custGeom>
              <a:avLst/>
              <a:gdLst>
                <a:gd name="connsiteX0" fmla="*/ 0 w 1016000"/>
                <a:gd name="connsiteY0" fmla="*/ 1085850 h 1085850"/>
                <a:gd name="connsiteX1" fmla="*/ 1009650 w 1016000"/>
                <a:gd name="connsiteY1" fmla="*/ 1085850 h 1085850"/>
                <a:gd name="connsiteX2" fmla="*/ 1016000 w 1016000"/>
                <a:gd name="connsiteY2" fmla="*/ 0 h 1085850"/>
                <a:gd name="connsiteX3" fmla="*/ 838200 w 1016000"/>
                <a:gd name="connsiteY3" fmla="*/ 165100 h 1085850"/>
                <a:gd name="connsiteX4" fmla="*/ 590550 w 1016000"/>
                <a:gd name="connsiteY4" fmla="*/ 330200 h 1085850"/>
                <a:gd name="connsiteX5" fmla="*/ 317500 w 1016000"/>
                <a:gd name="connsiteY5" fmla="*/ 457200 h 1085850"/>
                <a:gd name="connsiteX6" fmla="*/ 6350 w 1016000"/>
                <a:gd name="connsiteY6" fmla="*/ 571500 h 1085850"/>
                <a:gd name="connsiteX7" fmla="*/ 0 w 1016000"/>
                <a:gd name="connsiteY7" fmla="*/ 108585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6000" h="1085850">
                  <a:moveTo>
                    <a:pt x="0" y="1085850"/>
                  </a:moveTo>
                  <a:lnTo>
                    <a:pt x="1009650" y="1085850"/>
                  </a:lnTo>
                  <a:cubicBezTo>
                    <a:pt x="1011767" y="723900"/>
                    <a:pt x="1016000" y="0"/>
                    <a:pt x="1016000" y="0"/>
                  </a:cubicBezTo>
                  <a:lnTo>
                    <a:pt x="838200" y="165100"/>
                  </a:lnTo>
                  <a:lnTo>
                    <a:pt x="590550" y="330200"/>
                  </a:lnTo>
                  <a:lnTo>
                    <a:pt x="317500" y="457200"/>
                  </a:lnTo>
                  <a:lnTo>
                    <a:pt x="6350" y="571500"/>
                  </a:lnTo>
                  <a:cubicBezTo>
                    <a:pt x="4233" y="742950"/>
                    <a:pt x="2117" y="914400"/>
                    <a:pt x="0" y="1085850"/>
                  </a:cubicBezTo>
                  <a:close/>
                </a:path>
              </a:pathLst>
            </a:custGeom>
            <a:gradFill flip="none" rotWithShape="1">
              <a:gsLst>
                <a:gs pos="92000">
                  <a:srgbClr val="FF3300">
                    <a:alpha val="57000"/>
                  </a:srgbClr>
                </a:gs>
                <a:gs pos="35000">
                  <a:srgbClr val="00FF33">
                    <a:alpha val="22000"/>
                  </a:srgbClr>
                </a:gs>
                <a:gs pos="47000">
                  <a:srgbClr val="FFCCCC">
                    <a:alpha val="39000"/>
                  </a:srgbClr>
                </a:gs>
                <a:gs pos="7000">
                  <a:srgbClr val="00CC33">
                    <a:alpha val="91000"/>
                  </a:srgbClr>
                </a:gs>
              </a:gsLst>
              <a:lin ang="0" scaled="1"/>
              <a:tileRect/>
            </a:gradFill>
            <a:ln w="9525" cap="flat" cmpd="sng" algn="ctr">
              <a:no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normAutofit fontScale="92500" lnSpcReduction="20000"/>
            </a:bodyPr>
            <a:lstStyle/>
            <a:p>
              <a:pPr marL="207995" indent="-207995" defTabSz="820583" fontAlgn="base">
                <a:spcBef>
                  <a:spcPct val="50000"/>
                </a:spcBef>
                <a:spcAft>
                  <a:spcPct val="0"/>
                </a:spcAft>
              </a:pPr>
              <a:endParaRPr lang="en-US">
                <a:latin typeface="Tahoma" charset="0"/>
              </a:endParaRPr>
            </a:p>
          </p:txBody>
        </p:sp>
        <p:sp>
          <p:nvSpPr>
            <p:cNvPr id="69" name="Freeform 68"/>
            <p:cNvSpPr/>
            <p:nvPr/>
          </p:nvSpPr>
          <p:spPr bwMode="auto">
            <a:xfrm>
              <a:off x="5258954" y="5023515"/>
              <a:ext cx="1783773" cy="448235"/>
            </a:xfrm>
            <a:custGeom>
              <a:avLst/>
              <a:gdLst>
                <a:gd name="connsiteX0" fmla="*/ 0 w 1962150"/>
                <a:gd name="connsiteY0" fmla="*/ 260350 h 508000"/>
                <a:gd name="connsiteX1" fmla="*/ 0 w 1962150"/>
                <a:gd name="connsiteY1" fmla="*/ 508000 h 508000"/>
                <a:gd name="connsiteX2" fmla="*/ 1962150 w 1962150"/>
                <a:gd name="connsiteY2" fmla="*/ 508000 h 508000"/>
                <a:gd name="connsiteX3" fmla="*/ 1962150 w 1962150"/>
                <a:gd name="connsiteY3" fmla="*/ 0 h 508000"/>
                <a:gd name="connsiteX4" fmla="*/ 1619250 w 1962150"/>
                <a:gd name="connsiteY4" fmla="*/ 114300 h 508000"/>
                <a:gd name="connsiteX5" fmla="*/ 1225550 w 1962150"/>
                <a:gd name="connsiteY5" fmla="*/ 190500 h 508000"/>
                <a:gd name="connsiteX6" fmla="*/ 755650 w 1962150"/>
                <a:gd name="connsiteY6" fmla="*/ 247650 h 508000"/>
                <a:gd name="connsiteX7" fmla="*/ 400050 w 1962150"/>
                <a:gd name="connsiteY7" fmla="*/ 273050 h 508000"/>
                <a:gd name="connsiteX8" fmla="*/ 0 w 1962150"/>
                <a:gd name="connsiteY8" fmla="*/ 26035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150" h="508000">
                  <a:moveTo>
                    <a:pt x="0" y="260350"/>
                  </a:moveTo>
                  <a:lnTo>
                    <a:pt x="0" y="508000"/>
                  </a:lnTo>
                  <a:lnTo>
                    <a:pt x="1962150" y="508000"/>
                  </a:lnTo>
                  <a:lnTo>
                    <a:pt x="1962150" y="0"/>
                  </a:lnTo>
                  <a:lnTo>
                    <a:pt x="1619250" y="114300"/>
                  </a:lnTo>
                  <a:lnTo>
                    <a:pt x="1225550" y="190500"/>
                  </a:lnTo>
                  <a:lnTo>
                    <a:pt x="755650" y="247650"/>
                  </a:lnTo>
                  <a:lnTo>
                    <a:pt x="400050" y="273050"/>
                  </a:lnTo>
                  <a:lnTo>
                    <a:pt x="0" y="260350"/>
                  </a:lnTo>
                  <a:close/>
                </a:path>
              </a:pathLst>
            </a:custGeom>
            <a:solidFill>
              <a:srgbClr val="00CC33"/>
            </a:solidFill>
            <a:ln w="9525" cap="flat" cmpd="sng" algn="ctr">
              <a:no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normAutofit fontScale="25000" lnSpcReduction="20000"/>
            </a:bodyPr>
            <a:lstStyle/>
            <a:p>
              <a:pPr marL="207995" indent="-207995" defTabSz="820583" fontAlgn="base">
                <a:spcBef>
                  <a:spcPct val="50000"/>
                </a:spcBef>
                <a:spcAft>
                  <a:spcPct val="0"/>
                </a:spcAft>
              </a:pPr>
              <a:endParaRPr lang="en-US">
                <a:latin typeface="Tahoma" charset="0"/>
              </a:endParaRPr>
            </a:p>
          </p:txBody>
        </p:sp>
        <p:sp>
          <p:nvSpPr>
            <p:cNvPr id="70" name="Freeform 69"/>
            <p:cNvSpPr/>
            <p:nvPr/>
          </p:nvSpPr>
          <p:spPr>
            <a:xfrm>
              <a:off x="5264728" y="1902677"/>
              <a:ext cx="3494601" cy="3357683"/>
            </a:xfrm>
            <a:custGeom>
              <a:avLst/>
              <a:gdLst>
                <a:gd name="connsiteX0" fmla="*/ 0 w 3467922"/>
                <a:gd name="connsiteY0" fmla="*/ 3329778 h 3329778"/>
                <a:gd name="connsiteX1" fmla="*/ 895473 w 3467922"/>
                <a:gd name="connsiteY1" fmla="*/ 3280931 h 3329778"/>
                <a:gd name="connsiteX2" fmla="*/ 1766524 w 3467922"/>
                <a:gd name="connsiteY2" fmla="*/ 3101823 h 3329778"/>
                <a:gd name="connsiteX3" fmla="*/ 2661997 w 3467922"/>
                <a:gd name="connsiteY3" fmla="*/ 2621488 h 3329778"/>
                <a:gd name="connsiteX4" fmla="*/ 3182999 w 3467922"/>
                <a:gd name="connsiteY4" fmla="*/ 1603830 h 3329778"/>
                <a:gd name="connsiteX5" fmla="*/ 3467922 w 3467922"/>
                <a:gd name="connsiteY5" fmla="*/ 0 h 332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67922" h="3329778">
                  <a:moveTo>
                    <a:pt x="0" y="3329778"/>
                  </a:moveTo>
                  <a:cubicBezTo>
                    <a:pt x="300526" y="3324350"/>
                    <a:pt x="601052" y="3318923"/>
                    <a:pt x="895473" y="3280931"/>
                  </a:cubicBezTo>
                  <a:cubicBezTo>
                    <a:pt x="1189894" y="3242939"/>
                    <a:pt x="1472103" y="3211730"/>
                    <a:pt x="1766524" y="3101823"/>
                  </a:cubicBezTo>
                  <a:cubicBezTo>
                    <a:pt x="2060945" y="2991916"/>
                    <a:pt x="2425918" y="2871153"/>
                    <a:pt x="2661997" y="2621488"/>
                  </a:cubicBezTo>
                  <a:cubicBezTo>
                    <a:pt x="2898076" y="2371823"/>
                    <a:pt x="3048678" y="2040745"/>
                    <a:pt x="3182999" y="1603830"/>
                  </a:cubicBezTo>
                  <a:cubicBezTo>
                    <a:pt x="3317320" y="1166915"/>
                    <a:pt x="3467922" y="0"/>
                    <a:pt x="3467922" y="0"/>
                  </a:cubicBezTo>
                </a:path>
              </a:pathLst>
            </a:custGeom>
            <a:ln w="38100" cap="flat" cmpd="sng" algn="ctr">
              <a:solidFill>
                <a:srgbClr val="0000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lIns="91429" tIns="45714" rIns="91429" bIns="45714" rtlCol="0" anchor="ctr">
              <a:normAutofit/>
            </a:bodyPr>
            <a:lstStyle/>
            <a:p>
              <a:pPr algn="ctr"/>
              <a:endParaRPr lang="en-US"/>
            </a:p>
          </p:txBody>
        </p:sp>
        <p:sp>
          <p:nvSpPr>
            <p:cNvPr id="71" name="Left Arrow 70"/>
            <p:cNvSpPr/>
            <p:nvPr/>
          </p:nvSpPr>
          <p:spPr bwMode="auto">
            <a:xfrm>
              <a:off x="5264727" y="3718030"/>
              <a:ext cx="1108364" cy="539880"/>
            </a:xfrm>
            <a:prstGeom prst="leftArrow">
              <a:avLst>
                <a:gd name="adj1" fmla="val 46025"/>
                <a:gd name="adj2" fmla="val 24595"/>
              </a:avLst>
            </a:prstGeom>
            <a:no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ctr" anchorCtr="0" compatLnSpc="1">
              <a:prstTxWarp prst="textNoShape">
                <a:avLst/>
              </a:prstTxWarp>
              <a:normAutofit fontScale="25000" lnSpcReduction="20000"/>
            </a:bodyPr>
            <a:lstStyle/>
            <a:p>
              <a:pPr algn="ctr"/>
              <a:r>
                <a:rPr lang="en-US" sz="1600" dirty="0">
                  <a:solidFill>
                    <a:srgbClr val="FF3300"/>
                  </a:solidFill>
                  <a:latin typeface="Arial Narrow"/>
                  <a:cs typeface="Arial Narrow"/>
                </a:rPr>
                <a:t>Inefficiency</a:t>
              </a:r>
            </a:p>
          </p:txBody>
        </p:sp>
        <p:sp>
          <p:nvSpPr>
            <p:cNvPr id="72" name="Left Arrow 71"/>
            <p:cNvSpPr/>
            <p:nvPr/>
          </p:nvSpPr>
          <p:spPr bwMode="auto">
            <a:xfrm flipH="1">
              <a:off x="7273636" y="3718030"/>
              <a:ext cx="988544" cy="539880"/>
            </a:xfrm>
            <a:prstGeom prst="leftArrow">
              <a:avLst>
                <a:gd name="adj1" fmla="val 46025"/>
                <a:gd name="adj2" fmla="val 24595"/>
              </a:avLst>
            </a:prstGeom>
            <a:no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ctr" anchorCtr="0" compatLnSpc="1">
              <a:prstTxWarp prst="textNoShape">
                <a:avLst/>
              </a:prstTxWarp>
              <a:normAutofit fontScale="25000" lnSpcReduction="20000"/>
            </a:bodyPr>
            <a:lstStyle/>
            <a:p>
              <a:pPr algn="ctr"/>
              <a:r>
                <a:rPr lang="en-US" sz="1600" dirty="0">
                  <a:solidFill>
                    <a:srgbClr val="FF3300"/>
                  </a:solidFill>
                  <a:latin typeface="Arial Narrow"/>
                  <a:cs typeface="Arial Narrow"/>
                </a:rPr>
                <a:t>Bad </a:t>
              </a:r>
              <a:r>
                <a:rPr lang="en-US" sz="1600" dirty="0" err="1">
                  <a:solidFill>
                    <a:srgbClr val="FF3300"/>
                  </a:solidFill>
                  <a:latin typeface="Arial Narrow"/>
                  <a:cs typeface="Arial Narrow"/>
                </a:rPr>
                <a:t>QoS</a:t>
              </a:r>
              <a:endParaRPr lang="en-US" sz="1600" dirty="0">
                <a:solidFill>
                  <a:srgbClr val="FF3300"/>
                </a:solidFill>
                <a:latin typeface="Arial Narrow"/>
                <a:cs typeface="Arial Narrow"/>
              </a:endParaRPr>
            </a:p>
          </p:txBody>
        </p:sp>
        <p:sp>
          <p:nvSpPr>
            <p:cNvPr id="73" name="Rectangle 72"/>
            <p:cNvSpPr/>
            <p:nvPr/>
          </p:nvSpPr>
          <p:spPr bwMode="auto">
            <a:xfrm>
              <a:off x="6858001" y="4861030"/>
              <a:ext cx="587735" cy="254659"/>
            </a:xfrm>
            <a:prstGeom prst="rect">
              <a:avLst/>
            </a:prstGeom>
            <a:solidFill>
              <a:srgbClr val="00FF33">
                <a:alpha val="43000"/>
              </a:srgbClr>
            </a:solidFill>
            <a:ln w="38100" cap="flat" cmpd="sng" algn="ctr">
              <a:solidFill>
                <a:srgbClr val="008000"/>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normAutofit fontScale="25000" lnSpcReduction="20000"/>
            </a:bodyPr>
            <a:lstStyle/>
            <a:p>
              <a:pPr marL="207995" indent="-207995" defTabSz="820583" fontAlgn="base">
                <a:spcBef>
                  <a:spcPct val="50000"/>
                </a:spcBef>
                <a:spcAft>
                  <a:spcPct val="0"/>
                </a:spcAft>
              </a:pPr>
              <a:endParaRPr lang="en-US">
                <a:latin typeface="Tahoma" charset="0"/>
              </a:endParaRPr>
            </a:p>
          </p:txBody>
        </p:sp>
        <p:sp>
          <p:nvSpPr>
            <p:cNvPr id="74" name="Line Callout 1 73"/>
            <p:cNvSpPr/>
            <p:nvPr/>
          </p:nvSpPr>
          <p:spPr bwMode="auto">
            <a:xfrm>
              <a:off x="5888182" y="2440559"/>
              <a:ext cx="2424545" cy="403412"/>
            </a:xfrm>
            <a:prstGeom prst="borderCallout1">
              <a:avLst>
                <a:gd name="adj1" fmla="val 578306"/>
                <a:gd name="adj2" fmla="val 48872"/>
                <a:gd name="adj3" fmla="val 100594"/>
                <a:gd name="adj4" fmla="val 48461"/>
              </a:avLst>
            </a:prstGeom>
            <a:noFill/>
            <a:ln w="9525" cap="flat" cmpd="sng" algn="ctr">
              <a:solidFill>
                <a:schemeClr val="tx1"/>
              </a:solidFill>
              <a:prstDash val="solid"/>
              <a:round/>
              <a:headEnd type="none" w="med" len="med"/>
              <a:tailEnd type="none" w="med" len="med"/>
            </a:ln>
            <a:effectLst/>
          </p:spPr>
          <p:txBody>
            <a:bodyPr vert="horz" wrap="square" lIns="82058" tIns="41029" rIns="82058" bIns="41029" numCol="1" rtlCol="0" anchor="t" anchorCtr="0" compatLnSpc="1">
              <a:prstTxWarp prst="textNoShape">
                <a:avLst/>
              </a:prstTxWarp>
              <a:normAutofit fontScale="25000" lnSpcReduction="20000"/>
            </a:bodyPr>
            <a:lstStyle/>
            <a:p>
              <a:pPr marL="207995" indent="-207995" algn="ctr" defTabSz="820583" fontAlgn="base">
                <a:spcBef>
                  <a:spcPct val="50000"/>
                </a:spcBef>
                <a:spcAft>
                  <a:spcPct val="0"/>
                </a:spcAft>
              </a:pPr>
              <a:r>
                <a:rPr lang="en-US" b="1" dirty="0" smtClean="0">
                  <a:solidFill>
                    <a:srgbClr val="339900"/>
                  </a:solidFill>
                  <a:latin typeface="Arial Narrow"/>
                  <a:cs typeface="Arial Narrow"/>
                </a:rPr>
                <a:t>Optimal operating box</a:t>
              </a:r>
              <a:endParaRPr kumimoji="0" lang="en-US" b="1" i="0" u="none" strike="noStrike" cap="none" normalizeH="0" baseline="0" dirty="0">
                <a:ln>
                  <a:noFill/>
                </a:ln>
                <a:solidFill>
                  <a:srgbClr val="339900"/>
                </a:solidFill>
                <a:effectLst/>
                <a:latin typeface="Arial Narrow"/>
                <a:cs typeface="Arial Narrow"/>
              </a:endParaRPr>
            </a:p>
          </p:txBody>
        </p:sp>
      </p:grpSp>
      <p:sp>
        <p:nvSpPr>
          <p:cNvPr id="82" name="TextBox 81"/>
          <p:cNvSpPr txBox="1"/>
          <p:nvPr/>
        </p:nvSpPr>
        <p:spPr>
          <a:xfrm>
            <a:off x="5040807" y="2495309"/>
            <a:ext cx="1941557" cy="230832"/>
          </a:xfrm>
          <a:prstGeom prst="rect">
            <a:avLst/>
          </a:prstGeom>
          <a:noFill/>
        </p:spPr>
        <p:txBody>
          <a:bodyPr wrap="none" rtlCol="0">
            <a:spAutoFit/>
          </a:bodyPr>
          <a:lstStyle/>
          <a:p>
            <a:r>
              <a:rPr lang="en-US" sz="900" dirty="0" smtClean="0">
                <a:solidFill>
                  <a:schemeClr val="bg1"/>
                </a:solidFill>
              </a:rPr>
              <a:t>Simplifying Problem Management </a:t>
            </a:r>
            <a:endParaRPr lang="en-US" sz="900" dirty="0">
              <a:solidFill>
                <a:schemeClr val="bg1"/>
              </a:solidFill>
            </a:endParaRPr>
          </a:p>
        </p:txBody>
      </p:sp>
      <p:sp>
        <p:nvSpPr>
          <p:cNvPr id="83" name="TextBox 82"/>
          <p:cNvSpPr txBox="1"/>
          <p:nvPr/>
        </p:nvSpPr>
        <p:spPr>
          <a:xfrm>
            <a:off x="5061482" y="4037364"/>
            <a:ext cx="1864613" cy="230832"/>
          </a:xfrm>
          <a:prstGeom prst="rect">
            <a:avLst/>
          </a:prstGeom>
          <a:noFill/>
        </p:spPr>
        <p:txBody>
          <a:bodyPr wrap="none" rtlCol="0">
            <a:spAutoFit/>
          </a:bodyPr>
          <a:lstStyle/>
          <a:p>
            <a:r>
              <a:rPr lang="en-US" sz="900" dirty="0" smtClean="0"/>
              <a:t>Tuning Performance &amp; Efficiency</a:t>
            </a:r>
            <a:endParaRPr lang="en-US" sz="900" dirty="0"/>
          </a:p>
        </p:txBody>
      </p:sp>
    </p:spTree>
    <p:extLst>
      <p:ext uri="{BB962C8B-B14F-4D97-AF65-F5344CB8AC3E}">
        <p14:creationId xmlns:p14="http://schemas.microsoft.com/office/powerpoint/2010/main" val="1025361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animEffect transition="in" filter="fade">
                                      <p:cBhvr>
                                        <p:cTn id="15" dur="500"/>
                                        <p:tgtEl>
                                          <p:spTgt spid="2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fade">
                                      <p:cBhvr>
                                        <p:cTn id="18" dur="500"/>
                                        <p:tgtEl>
                                          <p:spTgt spid="2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animEffect transition="in" filter="fade">
                                      <p:cBhvr>
                                        <p:cTn id="23" dur="500"/>
                                        <p:tgtEl>
                                          <p:spTgt spid="28">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xEl>
                                              <p:pRg st="0" end="0"/>
                                            </p:txEl>
                                          </p:spTgt>
                                        </p:tgtEl>
                                        <p:attrNameLst>
                                          <p:attrName>style.visibility</p:attrName>
                                        </p:attrNameLst>
                                      </p:cBhvr>
                                      <p:to>
                                        <p:strVal val="visible"/>
                                      </p:to>
                                    </p:set>
                                    <p:animEffect transition="in" filter="fade">
                                      <p:cBhvr>
                                        <p:cTn id="26" dur="500"/>
                                        <p:tgtEl>
                                          <p:spTgt spid="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fade">
                                      <p:cBhvr>
                                        <p:cTn id="31" dur="500"/>
                                        <p:tgtEl>
                                          <p:spTgt spid="30">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9">
                                            <p:txEl>
                                              <p:pRg st="0" end="0"/>
                                            </p:txEl>
                                          </p:spTgt>
                                        </p:tgtEl>
                                        <p:attrNameLst>
                                          <p:attrName>style.visibility</p:attrName>
                                        </p:attrNameLst>
                                      </p:cBhvr>
                                      <p:to>
                                        <p:strVal val="visible"/>
                                      </p:to>
                                    </p:set>
                                    <p:animEffect transition="in" filter="fade">
                                      <p:cBhvr>
                                        <p:cTn id="34" dur="500"/>
                                        <p:tgtEl>
                                          <p:spTgt spid="2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2">
                                            <p:txEl>
                                              <p:pRg st="0" end="0"/>
                                            </p:txEl>
                                          </p:spTgt>
                                        </p:tgtEl>
                                        <p:attrNameLst>
                                          <p:attrName>style.visibility</p:attrName>
                                        </p:attrNameLst>
                                      </p:cBhvr>
                                      <p:to>
                                        <p:strVal val="visible"/>
                                      </p:to>
                                    </p:set>
                                    <p:animEffect transition="in" filter="fade">
                                      <p:cBhvr>
                                        <p:cTn id="39" dur="500"/>
                                        <p:tgtEl>
                                          <p:spTgt spid="32">
                                            <p:txEl>
                                              <p:pRg st="0" end="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2">
                                            <p:txEl>
                                              <p:pRg st="1" end="1"/>
                                            </p:txEl>
                                          </p:spTgt>
                                        </p:tgtEl>
                                        <p:attrNameLst>
                                          <p:attrName>style.visibility</p:attrName>
                                        </p:attrNameLst>
                                      </p:cBhvr>
                                      <p:to>
                                        <p:strVal val="visible"/>
                                      </p:to>
                                    </p:set>
                                    <p:animEffect transition="in" filter="fade">
                                      <p:cBhvr>
                                        <p:cTn id="42" dur="500"/>
                                        <p:tgtEl>
                                          <p:spTgt spid="3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
                                            <p:txEl>
                                              <p:pRg st="0" end="0"/>
                                            </p:txEl>
                                          </p:spTgt>
                                        </p:tgtEl>
                                        <p:attrNameLst>
                                          <p:attrName>style.visibility</p:attrName>
                                        </p:attrNameLst>
                                      </p:cBhvr>
                                      <p:to>
                                        <p:strVal val="visible"/>
                                      </p:to>
                                    </p:set>
                                    <p:animEffect transition="in" filter="fade">
                                      <p:cBhvr>
                                        <p:cTn id="47" dur="500"/>
                                        <p:tgtEl>
                                          <p:spTgt spid="3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
                                            <p:txEl>
                                              <p:pRg st="1" end="1"/>
                                            </p:txEl>
                                          </p:spTgt>
                                        </p:tgtEl>
                                        <p:attrNameLst>
                                          <p:attrName>style.visibility</p:attrName>
                                        </p:attrNameLst>
                                      </p:cBhvr>
                                      <p:to>
                                        <p:strVal val="visible"/>
                                      </p:to>
                                    </p:set>
                                    <p:animEffect transition="in" filter="fade">
                                      <p:cBhvr>
                                        <p:cTn id="52" dur="500"/>
                                        <p:tgtEl>
                                          <p:spTgt spid="31">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1">
                                            <p:txEl>
                                              <p:pRg st="3" end="3"/>
                                            </p:txEl>
                                          </p:spTgt>
                                        </p:tgtEl>
                                        <p:attrNameLst>
                                          <p:attrName>style.visibility</p:attrName>
                                        </p:attrNameLst>
                                      </p:cBhvr>
                                      <p:to>
                                        <p:strVal val="visible"/>
                                      </p:to>
                                    </p:set>
                                    <p:animEffect transition="in" filter="fade">
                                      <p:cBhvr>
                                        <p:cTn id="57" dur="1000"/>
                                        <p:tgtEl>
                                          <p:spTgt spid="31">
                                            <p:txEl>
                                              <p:pRg st="3" end="3"/>
                                            </p:txEl>
                                          </p:spTgt>
                                        </p:tgtEl>
                                      </p:cBhvr>
                                    </p:animEffect>
                                    <p:anim calcmode="lin" valueType="num">
                                      <p:cBhvr>
                                        <p:cTn id="58" dur="1000" fill="hold"/>
                                        <p:tgtEl>
                                          <p:spTgt spid="31">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Keynote &amp;#x0D;&amp;#x0A;Presentation Template&amp;quot;&quot;/&gt;&lt;property id=&quot;20307&quot; value=&quot;262&quot;/&gt;&lt;/object&gt;&lt;object type=&quot;3&quot; unique_id=&quot;10005&quot;&gt;&lt;property id=&quot;20148&quot; value=&quot;5&quot;/&gt;&lt;property id=&quot;20300&quot; value=&quot;Slide 2 - &amp;quot;Which Template Do I Use?&amp;quot;&quot;/&gt;&lt;property id=&quot;20307&quot; value=&quot;435&quot;/&gt;&lt;/object&gt;&lt;object type=&quot;3&quot; unique_id=&quot;10006&quot;&gt;&lt;property id=&quot;20148&quot; value=&quot;5&quot;/&gt;&lt;property id=&quot;20300&quot; value=&quot;Slide 3 - &amp;quot;Title Slide&amp;quot;&quot;/&gt;&lt;property id=&quot;20307&quot; value=&quot;423&quot;/&gt;&lt;/object&gt;&lt;object type=&quot;3&quot; unique_id=&quot;10007&quot;&gt;&lt;property id=&quot;20148&quot; value=&quot;5&quot;/&gt;&lt;property id=&quot;20300&quot; value=&quot;Slide 4&quot;/&gt;&lt;property id=&quot;20307&quot; value=&quot;296&quot;/&gt;&lt;/object&gt;&lt;object type=&quot;3&quot; unique_id=&quot;10008&quot;&gt;&lt;property id=&quot;20148&quot; value=&quot;5&quot;/&gt;&lt;property id=&quot;20300&quot; value=&quot;Slide 5 - &amp;quot;Presentation Guidelines&amp;quot;&quot;/&gt;&lt;property id=&quot;20307&quot; value=&quot;266&quot;/&gt;&lt;/object&gt;&lt;object type=&quot;3&quot; unique_id=&quot;10009&quot;&gt;&lt;property id=&quot;20148&quot; value=&quot;5&quot;/&gt;&lt;property id=&quot;20300&quot; value=&quot;Slide 6 - &amp;quot;Bullet Guidelines&amp;quot;&quot;/&gt;&lt;property id=&quot;20307&quot; value=&quot;317&quot;/&gt;&lt;/object&gt;&lt;object type=&quot;3&quot; unique_id=&quot;10010&quot;&gt;&lt;property id=&quot;20148&quot; value=&quot;5&quot;/&gt;&lt;property id=&quot;20300&quot; value=&quot;Slide 7 - &amp;quot;Slide Transition Guidelines&amp;quot;&quot;/&gt;&lt;property id=&quot;20307&quot; value=&quot;271&quot;/&gt;&lt;/object&gt;&lt;object type=&quot;3&quot; unique_id=&quot;10011&quot;&gt;&lt;property id=&quot;20148&quot; value=&quot;5&quot;/&gt;&lt;property id=&quot;20300&quot; value=&quot;Slide 8&quot;/&gt;&lt;property id=&quot;20307&quot; value=&quot;426&quot;/&gt;&lt;/object&gt;&lt;object type=&quot;3&quot; unique_id=&quot;10012&quot;&gt;&lt;property id=&quot;20148&quot; value=&quot;5&quot;/&gt;&lt;property id=&quot;20300&quot; value=&quot;Slide 9 - &amp;quot;Migrating Existing File to New Template&amp;quot;&quot;/&gt;&lt;property id=&quot;20307&quot; value=&quot;392&quot;/&gt;&lt;/object&gt;&lt;object type=&quot;3&quot; unique_id=&quot;10013&quot;&gt;&lt;property id=&quot;20148&quot; value=&quot;5&quot;/&gt;&lt;property id=&quot;20300&quot; value=&quot;Slide 10 - &amp;quot;Updating a Single Slide to New Layout&amp;quot;&quot;/&gt;&lt;property id=&quot;20307&quot; value=&quot;393&quot;/&gt;&lt;/object&gt;&lt;object type=&quot;3&quot; unique_id=&quot;10014&quot;&gt;&lt;property id=&quot;20148&quot; value=&quot;5&quot;/&gt;&lt;property id=&quot;20300&quot; value=&quot;Slide 11 - &amp;quot;Additional Tips to Apply New Template&amp;quot;&quot;/&gt;&lt;property id=&quot;20307&quot; value=&quot;394&quot;/&gt;&lt;/object&gt;&lt;object type=&quot;3&quot; unique_id=&quot;10015&quot;&gt;&lt;property id=&quot;20148&quot; value=&quot;5&quot;/&gt;&lt;property id=&quot;20300&quot; value=&quot;Slide 12 - &amp;quot;Additional Tips to Apply New Template&amp;quot;&quot;/&gt;&lt;property id=&quot;20307&quot; value=&quot;397&quot;/&gt;&lt;/object&gt;&lt;object type=&quot;3&quot; unique_id=&quot;10016&quot;&gt;&lt;property id=&quot;20148&quot; value=&quot;5&quot;/&gt;&lt;property id=&quot;20300&quot; value=&quot;Slide 13&quot;/&gt;&lt;property id=&quot;20307&quot; value=&quot;405&quot;/&gt;&lt;/object&gt;&lt;object type=&quot;3&quot; unique_id=&quot;10017&quot;&gt;&lt;property id=&quot;20148&quot; value=&quot;5&quot;/&gt;&lt;property id=&quot;20300&quot; value=&quot;Slide 14&quot;/&gt;&lt;property id=&quot;20307&quot; value=&quot;432&quot;/&gt;&lt;/object&gt;&lt;object type=&quot;3&quot; unique_id=&quot;10018&quot;&gt;&lt;property id=&quot;20148&quot; value=&quot;5&quot;/&gt;&lt;property id=&quot;20300&quot; value=&quot;Slide 15&quot;/&gt;&lt;property id=&quot;20307&quot; value=&quot;433&quot;/&gt;&lt;/object&gt;&lt;object type=&quot;3&quot; unique_id=&quot;10019&quot;&gt;&lt;property id=&quot;20148&quot; value=&quot;5&quot;/&gt;&lt;property id=&quot;20300&quot; value=&quot;Slide 16&quot;/&gt;&lt;property id=&quot;20307&quot; value=&quot;434&quot;/&gt;&lt;/object&gt;&lt;object type=&quot;3&quot; unique_id=&quot;10020&quot;&gt;&lt;property id=&quot;20148&quot; value=&quot;5&quot;/&gt;&lt;property id=&quot;20300&quot; value=&quot;Slide 17&quot;/&gt;&lt;property id=&quot;20307&quot; value=&quot;431&quot;/&gt;&lt;/object&gt;&lt;object type=&quot;3&quot; unique_id=&quot;10021&quot;&gt;&lt;property id=&quot;20148&quot; value=&quot;5&quot;/&gt;&lt;property id=&quot;20300&quot; value=&quot;Slide 18 - &amp;quot;Box Styles&amp;quot;&quot;/&gt;&lt;property id=&quot;20307&quot; value=&quot;279&quot;/&gt;&lt;/object&gt;&lt;object type=&quot;3&quot; unique_id=&quot;10022&quot;&gt;&lt;property id=&quot;20148&quot; value=&quot;5&quot;/&gt;&lt;property id=&quot;20300&quot; value=&quot;Slide 19 - &amp;quot;Arrow and Line Styles&amp;quot;&quot;/&gt;&lt;property id=&quot;20307&quot; value=&quot;378&quot;/&gt;&lt;/object&gt;&lt;object type=&quot;3&quot; unique_id=&quot;10023&quot;&gt;&lt;property id=&quot;20148&quot; value=&quot;5&quot;/&gt;&lt;property id=&quot;20300&quot; value=&quot;Slide 20&quot;/&gt;&lt;property id=&quot;20307&quot; value=&quot;436&quot;/&gt;&lt;/object&gt;&lt;object type=&quot;3&quot; unique_id=&quot;10024&quot;&gt;&lt;property id=&quot;20148&quot; value=&quot;5&quot;/&gt;&lt;property id=&quot;20300&quot; value=&quot;Slide 21&quot;/&gt;&lt;property id=&quot;20307&quot; value=&quot;437&quot;/&gt;&lt;/object&gt;&lt;object type=&quot;3&quot; unique_id=&quot;10025&quot;&gt;&lt;property id=&quot;20148&quot; value=&quot;5&quot;/&gt;&lt;property id=&quot;20300&quot; value=&quot;Slide 22 - &amp;quot;Slides with Two Columns&amp;quot;&quot;/&gt;&lt;property id=&quot;20307&quot; value=&quot;404&quot;/&gt;&lt;/object&gt;&lt;object type=&quot;3&quot; unique_id=&quot;10026&quot;&gt;&lt;property id=&quot;20148&quot; value=&quot;5&quot;/&gt;&lt;property id=&quot;20300&quot; value=&quot;Slide 23 - &amp;quot;Slides with Tables&amp;quot;&quot;/&gt;&lt;property id=&quot;20307&quot; value=&quot;414&quot;/&gt;&lt;/object&gt;&lt;object type=&quot;3&quot; unique_id=&quot;10027&quot;&gt;&lt;property id=&quot;20148&quot; value=&quot;5&quot;/&gt;&lt;property id=&quot;20300&quot; value=&quot;Slide 24 - &amp;quot;Chart Color Palette&amp;quot;&quot;/&gt;&lt;property id=&quot;20307&quot; value=&quot;358&quot;/&gt;&lt;/object&gt;&lt;object type=&quot;3&quot; unique_id=&quot;10028&quot;&gt;&lt;property id=&quot;20148&quot; value=&quot;5&quot;/&gt;&lt;property id=&quot;20300&quot; value=&quot;Slide 25 - &amp;quot;Bar Chart Style &amp;quot;&quot;/&gt;&lt;property id=&quot;20307&quot; value=&quot;438&quot;/&gt;&lt;/object&gt;&lt;object type=&quot;3&quot; unique_id=&quot;10029&quot;&gt;&lt;property id=&quot;20148&quot; value=&quot;5&quot;/&gt;&lt;property id=&quot;20300&quot; value=&quot;Slide 26 - &amp;quot;Pie Chart Style &amp;quot;&quot;/&gt;&lt;property id=&quot;20307&quot; value=&quot;439&quot;/&gt;&lt;/object&gt;&lt;object type=&quot;3&quot; unique_id=&quot;10030&quot;&gt;&lt;property id=&quot;20148&quot; value=&quot;5&quot;/&gt;&lt;property id=&quot;20300&quot; value=&quot;Slide 27&quot;/&gt;&lt;property id=&quot;20307&quot; value=&quot;440&quot;/&gt;&lt;/object&gt;&lt;object type=&quot;3&quot; unique_id=&quot;10031&quot;&gt;&lt;property id=&quot;20148&quot; value=&quot;5&quot;/&gt;&lt;property id=&quot;20300&quot; value=&quot;Slide 28&quot;/&gt;&lt;property id=&quot;20307&quot; value=&quot;441&quot;/&gt;&lt;/object&gt;&lt;object type=&quot;3&quot; unique_id=&quot;10032&quot;&gt;&lt;property id=&quot;20148&quot; value=&quot;5&quot;/&gt;&lt;property id=&quot;20300&quot; value=&quot;Slide 29&quot;/&gt;&lt;property id=&quot;20307&quot; value=&quot;442&quot;/&gt;&lt;/object&gt;&lt;object type=&quot;3&quot; unique_id=&quot;10033&quot;&gt;&lt;property id=&quot;20148&quot; value=&quot;5&quot;/&gt;&lt;property id=&quot;20300&quot; value=&quot;Slide 30&quot;/&gt;&lt;property id=&quot;20307&quot; value=&quot;443&quot;/&gt;&lt;/object&gt;&lt;object type=&quot;3&quot; unique_id=&quot;10034&quot;&gt;&lt;property id=&quot;20148&quot; value=&quot;5&quot;/&gt;&lt;property id=&quot;20300&quot; value=&quot;Slide 31&quot;/&gt;&lt;property id=&quot;20307&quot; value=&quot;444&quot;/&gt;&lt;/object&gt;&lt;object type=&quot;3&quot; unique_id=&quot;10563&quot;&gt;&lt;property id=&quot;20148&quot; value=&quot;5&quot;/&gt;&lt;property id=&quot;20300&quot; value=&quot;Slide 32&quot;/&gt;&lt;property id=&quot;20307&quot; value=&quot;445&quot;/&gt;&lt;/object&gt;&lt;/object&gt;&lt;/object&gt;&lt;/database&gt;"/>
  <p:tag name="SECTOMILLISECCONVERTED" val="1"/>
</p:tagLst>
</file>

<file path=ppt/theme/theme1.xml><?xml version="1.0" encoding="utf-8"?>
<a:theme xmlns:a="http://schemas.openxmlformats.org/drawingml/2006/main" name="Citrix_Corporate_Templat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8B95"/>
        </a:solidFill>
        <a:ln>
          <a:no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5400" algn="ctr">
          <a:solidFill>
            <a:srgbClr val="008B95"/>
          </a:solidFill>
          <a:round/>
          <a:headEnd/>
          <a:tailEnd type="triangle" w="lg" len="lg"/>
        </a:ln>
      </a:spPr>
      <a:bodyPr/>
      <a:lstStyle/>
    </a:lnDef>
    <a:txDef>
      <a:spPr>
        <a:noFill/>
      </a:spPr>
      <a:bodyPr wrap="square" rtlCol="0">
        <a:spAutoFit/>
      </a:bodyPr>
      <a:lstStyle>
        <a:defPPr>
          <a:defRPr dirty="0" smtClean="0">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CC0000"/>
        </a:accent1>
        <a:accent2>
          <a:srgbClr val="003399"/>
        </a:accent2>
        <a:accent3>
          <a:srgbClr val="FFFFFF"/>
        </a:accent3>
        <a:accent4>
          <a:srgbClr val="000000"/>
        </a:accent4>
        <a:accent5>
          <a:srgbClr val="E2AAAA"/>
        </a:accent5>
        <a:accent6>
          <a:srgbClr val="002D8A"/>
        </a:accent6>
        <a:hlink>
          <a:srgbClr val="FFB400"/>
        </a:hlink>
        <a:folHlink>
          <a:srgbClr val="99CC00"/>
        </a:folHlink>
      </a:clrScheme>
      <a:clrMap bg1="lt1" tx1="dk1" bg2="lt2" tx2="dk2" accent1="accent1" accent2="accent2" accent3="accent3" accent4="accent4" accent5="accent5" accent6="accent6" hlink="hlink" folHlink="folHlink"/>
    </a:extraClrScheme>
    <a:extraClrScheme>
      <a:clrScheme name="Citrix Main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itrix Main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itrix Main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itrix Main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itrix Main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itrix Main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itrix Main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itrix Main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itrix Main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itrix Main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itrix Main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itrix Main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itrix Main Design 13">
        <a:dk1>
          <a:srgbClr val="000000"/>
        </a:dk1>
        <a:lt1>
          <a:srgbClr val="FFFFFF"/>
        </a:lt1>
        <a:dk2>
          <a:srgbClr val="000000"/>
        </a:dk2>
        <a:lt2>
          <a:srgbClr val="808080"/>
        </a:lt2>
        <a:accent1>
          <a:srgbClr val="CC0000"/>
        </a:accent1>
        <a:accent2>
          <a:srgbClr val="003399"/>
        </a:accent2>
        <a:accent3>
          <a:srgbClr val="FFFFFF"/>
        </a:accent3>
        <a:accent4>
          <a:srgbClr val="000000"/>
        </a:accent4>
        <a:accent5>
          <a:srgbClr val="E2AAAA"/>
        </a:accent5>
        <a:accent6>
          <a:srgbClr val="002D8A"/>
        </a:accent6>
        <a:hlink>
          <a:srgbClr val="FFB400"/>
        </a:hlink>
        <a:folHlink>
          <a:srgbClr val="99CC00"/>
        </a:folHlink>
      </a:clrScheme>
      <a:clrMap bg1="lt1" tx1="dk1" bg2="lt2" tx2="dk2" accent1="accent1" accent2="accent2" accent3="accent3" accent4="accent4" accent5="accent5" accent6="accent6" hlink="hlink" folHlink="folHlink"/>
    </a:extraClrScheme>
    <a:extraClrScheme>
      <a:clrScheme name="Citrix Main Design 14">
        <a:dk1>
          <a:srgbClr val="000000"/>
        </a:dk1>
        <a:lt1>
          <a:srgbClr val="FFFFFF"/>
        </a:lt1>
        <a:dk2>
          <a:srgbClr val="000000"/>
        </a:dk2>
        <a:lt2>
          <a:srgbClr val="808080"/>
        </a:lt2>
        <a:accent1>
          <a:srgbClr val="0046AD"/>
        </a:accent1>
        <a:accent2>
          <a:srgbClr val="0098DB"/>
        </a:accent2>
        <a:accent3>
          <a:srgbClr val="FFFFFF"/>
        </a:accent3>
        <a:accent4>
          <a:srgbClr val="000000"/>
        </a:accent4>
        <a:accent5>
          <a:srgbClr val="AAB0D3"/>
        </a:accent5>
        <a:accent6>
          <a:srgbClr val="0089C6"/>
        </a:accent6>
        <a:hlink>
          <a:srgbClr val="FFB612"/>
        </a:hlink>
        <a:folHlink>
          <a:srgbClr val="7AB800"/>
        </a:folHlink>
      </a:clrScheme>
      <a:clrMap bg1="lt1" tx1="dk1" bg2="lt2" tx2="dk2" accent1="accent1" accent2="accent2" accent3="accent3" accent4="accent4" accent5="accent5" accent6="accent6" hlink="hlink" folHlink="folHlink"/>
    </a:extraClrScheme>
    <a:extraClrScheme>
      <a:clrScheme name="Citrix Main Design 15">
        <a:dk1>
          <a:srgbClr val="000000"/>
        </a:dk1>
        <a:lt1>
          <a:srgbClr val="FFFFFF"/>
        </a:lt1>
        <a:dk2>
          <a:srgbClr val="000000"/>
        </a:dk2>
        <a:lt2>
          <a:srgbClr val="737B87"/>
        </a:lt2>
        <a:accent1>
          <a:srgbClr val="0046AD"/>
        </a:accent1>
        <a:accent2>
          <a:srgbClr val="0098DB"/>
        </a:accent2>
        <a:accent3>
          <a:srgbClr val="FFFFFF"/>
        </a:accent3>
        <a:accent4>
          <a:srgbClr val="000000"/>
        </a:accent4>
        <a:accent5>
          <a:srgbClr val="AAB0D3"/>
        </a:accent5>
        <a:accent6>
          <a:srgbClr val="0089C6"/>
        </a:accent6>
        <a:hlink>
          <a:srgbClr val="FFB612"/>
        </a:hlink>
        <a:folHlink>
          <a:srgbClr val="7AB800"/>
        </a:folHlink>
      </a:clrScheme>
      <a:clrMap bg1="lt1" tx1="dk1" bg2="lt2" tx2="dk2" accent1="accent1" accent2="accent2" accent3="accent3" accent4="accent4" accent5="accent5" accent6="accent6" hlink="hlink" folHlink="folHlink"/>
    </a:extraClrScheme>
    <a:extraClrScheme>
      <a:clrScheme name="Citrix Main Design 16">
        <a:dk1>
          <a:srgbClr val="000000"/>
        </a:dk1>
        <a:lt1>
          <a:srgbClr val="FFFFFF"/>
        </a:lt1>
        <a:dk2>
          <a:srgbClr val="000000"/>
        </a:dk2>
        <a:lt2>
          <a:srgbClr val="616C85"/>
        </a:lt2>
        <a:accent1>
          <a:srgbClr val="0046AD"/>
        </a:accent1>
        <a:accent2>
          <a:srgbClr val="0098DB"/>
        </a:accent2>
        <a:accent3>
          <a:srgbClr val="FFFFFF"/>
        </a:accent3>
        <a:accent4>
          <a:srgbClr val="000000"/>
        </a:accent4>
        <a:accent5>
          <a:srgbClr val="AAB0D3"/>
        </a:accent5>
        <a:accent6>
          <a:srgbClr val="0089C6"/>
        </a:accent6>
        <a:hlink>
          <a:srgbClr val="FFB612"/>
        </a:hlink>
        <a:folHlink>
          <a:srgbClr val="7AB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E45D74CE5797E4EB199D0A53094D60F" ma:contentTypeVersion="13" ma:contentTypeDescription="Create a new document." ma:contentTypeScope="" ma:versionID="9078244eb2fe55109cd018e204df36b2">
  <xsd:schema xmlns:xsd="http://www.w3.org/2001/XMLSchema" xmlns:p="http://schemas.microsoft.com/office/2006/metadata/properties" xmlns:ns1="http://schemas.microsoft.com/sharepoint/v3" xmlns:ns2="671fd2fa-179a-4a58-a8a2-934c5518b409" targetNamespace="http://schemas.microsoft.com/office/2006/metadata/properties" ma:root="true" ma:fieldsID="5613b6db7139b4077fdf43c6b4b1b9bb" ns1:_="" ns2:_="">
    <xsd:import namespace="http://schemas.microsoft.com/sharepoint/v3"/>
    <xsd:import namespace="671fd2fa-179a-4a58-a8a2-934c5518b409"/>
    <xsd:element name="properties">
      <xsd:complexType>
        <xsd:sequence>
          <xsd:element name="documentManagement">
            <xsd:complexType>
              <xsd:all>
                <xsd:element ref="ns2:Tollgate" minOccurs="0"/>
                <xsd:element ref="ns1:ReportOwner"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ReportOwner" ma:index="9" nillable="true" ma:displayName="Owner" ma:description="Owner of this document" ma:list="UserInfo" ma:internalName="Report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dms="http://schemas.microsoft.com/office/2006/documentManagement/types" targetNamespace="671fd2fa-179a-4a58-a8a2-934c5518b409" elementFormDefault="qualified">
    <xsd:import namespace="http://schemas.microsoft.com/office/2006/documentManagement/types"/>
    <xsd:element name="Tollgate" ma:index="8" nillable="true" ma:displayName="Tollgate" ma:format="Dropdown" ma:internalName="Tollgate">
      <xsd:simpleType>
        <xsd:restriction base="dms:Choice">
          <xsd:enumeration value="1 - Product Planning"/>
          <xsd:enumeration value="2 - GTM Strategy - Product, Pricing, Packaging"/>
          <xsd:enumeration value="3 - Launch Plan, Messaging"/>
          <xsd:enumeration value="4 - Launch Execution &amp; Readiness"/>
          <xsd:enumeration value="Launch"/>
          <xsd:enumeration value="Other"/>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Tollgate xmlns="671fd2fa-179a-4a58-a8a2-934c5518b409">Other</Tollgate>
    <ReportOwner xmlns="http://schemas.microsoft.com/sharepoint/v3">
      <UserInfo>
        <DisplayName/>
        <AccountId xsi:nil="true"/>
        <AccountType/>
      </UserInfo>
    </ReportOwner>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4A4585-77BC-4B37-BD25-CA692ED897B0}">
  <ds:schemaRefs>
    <ds:schemaRef ds:uri="http://schemas.microsoft.com/office/2006/metadata/longProperties"/>
  </ds:schemaRefs>
</ds:datastoreItem>
</file>

<file path=customXml/itemProps2.xml><?xml version="1.0" encoding="utf-8"?>
<ds:datastoreItem xmlns:ds="http://schemas.openxmlformats.org/officeDocument/2006/customXml" ds:itemID="{582C4F65-E7B3-4106-8504-64FDCC8DF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1fd2fa-179a-4a58-a8a2-934c5518b40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907FD83-9134-480E-A9E5-D5FFCFAAEDC2}">
  <ds:schemaRefs>
    <ds:schemaRef ds:uri="671fd2fa-179a-4a58-a8a2-934c5518b409"/>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purl.org/dc/terms/"/>
    <ds:schemaRef ds:uri="http://schemas.openxmlformats.org/package/2006/metadata/core-properties"/>
    <ds:schemaRef ds:uri="http://schemas.microsoft.com/sharepoint/v3"/>
  </ds:schemaRefs>
</ds:datastoreItem>
</file>

<file path=customXml/itemProps4.xml><?xml version="1.0" encoding="utf-8"?>
<ds:datastoreItem xmlns:ds="http://schemas.openxmlformats.org/officeDocument/2006/customXml" ds:itemID="{862E05A2-FCDA-4C69-9737-A07948E963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33314</TotalTime>
  <Words>3689</Words>
  <Application>Microsoft Office PowerPoint</Application>
  <PresentationFormat>Custom</PresentationFormat>
  <Paragraphs>687</Paragraphs>
  <Slides>32</Slides>
  <Notes>23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Citrix_Corporate_Template</vt:lpstr>
      <vt:lpstr>VMTurbo: Intelligent Workload Management for Cloud and Virtualized Infrastructures</vt:lpstr>
      <vt:lpstr>Agenda</vt:lpstr>
      <vt:lpstr>Who We Are</vt:lpstr>
      <vt:lpstr>Our Vision: Rethink Today’s IT Management Process Playbook</vt:lpstr>
      <vt:lpstr>Intelligent Workload Management</vt:lpstr>
      <vt:lpstr>Maintaining the balance. You can have both.</vt:lpstr>
      <vt:lpstr>How Can VMTurbo Do This?  Answer:  An “Economic Scheduling Engine”</vt:lpstr>
      <vt:lpstr>Problem Resolution  &amp; Optimization is not Simple …</vt:lpstr>
      <vt:lpstr>To this: No more alerts. “My environment is optimized and stays that way”. </vt:lpstr>
      <vt:lpstr>Economic Scheduling Engine Market</vt:lpstr>
      <vt:lpstr> Economic Scheduling Engine Pricing Model</vt:lpstr>
      <vt:lpstr>Examples of VMTurbo in Action</vt:lpstr>
      <vt:lpstr>Assure Application QoS: Provision a Host Server</vt:lpstr>
      <vt:lpstr>Assure Application QoS: Upsizing VM</vt:lpstr>
      <vt:lpstr>Assure Application QoS: Prevent IO Bottlenecks</vt:lpstr>
      <vt:lpstr>Assure Application QoS: Prevent Storage Latency Bottlenecks</vt:lpstr>
      <vt:lpstr>Efficient Infrastructure: Downsizing VM</vt:lpstr>
      <vt:lpstr>Efficient Infrastructure: Consolidate Workload</vt:lpstr>
      <vt:lpstr>IT Management on Drugs!</vt:lpstr>
      <vt:lpstr>Bridging the Management Gap</vt:lpstr>
      <vt:lpstr>Not Just Intelligent Optimization---VMTurbo Also Does Intelligent Planning</vt:lpstr>
      <vt:lpstr>Summary</vt:lpstr>
      <vt:lpstr>Uniquely Positioning VMTurbo</vt:lpstr>
      <vt:lpstr>Reality: Many customers either don’t know what they want or believe that they have what they need already.</vt:lpstr>
      <vt:lpstr>Customer Tip:  Don’t get into a debate about monitoring and reporting. </vt:lpstr>
      <vt:lpstr>Discussion Points With Customers: </vt:lpstr>
      <vt:lpstr>The Call to Action:</vt:lpstr>
      <vt:lpstr>Tips and Best Practices You’ll Want to Know...</vt:lpstr>
      <vt:lpstr>Licensing</vt:lpstr>
      <vt:lpstr>Simple Quote Creation:</vt:lpstr>
      <vt:lpstr>Deal Registration: Best Practices for Success</vt:lpstr>
      <vt:lpstr>Creating a Consistent Model for Forecasting Opportunities</vt:lpstr>
    </vt:vector>
  </TitlesOfParts>
  <Company>VMTurbo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VMTurbo Partner Sales Training</dc:title>
  <dc:creator>bernie.hannon@vmturbo.com</dc:creator>
  <cp:lastModifiedBy>Windows User</cp:lastModifiedBy>
  <cp:revision>2112</cp:revision>
  <dcterms:created xsi:type="dcterms:W3CDTF">2012-03-13T10:09:41Z</dcterms:created>
  <dcterms:modified xsi:type="dcterms:W3CDTF">2012-05-16T20:17:08Z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0x0101000E45D74CE5797E4EB199D0A53094D60F</vt:lpwstr>
  </property>
  <property fmtid="{D5CDD505-2E9C-101B-9397-08002B2CF9AE}" pid="3" name="ContentType">
    <vt:lpwstr>Document</vt:lpwstr>
  </property>
</Properties>
</file>