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81" r:id="rId2"/>
    <p:sldId id="603" r:id="rId3"/>
    <p:sldId id="604" r:id="rId4"/>
    <p:sldId id="601" r:id="rId5"/>
    <p:sldId id="600" r:id="rId6"/>
    <p:sldId id="593" r:id="rId7"/>
    <p:sldId id="587" r:id="rId8"/>
    <p:sldId id="595" r:id="rId9"/>
    <p:sldId id="589" r:id="rId10"/>
    <p:sldId id="591" r:id="rId11"/>
    <p:sldId id="596" r:id="rId12"/>
    <p:sldId id="597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CC00"/>
    <a:srgbClr val="208AC6"/>
    <a:srgbClr val="33CC33"/>
    <a:srgbClr val="FF6600"/>
    <a:srgbClr val="CC0099"/>
    <a:srgbClr val="996633"/>
    <a:srgbClr val="008080"/>
    <a:srgbClr val="00FF00"/>
    <a:srgbClr val="1A72A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2" autoAdjust="0"/>
    <p:restoredTop sz="90095" autoAdjust="0"/>
  </p:normalViewPr>
  <p:slideViewPr>
    <p:cSldViewPr snapToGrid="0">
      <p:cViewPr>
        <p:scale>
          <a:sx n="90" d="100"/>
          <a:sy n="90" d="100"/>
        </p:scale>
        <p:origin x="-822" y="486"/>
      </p:cViewPr>
      <p:guideLst>
        <p:guide orient="horz" pos="454"/>
        <p:guide orient="horz" pos="282"/>
        <p:guide orient="horz" pos="903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08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297038D-1111-4187-B100-5DBC0E535943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941C34-848E-4DF5-9A1D-CF34E55D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1C34-848E-4DF5-9A1D-CF34E55DCC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70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As you’ve already seen,</a:t>
            </a: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VMTurbo gives our partners a unique and differentiated way of addressing your customer’s virtualization management challenges. Not just a me-too reporting and alerting program, VMTurbo gives your customers what they’ve been looking for but haven’t been able to get until now…</a:t>
            </a:r>
          </a:p>
          <a:p>
            <a:pPr eaLnBrk="1" hangingPunct="1"/>
            <a:endParaRPr lang="en-US" sz="1700" baseline="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marL="342900" indent="-342900" eaLnBrk="1" hangingPunct="1">
              <a:buAutoNum type="arabicPeriod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Application performance management</a:t>
            </a:r>
          </a:p>
          <a:p>
            <a:pPr marL="342900" indent="-342900" eaLnBrk="1" hangingPunct="1">
              <a:buAutoNum type="arabicPeriod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Prevent problems leading to </a:t>
            </a:r>
            <a:r>
              <a:rPr lang="en-US" sz="1700" baseline="0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QoS</a:t>
            </a: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issues before they occur.</a:t>
            </a:r>
          </a:p>
          <a:p>
            <a:pPr marL="342900" indent="-342900" eaLnBrk="1" hangingPunct="1">
              <a:buAutoNum type="arabicPeriod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Attain the proper balance of </a:t>
            </a:r>
            <a:r>
              <a:rPr lang="en-US" sz="1700" baseline="0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QoS</a:t>
            </a: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and infrastructure utilization and then keep it that way. </a:t>
            </a:r>
          </a:p>
          <a:p>
            <a:pPr marL="342900" indent="-342900" eaLnBrk="1" hangingPunct="1">
              <a:buAutoNum type="arabicPeriod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When ready, customers can eliminate the step of manually approving VMTurbo optimization recommendations and move to a fully-automated environment.</a:t>
            </a:r>
          </a:p>
          <a:p>
            <a:pPr marL="342900" indent="-342900" eaLnBrk="1" hangingPunct="1">
              <a:buAutoNum type="arabicPeriod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Take the guess work out of capacity planning using actual customer data to validate growth plans</a:t>
            </a:r>
          </a:p>
          <a:p>
            <a:pPr marL="342900" indent="-342900" eaLnBrk="1" hangingPunct="1">
              <a:buAutoNum type="arabicPeriod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Show customers the benefits of preventative management using simple before and after graphical reports. </a:t>
            </a:r>
          </a:p>
          <a:p>
            <a:pPr marL="342900" indent="-342900" eaLnBrk="1" hangingPunct="1">
              <a:buAutoNum type="arabicPeriod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Deliver these benefits to customers whether the customer manages the environment themselves or uses a partner to help manage it for them. </a:t>
            </a:r>
          </a:p>
          <a:p>
            <a:pPr marL="342900" indent="-342900" eaLnBrk="1" hangingPunct="1">
              <a:buAutoNum type="arabicPeriod"/>
            </a:pPr>
            <a:endParaRPr lang="en-US" sz="170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70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The VMTurbo</a:t>
            </a: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reseller business model combines best-in-industry practices to build and maintain a healthy reseller - able to support customers and re-invest in the resellers’ continued growth.</a:t>
            </a:r>
          </a:p>
          <a:p>
            <a:pPr eaLnBrk="1" hangingPunct="1"/>
            <a:endParaRPr lang="en-US" sz="1700" baseline="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eaLnBrk="1" hangingPunct="1"/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1) 	The VMTurbo solution is 100% reseller deliverable providing a single point of contact for the customer.</a:t>
            </a:r>
          </a:p>
          <a:p>
            <a:pPr eaLnBrk="1" hangingPunct="1"/>
            <a:endParaRPr lang="en-US" sz="1700" baseline="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marL="342900" indent="-342900" eaLnBrk="1" hangingPunct="1">
              <a:buAutoNum type="arabicParenR" startAt="2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The VMTurbo appliance can itself be used to provide justification for virtualization projects such as:</a:t>
            </a:r>
          </a:p>
          <a:p>
            <a:pPr marL="800100" lvl="1" indent="-342900" eaLnBrk="1" hangingPunct="1">
              <a:buFont typeface="Arial"/>
              <a:buChar char="•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Assuring application performance when moving from P2V. </a:t>
            </a:r>
          </a:p>
          <a:p>
            <a:pPr marL="800100" lvl="1" indent="-342900" eaLnBrk="1" hangingPunct="1">
              <a:buFont typeface="Arial"/>
              <a:buChar char="•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Using actual customer templates, know exactly what hardware will be needed to the infrastructure to maintain application </a:t>
            </a:r>
            <a:r>
              <a:rPr lang="en-US" sz="1700" baseline="0" dirty="0" err="1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QoS</a:t>
            </a: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and infrastructure efficiency.</a:t>
            </a:r>
          </a:p>
          <a:p>
            <a:pPr marL="800100" lvl="1" indent="-342900" eaLnBrk="1" hangingPunct="1">
              <a:buFont typeface="Arial"/>
              <a:buChar char="•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At the pre-sale stage: </a:t>
            </a:r>
          </a:p>
          <a:p>
            <a:pPr marL="1257300" lvl="2" indent="-342900" eaLnBrk="1" hangingPunct="1">
              <a:buFont typeface="Courier New"/>
              <a:buChar char="o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Cost justify proposed investments in infrastructure</a:t>
            </a:r>
          </a:p>
          <a:p>
            <a:pPr marL="1257300" lvl="2" indent="-342900" eaLnBrk="1" hangingPunct="1">
              <a:buFont typeface="Courier New"/>
              <a:buChar char="o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Quantify the exact number and severity of problems that exist within the environment</a:t>
            </a:r>
          </a:p>
          <a:p>
            <a:pPr marL="1257300" lvl="2" indent="-342900" eaLnBrk="1" hangingPunct="1">
              <a:buFont typeface="Courier New"/>
              <a:buChar char="o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Show the economic value of resources that could be freed by effective right-sizing</a:t>
            </a:r>
          </a:p>
          <a:p>
            <a:pPr marL="1257300" lvl="2" indent="-342900" eaLnBrk="1" hangingPunct="1">
              <a:buFont typeface="Courier New"/>
              <a:buChar char="o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Show the economic value of resources that could be freed by workload aggregation</a:t>
            </a:r>
          </a:p>
          <a:p>
            <a:pPr eaLnBrk="1" hangingPunct="1"/>
            <a:endParaRPr lang="en-US" sz="1700" baseline="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marL="342900" indent="-342900" eaLnBrk="1" hangingPunct="1">
              <a:buAutoNum type="arabicParenR" startAt="3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Partner margins for registered sales opportunities are at the high end of industry norms</a:t>
            </a:r>
          </a:p>
          <a:p>
            <a:pPr marL="342900" indent="-342900" eaLnBrk="1" hangingPunct="1">
              <a:buAutoNum type="arabicParenR" startAt="3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This high margin includes all sales items on the original PO including multi-year maintenance</a:t>
            </a:r>
          </a:p>
          <a:p>
            <a:pPr marL="342900" indent="-342900" eaLnBrk="1" hangingPunct="1">
              <a:buAutoNum type="arabicParenR" startAt="3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High margin on Maintenance renewals.</a:t>
            </a:r>
          </a:p>
          <a:p>
            <a:pPr marL="342900" indent="-342900" eaLnBrk="1" hangingPunct="1">
              <a:buAutoNum type="arabicParenR" startAt="3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Up front opportunities for partner value added implementation services, including initial deployment setup and customization</a:t>
            </a:r>
          </a:p>
          <a:p>
            <a:pPr marL="342900" indent="-342900" eaLnBrk="1" hangingPunct="1">
              <a:buAutoNum type="arabicParenR" startAt="3"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Longer term integration services projects including Change Management integration and integration with other monitoring capabilities – extending the reach of VMTurbo to provide optimization support even further across the infrastructure.</a:t>
            </a:r>
          </a:p>
          <a:p>
            <a:pPr marL="1257300" lvl="2" indent="-342900" eaLnBrk="1" hangingPunct="1">
              <a:buNone/>
            </a:pPr>
            <a:endParaRPr lang="en-US" sz="1700" baseline="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marL="1257300" lvl="2" indent="-342900" eaLnBrk="1" hangingPunct="1">
              <a:buNone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Integration with other Provisioning/Orchestration capabilities  </a:t>
            </a:r>
          </a:p>
          <a:p>
            <a:pPr marL="1257300" lvl="2" indent="-342900" eaLnBrk="1" hangingPunct="1">
              <a:buNone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provide information from VMTurbo on infrastructure health</a:t>
            </a:r>
          </a:p>
          <a:p>
            <a:pPr marL="1257300" lvl="2" indent="-342900" eaLnBrk="1" hangingPunct="1">
              <a:buNone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pass information to VMTurbo about new users/permissions/logins/dashboard layouts</a:t>
            </a:r>
          </a:p>
          <a:p>
            <a:pPr marL="1257300" lvl="2" indent="-342900" eaLnBrk="1" hangingPunct="1">
              <a:buNone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pass information to VMTurbo about new resources/placement-policies etc</a:t>
            </a:r>
          </a:p>
          <a:p>
            <a:pPr marL="1257300" lvl="2" indent="-342900" eaLnBrk="1" hangingPunct="1">
              <a:buNone/>
            </a:pPr>
            <a:endParaRPr lang="en-US" sz="1700" baseline="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marL="342900" lvl="0" indent="-342900" eaLnBrk="1" hangingPunct="1">
              <a:buNone/>
            </a:pPr>
            <a:r>
              <a:rPr lang="en-US" sz="1700" baseline="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7) 		Provide administration training and other quick-start/hand-holding services and ongoing project review sessions.</a:t>
            </a:r>
          </a:p>
          <a:p>
            <a:pPr marL="1257300" lvl="2" indent="-342900" eaLnBrk="1" hangingPunct="1">
              <a:buNone/>
            </a:pPr>
            <a:endParaRPr lang="en-US" sz="1700" baseline="0" dirty="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1C34-848E-4DF5-9A1D-CF34E55DCC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1C34-848E-4DF5-9A1D-CF34E55DC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912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457200"/>
            <a:ext cx="4572001" cy="489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00212"/>
            <a:ext cx="8001000" cy="1470025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001000" cy="12192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fld id="{0D000837-4D84-A947-B366-E2063ACB0C32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fld id="{943D7222-843F-AE4F-B10B-3977E01F0D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6172200"/>
            <a:ext cx="2220220" cy="4322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1206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0800"/>
            <a:ext cx="3008313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219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102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678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1127125"/>
            <a:ext cx="4572001" cy="4892675"/>
          </a:xfrm>
          <a:prstGeom prst="rect">
            <a:avLst/>
          </a:prstGeom>
        </p:spPr>
      </p:pic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558377"/>
            <a:ext cx="2611640" cy="508423"/>
          </a:xfrm>
          <a:prstGeom prst="rect">
            <a:avLst/>
          </a:prstGeom>
        </p:spPr>
      </p:pic>
      <p:pic>
        <p:nvPicPr>
          <p:cNvPr id="8" name="Picture 7" descr="theme.jpg"/>
          <p:cNvPicPr>
            <a:picLocks noChangeAspect="1"/>
          </p:cNvPicPr>
          <p:nvPr userDrawn="1"/>
        </p:nvPicPr>
        <p:blipFill>
          <a:blip r:embed="rId4" cstate="print"/>
          <a:srcRect l="7687"/>
          <a:stretch>
            <a:fillRect/>
          </a:stretch>
        </p:blipFill>
        <p:spPr>
          <a:xfrm>
            <a:off x="0" y="1524000"/>
            <a:ext cx="9144000" cy="3352800"/>
          </a:xfrm>
          <a:prstGeom prst="rect">
            <a:avLst/>
          </a:prstGeom>
        </p:spPr>
      </p:pic>
      <p:pic>
        <p:nvPicPr>
          <p:cNvPr id="16" name="Picture 15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1143000"/>
            <a:ext cx="4572001" cy="489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6400800" cy="127828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400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562100"/>
            <a:ext cx="9144000" cy="33909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er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52621" y="1562100"/>
            <a:ext cx="5091380" cy="3390900"/>
          </a:xfrm>
          <a:prstGeom prst="rect">
            <a:avLst/>
          </a:prstGeom>
        </p:spPr>
      </p:pic>
      <p:pic>
        <p:nvPicPr>
          <p:cNvPr id="14" name="Picture 13" descr="symbol.png"/>
          <p:cNvPicPr>
            <a:picLocks noChangeAspect="1"/>
          </p:cNvPicPr>
          <p:nvPr userDrawn="1"/>
        </p:nvPicPr>
        <p:blipFill>
          <a:blip r:embed="rId3" cstate="print"/>
          <a:srcRect l="50000"/>
          <a:stretch>
            <a:fillRect/>
          </a:stretch>
        </p:blipFill>
        <p:spPr>
          <a:xfrm>
            <a:off x="0" y="1127125"/>
            <a:ext cx="4572001" cy="4892675"/>
          </a:xfrm>
          <a:prstGeom prst="rect">
            <a:avLst/>
          </a:prstGeom>
        </p:spPr>
      </p:pic>
      <p:pic>
        <p:nvPicPr>
          <p:cNvPr id="15" name="Picture 14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57200" y="558377"/>
            <a:ext cx="2611640" cy="508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400800" cy="127828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400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562100"/>
            <a:ext cx="9144000" cy="33909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1127125"/>
            <a:ext cx="4572001" cy="4892675"/>
          </a:xfrm>
          <a:prstGeom prst="rect">
            <a:avLst/>
          </a:prstGeom>
        </p:spPr>
      </p:pic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558377"/>
            <a:ext cx="2611640" cy="508423"/>
          </a:xfrm>
          <a:prstGeom prst="rect">
            <a:avLst/>
          </a:prstGeom>
        </p:spPr>
      </p:pic>
      <p:pic>
        <p:nvPicPr>
          <p:cNvPr id="11" name="Picture 10" descr="writi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64000" y="1562100"/>
            <a:ext cx="5080000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400800" cy="127828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400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75" y="1295400"/>
            <a:ext cx="8229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1F121-4482-4CAC-A302-5AADDAA62D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ymbol.png"/>
          <p:cNvPicPr>
            <a:picLocks noChangeAspect="1"/>
          </p:cNvPicPr>
          <p:nvPr userDrawn="1"/>
        </p:nvPicPr>
        <p:blipFill>
          <a:blip r:embed="rId16" cstate="print"/>
          <a:srcRect l="38816" t="12091"/>
          <a:stretch>
            <a:fillRect/>
          </a:stretch>
        </p:blipFill>
        <p:spPr>
          <a:xfrm>
            <a:off x="0" y="0"/>
            <a:ext cx="2161985" cy="1662113"/>
          </a:xfrm>
          <a:prstGeom prst="rect">
            <a:avLst/>
          </a:prstGeom>
        </p:spPr>
      </p:pic>
      <p:pic>
        <p:nvPicPr>
          <p:cNvPr id="21" name="Picture 20" descr="logo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533400" y="6172200"/>
            <a:ext cx="2220220" cy="4322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 typeface="Wingdings" charset="2"/>
        <a:buChar char="Ø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100000"/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1580"/>
            <a:ext cx="8001000" cy="19824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VMTurbo</a:t>
            </a:r>
            <a:br>
              <a:rPr lang="en-US" sz="4000" dirty="0" smtClean="0"/>
            </a:br>
            <a:r>
              <a:rPr lang="en-US" sz="4000" dirty="0" smtClean="0"/>
              <a:t>2012 Partner Program 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289" y="3813994"/>
            <a:ext cx="8384969" cy="1219200"/>
          </a:xfrm>
        </p:spPr>
        <p:txBody>
          <a:bodyPr>
            <a:noAutofit/>
          </a:bodyPr>
          <a:lstStyle/>
          <a:p>
            <a:r>
              <a:rPr lang="en-US" sz="3000" b="1" i="1" dirty="0" smtClean="0"/>
              <a:t>Bernie Hannon, Global Director of Channels</a:t>
            </a:r>
            <a:endParaRPr lang="en-US" sz="3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Other Partner Portal Deliverables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26444"/>
            <a:ext cx="8229600" cy="4826000"/>
          </a:xfrm>
        </p:spPr>
        <p:txBody>
          <a:bodyPr>
            <a:normAutofit/>
          </a:bodyPr>
          <a:lstStyle/>
          <a:p>
            <a:pPr marL="509588" indent="-223838"/>
            <a:r>
              <a:rPr lang="en-US" sz="2800" dirty="0" smtClean="0">
                <a:solidFill>
                  <a:srgbClr val="000000"/>
                </a:solidFill>
              </a:rPr>
              <a:t>Partner </a:t>
            </a:r>
            <a:r>
              <a:rPr lang="en-US" sz="2800" dirty="0">
                <a:solidFill>
                  <a:srgbClr val="000000"/>
                </a:solidFill>
              </a:rPr>
              <a:t>order processing and </a:t>
            </a:r>
            <a:r>
              <a:rPr lang="en-US" sz="2800" dirty="0" err="1">
                <a:solidFill>
                  <a:srgbClr val="000000"/>
                </a:solidFill>
              </a:rPr>
              <a:t>softkey</a:t>
            </a:r>
            <a:r>
              <a:rPr lang="en-US" sz="2800" dirty="0">
                <a:solidFill>
                  <a:srgbClr val="000000"/>
                </a:solidFill>
              </a:rPr>
              <a:t> delivery</a:t>
            </a:r>
          </a:p>
          <a:p>
            <a:pPr marL="509588" indent="-223838"/>
            <a:r>
              <a:rPr lang="en-US" sz="2800" dirty="0">
                <a:solidFill>
                  <a:srgbClr val="000000"/>
                </a:solidFill>
              </a:rPr>
              <a:t>Partner tech support: Create and monitor </a:t>
            </a:r>
            <a:r>
              <a:rPr lang="en-US" sz="2800" dirty="0" smtClean="0">
                <a:solidFill>
                  <a:srgbClr val="000000"/>
                </a:solidFill>
              </a:rPr>
              <a:t>their customer support </a:t>
            </a:r>
            <a:r>
              <a:rPr lang="en-US" sz="2800" dirty="0">
                <a:solidFill>
                  <a:srgbClr val="000000"/>
                </a:solidFill>
              </a:rPr>
              <a:t>tickets online. </a:t>
            </a:r>
          </a:p>
          <a:p>
            <a:pPr marL="509588" indent="-223838"/>
            <a:r>
              <a:rPr lang="en-US" sz="2800" dirty="0">
                <a:solidFill>
                  <a:srgbClr val="000000"/>
                </a:solidFill>
              </a:rPr>
              <a:t>Partner manual, online version.   </a:t>
            </a:r>
          </a:p>
          <a:p>
            <a:pPr marL="509588" indent="-223838"/>
            <a:r>
              <a:rPr lang="en-US" sz="2800" dirty="0">
                <a:solidFill>
                  <a:srgbClr val="000000"/>
                </a:solidFill>
              </a:rPr>
              <a:t>Partner newsletter, online version.</a:t>
            </a:r>
          </a:p>
          <a:p>
            <a:pPr marL="914400" lvl="2" indent="0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5839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New Partner Onboarding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178" y="1250244"/>
            <a:ext cx="8229600" cy="5015089"/>
          </a:xfrm>
        </p:spPr>
        <p:txBody>
          <a:bodyPr>
            <a:normAutofit/>
          </a:bodyPr>
          <a:lstStyle/>
          <a:p>
            <a:pPr marL="0" indent="0">
              <a:buSzPct val="75000"/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90+ day partner launch program including:</a:t>
            </a:r>
          </a:p>
          <a:p>
            <a:pPr marL="1035050" lvl="1" indent="-457200">
              <a:buFont typeface="Wingdings" charset="2"/>
              <a:buChar char="Ø"/>
            </a:pPr>
            <a:r>
              <a:rPr lang="en-US" sz="2400" dirty="0" smtClean="0"/>
              <a:t>Support for joint press release </a:t>
            </a:r>
          </a:p>
          <a:p>
            <a:pPr marL="1035050" lvl="1" indent="-457200">
              <a:buFont typeface="Wingdings" charset="2"/>
              <a:buChar char="Ø"/>
            </a:pPr>
            <a:r>
              <a:rPr lang="en-US" sz="2400" dirty="0" smtClean="0"/>
              <a:t>Fast-start partner orientation</a:t>
            </a:r>
          </a:p>
          <a:p>
            <a:pPr marL="1435100" lvl="2" indent="-234950">
              <a:buFont typeface="Arial"/>
              <a:buChar char="•"/>
            </a:pPr>
            <a:r>
              <a:rPr lang="en-US" dirty="0" smtClean="0"/>
              <a:t>Sales training. Selling the VMTurbo story and relating to the partner’s value proposition. </a:t>
            </a:r>
          </a:p>
          <a:p>
            <a:pPr marL="1435100" lvl="2" indent="-234950">
              <a:buFont typeface="Arial"/>
              <a:buChar char="•"/>
            </a:pPr>
            <a:r>
              <a:rPr lang="en-US" dirty="0" smtClean="0"/>
              <a:t>Technical certification training. Goal is technical self-sufficiency in pre-sale, installation and post-sale customer support.</a:t>
            </a:r>
          </a:p>
          <a:p>
            <a:pPr marL="1435100" lvl="2" indent="-234950">
              <a:buFont typeface="Arial"/>
              <a:buChar char="•"/>
            </a:pPr>
            <a:r>
              <a:rPr lang="en-US" dirty="0" smtClean="0"/>
              <a:t>Introduce VMTurbo partner portal, sales and support processes. </a:t>
            </a:r>
          </a:p>
          <a:p>
            <a:pPr marL="1035050" lvl="1" indent="-457200">
              <a:buFont typeface="Wingdings" charset="2"/>
              <a:buChar char="Ø"/>
            </a:pPr>
            <a:r>
              <a:rPr lang="en-US" sz="2400" dirty="0"/>
              <a:t>J</a:t>
            </a:r>
            <a:r>
              <a:rPr lang="en-US" sz="2400" dirty="0" smtClean="0"/>
              <a:t>oint marketing planning meeting to develop a joint semi-annual marketing support plan. </a:t>
            </a:r>
            <a:endParaRPr lang="en-US" dirty="0"/>
          </a:p>
          <a:p>
            <a:pPr marL="1035050" lvl="1" indent="-457200">
              <a:buFont typeface="Wingdings" charset="2"/>
              <a:buChar char="Ø"/>
            </a:pPr>
            <a:r>
              <a:rPr lang="en-US" sz="2400" dirty="0" smtClean="0"/>
              <a:t>Support the partner through your initial sale from beginning to end. </a:t>
            </a:r>
          </a:p>
        </p:txBody>
      </p:sp>
    </p:spTree>
    <p:extLst>
      <p:ext uri="{BB962C8B-B14F-4D97-AF65-F5344CB8AC3E}">
        <p14:creationId xmlns:p14="http://schemas.microsoft.com/office/powerpoint/2010/main" val="18376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Thank You!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75" y="2142067"/>
            <a:ext cx="8229600" cy="257104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900" dirty="0" smtClean="0">
                <a:solidFill>
                  <a:srgbClr val="000000"/>
                </a:solidFill>
              </a:rPr>
              <a:t>Our </a:t>
            </a:r>
            <a:r>
              <a:rPr lang="en-US" sz="5900" dirty="0">
                <a:solidFill>
                  <a:srgbClr val="000000"/>
                </a:solidFill>
              </a:rPr>
              <a:t>Success Depends on </a:t>
            </a:r>
            <a:r>
              <a:rPr lang="en-US" sz="5900" dirty="0" smtClean="0">
                <a:solidFill>
                  <a:srgbClr val="000000"/>
                </a:solidFill>
              </a:rPr>
              <a:t>Yours. </a:t>
            </a:r>
          </a:p>
          <a:p>
            <a:pPr marL="0" indent="0" algn="ctr">
              <a:buNone/>
            </a:pPr>
            <a:endParaRPr lang="en-US" sz="59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5900" dirty="0" smtClean="0">
                <a:solidFill>
                  <a:srgbClr val="000000"/>
                </a:solidFill>
              </a:rPr>
              <a:t>We look forward to a strong partnership with you. </a:t>
            </a:r>
            <a:endParaRPr lang="en-US" sz="59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7000" y="5390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20930" y="1766997"/>
            <a:ext cx="5391626" cy="4399559"/>
          </a:xfrm>
        </p:spPr>
        <p:txBody>
          <a:bodyPr>
            <a:normAutofit/>
          </a:bodyPr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Provide customers real application performance management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Preventative, real-time optimization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Intelligent balance of application </a:t>
            </a:r>
            <a:r>
              <a:rPr lang="en-US" sz="2000" dirty="0" err="1" smtClean="0">
                <a:solidFill>
                  <a:schemeClr val="tx1"/>
                </a:solidFill>
              </a:rPr>
              <a:t>QoS</a:t>
            </a:r>
            <a:r>
              <a:rPr lang="en-US" sz="2000" dirty="0" smtClean="0">
                <a:solidFill>
                  <a:schemeClr val="tx1"/>
                </a:solidFill>
              </a:rPr>
              <a:t> and efficient infrastructure utilization.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Ability to create a fully-automated virtual management environment. 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Capacity planning using actual customer data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Graphical reports for customer validation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Enterprise &amp; Cloud (MSP/IAAS) enabled.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33" y="0"/>
            <a:ext cx="8229600" cy="1143000"/>
          </a:xfrm>
        </p:spPr>
        <p:txBody>
          <a:bodyPr/>
          <a:lstStyle/>
          <a:p>
            <a:r>
              <a:rPr lang="en-US" dirty="0" smtClean="0"/>
              <a:t>Partner Value Proposition - VMTurbo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996" y="1264620"/>
            <a:ext cx="455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Competitive Product Differentiation</a:t>
            </a:r>
            <a:endParaRPr lang="en-US" sz="2000" b="1" u="sng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6" y="1800564"/>
            <a:ext cx="1732637" cy="251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9288" y="4866004"/>
            <a:ext cx="3414711" cy="199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2671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25804" y="1814710"/>
            <a:ext cx="7331640" cy="4586090"/>
          </a:xfrm>
        </p:spPr>
        <p:txBody>
          <a:bodyPr>
            <a:normAutofit/>
          </a:bodyPr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100% Reseller Deliverable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</a:t>
            </a:r>
            <a:r>
              <a:rPr lang="en-US" sz="2000" dirty="0" smtClean="0">
                <a:solidFill>
                  <a:schemeClr val="tx1"/>
                </a:solidFill>
              </a:rPr>
              <a:t>se VMTurbo for virtualization project justification/ROI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High margin (40%) on registered sales, including maintenance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High margin (25%) on registered maintenance renewals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Partner-Delivered Implementation Services</a:t>
            </a:r>
          </a:p>
          <a:p>
            <a:pPr marL="857250" lvl="1" indent="-457200">
              <a:lnSpc>
                <a:spcPts val="26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Initial deployment configuration</a:t>
            </a:r>
          </a:p>
          <a:p>
            <a:pPr marL="857250" lvl="1" indent="-457200">
              <a:lnSpc>
                <a:spcPts val="26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Customizable QoS assurance settings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Partner-Delivered Integration services</a:t>
            </a:r>
          </a:p>
          <a:p>
            <a:pPr marL="857250" lvl="1" indent="-457200">
              <a:lnSpc>
                <a:spcPts val="26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Change Management Services</a:t>
            </a:r>
          </a:p>
          <a:p>
            <a:pPr marL="857250" lvl="1" indent="-457200">
              <a:lnSpc>
                <a:spcPts val="26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Provisioning/Orchestration Services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Partner-Delivered Administration Training</a:t>
            </a:r>
          </a:p>
          <a:p>
            <a:pPr marL="857250" lvl="1" indent="-457200">
              <a:lnSpc>
                <a:spcPts val="2600"/>
              </a:lnSpc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33" y="0"/>
            <a:ext cx="8229600" cy="1143000"/>
          </a:xfrm>
        </p:spPr>
        <p:txBody>
          <a:bodyPr/>
          <a:lstStyle/>
          <a:p>
            <a:r>
              <a:rPr lang="en-US" dirty="0" smtClean="0"/>
              <a:t>Partner Value Proposition - VMTurbo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219" y="1278731"/>
            <a:ext cx="189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Business Model</a:t>
            </a:r>
            <a:endParaRPr lang="en-US" sz="2000" b="1" u="sng" dirty="0"/>
          </a:p>
        </p:txBody>
      </p:sp>
      <p:pic>
        <p:nvPicPr>
          <p:cNvPr id="5" name="Picture 3" descr="C:\Users\pthomas\Documents\VMTurbo Graphics\check mark in 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8170" y="4329112"/>
            <a:ext cx="2415829" cy="2528887"/>
          </a:xfrm>
          <a:prstGeom prst="rect">
            <a:avLst/>
          </a:prstGeom>
          <a:noFill/>
        </p:spPr>
      </p:pic>
      <p:pic>
        <p:nvPicPr>
          <p:cNvPr id="6" name="Picture 6" descr="C:\Users\pthomas\Documents\VMTurbo Graphics\pile of money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1865" y="5876155"/>
            <a:ext cx="1631842" cy="981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7252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15455" y="1316073"/>
            <a:ext cx="6516913" cy="5050972"/>
            <a:chOff x="1078603" y="370388"/>
            <a:chExt cx="7080081" cy="5945713"/>
          </a:xfrm>
        </p:grpSpPr>
        <p:sp>
          <p:nvSpPr>
            <p:cNvPr id="4" name="Oval 3"/>
            <p:cNvSpPr/>
            <p:nvPr/>
          </p:nvSpPr>
          <p:spPr>
            <a:xfrm>
              <a:off x="2921000" y="2205543"/>
              <a:ext cx="3429000" cy="1794957"/>
            </a:xfrm>
            <a:prstGeom prst="ellipse">
              <a:avLst/>
            </a:prstGeom>
            <a:gradFill>
              <a:gsLst>
                <a:gs pos="0">
                  <a:srgbClr val="83CDE1"/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</a:gradFill>
            <a:ln w="508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57150" tIns="28575" rIns="57150" bIns="28575" rtlCol="0" anchor="ctr">
              <a:noAutofit/>
            </a:bodyPr>
            <a:lstStyle/>
            <a:p>
              <a:pPr algn="ctr"/>
              <a:r>
                <a:rPr lang="en-US" sz="1400" b="1" u="sng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QoS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for Mission Critical Apps Realistic Capacity </a:t>
              </a:r>
              <a:r>
                <a:rPr lang="en-US" sz="1200" dirty="0" smtClean="0">
                  <a:solidFill>
                    <a:schemeClr val="tx1"/>
                  </a:solidFill>
                </a:rPr>
                <a:t>Planning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Proactive Problem </a:t>
              </a:r>
              <a:r>
                <a:rPr lang="en-US" sz="1200" dirty="0" smtClean="0">
                  <a:solidFill>
                    <a:schemeClr val="tx1"/>
                  </a:solidFill>
                </a:rPr>
                <a:t>Prevention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78603" y="370388"/>
              <a:ext cx="3239397" cy="142874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1400" b="1" u="sng" dirty="0">
                  <a:solidFill>
                    <a:schemeClr val="tx1"/>
                  </a:solidFill>
                </a:rPr>
                <a:t>MSP/Hosting Provider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Meet SLA’s &amp; Application </a:t>
              </a:r>
              <a:r>
                <a:rPr lang="en-US" sz="1200" dirty="0" err="1">
                  <a:solidFill>
                    <a:schemeClr val="tx1"/>
                  </a:solidFill>
                </a:rPr>
                <a:t>QoS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Automated </a:t>
              </a:r>
              <a:r>
                <a:rPr lang="en-US" sz="1200" dirty="0">
                  <a:solidFill>
                    <a:schemeClr val="tx1"/>
                  </a:solidFill>
                </a:rPr>
                <a:t>Real Time Management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Lowest Cost Delivery, Differentiation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953000" y="387473"/>
              <a:ext cx="3205684" cy="1428749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1400" b="1" u="sng" dirty="0">
                  <a:solidFill>
                    <a:schemeClr val="tx1"/>
                  </a:solidFill>
                </a:rPr>
                <a:t>Value-Add Reseller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One-of-a-kind </a:t>
              </a:r>
              <a:r>
                <a:rPr lang="en-US" sz="1200" dirty="0">
                  <a:solidFill>
                    <a:schemeClr val="tx1"/>
                  </a:solidFill>
                </a:rPr>
                <a:t>Management Solution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Validated Server/Storage Refresh </a:t>
              </a:r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Fast and </a:t>
              </a:r>
              <a:r>
                <a:rPr lang="en-US" sz="1200" dirty="0">
                  <a:solidFill>
                    <a:schemeClr val="tx1"/>
                  </a:solidFill>
                </a:rPr>
                <a:t>E</a:t>
              </a:r>
              <a:r>
                <a:rPr lang="en-US" sz="1200" dirty="0" smtClean="0">
                  <a:solidFill>
                    <a:schemeClr val="tx1"/>
                  </a:solidFill>
                </a:rPr>
                <a:t>asy Customer POCs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69167" y="4872722"/>
              <a:ext cx="3175000" cy="144337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1400" b="1" u="sng" dirty="0">
                  <a:solidFill>
                    <a:schemeClr val="tx1"/>
                  </a:solidFill>
                </a:rPr>
                <a:t>System Integrator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VDI Storage Assessments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Ent</a:t>
              </a:r>
              <a:r>
                <a:rPr lang="en-US" sz="1200" dirty="0" smtClean="0">
                  <a:solidFill>
                    <a:schemeClr val="tx1"/>
                  </a:solidFill>
                </a:rPr>
                <a:t>. Virtualization </a:t>
              </a:r>
              <a:r>
                <a:rPr lang="en-US" sz="1200" dirty="0">
                  <a:solidFill>
                    <a:schemeClr val="tx1"/>
                  </a:solidFill>
                </a:rPr>
                <a:t>Readiness Assessments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Cloud Readiness Assessments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270488" y="4148723"/>
              <a:ext cx="857250" cy="423334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 rot="2700000">
              <a:off x="2897108" y="2065123"/>
              <a:ext cx="857250" cy="423334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Partner Models: One Solution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8158418">
            <a:off x="5730646" y="2760193"/>
            <a:ext cx="728247" cy="389661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VMTurbo Partner Program for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17" y="1102963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Highlights:</a:t>
            </a:r>
            <a:r>
              <a:rPr lang="en-US" sz="2800" dirty="0">
                <a:solidFill>
                  <a:srgbClr val="000000"/>
                </a:solidFill>
              </a:rPr>
              <a:t> </a:t>
            </a:r>
          </a:p>
          <a:p>
            <a:r>
              <a:rPr lang="en-US" dirty="0"/>
              <a:t>High margin discounts on software licenses and support (40%) plus rebates for booked revenue as high as 15%</a:t>
            </a:r>
          </a:p>
          <a:p>
            <a:r>
              <a:rPr lang="en-US" dirty="0"/>
              <a:t>MDF and sales incentive/rewards funding</a:t>
            </a:r>
          </a:p>
          <a:p>
            <a:r>
              <a:rPr lang="en-US" dirty="0"/>
              <a:t>Ability to achieve sales margins of 113%+ with incentives </a:t>
            </a:r>
          </a:p>
          <a:p>
            <a:r>
              <a:rPr lang="en-US" dirty="0"/>
              <a:t>Partner portal providing lead registration, technical support and sales tools</a:t>
            </a:r>
          </a:p>
          <a:p>
            <a:r>
              <a:rPr lang="en-US" dirty="0"/>
              <a:t>Complimentary 30-day customer evaluation and partner NFR </a:t>
            </a:r>
            <a:r>
              <a:rPr lang="en-US" dirty="0" smtClean="0"/>
              <a:t>licenses</a:t>
            </a:r>
          </a:p>
          <a:p>
            <a:r>
              <a:rPr lang="en-US" dirty="0" smtClean="0"/>
              <a:t>Partner sales and technical certification training.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85800"/>
          </a:xfrm>
        </p:spPr>
        <p:txBody>
          <a:bodyPr>
            <a:noAutofit/>
          </a:bodyPr>
          <a:lstStyle/>
          <a:p>
            <a:pPr marL="119063" indent="0"/>
            <a:r>
              <a:rPr lang="en-US" sz="3200" dirty="0">
                <a:solidFill>
                  <a:srgbClr val="FFFFFF"/>
                </a:solidFill>
              </a:rPr>
              <a:t>New for 2012:  Three partner program levels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78" y="1114778"/>
            <a:ext cx="9045222" cy="5475111"/>
          </a:xfrm>
        </p:spPr>
        <p:txBody>
          <a:bodyPr>
            <a:normAutofit/>
          </a:bodyPr>
          <a:lstStyle/>
          <a:p>
            <a:pPr marL="450850" indent="0" defTabSz="1143000">
              <a:buNone/>
              <a:tabLst>
                <a:tab pos="1255713" algn="l"/>
              </a:tabLst>
            </a:pPr>
            <a:r>
              <a:rPr lang="en-US" b="1" dirty="0" smtClean="0">
                <a:solidFill>
                  <a:srgbClr val="009900"/>
                </a:solidFill>
              </a:rPr>
              <a:t>Partner: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</a:p>
          <a:p>
            <a:pPr marL="1311275" lvl="2" indent="-393700" defTabSz="1368425"/>
            <a:r>
              <a:rPr lang="en-US" sz="1400" dirty="0" smtClean="0">
                <a:solidFill>
                  <a:schemeClr val="tx1"/>
                </a:solidFill>
              </a:rPr>
              <a:t>40% software license discounts on registered sales. </a:t>
            </a:r>
          </a:p>
          <a:p>
            <a:pPr marL="1311275" lvl="2" indent="-393700" defTabSz="1368425"/>
            <a:r>
              <a:rPr lang="en-US" sz="1400" dirty="0" smtClean="0">
                <a:solidFill>
                  <a:schemeClr val="tx1"/>
                </a:solidFill>
              </a:rPr>
              <a:t>Also eligible for quarterly rebates of up to 5%, MDF of up to 3% and sales incentive programs. </a:t>
            </a:r>
          </a:p>
          <a:p>
            <a:pPr marL="1311275" lvl="2" indent="-393700" defTabSz="1368425"/>
            <a:r>
              <a:rPr lang="en-US" sz="1400" dirty="0" smtClean="0">
                <a:solidFill>
                  <a:schemeClr val="tx1"/>
                </a:solidFill>
              </a:rPr>
              <a:t>Certify minimum of one technical resource on VMT</a:t>
            </a:r>
          </a:p>
          <a:p>
            <a:pPr marL="1311275" lvl="2" indent="-393700" defTabSz="1368425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rovide pre-sale technical, installation &amp; tier 1 &amp; 2 customer post-installation support.</a:t>
            </a:r>
          </a:p>
          <a:p>
            <a:pPr marL="1311275" lvl="2" indent="-393700" defTabSz="1368425"/>
            <a:r>
              <a:rPr lang="en-US" sz="1400" dirty="0">
                <a:solidFill>
                  <a:schemeClr val="tx1"/>
                </a:solidFill>
              </a:rPr>
              <a:t>Target of 1% of partner annual gross revenue in VMT </a:t>
            </a:r>
            <a:r>
              <a:rPr lang="en-US" sz="1400" dirty="0" smtClean="0">
                <a:solidFill>
                  <a:schemeClr val="tx1"/>
                </a:solidFill>
              </a:rPr>
              <a:t>bookings</a:t>
            </a:r>
          </a:p>
          <a:p>
            <a:pPr marL="466725" indent="0" defTabSz="1143000">
              <a:buNone/>
            </a:pPr>
            <a:r>
              <a:rPr lang="en-US" b="1" dirty="0">
                <a:solidFill>
                  <a:srgbClr val="FF0000"/>
                </a:solidFill>
              </a:rPr>
              <a:t>Premier Partner: </a:t>
            </a:r>
          </a:p>
          <a:p>
            <a:pPr marL="1311275" lvl="2" indent="-393700" defTabSz="1368425"/>
            <a:r>
              <a:rPr lang="en-US" sz="1400" dirty="0">
                <a:solidFill>
                  <a:srgbClr val="000000"/>
                </a:solidFill>
              </a:rPr>
              <a:t>40% software license </a:t>
            </a:r>
            <a:r>
              <a:rPr lang="en-US" sz="1400" dirty="0" smtClean="0">
                <a:solidFill>
                  <a:srgbClr val="000000"/>
                </a:solidFill>
              </a:rPr>
              <a:t>discounts on registered sales. </a:t>
            </a:r>
          </a:p>
          <a:p>
            <a:pPr marL="1311275" lvl="2" indent="-393700" defTabSz="1368425"/>
            <a:r>
              <a:rPr lang="en-US" sz="1400" dirty="0" smtClean="0">
                <a:solidFill>
                  <a:srgbClr val="000000"/>
                </a:solidFill>
              </a:rPr>
              <a:t>Also </a:t>
            </a:r>
            <a:r>
              <a:rPr lang="en-US" sz="1400" dirty="0">
                <a:solidFill>
                  <a:srgbClr val="000000"/>
                </a:solidFill>
              </a:rPr>
              <a:t>eligible for quarterly rebates of up to </a:t>
            </a:r>
            <a:r>
              <a:rPr lang="en-US" sz="1400" dirty="0" smtClean="0">
                <a:solidFill>
                  <a:srgbClr val="000000"/>
                </a:solidFill>
              </a:rPr>
              <a:t>10%</a:t>
            </a:r>
            <a:r>
              <a:rPr lang="en-US" sz="1400" dirty="0">
                <a:solidFill>
                  <a:srgbClr val="000000"/>
                </a:solidFill>
              </a:rPr>
              <a:t>, MDF of up to </a:t>
            </a:r>
            <a:r>
              <a:rPr lang="en-US" sz="1400" dirty="0" smtClean="0">
                <a:solidFill>
                  <a:srgbClr val="000000"/>
                </a:solidFill>
              </a:rPr>
              <a:t>4% </a:t>
            </a:r>
            <a:r>
              <a:rPr lang="en-US" sz="1400" dirty="0">
                <a:solidFill>
                  <a:srgbClr val="000000"/>
                </a:solidFill>
              </a:rPr>
              <a:t>and sales incentive programs. </a:t>
            </a:r>
          </a:p>
          <a:p>
            <a:pPr marL="1311275" lvl="2" indent="-393700" defTabSz="1143000"/>
            <a:r>
              <a:rPr lang="en-US" sz="1400" dirty="0" smtClean="0">
                <a:solidFill>
                  <a:srgbClr val="000000"/>
                </a:solidFill>
              </a:rPr>
              <a:t>Premier </a:t>
            </a:r>
            <a:r>
              <a:rPr lang="en-US" sz="1400" dirty="0">
                <a:solidFill>
                  <a:srgbClr val="000000"/>
                </a:solidFill>
              </a:rPr>
              <a:t>status awarded with bookings of &gt;$100k over a 12 month period. Premier status will be maintained for a 12  month period. </a:t>
            </a:r>
          </a:p>
          <a:p>
            <a:pPr marL="1311275" lvl="2" indent="-393700" defTabSz="1143000"/>
            <a:r>
              <a:rPr lang="en-US" sz="1400" dirty="0">
                <a:solidFill>
                  <a:srgbClr val="000000"/>
                </a:solidFill>
              </a:rPr>
              <a:t>Must meet requirements </a:t>
            </a:r>
            <a:r>
              <a:rPr lang="en-US" sz="1400" dirty="0" smtClean="0">
                <a:solidFill>
                  <a:srgbClr val="000000"/>
                </a:solidFill>
              </a:rPr>
              <a:t>for “Partner” level plus </a:t>
            </a:r>
            <a:r>
              <a:rPr lang="en-US" sz="1400" dirty="0">
                <a:solidFill>
                  <a:srgbClr val="000000"/>
                </a:solidFill>
              </a:rPr>
              <a:t>certify minimum of two technical resources on VMT. </a:t>
            </a:r>
          </a:p>
          <a:p>
            <a:pPr marL="466725" indent="0" defTabSz="1143000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Platinum Partner:</a:t>
            </a:r>
            <a:r>
              <a:rPr lang="en-US" dirty="0" smtClean="0"/>
              <a:t> </a:t>
            </a:r>
          </a:p>
          <a:p>
            <a:pPr marL="1311275" lvl="2" indent="-393700" defTabSz="1368425"/>
            <a:r>
              <a:rPr lang="en-US" sz="1400" dirty="0">
                <a:solidFill>
                  <a:srgbClr val="000000"/>
                </a:solidFill>
              </a:rPr>
              <a:t>40% software license </a:t>
            </a:r>
            <a:r>
              <a:rPr lang="en-US" sz="1400" dirty="0" smtClean="0">
                <a:solidFill>
                  <a:srgbClr val="000000"/>
                </a:solidFill>
              </a:rPr>
              <a:t>discounts on registered sales. </a:t>
            </a:r>
          </a:p>
          <a:p>
            <a:pPr marL="1311275" lvl="2" indent="-393700" defTabSz="1368425"/>
            <a:r>
              <a:rPr lang="en-US" sz="1400" dirty="0" smtClean="0">
                <a:solidFill>
                  <a:srgbClr val="000000"/>
                </a:solidFill>
              </a:rPr>
              <a:t>Also </a:t>
            </a:r>
            <a:r>
              <a:rPr lang="en-US" sz="1400" dirty="0">
                <a:solidFill>
                  <a:srgbClr val="000000"/>
                </a:solidFill>
              </a:rPr>
              <a:t>eligible for quarterly rebates of up to </a:t>
            </a:r>
            <a:r>
              <a:rPr lang="en-US" sz="1400" dirty="0" smtClean="0">
                <a:solidFill>
                  <a:srgbClr val="000000"/>
                </a:solidFill>
              </a:rPr>
              <a:t>15</a:t>
            </a:r>
            <a:r>
              <a:rPr lang="en-US" sz="1400" dirty="0">
                <a:solidFill>
                  <a:srgbClr val="000000"/>
                </a:solidFill>
              </a:rPr>
              <a:t>%, MDF of up to </a:t>
            </a:r>
            <a:r>
              <a:rPr lang="en-US" sz="1400" dirty="0" smtClean="0">
                <a:solidFill>
                  <a:srgbClr val="000000"/>
                </a:solidFill>
              </a:rPr>
              <a:t>5% </a:t>
            </a:r>
            <a:r>
              <a:rPr lang="en-US" sz="1400" dirty="0">
                <a:solidFill>
                  <a:srgbClr val="000000"/>
                </a:solidFill>
              </a:rPr>
              <a:t>and sales incentive programs. </a:t>
            </a:r>
          </a:p>
          <a:p>
            <a:pPr marL="1311275" lvl="2" indent="-393700" defTabSz="1143000"/>
            <a:r>
              <a:rPr lang="en-US" sz="1400" dirty="0" smtClean="0">
                <a:solidFill>
                  <a:srgbClr val="000000"/>
                </a:solidFill>
              </a:rPr>
              <a:t>Platinum </a:t>
            </a:r>
            <a:r>
              <a:rPr lang="en-US" sz="1400" dirty="0">
                <a:solidFill>
                  <a:srgbClr val="000000"/>
                </a:solidFill>
              </a:rPr>
              <a:t>status awarded with bookings of &gt;$250k over a 12 month period. </a:t>
            </a:r>
            <a:r>
              <a:rPr lang="en-US" sz="1400" dirty="0" smtClean="0">
                <a:solidFill>
                  <a:srgbClr val="000000"/>
                </a:solidFill>
              </a:rPr>
              <a:t>Platinum </a:t>
            </a:r>
            <a:r>
              <a:rPr lang="en-US" sz="1400" dirty="0">
                <a:solidFill>
                  <a:srgbClr val="000000"/>
                </a:solidFill>
              </a:rPr>
              <a:t>status will be maintained for a 12  month period. </a:t>
            </a:r>
          </a:p>
          <a:p>
            <a:pPr marL="1311275" lvl="2" indent="-393700" defTabSz="1143000"/>
            <a:r>
              <a:rPr lang="en-US" sz="1400" dirty="0">
                <a:solidFill>
                  <a:srgbClr val="000000"/>
                </a:solidFill>
              </a:rPr>
              <a:t>Must meet requirements for </a:t>
            </a:r>
            <a:r>
              <a:rPr lang="en-US" sz="1400" dirty="0" smtClean="0">
                <a:solidFill>
                  <a:srgbClr val="000000"/>
                </a:solidFill>
              </a:rPr>
              <a:t>“Premier” </a:t>
            </a:r>
            <a:r>
              <a:rPr lang="en-US" sz="1400" dirty="0">
                <a:solidFill>
                  <a:srgbClr val="000000"/>
                </a:solidFill>
              </a:rPr>
              <a:t>level plus certify minimum of three technical resources on VMT. 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Simplified Licensing &amp; Compensation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511" y="1233312"/>
            <a:ext cx="8229600" cy="50179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rgbClr val="000000"/>
                </a:solidFill>
              </a:rPr>
              <a:t>One standard price sheet and discount schedule for all partners, regardless of level. 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rgbClr val="000000"/>
                </a:solidFill>
              </a:rPr>
              <a:t>Partners purchase licenses and new maintenance and support at 40% off the volume discount schedule for all partner-registered opportunities (30% for non-registered sales). 25% partner discount for registered maintenance &amp; support renewal sales (20% for non-registered sales). 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rgbClr val="000000"/>
                </a:solidFill>
              </a:rPr>
              <a:t>Partners unable to provide tier 1 &amp; 2 customer post install support can purchase initial </a:t>
            </a:r>
            <a:r>
              <a:rPr lang="en-US" sz="2600" dirty="0">
                <a:solidFill>
                  <a:srgbClr val="000000"/>
                </a:solidFill>
              </a:rPr>
              <a:t>subscription support at </a:t>
            </a:r>
            <a:r>
              <a:rPr lang="en-US" sz="2600" dirty="0" smtClean="0">
                <a:solidFill>
                  <a:srgbClr val="000000"/>
                </a:solidFill>
              </a:rPr>
              <a:t>a 20</a:t>
            </a:r>
            <a:r>
              <a:rPr lang="en-US" sz="2600" dirty="0">
                <a:solidFill>
                  <a:srgbClr val="000000"/>
                </a:solidFill>
              </a:rPr>
              <a:t>% </a:t>
            </a:r>
            <a:r>
              <a:rPr lang="en-US" sz="2600" dirty="0" smtClean="0">
                <a:solidFill>
                  <a:srgbClr val="000000"/>
                </a:solidFill>
              </a:rPr>
              <a:t>discount and 10% for maintenance and support subscription renewals. </a:t>
            </a:r>
          </a:p>
          <a:p>
            <a:pPr marL="344488" indent="-344488">
              <a:buFont typeface="Wingdings" charset="2"/>
              <a:buChar char="Ø"/>
            </a:pPr>
            <a:r>
              <a:rPr lang="en-US" sz="2600" dirty="0">
                <a:solidFill>
                  <a:srgbClr val="000000"/>
                </a:solidFill>
              </a:rPr>
              <a:t>Fulfillment-</a:t>
            </a:r>
            <a:r>
              <a:rPr lang="en-US" sz="2600" dirty="0" smtClean="0">
                <a:solidFill>
                  <a:srgbClr val="000000"/>
                </a:solidFill>
              </a:rPr>
              <a:t>only: Resellers receive </a:t>
            </a:r>
            <a:r>
              <a:rPr lang="en-US" sz="2600" dirty="0">
                <a:solidFill>
                  <a:srgbClr val="000000"/>
                </a:solidFill>
              </a:rPr>
              <a:t>referral fees for VMTurbo </a:t>
            </a:r>
            <a:r>
              <a:rPr lang="en-US" sz="2600" dirty="0" smtClean="0">
                <a:solidFill>
                  <a:srgbClr val="000000"/>
                </a:solidFill>
              </a:rPr>
              <a:t>customer bookings</a:t>
            </a:r>
            <a:r>
              <a:rPr lang="en-US" sz="26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dirty="0"/>
              <a:t>$1-50k : 8</a:t>
            </a:r>
            <a:r>
              <a:rPr lang="en-US" dirty="0" smtClean="0"/>
              <a:t>%   </a:t>
            </a:r>
            <a:r>
              <a:rPr lang="en-US" dirty="0"/>
              <a:t> </a:t>
            </a:r>
            <a:r>
              <a:rPr lang="en-US" dirty="0" smtClean="0"/>
              <a:t>   $</a:t>
            </a:r>
            <a:r>
              <a:rPr lang="en-US" dirty="0"/>
              <a:t>50k+ : 10% </a:t>
            </a:r>
          </a:p>
          <a:p>
            <a:pPr lvl="1">
              <a:buFont typeface="Arial"/>
              <a:buChar char="•"/>
            </a:pPr>
            <a:r>
              <a:rPr lang="en-US" dirty="0"/>
              <a:t>Assumes VMT does all pre and post-sale support.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Partner Rebate Program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High volume partners receive quarterly booked revenue </a:t>
            </a:r>
            <a:r>
              <a:rPr lang="en-US" sz="2800" dirty="0" smtClean="0">
                <a:solidFill>
                  <a:srgbClr val="000000"/>
                </a:solidFill>
              </a:rPr>
              <a:t>rebate incentives</a:t>
            </a:r>
            <a:r>
              <a:rPr lang="en-US" sz="2800" dirty="0">
                <a:solidFill>
                  <a:srgbClr val="000000"/>
                </a:solidFill>
              </a:rPr>
              <a:t>. Rebates based on total booked revenue over prev. 12 </a:t>
            </a:r>
            <a:r>
              <a:rPr lang="en-US" sz="2800" dirty="0" smtClean="0">
                <a:solidFill>
                  <a:srgbClr val="000000"/>
                </a:solidFill>
              </a:rPr>
              <a:t>months:</a:t>
            </a:r>
            <a:endParaRPr lang="en-US" sz="2800" dirty="0">
              <a:solidFill>
                <a:srgbClr val="000000"/>
              </a:solidFill>
            </a:endParaRPr>
          </a:p>
          <a:p>
            <a:pPr marL="1368425" lvl="2" indent="-395288">
              <a:buFont typeface="Wingdings" charset="2"/>
              <a:buChar char="u"/>
              <a:tabLst>
                <a:tab pos="2909888" algn="l"/>
                <a:tab pos="3486150" algn="l"/>
              </a:tabLst>
            </a:pPr>
            <a:r>
              <a:rPr lang="en-US" sz="2400" dirty="0">
                <a:solidFill>
                  <a:srgbClr val="009900"/>
                </a:solidFill>
              </a:rPr>
              <a:t>Partner:  $0 - $50k: 	0%</a:t>
            </a:r>
          </a:p>
          <a:p>
            <a:pPr marL="1368425" lvl="2" indent="-395288">
              <a:buFont typeface="Wingdings" charset="2"/>
              <a:buChar char="u"/>
              <a:tabLst>
                <a:tab pos="2909888" algn="l"/>
                <a:tab pos="3486150" algn="l"/>
              </a:tabLst>
            </a:pPr>
            <a:r>
              <a:rPr lang="en-US" sz="2400" dirty="0">
                <a:solidFill>
                  <a:srgbClr val="009900"/>
                </a:solidFill>
              </a:rPr>
              <a:t>Partner: &gt;$50k - $100k: 	5%</a:t>
            </a:r>
          </a:p>
          <a:p>
            <a:pPr marL="1368425" lvl="2" indent="-395288">
              <a:buFont typeface="Wingdings" charset="2"/>
              <a:buChar char="u"/>
              <a:tabLst>
                <a:tab pos="2909888" algn="l"/>
                <a:tab pos="348615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Premier &gt;$100k - $175k:	8%</a:t>
            </a:r>
          </a:p>
          <a:p>
            <a:pPr marL="1368425" lvl="2" indent="-395288">
              <a:buFont typeface="Wingdings" charset="2"/>
              <a:buChar char="u"/>
              <a:tabLst>
                <a:tab pos="2909888" algn="l"/>
                <a:tab pos="348615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Premier &gt;$175k - $250k: 	10%</a:t>
            </a:r>
          </a:p>
          <a:p>
            <a:pPr marL="1368425" lvl="2" indent="-395288">
              <a:buFont typeface="Wingdings" charset="2"/>
              <a:buChar char="u"/>
              <a:tabLst>
                <a:tab pos="2909888" algn="l"/>
                <a:tab pos="3486150" algn="l"/>
              </a:tabLst>
            </a:pP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Platinum &gt;$250k - $500k: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pPr marL="1368425" lvl="2" indent="-395288">
              <a:buFont typeface="Wingdings" charset="2"/>
              <a:buChar char="u"/>
              <a:tabLst>
                <a:tab pos="2909888" algn="l"/>
                <a:tab pos="3486150" algn="l"/>
              </a:tabLst>
            </a:pP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Platinum &gt;$500k+ :          	15%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Other Partner Program Highlights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7" y="1219200"/>
            <a:ext cx="8229600" cy="5116689"/>
          </a:xfrm>
        </p:spPr>
        <p:txBody>
          <a:bodyPr>
            <a:normAutofit fontScale="85000" lnSpcReduction="10000"/>
          </a:bodyPr>
          <a:lstStyle/>
          <a:p>
            <a:pPr marL="28575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Lead </a:t>
            </a:r>
            <a:r>
              <a:rPr lang="en-US" sz="2800" dirty="0">
                <a:solidFill>
                  <a:srgbClr val="000000"/>
                </a:solidFill>
              </a:rPr>
              <a:t>Registration</a:t>
            </a:r>
          </a:p>
          <a:p>
            <a:pPr marL="798513">
              <a:buFont typeface="Wingdings" charset="2"/>
              <a:buChar char="Ø"/>
            </a:pPr>
            <a:r>
              <a:rPr lang="en-US" sz="2200" dirty="0" smtClean="0"/>
              <a:t>Managed via VMT partner portal integration with </a:t>
            </a:r>
            <a:r>
              <a:rPr lang="en-US" sz="2200" dirty="0" err="1" smtClean="0"/>
              <a:t>Salesforce.com</a:t>
            </a:r>
            <a:r>
              <a:rPr lang="en-US" sz="2200" dirty="0" smtClean="0"/>
              <a:t>. </a:t>
            </a:r>
          </a:p>
          <a:p>
            <a:pPr marL="798513">
              <a:buFont typeface="Wingdings" charset="2"/>
              <a:buChar char="Ø"/>
            </a:pPr>
            <a:r>
              <a:rPr lang="en-US" sz="2200" dirty="0" smtClean="0"/>
              <a:t>Registered opportunities with VMTurbo are entitled to:</a:t>
            </a:r>
          </a:p>
          <a:p>
            <a:pPr marL="1136650" lvl="1" indent="-276225" defTabSz="1143000"/>
            <a:r>
              <a:rPr lang="en-US" sz="1900" dirty="0"/>
              <a:t>90 day lead protection. Documented sales cycle advancement of opportunities </a:t>
            </a:r>
            <a:r>
              <a:rPr lang="en-US" sz="1900" dirty="0" smtClean="0"/>
              <a:t>will renew </a:t>
            </a:r>
            <a:r>
              <a:rPr lang="en-US" sz="1900" dirty="0"/>
              <a:t>registration for an additional 90 days. </a:t>
            </a:r>
          </a:p>
          <a:p>
            <a:pPr marL="1136650" lvl="1" indent="-276225" defTabSz="1143000"/>
            <a:r>
              <a:rPr lang="en-US" sz="1900" dirty="0" smtClean="0"/>
              <a:t>Discount benefits vs. non-registered sales. </a:t>
            </a:r>
          </a:p>
          <a:p>
            <a:pPr marL="1136650" lvl="1" indent="-276225" defTabSz="1143000"/>
            <a:r>
              <a:rPr lang="en-US" sz="1900" dirty="0" smtClean="0"/>
              <a:t>Exclusive VMTurbo sales and technical pre-sale support for </a:t>
            </a:r>
            <a:r>
              <a:rPr lang="en-US" sz="1900" dirty="0"/>
              <a:t>the duration of the </a:t>
            </a:r>
            <a:r>
              <a:rPr lang="en-US" sz="1900" dirty="0" smtClean="0"/>
              <a:t>registration period.</a:t>
            </a:r>
          </a:p>
          <a:p>
            <a:pPr marL="28575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Marketing Development Funds</a:t>
            </a:r>
          </a:p>
          <a:p>
            <a:pPr marL="809625">
              <a:buFont typeface="Wingdings" charset="2"/>
              <a:buChar char="Ø"/>
            </a:pPr>
            <a:r>
              <a:rPr lang="en-US" sz="2100" dirty="0"/>
              <a:t>Std. Partners: 3%, Premier partners: 4%, Platinum partners: 5%</a:t>
            </a:r>
          </a:p>
          <a:p>
            <a:pPr marL="809625">
              <a:buFont typeface="Wingdings" charset="2"/>
              <a:buChar char="Ø"/>
            </a:pPr>
            <a:r>
              <a:rPr lang="en-US" sz="2100" dirty="0"/>
              <a:t>Pool of $ based on total booked revenue, used to reimburse up to 50% of cost of approved marketing related expense (training, seminars, demo equip). </a:t>
            </a:r>
          </a:p>
          <a:p>
            <a:pPr marL="809625">
              <a:buFont typeface="Wingdings" charset="2"/>
              <a:buChar char="Ø"/>
            </a:pPr>
            <a:r>
              <a:rPr lang="en-US" sz="2100" dirty="0"/>
              <a:t>Expenses must be on approved marketing plan, updated 2x annually. </a:t>
            </a:r>
          </a:p>
          <a:p>
            <a:pPr marL="809625">
              <a:buFont typeface="Wingdings" charset="2"/>
              <a:buChar char="Ø"/>
            </a:pPr>
            <a:r>
              <a:rPr lang="en-US" sz="2100" dirty="0"/>
              <a:t>Managed via partner </a:t>
            </a:r>
            <a:r>
              <a:rPr lang="en-US" sz="2100" dirty="0" smtClean="0"/>
              <a:t>portal</a:t>
            </a:r>
          </a:p>
          <a:p>
            <a:pPr marL="288925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Sales Incentive Awards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Reward </a:t>
            </a:r>
            <a:r>
              <a:rPr lang="en-US" sz="2800" dirty="0">
                <a:solidFill>
                  <a:srgbClr val="000000"/>
                </a:solidFill>
              </a:rPr>
              <a:t>success as it happens: 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Partner sales reps earn a $100 pre-paid debit card for every $10k in VMT bookings (partners determine how delivered)</a:t>
            </a:r>
          </a:p>
          <a:p>
            <a:pPr marL="809625">
              <a:buFont typeface="Wingdings" charset="2"/>
              <a:buChar char="Ø"/>
            </a:pPr>
            <a:endParaRPr lang="en-US" sz="2100" dirty="0"/>
          </a:p>
          <a:p>
            <a:pPr lvl="1"/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330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24548</TotalTime>
  <Words>1069</Words>
  <Application>Microsoft Office PowerPoint</Application>
  <PresentationFormat>On-screen Show (4:3)</PresentationFormat>
  <Paragraphs>152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VMTurbo 2012 Partner Program Overview</vt:lpstr>
      <vt:lpstr>Partner Value Proposition - VMTurbo</vt:lpstr>
      <vt:lpstr>Partner Value Proposition - VMTurbo</vt:lpstr>
      <vt:lpstr>Multiple Partner Models: One Solution </vt:lpstr>
      <vt:lpstr>New VMTurbo Partner Program for 2012</vt:lpstr>
      <vt:lpstr>New for 2012:  Three partner program levels  </vt:lpstr>
      <vt:lpstr>Simplified Licensing &amp; Compensation</vt:lpstr>
      <vt:lpstr>Partner Rebate Program </vt:lpstr>
      <vt:lpstr>Other Partner Program Highlights</vt:lpstr>
      <vt:lpstr>Other Partner Portal Deliverables:</vt:lpstr>
      <vt:lpstr>New Partner Onboarding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ULTRAFLY</dc:creator>
  <cp:lastModifiedBy>Windows User</cp:lastModifiedBy>
  <cp:revision>439</cp:revision>
  <cp:lastPrinted>2010-08-24T17:56:55Z</cp:lastPrinted>
  <dcterms:created xsi:type="dcterms:W3CDTF">2011-11-18T10:56:45Z</dcterms:created>
  <dcterms:modified xsi:type="dcterms:W3CDTF">2012-01-23T19:57:16Z</dcterms:modified>
</cp:coreProperties>
</file>