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316" r:id="rId3"/>
    <p:sldId id="257" r:id="rId4"/>
    <p:sldId id="304" r:id="rId5"/>
    <p:sldId id="258" r:id="rId6"/>
    <p:sldId id="259" r:id="rId7"/>
    <p:sldId id="260" r:id="rId8"/>
    <p:sldId id="305" r:id="rId9"/>
    <p:sldId id="306" r:id="rId10"/>
    <p:sldId id="312" r:id="rId11"/>
    <p:sldId id="307" r:id="rId12"/>
    <p:sldId id="308" r:id="rId13"/>
    <p:sldId id="313" r:id="rId14"/>
    <p:sldId id="309" r:id="rId15"/>
    <p:sldId id="314" r:id="rId16"/>
    <p:sldId id="310" r:id="rId17"/>
    <p:sldId id="311" r:id="rId18"/>
    <p:sldId id="315" r:id="rId19"/>
  </p:sldIdLst>
  <p:sldSz cx="9144000" cy="5143500" type="screen16x9"/>
  <p:notesSz cx="6858000" cy="9144000"/>
  <p:embeddedFontLst>
    <p:embeddedFont>
      <p:font typeface="Barlow Semi Condensed Medium" panose="020B0604020202020204" charset="0"/>
      <p:regular r:id="rId21"/>
      <p:bold r:id="rId22"/>
      <p:italic r:id="rId23"/>
      <p:boldItalic r:id="rId24"/>
    </p:embeddedFont>
    <p:embeddedFont>
      <p:font typeface="Barlow Semi Condensed" panose="020B0604020202020204" charset="0"/>
      <p:regular r:id="rId25"/>
      <p:bold r:id="rId26"/>
      <p:italic r:id="rId27"/>
      <p:boldItalic r:id="rId28"/>
    </p:embeddedFont>
    <p:embeddedFont>
      <p:font typeface="Fjall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702DF5-6F5D-4EB1-AD64-C305DCBB6A8C}">
  <a:tblStyle styleId="{A8702DF5-6F5D-4EB1-AD64-C305DCBB6A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354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14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15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38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9"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695570" y="1802869"/>
            <a:ext cx="3223870" cy="3007640"/>
          </a:xfrm>
          <a:prstGeom prst="rect">
            <a:avLst/>
          </a:prstGeom>
        </p:spPr>
        <p:txBody>
          <a:bodyPr spcFirstLastPara="1" wrap="square" lIns="91425" tIns="91425" rIns="91425" bIns="91425" anchor="b" anchorCtr="0">
            <a:noAutofit/>
          </a:bodyPr>
          <a:lstStyle/>
          <a:p>
            <a:pPr lvl="0" algn="ctr"/>
            <a:r>
              <a:rPr lang="en-US" sz="4000" b="1" dirty="0" err="1">
                <a:latin typeface="Times New Roman" panose="02020603050405020304" pitchFamily="18" charset="0"/>
                <a:cs typeface="Times New Roman" panose="02020603050405020304" pitchFamily="18" charset="0"/>
              </a:rPr>
              <a:t>Nhóm</a:t>
            </a:r>
            <a:r>
              <a:rPr lang="en-US" sz="4000" b="1" dirty="0">
                <a:latin typeface="Times New Roman" panose="02020603050405020304" pitchFamily="18" charset="0"/>
                <a:cs typeface="Times New Roman" panose="02020603050405020304" pitchFamily="18" charset="0"/>
              </a:rPr>
              <a:t> 10: </a:t>
            </a:r>
            <a:r>
              <a:rPr lang="en-US" sz="4000" b="1" dirty="0" err="1">
                <a:latin typeface="Times New Roman" panose="02020603050405020304" pitchFamily="18" charset="0"/>
                <a:cs typeface="Times New Roman" panose="02020603050405020304" pitchFamily="18" charset="0"/>
              </a:rPr>
              <a:t>Nghiên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cứu</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công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cụ</a:t>
            </a:r>
            <a:r>
              <a:rPr lang="en-US" sz="4000" b="1" dirty="0">
                <a:latin typeface="Times New Roman" panose="02020603050405020304" pitchFamily="18" charset="0"/>
                <a:cs typeface="Times New Roman" panose="02020603050405020304" pitchFamily="18" charset="0"/>
              </a:rPr>
              <a:t> APPIUM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Ứng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dụng</a:t>
            </a:r>
            <a:r>
              <a:rPr lang="en-US" sz="4000" b="1" dirty="0">
                <a:latin typeface="Times New Roman" panose="02020603050405020304" pitchFamily="18" charset="0"/>
                <a:cs typeface="Times New Roman" panose="02020603050405020304" pitchFamily="18" charset="0"/>
              </a:rPr>
              <a:t> </a:t>
            </a:r>
            <a:endParaRPr sz="4000" b="1"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29933" y="2159000"/>
            <a:ext cx="4275667" cy="8767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700" dirty="0" smtClean="0"/>
              <a:t>Ưu nhược điểm appium</a:t>
            </a:r>
            <a:endParaRPr sz="4700" dirty="0"/>
          </a:p>
        </p:txBody>
      </p:sp>
      <p:sp>
        <p:nvSpPr>
          <p:cNvPr id="2156" name="Google Shape;2156;p38"/>
          <p:cNvSpPr txBox="1">
            <a:spLocks noGrp="1"/>
          </p:cNvSpPr>
          <p:nvPr>
            <p:ph type="title" idx="2"/>
          </p:nvPr>
        </p:nvSpPr>
        <p:spPr>
          <a:xfrm>
            <a:off x="2971800" y="746422"/>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02</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16" y="3378514"/>
            <a:ext cx="1722967" cy="2145094"/>
          </a:xfrm>
          <a:prstGeom prst="rect">
            <a:avLst/>
          </a:prstGeom>
        </p:spPr>
      </p:pic>
    </p:spTree>
    <p:extLst>
      <p:ext uri="{BB962C8B-B14F-4D97-AF65-F5344CB8AC3E}">
        <p14:creationId xmlns:p14="http://schemas.microsoft.com/office/powerpoint/2010/main" val="19867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062" y="327490"/>
            <a:ext cx="4809600" cy="576000"/>
          </a:xfrm>
        </p:spPr>
        <p:txBody>
          <a:bodyPr/>
          <a:lstStyle/>
          <a:p>
            <a:r>
              <a:rPr lang="vi-VN" b="1" dirty="0">
                <a:latin typeface="+mj-lt"/>
              </a:rPr>
              <a:t>Ưu nhược điểm Appium</a:t>
            </a:r>
            <a:endParaRPr lang="en-US" b="1" dirty="0">
              <a:latin typeface="+mj-lt"/>
            </a:endParaRPr>
          </a:p>
        </p:txBody>
      </p:sp>
      <p:sp>
        <p:nvSpPr>
          <p:cNvPr id="6" name="Rectangle 5"/>
          <p:cNvSpPr/>
          <p:nvPr/>
        </p:nvSpPr>
        <p:spPr>
          <a:xfrm>
            <a:off x="1489438" y="1012395"/>
            <a:ext cx="1135247" cy="400110"/>
          </a:xfrm>
          <a:prstGeom prst="rect">
            <a:avLst/>
          </a:prstGeom>
        </p:spPr>
        <p:txBody>
          <a:bodyPr wrap="none">
            <a:spAutoFit/>
          </a:bodyPr>
          <a:lstStyle/>
          <a:p>
            <a:r>
              <a:rPr lang="vi-VN" sz="2000" b="1" dirty="0">
                <a:latin typeface="+mj-lt"/>
              </a:rPr>
              <a:t>Ưu điểm</a:t>
            </a:r>
            <a:endParaRPr lang="en-US" sz="2000" b="1" dirty="0">
              <a:latin typeface="+mj-lt"/>
            </a:endParaRPr>
          </a:p>
        </p:txBody>
      </p:sp>
      <p:sp>
        <p:nvSpPr>
          <p:cNvPr id="7" name="Rectangle 6"/>
          <p:cNvSpPr/>
          <p:nvPr/>
        </p:nvSpPr>
        <p:spPr>
          <a:xfrm>
            <a:off x="1354667" y="1663809"/>
            <a:ext cx="6087533" cy="2677656"/>
          </a:xfrm>
          <a:prstGeom prst="rect">
            <a:avLst/>
          </a:prstGeom>
        </p:spPr>
        <p:txBody>
          <a:bodyPr wrap="square">
            <a:spAutoFit/>
          </a:bodyPr>
          <a:lstStyle/>
          <a:p>
            <a:pPr marL="285750" indent="-285750">
              <a:buFont typeface="Arial" panose="020B0604020202020204" pitchFamily="34" charset="0"/>
              <a:buChar char="•"/>
            </a:pPr>
            <a:r>
              <a:rPr lang="vi-VN" dirty="0">
                <a:latin typeface="+mj-lt"/>
              </a:rPr>
              <a:t>Là frame work hỗ trợ cho việc kiểm thử tự đông mobile nhanh, thuật tiện</a:t>
            </a:r>
            <a:r>
              <a:rPr lang="vi-VN" dirty="0" smtClean="0">
                <a:latin typeface="+mj-lt"/>
              </a:rPr>
              <a:t>.</a:t>
            </a:r>
          </a:p>
          <a:p>
            <a:pPr marL="285750" indent="-285750">
              <a:buFont typeface="Arial" panose="020B0604020202020204" pitchFamily="34" charset="0"/>
              <a:buChar char="•"/>
            </a:pPr>
            <a:endParaRPr lang="vi-VN" dirty="0" smtClean="0">
              <a:latin typeface="+mj-lt"/>
            </a:endParaRPr>
          </a:p>
          <a:p>
            <a:pPr marL="285750" indent="-285750">
              <a:buFont typeface="Arial" panose="020B0604020202020204" pitchFamily="34" charset="0"/>
              <a:buChar char="•"/>
            </a:pPr>
            <a:r>
              <a:rPr lang="vi-VN" dirty="0" smtClean="0">
                <a:latin typeface="+mj-lt"/>
              </a:rPr>
              <a:t>Hỗ </a:t>
            </a:r>
            <a:r>
              <a:rPr lang="vi-VN" dirty="0">
                <a:latin typeface="+mj-lt"/>
              </a:rPr>
              <a:t>trợ viết test nhanh cho nhiều ngôn ngữ, nhiều nền tảng khác nhau: hỗ trợ người dùng viết thử được trên cả android, window và </a:t>
            </a:r>
            <a:r>
              <a:rPr lang="vi-VN" dirty="0" smtClean="0">
                <a:latin typeface="+mj-lt"/>
              </a:rPr>
              <a:t>ios</a:t>
            </a:r>
          </a:p>
          <a:p>
            <a:pPr marL="285750" indent="-285750">
              <a:buFont typeface="Arial" panose="020B0604020202020204" pitchFamily="34" charset="0"/>
              <a:buChar char="•"/>
            </a:pPr>
            <a:endParaRPr lang="vi-VN" dirty="0" smtClean="0">
              <a:latin typeface="+mj-lt"/>
            </a:endParaRPr>
          </a:p>
          <a:p>
            <a:pPr marL="285750" indent="-285750">
              <a:buFont typeface="Arial" panose="020B0604020202020204" pitchFamily="34" charset="0"/>
              <a:buChar char="•"/>
            </a:pPr>
            <a:r>
              <a:rPr lang="vi-VN" dirty="0" smtClean="0">
                <a:latin typeface="+mj-lt"/>
              </a:rPr>
              <a:t>Được </a:t>
            </a:r>
            <a:r>
              <a:rPr lang="vi-VN" dirty="0">
                <a:latin typeface="+mj-lt"/>
              </a:rPr>
              <a:t>build trên nền tảng testting naliva apps, không cần xử lý SDK hoặc sắp xếp lại ứng dụng </a:t>
            </a:r>
            <a:endParaRPr lang="vi-VN" dirty="0" smtClean="0">
              <a:latin typeface="+mj-lt"/>
            </a:endParaRPr>
          </a:p>
          <a:p>
            <a:pPr marL="285750" indent="-285750">
              <a:buFont typeface="Arial" panose="020B0604020202020204" pitchFamily="34" charset="0"/>
              <a:buChar char="•"/>
            </a:pPr>
            <a:endParaRPr lang="vi-VN" dirty="0" smtClean="0">
              <a:latin typeface="+mj-lt"/>
            </a:endParaRPr>
          </a:p>
          <a:p>
            <a:pPr marL="285750" indent="-285750">
              <a:buFont typeface="Arial" panose="020B0604020202020204" pitchFamily="34" charset="0"/>
              <a:buChar char="•"/>
            </a:pPr>
            <a:r>
              <a:rPr lang="vi-VN" dirty="0" smtClean="0">
                <a:latin typeface="+mj-lt"/>
              </a:rPr>
              <a:t>Cho </a:t>
            </a:r>
            <a:r>
              <a:rPr lang="vi-VN" dirty="0">
                <a:latin typeface="+mj-lt"/>
              </a:rPr>
              <a:t>phép người dùng sử dụng đòng thời với các famework khách nhau cùng lúc </a:t>
            </a:r>
            <a:endParaRPr lang="vi-VN" dirty="0" smtClean="0">
              <a:latin typeface="+mj-lt"/>
            </a:endParaRPr>
          </a:p>
          <a:p>
            <a:pPr marL="285750" indent="-285750">
              <a:buFont typeface="Arial" panose="020B0604020202020204" pitchFamily="34" charset="0"/>
              <a:buChar char="•"/>
            </a:pPr>
            <a:endParaRPr lang="vi-VN" dirty="0" smtClean="0">
              <a:latin typeface="+mj-lt"/>
            </a:endParaRPr>
          </a:p>
          <a:p>
            <a:pPr marL="285750" indent="-285750">
              <a:buFont typeface="Arial" panose="020B0604020202020204" pitchFamily="34" charset="0"/>
              <a:buChar char="•"/>
            </a:pPr>
            <a:r>
              <a:rPr lang="vi-VN" dirty="0" smtClean="0">
                <a:latin typeface="+mj-lt"/>
              </a:rPr>
              <a:t>Phụ </a:t>
            </a:r>
            <a:r>
              <a:rPr lang="vi-VN" dirty="0">
                <a:latin typeface="+mj-lt"/>
              </a:rPr>
              <a:t>trợ là seleniumn </a:t>
            </a:r>
            <a:endParaRPr lang="en-US" dirty="0">
              <a:latin typeface="+mj-lt"/>
            </a:endParaRPr>
          </a:p>
        </p:txBody>
      </p:sp>
    </p:spTree>
    <p:extLst>
      <p:ext uri="{BB962C8B-B14F-4D97-AF65-F5344CB8AC3E}">
        <p14:creationId xmlns:p14="http://schemas.microsoft.com/office/powerpoint/2010/main" val="397980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6912" y="348134"/>
            <a:ext cx="4330032" cy="523220"/>
          </a:xfrm>
          <a:prstGeom prst="rect">
            <a:avLst/>
          </a:prstGeom>
        </p:spPr>
        <p:txBody>
          <a:bodyPr wrap="none">
            <a:spAutoFit/>
          </a:bodyPr>
          <a:lstStyle/>
          <a:p>
            <a:r>
              <a:rPr lang="vi-VN" sz="2800" b="1" dirty="0" smtClean="0">
                <a:latin typeface="imes New Roman"/>
              </a:rPr>
              <a:t>Ưu nhược điểm Appium</a:t>
            </a:r>
            <a:endParaRPr lang="en-US" sz="2800" dirty="0">
              <a:latin typeface="imes New Roman"/>
            </a:endParaRPr>
          </a:p>
        </p:txBody>
      </p:sp>
      <p:sp>
        <p:nvSpPr>
          <p:cNvPr id="5" name="Rectangle 4"/>
          <p:cNvSpPr/>
          <p:nvPr/>
        </p:nvSpPr>
        <p:spPr>
          <a:xfrm>
            <a:off x="1341689" y="986995"/>
            <a:ext cx="1592103" cy="400110"/>
          </a:xfrm>
          <a:prstGeom prst="rect">
            <a:avLst/>
          </a:prstGeom>
        </p:spPr>
        <p:txBody>
          <a:bodyPr wrap="none">
            <a:spAutoFit/>
          </a:bodyPr>
          <a:lstStyle/>
          <a:p>
            <a:r>
              <a:rPr lang="vi-VN" sz="2000" b="1" dirty="0">
                <a:latin typeface="+mj-lt"/>
              </a:rPr>
              <a:t>Nhược điểm </a:t>
            </a:r>
            <a:endParaRPr lang="en-US" sz="2000" b="1" dirty="0">
              <a:latin typeface="+mj-lt"/>
            </a:endParaRPr>
          </a:p>
        </p:txBody>
      </p:sp>
      <p:sp>
        <p:nvSpPr>
          <p:cNvPr id="6" name="Rectangle 5"/>
          <p:cNvSpPr/>
          <p:nvPr/>
        </p:nvSpPr>
        <p:spPr>
          <a:xfrm>
            <a:off x="1498600" y="1574453"/>
            <a:ext cx="6366933" cy="954107"/>
          </a:xfrm>
          <a:prstGeom prst="rect">
            <a:avLst/>
          </a:prstGeom>
        </p:spPr>
        <p:txBody>
          <a:bodyPr wrap="square">
            <a:spAutoFit/>
          </a:bodyPr>
          <a:lstStyle/>
          <a:p>
            <a:r>
              <a:rPr lang="en-US" dirty="0" err="1"/>
              <a:t>Appium</a:t>
            </a:r>
            <a:r>
              <a:rPr lang="en-US" dirty="0"/>
              <a:t> </a:t>
            </a:r>
            <a:r>
              <a:rPr lang="en-US" dirty="0" err="1"/>
              <a:t>bao</a:t>
            </a:r>
            <a:r>
              <a:rPr lang="en-US" dirty="0"/>
              <a:t> </a:t>
            </a:r>
            <a:r>
              <a:rPr lang="en-US" dirty="0" err="1"/>
              <a:t>gồm</a:t>
            </a:r>
            <a:r>
              <a:rPr lang="en-US" dirty="0"/>
              <a:t> </a:t>
            </a:r>
            <a:r>
              <a:rPr lang="en-US" dirty="0" err="1"/>
              <a:t>độ</a:t>
            </a:r>
            <a:r>
              <a:rPr lang="en-US" dirty="0"/>
              <a:t> </a:t>
            </a:r>
            <a:r>
              <a:rPr lang="en-US" dirty="0" err="1"/>
              <a:t>chậm</a:t>
            </a:r>
            <a:r>
              <a:rPr lang="en-US" dirty="0"/>
              <a:t>, </a:t>
            </a:r>
            <a:r>
              <a:rPr lang="en-US" dirty="0" err="1"/>
              <a:t>khó</a:t>
            </a:r>
            <a:r>
              <a:rPr lang="en-US" dirty="0"/>
              <a:t> </a:t>
            </a:r>
            <a:r>
              <a:rPr lang="en-US" dirty="0" err="1"/>
              <a:t>cấu</a:t>
            </a:r>
            <a:r>
              <a:rPr lang="en-US" dirty="0"/>
              <a:t> </a:t>
            </a:r>
            <a:r>
              <a:rPr lang="en-US" dirty="0" err="1"/>
              <a:t>hình</a:t>
            </a:r>
            <a:r>
              <a:rPr lang="en-US" dirty="0"/>
              <a:t> ban </a:t>
            </a:r>
            <a:r>
              <a:rPr lang="en-US" dirty="0" err="1"/>
              <a:t>đầu</a:t>
            </a:r>
            <a:r>
              <a:rPr lang="en-US" dirty="0"/>
              <a:t>, </a:t>
            </a:r>
            <a:r>
              <a:rPr lang="en-US" dirty="0" err="1"/>
              <a:t>hạn</a:t>
            </a:r>
            <a:r>
              <a:rPr lang="en-US" dirty="0"/>
              <a:t> </a:t>
            </a:r>
            <a:r>
              <a:rPr lang="en-US" dirty="0" err="1"/>
              <a:t>chế</a:t>
            </a:r>
            <a:r>
              <a:rPr lang="en-US" dirty="0"/>
              <a:t> </a:t>
            </a:r>
            <a:r>
              <a:rPr lang="en-US" dirty="0" err="1"/>
              <a:t>trong</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ứng</a:t>
            </a:r>
            <a:r>
              <a:rPr lang="en-US" dirty="0"/>
              <a:t> </a:t>
            </a:r>
            <a:r>
              <a:rPr lang="en-US" dirty="0" err="1"/>
              <a:t>dụng</a:t>
            </a:r>
            <a:r>
              <a:rPr lang="en-US" dirty="0"/>
              <a:t> hybrid, </a:t>
            </a:r>
            <a:r>
              <a:rPr lang="en-US" dirty="0" err="1"/>
              <a:t>không</a:t>
            </a:r>
            <a:r>
              <a:rPr lang="en-US" dirty="0"/>
              <a:t> </a:t>
            </a:r>
            <a:r>
              <a:rPr lang="en-US" dirty="0" err="1"/>
              <a:t>hỗ</a:t>
            </a:r>
            <a:r>
              <a:rPr lang="en-US" dirty="0"/>
              <a:t> </a:t>
            </a:r>
            <a:r>
              <a:rPr lang="en-US" dirty="0" err="1"/>
              <a:t>trợ</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đa</a:t>
            </a:r>
            <a:r>
              <a:rPr lang="en-US" dirty="0"/>
              <a:t> </a:t>
            </a:r>
            <a:r>
              <a:rPr lang="en-US" dirty="0" err="1"/>
              <a:t>vùng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đúng</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ứng</a:t>
            </a:r>
            <a:r>
              <a:rPr lang="en-US" dirty="0"/>
              <a:t> </a:t>
            </a:r>
            <a:r>
              <a:rPr lang="en-US" dirty="0" err="1"/>
              <a:t>dụng</a:t>
            </a:r>
            <a:r>
              <a:rPr lang="en-US" dirty="0"/>
              <a:t>.</a:t>
            </a:r>
          </a:p>
        </p:txBody>
      </p:sp>
      <p:pic>
        <p:nvPicPr>
          <p:cNvPr id="4100" name="Picture 4" descr="Appium là gì? Tìm hiểu công cụ kiểm thử tự động hóa mã nguồn mở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520" y="2715908"/>
            <a:ext cx="5263091" cy="200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68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73867" y="2159000"/>
            <a:ext cx="3979333" cy="10545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700" dirty="0" smtClean="0"/>
              <a:t>Tại sao lại chọn appium?</a:t>
            </a:r>
            <a:endParaRPr sz="4700" dirty="0"/>
          </a:p>
        </p:txBody>
      </p:sp>
      <p:sp>
        <p:nvSpPr>
          <p:cNvPr id="2156" name="Google Shape;2156;p38"/>
          <p:cNvSpPr txBox="1">
            <a:spLocks noGrp="1"/>
          </p:cNvSpPr>
          <p:nvPr>
            <p:ph type="title" idx="2"/>
          </p:nvPr>
        </p:nvSpPr>
        <p:spPr>
          <a:xfrm>
            <a:off x="2971800" y="737955"/>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04</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183" y="3443287"/>
            <a:ext cx="1722967" cy="2145094"/>
          </a:xfrm>
          <a:prstGeom prst="rect">
            <a:avLst/>
          </a:prstGeom>
        </p:spPr>
      </p:pic>
    </p:spTree>
    <p:extLst>
      <p:ext uri="{BB962C8B-B14F-4D97-AF65-F5344CB8AC3E}">
        <p14:creationId xmlns:p14="http://schemas.microsoft.com/office/powerpoint/2010/main" val="118599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Rectangle 3"/>
          <p:cNvSpPr/>
          <p:nvPr/>
        </p:nvSpPr>
        <p:spPr>
          <a:xfrm>
            <a:off x="2355563" y="233462"/>
            <a:ext cx="4432730" cy="523220"/>
          </a:xfrm>
          <a:prstGeom prst="rect">
            <a:avLst/>
          </a:prstGeom>
        </p:spPr>
        <p:txBody>
          <a:bodyPr wrap="square">
            <a:spAutoFit/>
          </a:bodyPr>
          <a:lstStyle/>
          <a:p>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chọn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Appium</a:t>
            </a:r>
            <a:r>
              <a:rPr lang="en-US" sz="2800" b="1" dirty="0">
                <a:latin typeface="Times New Roman" panose="02020603050405020304" pitchFamily="18" charset="0"/>
                <a:cs typeface="Times New Roman" panose="02020603050405020304" pitchFamily="18" charset="0"/>
              </a:rPr>
              <a:t>? </a:t>
            </a:r>
          </a:p>
        </p:txBody>
      </p:sp>
      <p:sp>
        <p:nvSpPr>
          <p:cNvPr id="5" name="AutoShape 2" descr="thử nghiệm ứng dụng di động app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thử nghiệm ứng dụng di động app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55364"/>
            <a:ext cx="7196667" cy="3602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06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73867" y="2159000"/>
            <a:ext cx="3979333" cy="10545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700" dirty="0" smtClean="0"/>
              <a:t>Hoạt động của  appium?</a:t>
            </a:r>
            <a:endParaRPr sz="4700" dirty="0"/>
          </a:p>
        </p:txBody>
      </p:sp>
      <p:sp>
        <p:nvSpPr>
          <p:cNvPr id="2156" name="Google Shape;2156;p38"/>
          <p:cNvSpPr txBox="1">
            <a:spLocks noGrp="1"/>
          </p:cNvSpPr>
          <p:nvPr>
            <p:ph type="title" idx="2"/>
          </p:nvPr>
        </p:nvSpPr>
        <p:spPr>
          <a:xfrm>
            <a:off x="2971800" y="737955"/>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03</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183" y="3443287"/>
            <a:ext cx="1722967" cy="2145094"/>
          </a:xfrm>
          <a:prstGeom prst="rect">
            <a:avLst/>
          </a:prstGeom>
        </p:spPr>
      </p:pic>
    </p:spTree>
    <p:extLst>
      <p:ext uri="{BB962C8B-B14F-4D97-AF65-F5344CB8AC3E}">
        <p14:creationId xmlns:p14="http://schemas.microsoft.com/office/powerpoint/2010/main" val="259608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6711" y="301196"/>
            <a:ext cx="3690434" cy="523220"/>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Hoạt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appium</a:t>
            </a:r>
            <a:endParaRPr lang="en-US" sz="2800" b="1" dirty="0">
              <a:latin typeface="Times New Roman" panose="02020603050405020304" pitchFamily="18" charset="0"/>
              <a:cs typeface="Times New Roman" panose="02020603050405020304" pitchFamily="18" charset="0"/>
            </a:endParaRPr>
          </a:p>
        </p:txBody>
      </p:sp>
      <p:pic>
        <p:nvPicPr>
          <p:cNvPr id="5" name="Picture 2" descr="Sơ đồ luồng máy chủ tự động hóa giao diện người dù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91" y="2997201"/>
            <a:ext cx="3763409" cy="19642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036732" y="2213248"/>
            <a:ext cx="1663865" cy="2638152"/>
          </a:xfrm>
          <a:prstGeom prst="rect">
            <a:avLst/>
          </a:prstGeom>
        </p:spPr>
      </p:pic>
      <p:sp>
        <p:nvSpPr>
          <p:cNvPr id="7" name="Rectangle 6"/>
          <p:cNvSpPr/>
          <p:nvPr/>
        </p:nvSpPr>
        <p:spPr>
          <a:xfrm>
            <a:off x="1464732" y="965876"/>
            <a:ext cx="4572000" cy="1600438"/>
          </a:xfrm>
          <a:prstGeom prst="rect">
            <a:avLst/>
          </a:prstGeom>
        </p:spPr>
        <p:txBody>
          <a:bodyPr>
            <a:spAutoFit/>
          </a:bodyPr>
          <a:lstStyle/>
          <a:p>
            <a:pPr marL="285750" indent="-285750">
              <a:buFont typeface="Arial" panose="020B0604020202020204" pitchFamily="34" charset="0"/>
              <a:buChar char="•"/>
            </a:pPr>
            <a:r>
              <a:rPr lang="vi-VN" dirty="0">
                <a:latin typeface="+mj-lt"/>
                <a:cs typeface="Arial" panose="020B0604020202020204" pitchFamily="34" charset="0"/>
              </a:rPr>
              <a:t>Thực thi lệnh, yêu cầu http ở định dạng JSON đến máy chủ Appium. -Appium gửii lệnh tới UIAutomator</a:t>
            </a:r>
            <a:r>
              <a:rPr lang="vi-VN" dirty="0" smtClean="0">
                <a:latin typeface="+mj-lt"/>
                <a:cs typeface="Arial" panose="020B0604020202020204" pitchFamily="34" charset="0"/>
              </a:rPr>
              <a:t>.</a:t>
            </a:r>
          </a:p>
          <a:p>
            <a:pPr marL="285750" indent="-285750">
              <a:buFont typeface="Arial" panose="020B0604020202020204" pitchFamily="34" charset="0"/>
              <a:buChar char="•"/>
            </a:pPr>
            <a:endParaRPr lang="vi-VN" dirty="0" smtClean="0">
              <a:latin typeface="+mj-lt"/>
              <a:cs typeface="Arial" panose="020B0604020202020204" pitchFamily="34" charset="0"/>
            </a:endParaRPr>
          </a:p>
          <a:p>
            <a:pPr marL="285750" indent="-285750">
              <a:buFont typeface="Arial" panose="020B0604020202020204" pitchFamily="34" charset="0"/>
              <a:buChar char="•"/>
            </a:pPr>
            <a:r>
              <a:rPr lang="vi-VN" dirty="0" smtClean="0">
                <a:latin typeface="+mj-lt"/>
                <a:cs typeface="Arial" panose="020B0604020202020204" pitchFamily="34" charset="0"/>
              </a:rPr>
              <a:t> </a:t>
            </a:r>
            <a:r>
              <a:rPr lang="vi-VN" dirty="0">
                <a:latin typeface="+mj-lt"/>
                <a:cs typeface="Arial" panose="020B0604020202020204" pitchFamily="34" charset="0"/>
              </a:rPr>
              <a:t>Để nghe lệnh, cần một máy chủ TCP(bootstrap.jar </a:t>
            </a:r>
            <a:endParaRPr lang="vi-VN" dirty="0" smtClean="0">
              <a:latin typeface="+mj-lt"/>
              <a:cs typeface="Arial" panose="020B0604020202020204" pitchFamily="34" charset="0"/>
            </a:endParaRPr>
          </a:p>
          <a:p>
            <a:r>
              <a:rPr lang="vi-VN" dirty="0" smtClean="0">
                <a:latin typeface="+mj-lt"/>
                <a:cs typeface="Arial" panose="020B0604020202020204" pitchFamily="34" charset="0"/>
              </a:rPr>
              <a:t>        hoạt </a:t>
            </a:r>
            <a:r>
              <a:rPr lang="vi-VN" dirty="0">
                <a:latin typeface="+mj-lt"/>
                <a:cs typeface="Arial" panose="020B0604020202020204" pitchFamily="34" charset="0"/>
              </a:rPr>
              <a:t>động như máy chủ TCP&gt;) </a:t>
            </a:r>
            <a:endParaRPr lang="vi-VN" dirty="0" smtClean="0">
              <a:latin typeface="+mj-lt"/>
              <a:cs typeface="Arial" panose="020B0604020202020204" pitchFamily="34" charset="0"/>
            </a:endParaRPr>
          </a:p>
          <a:p>
            <a:pPr marL="285750" indent="-285750">
              <a:buFont typeface="Arial" panose="020B0604020202020204" pitchFamily="34" charset="0"/>
              <a:buChar char="•"/>
            </a:pPr>
            <a:endParaRPr lang="vi-VN" dirty="0" smtClean="0">
              <a:latin typeface="+mj-lt"/>
              <a:cs typeface="Arial" panose="020B0604020202020204" pitchFamily="34" charset="0"/>
            </a:endParaRPr>
          </a:p>
          <a:p>
            <a:pPr marL="285750" indent="-285750">
              <a:buFont typeface="Arial" panose="020B0604020202020204" pitchFamily="34" charset="0"/>
              <a:buChar char="•"/>
            </a:pPr>
            <a:r>
              <a:rPr lang="vi-VN" dirty="0">
                <a:latin typeface="+mj-lt"/>
                <a:cs typeface="Arial" panose="020B0604020202020204" pitchFamily="34" charset="0"/>
              </a:rPr>
              <a:t>T</a:t>
            </a:r>
            <a:r>
              <a:rPr lang="vi-VN" dirty="0" smtClean="0">
                <a:latin typeface="+mj-lt"/>
                <a:cs typeface="Arial" panose="020B0604020202020204" pitchFamily="34" charset="0"/>
              </a:rPr>
              <a:t>hực </a:t>
            </a:r>
            <a:r>
              <a:rPr lang="vi-VN" dirty="0">
                <a:latin typeface="+mj-lt"/>
                <a:cs typeface="Arial" panose="020B0604020202020204" pitchFamily="34" charset="0"/>
              </a:rPr>
              <a:t>thi lệnh trên các thiết bị Android và trả về kết quả. </a:t>
            </a:r>
            <a:endParaRPr lang="en-US" dirty="0">
              <a:latin typeface="+mj-lt"/>
              <a:cs typeface="Arial" panose="020B0604020202020204" pitchFamily="34" charset="0"/>
            </a:endParaRPr>
          </a:p>
        </p:txBody>
      </p:sp>
    </p:spTree>
    <p:extLst>
      <p:ext uri="{BB962C8B-B14F-4D97-AF65-F5344CB8AC3E}">
        <p14:creationId xmlns:p14="http://schemas.microsoft.com/office/powerpoint/2010/main" val="166961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1400" y="1711142"/>
            <a:ext cx="1709944" cy="3012844"/>
          </a:xfrm>
          <a:prstGeom prst="rect">
            <a:avLst/>
          </a:prstGeom>
        </p:spPr>
      </p:pic>
      <p:pic>
        <p:nvPicPr>
          <p:cNvPr id="5" name="Picture 4"/>
          <p:cNvPicPr>
            <a:picLocks noChangeAspect="1"/>
          </p:cNvPicPr>
          <p:nvPr/>
        </p:nvPicPr>
        <p:blipFill>
          <a:blip r:embed="rId3"/>
          <a:stretch>
            <a:fillRect/>
          </a:stretch>
        </p:blipFill>
        <p:spPr>
          <a:xfrm>
            <a:off x="1411817" y="3023244"/>
            <a:ext cx="4293170" cy="1895475"/>
          </a:xfrm>
          <a:prstGeom prst="rect">
            <a:avLst/>
          </a:prstGeom>
        </p:spPr>
      </p:pic>
      <p:sp>
        <p:nvSpPr>
          <p:cNvPr id="6" name="Rectangle 5"/>
          <p:cNvSpPr/>
          <p:nvPr/>
        </p:nvSpPr>
        <p:spPr>
          <a:xfrm>
            <a:off x="1200150" y="776475"/>
            <a:ext cx="4572000" cy="2246769"/>
          </a:xfrm>
          <a:prstGeom prst="rect">
            <a:avLst/>
          </a:prstGeom>
        </p:spPr>
        <p:txBody>
          <a:bodyPr>
            <a:spAutoFit/>
          </a:bodyPr>
          <a:lstStyle/>
          <a:p>
            <a:pPr marL="285750" indent="-285750">
              <a:buFont typeface="Arial" panose="020B0604020202020204" pitchFamily="34" charset="0"/>
              <a:buChar char="•"/>
            </a:pPr>
            <a:r>
              <a:rPr lang="vi-VN" dirty="0">
                <a:latin typeface="+mj-lt"/>
              </a:rPr>
              <a:t>Thực thi lệnh, yêu cầu http ở định dạng JSON đến máy chủ Appium </a:t>
            </a:r>
            <a:endParaRPr lang="vi-VN" dirty="0" smtClean="0">
              <a:latin typeface="+mj-lt"/>
            </a:endParaRPr>
          </a:p>
          <a:p>
            <a:pPr marL="285750" indent="-285750">
              <a:buFont typeface="Arial" panose="020B0604020202020204" pitchFamily="34" charset="0"/>
              <a:buChar char="•"/>
            </a:pPr>
            <a:endParaRPr lang="vi-VN" dirty="0" smtClean="0">
              <a:latin typeface="+mj-lt"/>
            </a:endParaRPr>
          </a:p>
          <a:p>
            <a:pPr marL="285750" indent="-285750">
              <a:buFont typeface="Arial" panose="020B0604020202020204" pitchFamily="34" charset="0"/>
              <a:buChar char="•"/>
            </a:pPr>
            <a:r>
              <a:rPr lang="vi-VN" dirty="0">
                <a:latin typeface="+mj-lt"/>
              </a:rPr>
              <a:t> </a:t>
            </a:r>
            <a:r>
              <a:rPr lang="vi-VN" dirty="0" smtClean="0">
                <a:latin typeface="+mj-lt"/>
              </a:rPr>
              <a:t>Appium </a:t>
            </a:r>
            <a:r>
              <a:rPr lang="vi-VN" dirty="0">
                <a:latin typeface="+mj-lt"/>
              </a:rPr>
              <a:t>gửi lệnh tới instruments được viết bằng node.js (thực thi lệnh trong bootstrap.js trong môi trường instruments iOS) </a:t>
            </a:r>
            <a:endParaRPr lang="vi-VN" dirty="0" smtClean="0">
              <a:latin typeface="+mj-lt"/>
            </a:endParaRPr>
          </a:p>
          <a:p>
            <a:pPr marL="285750" indent="-285750">
              <a:buFont typeface="Arial" panose="020B0604020202020204" pitchFamily="34" charset="0"/>
              <a:buChar char="•"/>
            </a:pPr>
            <a:endParaRPr lang="vi-VN" dirty="0" smtClean="0">
              <a:latin typeface="+mj-lt"/>
            </a:endParaRPr>
          </a:p>
          <a:p>
            <a:pPr marL="285750" indent="-285750">
              <a:buFont typeface="Arial" panose="020B0604020202020204" pitchFamily="34" charset="0"/>
              <a:buChar char="•"/>
            </a:pPr>
            <a:r>
              <a:rPr lang="vi-VN" dirty="0" smtClean="0">
                <a:latin typeface="+mj-lt"/>
              </a:rPr>
              <a:t>Khi </a:t>
            </a:r>
            <a:r>
              <a:rPr lang="vi-VN" dirty="0">
                <a:latin typeface="+mj-lt"/>
              </a:rPr>
              <a:t>lệnh được thực thi, máy khách lệnh sẽ gửi lại thông báo đến máy chủ Appium để ghi lại mọi thứ liên quan đến lệnh trong console của nó</a:t>
            </a:r>
            <a:endParaRPr lang="en-US" dirty="0">
              <a:latin typeface="+mj-lt"/>
            </a:endParaRPr>
          </a:p>
        </p:txBody>
      </p:sp>
      <p:sp>
        <p:nvSpPr>
          <p:cNvPr id="7" name="Rectangle 6"/>
          <p:cNvSpPr/>
          <p:nvPr/>
        </p:nvSpPr>
        <p:spPr>
          <a:xfrm>
            <a:off x="2640830" y="64538"/>
            <a:ext cx="3690434" cy="523220"/>
          </a:xfrm>
          <a:prstGeom prst="rect">
            <a:avLst/>
          </a:prstGeom>
        </p:spPr>
        <p:txBody>
          <a:bodyPr wrap="none">
            <a:spAutoFit/>
          </a:bodyPr>
          <a:lstStyle/>
          <a:p>
            <a:r>
              <a:rPr lang="en-US" sz="2800" b="1" dirty="0" err="1">
                <a:latin typeface="Times New Roman" panose="02020603050405020304" pitchFamily="18" charset="0"/>
                <a:cs typeface="Times New Roman" panose="02020603050405020304" pitchFamily="18" charset="0"/>
              </a:rPr>
              <a:t>Hoạt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appium</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63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73867" y="2159000"/>
            <a:ext cx="3979333" cy="10545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700" dirty="0" smtClean="0"/>
              <a:t>Cài đặt và Demo appium?</a:t>
            </a:r>
            <a:endParaRPr sz="4700" dirty="0"/>
          </a:p>
        </p:txBody>
      </p:sp>
      <p:sp>
        <p:nvSpPr>
          <p:cNvPr id="2156" name="Google Shape;2156;p38"/>
          <p:cNvSpPr txBox="1">
            <a:spLocks noGrp="1"/>
          </p:cNvSpPr>
          <p:nvPr>
            <p:ph type="title" idx="2"/>
          </p:nvPr>
        </p:nvSpPr>
        <p:spPr>
          <a:xfrm>
            <a:off x="2971800" y="737955"/>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05</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183" y="3443287"/>
            <a:ext cx="1722967" cy="2145094"/>
          </a:xfrm>
          <a:prstGeom prst="rect">
            <a:avLst/>
          </a:prstGeom>
        </p:spPr>
      </p:pic>
    </p:spTree>
    <p:extLst>
      <p:ext uri="{BB962C8B-B14F-4D97-AF65-F5344CB8AC3E}">
        <p14:creationId xmlns:p14="http://schemas.microsoft.com/office/powerpoint/2010/main" val="268876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2857500" y="91024"/>
            <a:ext cx="2967600" cy="1069800"/>
          </a:xfrm>
        </p:spPr>
        <p:txBody>
          <a:bodyPr/>
          <a:lstStyle/>
          <a:p>
            <a:r>
              <a:rPr lang="vi-VN" sz="2800" dirty="0" smtClean="0">
                <a:latin typeface="Times New Roman" panose="02020603050405020304" pitchFamily="18" charset="0"/>
                <a:cs typeface="Times New Roman" panose="02020603050405020304" pitchFamily="18" charset="0"/>
              </a:rPr>
              <a:t>Các thành viên trong nhóm </a:t>
            </a:r>
            <a:endParaRPr lang="en-US" sz="28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2027651" y="1482159"/>
            <a:ext cx="4009467" cy="2757332"/>
          </a:xfrm>
        </p:spPr>
        <p:txBody>
          <a:bodyPr/>
          <a:lstStyle/>
          <a:p>
            <a:pPr marL="342900" indent="-342900" algn="l">
              <a:lnSpc>
                <a:spcPct val="200000"/>
              </a:lnSpc>
              <a:buFont typeface="+mj-lt"/>
              <a:buAutoNum type="arabicPeriod"/>
            </a:pPr>
            <a:r>
              <a:rPr lang="vi-VN" dirty="0" smtClean="0"/>
              <a:t>Nguyễn Hương Quỳnh</a:t>
            </a:r>
          </a:p>
          <a:p>
            <a:pPr marL="342900" indent="-342900" algn="l">
              <a:lnSpc>
                <a:spcPct val="200000"/>
              </a:lnSpc>
              <a:buFont typeface="+mj-lt"/>
              <a:buAutoNum type="arabicPeriod"/>
            </a:pPr>
            <a:r>
              <a:rPr lang="vi-VN" dirty="0" smtClean="0"/>
              <a:t>Nguyễn Văn Dũng</a:t>
            </a:r>
          </a:p>
          <a:p>
            <a:pPr marL="342900" indent="-342900" algn="l">
              <a:lnSpc>
                <a:spcPct val="200000"/>
              </a:lnSpc>
              <a:buFont typeface="+mj-lt"/>
              <a:buAutoNum type="arabicPeriod"/>
            </a:pPr>
            <a:r>
              <a:rPr lang="vi-VN" dirty="0" smtClean="0"/>
              <a:t>Đỗ Thành Đạt</a:t>
            </a:r>
          </a:p>
          <a:p>
            <a:pPr marL="342900" indent="-342900" algn="l">
              <a:lnSpc>
                <a:spcPct val="200000"/>
              </a:lnSpc>
              <a:buFont typeface="+mj-lt"/>
              <a:buAutoNum type="arabicPeriod"/>
            </a:pPr>
            <a:r>
              <a:rPr lang="vi-VN" dirty="0" smtClean="0"/>
              <a:t>Dương Thế Đoàn</a:t>
            </a:r>
          </a:p>
          <a:p>
            <a:pPr marL="342900" indent="-342900" algn="l">
              <a:lnSpc>
                <a:spcPct val="200000"/>
              </a:lnSpc>
              <a:buFont typeface="+mj-lt"/>
              <a:buAutoNum type="arabicPeriod"/>
            </a:pPr>
            <a:r>
              <a:rPr lang="vi-VN" dirty="0" smtClean="0"/>
              <a:t>Dương Trung Kiên </a:t>
            </a:r>
          </a:p>
        </p:txBody>
      </p:sp>
    </p:spTree>
    <p:extLst>
      <p:ext uri="{BB962C8B-B14F-4D97-AF65-F5344CB8AC3E}">
        <p14:creationId xmlns:p14="http://schemas.microsoft.com/office/powerpoint/2010/main" val="359663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lvl="0"/>
            <a:r>
              <a:rPr lang="en-US" sz="3200" b="1" dirty="0" err="1">
                <a:latin typeface="Times New Roman" panose="02020603050405020304" pitchFamily="18" charset="0"/>
                <a:cs typeface="Times New Roman" panose="02020603050405020304" pitchFamily="18" charset="0"/>
              </a:rPr>
              <a:t>Đặt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vấn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đề</a:t>
            </a:r>
            <a:endParaRPr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205653" y="1368213"/>
            <a:ext cx="6604000" cy="2031325"/>
          </a:xfrm>
          <a:prstGeom prst="rect">
            <a:avLst/>
          </a:prstGeom>
        </p:spPr>
        <p:txBody>
          <a:bodyPr wrap="square">
            <a:spAutoFit/>
          </a:bodyPr>
          <a:lstStyle/>
          <a:p>
            <a:r>
              <a:rPr lang="vi-VN" dirty="0"/>
              <a:t>Thiết bị di động như điện thoại thông mình ngày càng phổ </a:t>
            </a:r>
            <a:r>
              <a:rPr lang="vi-VN" dirty="0" smtClean="0"/>
              <a:t>biến</a:t>
            </a:r>
          </a:p>
          <a:p>
            <a:endParaRPr lang="vi-VN" dirty="0" smtClean="0"/>
          </a:p>
          <a:p>
            <a:r>
              <a:rPr lang="vi-VN" dirty="0" smtClean="0"/>
              <a:t> </a:t>
            </a:r>
            <a:r>
              <a:rPr lang="vi-VN" dirty="0"/>
              <a:t>Có một số vấn đề đặt ra với các Tester</a:t>
            </a:r>
            <a:r>
              <a:rPr lang="vi-VN" dirty="0" smtClean="0"/>
              <a:t>:</a:t>
            </a:r>
          </a:p>
          <a:p>
            <a:endParaRPr lang="vi-VN" dirty="0" smtClean="0"/>
          </a:p>
          <a:p>
            <a:pPr marL="285750" indent="-285750">
              <a:buFont typeface="Arial" panose="020B0604020202020204" pitchFamily="34" charset="0"/>
              <a:buChar char="•"/>
            </a:pPr>
            <a:r>
              <a:rPr lang="vi-VN" dirty="0" smtClean="0"/>
              <a:t> </a:t>
            </a:r>
            <a:r>
              <a:rPr lang="vi-VN" dirty="0"/>
              <a:t>Liệu QA có nắm bắt được số lượng ứng dụng chạy trên thiết bị di động hay không </a:t>
            </a:r>
            <a:r>
              <a:rPr lang="vi-VN" dirty="0" smtClean="0"/>
              <a:t>?</a:t>
            </a:r>
          </a:p>
          <a:p>
            <a:endParaRPr lang="vi-VN" dirty="0" smtClean="0"/>
          </a:p>
          <a:p>
            <a:pPr marL="285750" indent="-285750">
              <a:buFont typeface="Arial" panose="020B0604020202020204" pitchFamily="34" charset="0"/>
              <a:buChar char="•"/>
            </a:pPr>
            <a:r>
              <a:rPr lang="vi-VN" dirty="0" smtClean="0"/>
              <a:t> </a:t>
            </a:r>
            <a:r>
              <a:rPr lang="vi-VN" dirty="0"/>
              <a:t>Điều gì xảy ra nếu bạn biết rằng một trong số các ứng dụng di động đã bị tấn công và có khả năng các dữ liệu cá nhân đã bị tấn công, bị lộ?</a:t>
            </a:r>
            <a:endParaRPr lang="en-US" dirty="0"/>
          </a:p>
        </p:txBody>
      </p:sp>
      <p:sp>
        <p:nvSpPr>
          <p:cNvPr id="3" name="Rectangle 2"/>
          <p:cNvSpPr/>
          <p:nvPr/>
        </p:nvSpPr>
        <p:spPr>
          <a:xfrm>
            <a:off x="6343200" y="4172156"/>
            <a:ext cx="241284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Tool test </a:t>
            </a:r>
            <a:r>
              <a:rPr lang="en-US" sz="2400" b="1" dirty="0" err="1">
                <a:latin typeface="Times New Roman" panose="02020603050405020304" pitchFamily="18" charset="0"/>
                <a:cs typeface="Times New Roman" panose="02020603050405020304" pitchFamily="18" charset="0"/>
              </a:rPr>
              <a:t>tự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động</a:t>
            </a:r>
            <a:endParaRPr lang="en-US" sz="2400" b="1" dirty="0">
              <a:latin typeface="Times New Roman" panose="02020603050405020304" pitchFamily="18" charset="0"/>
              <a:cs typeface="Times New Roman" panose="02020603050405020304" pitchFamily="18" charset="0"/>
            </a:endParaRPr>
          </a:p>
        </p:txBody>
      </p:sp>
      <p:sp>
        <p:nvSpPr>
          <p:cNvPr id="4" name="Right Arrow 3"/>
          <p:cNvSpPr/>
          <p:nvPr/>
        </p:nvSpPr>
        <p:spPr>
          <a:xfrm>
            <a:off x="5222239" y="4172156"/>
            <a:ext cx="880534" cy="529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041" y="338328"/>
            <a:ext cx="6007946" cy="576000"/>
          </a:xfrm>
        </p:spPr>
        <p:txBody>
          <a:bodyPr/>
          <a:lstStyle/>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mềm</a:t>
            </a:r>
            <a:r>
              <a:rPr lang="en-US" sz="3200"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721424" y="1347431"/>
            <a:ext cx="7705500" cy="2703021"/>
          </a:xfrm>
        </p:spPr>
        <p:txBody>
          <a:bodyPr/>
          <a:lstStyle/>
          <a:p>
            <a:pPr marL="323850" indent="-1714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Công cụ Appium</a:t>
            </a:r>
          </a:p>
          <a:p>
            <a:pPr marL="152400" indent="0">
              <a:buNone/>
            </a:pPr>
            <a:endParaRPr lang="vi-VN" dirty="0">
              <a:latin typeface="Times New Roman" panose="02020603050405020304" pitchFamily="18" charset="0"/>
              <a:cs typeface="Times New Roman" panose="02020603050405020304" pitchFamily="18" charset="0"/>
            </a:endParaRPr>
          </a:p>
          <a:p>
            <a:pPr marL="152400" indent="0">
              <a:buNone/>
            </a:pPr>
            <a:endParaRPr lang="vi-VN" dirty="0" smtClean="0">
              <a:latin typeface="Times New Roman" panose="02020603050405020304" pitchFamily="18" charset="0"/>
              <a:cs typeface="Times New Roman" panose="02020603050405020304" pitchFamily="18" charset="0"/>
            </a:endParaRPr>
          </a:p>
          <a:p>
            <a:pPr marL="152400" indent="0">
              <a:buNone/>
            </a:pPr>
            <a:r>
              <a:rPr lang="vi-VN" dirty="0" smtClean="0">
                <a:latin typeface="Times New Roman" panose="02020603050405020304" pitchFamily="18" charset="0"/>
                <a:cs typeface="Times New Roman" panose="02020603050405020304" pitchFamily="18" charset="0"/>
              </a:rPr>
              <a:t> </a:t>
            </a:r>
          </a:p>
          <a:p>
            <a:pPr marL="323850" indent="-1714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Công cụ Jmeter </a:t>
            </a:r>
          </a:p>
          <a:p>
            <a:pPr marL="152400" indent="0">
              <a:buNone/>
            </a:pPr>
            <a:endParaRPr lang="vi-VN" dirty="0" smtClean="0">
              <a:latin typeface="Times New Roman" panose="02020603050405020304" pitchFamily="18" charset="0"/>
              <a:cs typeface="Times New Roman" panose="02020603050405020304" pitchFamily="18" charset="0"/>
            </a:endParaRPr>
          </a:p>
          <a:p>
            <a:pPr marL="152400" indent="0">
              <a:buNone/>
            </a:pPr>
            <a:endParaRPr lang="vi-VN" dirty="0">
              <a:latin typeface="Times New Roman" panose="02020603050405020304" pitchFamily="18" charset="0"/>
              <a:cs typeface="Times New Roman" panose="02020603050405020304" pitchFamily="18" charset="0"/>
            </a:endParaRPr>
          </a:p>
          <a:p>
            <a:pPr marL="152400" indent="0">
              <a:buNone/>
            </a:pPr>
            <a:endParaRPr lang="vi-VN" dirty="0" smtClean="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Công cụ Selenium</a:t>
            </a:r>
          </a:p>
          <a:p>
            <a:pPr marL="152400" indent="0">
              <a:buNone/>
            </a:pPr>
            <a:endParaRPr lang="vi-VN" dirty="0" smtClean="0">
              <a:latin typeface="Times New Roman" panose="02020603050405020304" pitchFamily="18" charset="0"/>
              <a:cs typeface="Times New Roman" panose="02020603050405020304" pitchFamily="18" charset="0"/>
            </a:endParaRPr>
          </a:p>
          <a:p>
            <a:pPr marL="152400" indent="0">
              <a:buNone/>
            </a:pPr>
            <a:endParaRPr lang="vi-VN" dirty="0" smtClean="0">
              <a:latin typeface="Times New Roman" panose="02020603050405020304" pitchFamily="18" charset="0"/>
              <a:cs typeface="Times New Roman" panose="02020603050405020304" pitchFamily="18" charset="0"/>
            </a:endParaRPr>
          </a:p>
          <a:p>
            <a:pPr marL="152400" indent="0">
              <a:buNone/>
            </a:pPr>
            <a:endParaRPr lang="vi-VN" dirty="0" smtClean="0">
              <a:latin typeface="Times New Roman" panose="02020603050405020304" pitchFamily="18" charset="0"/>
              <a:cs typeface="Times New Roman" panose="02020603050405020304" pitchFamily="18" charset="0"/>
            </a:endParaRPr>
          </a:p>
          <a:p>
            <a:pPr marL="323850" indent="-1714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Công cụ  Embold</a:t>
            </a:r>
            <a:endParaRPr lang="en-US" dirty="0">
              <a:latin typeface="Times New Roman" panose="02020603050405020304" pitchFamily="18" charset="0"/>
              <a:cs typeface="Times New Roman" panose="02020603050405020304" pitchFamily="18" charset="0"/>
            </a:endParaRPr>
          </a:p>
        </p:txBody>
      </p:sp>
      <p:sp>
        <p:nvSpPr>
          <p:cNvPr id="4" name="AutoShape 2" descr="Appium là gì? Tìm hiểu công cụ kiểm thử tự động hóa mã nguồn mở"/>
          <p:cNvSpPr>
            <a:spLocks noChangeAspect="1" noChangeArrowheads="1"/>
          </p:cNvSpPr>
          <p:nvPr/>
        </p:nvSpPr>
        <p:spPr bwMode="auto">
          <a:xfrm>
            <a:off x="155575" y="-142240"/>
            <a:ext cx="304800" cy="3025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ppium Testing Tool - Definition, Architecture, Installation | itCraft"/>
          <p:cNvPicPr/>
          <p:nvPr/>
        </p:nvPicPr>
        <p:blipFill>
          <a:blip r:embed="rId2">
            <a:extLst>
              <a:ext uri="{28A0092B-C50C-407E-A947-70E740481C1C}">
                <a14:useLocalDpi xmlns:a14="http://schemas.microsoft.com/office/drawing/2010/main" val="0"/>
              </a:ext>
            </a:extLst>
          </a:blip>
          <a:srcRect/>
          <a:stretch>
            <a:fillRect/>
          </a:stretch>
        </p:blipFill>
        <p:spPr bwMode="auto">
          <a:xfrm>
            <a:off x="2738120" y="1117601"/>
            <a:ext cx="1820333" cy="934718"/>
          </a:xfrm>
          <a:prstGeom prst="rect">
            <a:avLst/>
          </a:prstGeom>
          <a:noFill/>
          <a:ln>
            <a:noFill/>
          </a:ln>
        </p:spPr>
      </p:pic>
      <p:pic>
        <p:nvPicPr>
          <p:cNvPr id="6" name="Picture 5" descr="Bài 1: Giới thiệu về JMeter – JMeter Viet Nam"/>
          <p:cNvPicPr/>
          <p:nvPr/>
        </p:nvPicPr>
        <p:blipFill>
          <a:blip r:embed="rId3">
            <a:extLst>
              <a:ext uri="{28A0092B-C50C-407E-A947-70E740481C1C}">
                <a14:useLocalDpi xmlns:a14="http://schemas.microsoft.com/office/drawing/2010/main" val="0"/>
              </a:ext>
            </a:extLst>
          </a:blip>
          <a:srcRect/>
          <a:stretch>
            <a:fillRect/>
          </a:stretch>
        </p:blipFill>
        <p:spPr bwMode="auto">
          <a:xfrm>
            <a:off x="2738120" y="2052319"/>
            <a:ext cx="1461347" cy="690881"/>
          </a:xfrm>
          <a:prstGeom prst="rect">
            <a:avLst/>
          </a:prstGeom>
          <a:noFill/>
          <a:ln>
            <a:noFill/>
          </a:ln>
        </p:spPr>
      </p:pic>
      <p:pic>
        <p:nvPicPr>
          <p:cNvPr id="7" name="Picture 6" descr="https://i0.wp.com/blog.knoldus.com/wp-content/uploads/2022/05/selenium_logo.webp?fit=800%2C304&amp;ssl=1"/>
          <p:cNvPicPr/>
          <p:nvPr/>
        </p:nvPicPr>
        <p:blipFill>
          <a:blip r:embed="rId4">
            <a:extLst>
              <a:ext uri="{28A0092B-C50C-407E-A947-70E740481C1C}">
                <a14:useLocalDpi xmlns:a14="http://schemas.microsoft.com/office/drawing/2010/main" val="0"/>
              </a:ext>
            </a:extLst>
          </a:blip>
          <a:srcRect/>
          <a:stretch>
            <a:fillRect/>
          </a:stretch>
        </p:blipFill>
        <p:spPr bwMode="auto">
          <a:xfrm>
            <a:off x="2808394" y="2757207"/>
            <a:ext cx="1391073" cy="616835"/>
          </a:xfrm>
          <a:prstGeom prst="rect">
            <a:avLst/>
          </a:prstGeom>
          <a:noFill/>
          <a:ln>
            <a:noFill/>
          </a:ln>
        </p:spPr>
      </p:pic>
      <p:pic>
        <p:nvPicPr>
          <p:cNvPr id="1028" name="Picture 4" descr="Tăng cường sức khỏ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394" y="3550105"/>
            <a:ext cx="1391073" cy="6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43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353585" y="767839"/>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819142" y="256757"/>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44832" y="1289453"/>
            <a:ext cx="635100" cy="72900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44782" y="221721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18127" y="3208503"/>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0" name="Google Shape;2140;p37"/>
          <p:cNvSpPr txBox="1">
            <a:spLocks noGrp="1"/>
          </p:cNvSpPr>
          <p:nvPr>
            <p:ph type="subTitle" idx="1"/>
          </p:nvPr>
        </p:nvSpPr>
        <p:spPr>
          <a:xfrm>
            <a:off x="1664208" y="34148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smtClean="0"/>
              <a:t>Appium là gì ?</a:t>
            </a:r>
            <a:endParaRPr dirty="0"/>
          </a:p>
        </p:txBody>
      </p:sp>
      <p:sp>
        <p:nvSpPr>
          <p:cNvPr id="2141" name="Google Shape;2141;p37"/>
          <p:cNvSpPr txBox="1">
            <a:spLocks noGrp="1"/>
          </p:cNvSpPr>
          <p:nvPr>
            <p:ph type="subTitle" idx="3"/>
          </p:nvPr>
        </p:nvSpPr>
        <p:spPr>
          <a:xfrm>
            <a:off x="1631280" y="139876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smtClean="0"/>
              <a:t>Ưu nhược điểm  appium ?</a:t>
            </a:r>
            <a:endParaRPr dirty="0"/>
          </a:p>
        </p:txBody>
      </p:sp>
      <p:sp>
        <p:nvSpPr>
          <p:cNvPr id="2143" name="Google Shape;2143;p37"/>
          <p:cNvSpPr txBox="1">
            <a:spLocks noGrp="1"/>
          </p:cNvSpPr>
          <p:nvPr>
            <p:ph type="subTitle" idx="5"/>
          </p:nvPr>
        </p:nvSpPr>
        <p:spPr>
          <a:xfrm>
            <a:off x="1611593" y="235062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smtClean="0"/>
              <a:t>Tại sao lại chọn appium ?</a:t>
            </a:r>
            <a:endParaRPr dirty="0"/>
          </a:p>
        </p:txBody>
      </p:sp>
      <p:sp>
        <p:nvSpPr>
          <p:cNvPr id="2145" name="Google Shape;2145;p37"/>
          <p:cNvSpPr txBox="1">
            <a:spLocks noGrp="1"/>
          </p:cNvSpPr>
          <p:nvPr>
            <p:ph type="subTitle" idx="7"/>
          </p:nvPr>
        </p:nvSpPr>
        <p:spPr>
          <a:xfrm>
            <a:off x="1621513" y="3395300"/>
            <a:ext cx="2615100" cy="384000"/>
          </a:xfrm>
          <a:prstGeom prst="rect">
            <a:avLst/>
          </a:prstGeom>
        </p:spPr>
        <p:txBody>
          <a:bodyPr spcFirstLastPara="1" wrap="square" lIns="91425" tIns="91425" rIns="91425" bIns="91425" anchor="t" anchorCtr="0">
            <a:noAutofit/>
          </a:bodyPr>
          <a:lstStyle/>
          <a:p>
            <a:pPr lvl="0">
              <a:lnSpc>
                <a:spcPct val="115000"/>
              </a:lnSpc>
            </a:pPr>
            <a:r>
              <a:rPr lang="vi-VN" dirty="0" smtClean="0"/>
              <a:t>Hoạt động của appium ?</a:t>
            </a:r>
            <a:endParaRPr lang="vi-VN" dirty="0"/>
          </a:p>
        </p:txBody>
      </p:sp>
      <p:sp>
        <p:nvSpPr>
          <p:cNvPr id="2147" name="Google Shape;2147;p37"/>
          <p:cNvSpPr txBox="1">
            <a:spLocks noGrp="1"/>
          </p:cNvSpPr>
          <p:nvPr>
            <p:ph type="title" idx="9"/>
          </p:nvPr>
        </p:nvSpPr>
        <p:spPr>
          <a:xfrm>
            <a:off x="894580" y="42043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25290" y="145160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07077" y="238639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4014" y="33972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59" name="Google Shape;2130;p37"/>
          <p:cNvGrpSpPr/>
          <p:nvPr/>
        </p:nvGrpSpPr>
        <p:grpSpPr>
          <a:xfrm>
            <a:off x="698146" y="4209103"/>
            <a:ext cx="635100" cy="734704"/>
            <a:chOff x="731647" y="3806675"/>
            <a:chExt cx="635100" cy="734704"/>
          </a:xfrm>
        </p:grpSpPr>
        <p:grpSp>
          <p:nvGrpSpPr>
            <p:cNvPr id="260" name="Google Shape;2131;p37"/>
            <p:cNvGrpSpPr/>
            <p:nvPr/>
          </p:nvGrpSpPr>
          <p:grpSpPr>
            <a:xfrm>
              <a:off x="731647" y="3806675"/>
              <a:ext cx="635100" cy="635100"/>
              <a:chOff x="917231" y="3983097"/>
              <a:chExt cx="635100" cy="635100"/>
            </a:xfrm>
          </p:grpSpPr>
          <p:sp>
            <p:nvSpPr>
              <p:cNvPr id="265"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134;p37"/>
            <p:cNvGrpSpPr/>
            <p:nvPr/>
          </p:nvGrpSpPr>
          <p:grpSpPr>
            <a:xfrm>
              <a:off x="961679" y="4514379"/>
              <a:ext cx="175013" cy="27000"/>
              <a:chOff x="5662375" y="212375"/>
              <a:chExt cx="175013" cy="27000"/>
            </a:xfrm>
          </p:grpSpPr>
          <p:sp>
            <p:nvSpPr>
              <p:cNvPr id="262"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3"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68" name="Google Shape;2150;p37"/>
          <p:cNvSpPr txBox="1">
            <a:spLocks noGrp="1"/>
          </p:cNvSpPr>
          <p:nvPr>
            <p:ph type="title" idx="15"/>
          </p:nvPr>
        </p:nvSpPr>
        <p:spPr>
          <a:xfrm>
            <a:off x="782846" y="437027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05</a:t>
            </a:r>
            <a:endParaRPr dirty="0"/>
          </a:p>
        </p:txBody>
      </p:sp>
      <p:sp>
        <p:nvSpPr>
          <p:cNvPr id="269" name="Google Shape;2145;p37"/>
          <p:cNvSpPr txBox="1">
            <a:spLocks noGrp="1"/>
          </p:cNvSpPr>
          <p:nvPr>
            <p:ph type="subTitle" idx="7"/>
          </p:nvPr>
        </p:nvSpPr>
        <p:spPr>
          <a:xfrm>
            <a:off x="1631280" y="4362045"/>
            <a:ext cx="2615100" cy="384000"/>
          </a:xfrm>
          <a:prstGeom prst="rect">
            <a:avLst/>
          </a:prstGeom>
        </p:spPr>
        <p:txBody>
          <a:bodyPr spcFirstLastPara="1" wrap="square" lIns="91425" tIns="91425" rIns="91425" bIns="91425" anchor="t" anchorCtr="0">
            <a:noAutofit/>
          </a:bodyPr>
          <a:lstStyle/>
          <a:p>
            <a:pPr lvl="0">
              <a:lnSpc>
                <a:spcPct val="115000"/>
              </a:lnSpc>
            </a:pPr>
            <a:r>
              <a:rPr lang="vi-VN" dirty="0" smtClean="0"/>
              <a:t> Cài đặt và Demo</a:t>
            </a:r>
            <a:endParaRPr lang="vi-V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5306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700" dirty="0" smtClean="0"/>
              <a:t>Appium là gì ?</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16" y="3155421"/>
            <a:ext cx="1722967" cy="21450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6" name="Google Shape;2166;p39"/>
          <p:cNvGrpSpPr/>
          <p:nvPr/>
        </p:nvGrpSpPr>
        <p:grpSpPr>
          <a:xfrm>
            <a:off x="1871400" y="217757"/>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926195" y="217383"/>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Appium là gì ?</a:t>
            </a:r>
            <a:endParaRPr dirty="0"/>
          </a:p>
        </p:txBody>
      </p:sp>
      <p:sp>
        <p:nvSpPr>
          <p:cNvPr id="2178" name="Google Shape;2178;p39"/>
          <p:cNvSpPr txBox="1">
            <a:spLocks noGrp="1"/>
          </p:cNvSpPr>
          <p:nvPr>
            <p:ph type="subTitle" idx="1"/>
          </p:nvPr>
        </p:nvSpPr>
        <p:spPr>
          <a:xfrm>
            <a:off x="1768372" y="1171167"/>
            <a:ext cx="5641653" cy="1134000"/>
          </a:xfrm>
          <a:prstGeom prst="rect">
            <a:avLst/>
          </a:prstGeom>
        </p:spPr>
        <p:txBody>
          <a:bodyPr spcFirstLastPara="1" wrap="square" lIns="91425" tIns="91425" rIns="91425" bIns="91425" anchor="t" anchorCtr="0">
            <a:noAutofit/>
          </a:bodyPr>
          <a:lstStyle/>
          <a:p>
            <a:pPr lvl="0"/>
            <a:r>
              <a:rPr lang="vi-VN" sz="1600" dirty="0"/>
              <a:t>Appium là công cụ kiểm thử tự động mã nguồn mở cho phép kiểm thử ứng dụng di động trên nhiều nền tảng khác nhau như iOS, Android và Windows. </a:t>
            </a:r>
            <a:endParaRPr dirty="0">
              <a:latin typeface="Barlow Semi Condensed"/>
              <a:ea typeface="Barlow Semi Condensed"/>
              <a:cs typeface="Barlow Semi Condensed"/>
              <a:sym typeface="Barlow Semi Condensed"/>
            </a:endParaRPr>
          </a:p>
        </p:txBody>
      </p:sp>
      <p:pic>
        <p:nvPicPr>
          <p:cNvPr id="1026" name="Picture 2" descr="Sơ đồ luồng máy chủ tự động hóa giao diện người dù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26" y="2404532"/>
            <a:ext cx="5052033" cy="2221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166;p39"/>
          <p:cNvGrpSpPr/>
          <p:nvPr/>
        </p:nvGrpSpPr>
        <p:grpSpPr>
          <a:xfrm>
            <a:off x="1947600" y="374924"/>
            <a:ext cx="591455" cy="590639"/>
            <a:chOff x="1190625" y="238125"/>
            <a:chExt cx="5238750" cy="5231525"/>
          </a:xfrm>
        </p:grpSpPr>
        <p:sp>
          <p:nvSpPr>
            <p:cNvPr id="5"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1"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2"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3"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4"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5" name="Rectangle 14"/>
          <p:cNvSpPr/>
          <p:nvPr/>
        </p:nvSpPr>
        <p:spPr>
          <a:xfrm>
            <a:off x="3039278" y="374924"/>
            <a:ext cx="2878921" cy="523220"/>
          </a:xfrm>
          <a:prstGeom prst="rect">
            <a:avLst/>
          </a:prstGeom>
        </p:spPr>
        <p:txBody>
          <a:bodyPr wrap="square">
            <a:spAutoFit/>
          </a:bodyPr>
          <a:lstStyle/>
          <a:p>
            <a:r>
              <a:rPr lang="vi-VN" sz="2800" b="1" dirty="0">
                <a:solidFill>
                  <a:srgbClr val="494949"/>
                </a:solidFill>
                <a:latin typeface="+mj-lt"/>
                <a:ea typeface="Fjalla One" panose="020B0604020202020204" charset="0"/>
                <a:cs typeface="Fjalla One" panose="020B0604020202020204" charset="0"/>
              </a:rPr>
              <a:t>Appium là gì ?</a:t>
            </a:r>
            <a:endParaRPr lang="en-US" sz="2800" b="1" dirty="0">
              <a:latin typeface="+mj-lt"/>
            </a:endParaRPr>
          </a:p>
        </p:txBody>
      </p:sp>
      <p:sp>
        <p:nvSpPr>
          <p:cNvPr id="16" name="Rectangle 15"/>
          <p:cNvSpPr/>
          <p:nvPr/>
        </p:nvSpPr>
        <p:spPr>
          <a:xfrm>
            <a:off x="1601594" y="1260915"/>
            <a:ext cx="5908339" cy="954107"/>
          </a:xfrm>
          <a:prstGeom prst="rect">
            <a:avLst/>
          </a:prstGeom>
        </p:spPr>
        <p:txBody>
          <a:bodyPr wrap="square">
            <a:spAutoFit/>
          </a:bodyPr>
          <a:lstStyle/>
          <a:p>
            <a:r>
              <a:rPr lang="en-US" dirty="0" err="1"/>
              <a:t>Appium</a:t>
            </a:r>
            <a:r>
              <a:rPr lang="en-US" dirty="0"/>
              <a:t> </a:t>
            </a:r>
            <a:r>
              <a:rPr lang="en-US" dirty="0" err="1"/>
              <a:t>hỗ</a:t>
            </a:r>
            <a:r>
              <a:rPr lang="en-US" dirty="0"/>
              <a:t> </a:t>
            </a:r>
            <a:r>
              <a:rPr lang="en-US" dirty="0" err="1"/>
              <a:t>trợ</a:t>
            </a:r>
            <a:r>
              <a:rPr lang="en-US" dirty="0"/>
              <a:t> "</a:t>
            </a:r>
            <a:r>
              <a:rPr lang="en-US" dirty="0" err="1"/>
              <a:t>đa</a:t>
            </a:r>
            <a:r>
              <a:rPr lang="en-US" dirty="0"/>
              <a:t> </a:t>
            </a:r>
            <a:r>
              <a:rPr lang="en-US" dirty="0" err="1"/>
              <a:t>nền</a:t>
            </a:r>
            <a:r>
              <a:rPr lang="en-US" dirty="0"/>
              <a:t> </a:t>
            </a:r>
            <a:r>
              <a:rPr lang="en-US" dirty="0" err="1"/>
              <a:t>tảng</a:t>
            </a:r>
            <a:r>
              <a:rPr lang="en-US" dirty="0"/>
              <a:t>" (cross-platform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API </a:t>
            </a:r>
            <a:r>
              <a:rPr lang="en-US" dirty="0" err="1"/>
              <a:t>giống</a:t>
            </a:r>
            <a:r>
              <a:rPr lang="en-US" dirty="0"/>
              <a:t> </a:t>
            </a:r>
            <a:r>
              <a:rPr lang="en-US" dirty="0" err="1"/>
              <a:t>nhau</a:t>
            </a:r>
            <a:r>
              <a:rPr lang="en-US" dirty="0"/>
              <a:t> </a:t>
            </a:r>
            <a:r>
              <a:rPr lang="en-US" dirty="0" err="1"/>
              <a:t>để</a:t>
            </a:r>
            <a:r>
              <a:rPr lang="en-US" dirty="0"/>
              <a:t> </a:t>
            </a:r>
            <a:r>
              <a:rPr lang="en-US" dirty="0" err="1"/>
              <a:t>viết</a:t>
            </a:r>
            <a:r>
              <a:rPr lang="en-US" dirty="0"/>
              <a:t> test </a:t>
            </a:r>
            <a:r>
              <a:rPr lang="en-US" dirty="0" err="1"/>
              <a:t>cho</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a:t> (IOS </a:t>
            </a:r>
            <a:r>
              <a:rPr lang="en-US" dirty="0" err="1"/>
              <a:t>và</a:t>
            </a:r>
            <a:r>
              <a:rPr lang="en-US" dirty="0"/>
              <a:t> Android). </a:t>
            </a:r>
            <a:r>
              <a:rPr lang="en-US" dirty="0" err="1"/>
              <a:t>Điều</a:t>
            </a:r>
            <a:r>
              <a:rPr lang="en-US" dirty="0"/>
              <a:t> </a:t>
            </a:r>
            <a:r>
              <a:rPr lang="en-US" dirty="0" err="1"/>
              <a:t>này</a:t>
            </a:r>
            <a:r>
              <a:rPr lang="en-US" dirty="0"/>
              <a:t> </a:t>
            </a:r>
            <a:r>
              <a:rPr lang="en-US" dirty="0" err="1"/>
              <a:t>khá</a:t>
            </a:r>
            <a:r>
              <a:rPr lang="en-US" dirty="0"/>
              <a:t> </a:t>
            </a:r>
            <a:r>
              <a:rPr lang="en-US" dirty="0" err="1"/>
              <a:t>tiện</a:t>
            </a:r>
            <a:r>
              <a:rPr lang="en-US" dirty="0"/>
              <a:t> </a:t>
            </a:r>
            <a:r>
              <a:rPr lang="en-US" dirty="0" err="1"/>
              <a:t>lợi</a:t>
            </a:r>
            <a:r>
              <a:rPr lang="en-US" dirty="0"/>
              <a:t> </a:t>
            </a:r>
            <a:r>
              <a:rPr lang="en-US" dirty="0" err="1"/>
              <a:t>khi</a:t>
            </a:r>
            <a:r>
              <a:rPr lang="en-US" dirty="0"/>
              <a:t> </a:t>
            </a:r>
            <a:r>
              <a:rPr lang="en-US" dirty="0" err="1"/>
              <a:t>chúng</a:t>
            </a:r>
            <a:r>
              <a:rPr lang="en-US" dirty="0"/>
              <a:t> ta </a:t>
            </a:r>
            <a:r>
              <a:rPr lang="en-US" dirty="0" err="1"/>
              <a:t>muốn</a:t>
            </a:r>
            <a:r>
              <a:rPr lang="en-US" dirty="0"/>
              <a:t> </a:t>
            </a:r>
            <a:r>
              <a:rPr lang="en-US" dirty="0" err="1"/>
              <a:t>sự</a:t>
            </a:r>
            <a:r>
              <a:rPr lang="en-US" dirty="0"/>
              <a:t> </a:t>
            </a:r>
            <a:r>
              <a:rPr lang="en-US" dirty="0" err="1"/>
              <a:t>dụng</a:t>
            </a:r>
            <a:r>
              <a:rPr lang="en-US" dirty="0"/>
              <a:t> </a:t>
            </a:r>
            <a:r>
              <a:rPr lang="en-US" dirty="0" err="1"/>
              <a:t>lại</a:t>
            </a:r>
            <a:r>
              <a:rPr lang="en-US" dirty="0"/>
              <a:t> </a:t>
            </a:r>
            <a:r>
              <a:rPr lang="en-US" dirty="0" err="1"/>
              <a:t>các</a:t>
            </a:r>
            <a:r>
              <a:rPr lang="en-US" dirty="0"/>
              <a:t> test suites </a:t>
            </a:r>
            <a:r>
              <a:rPr lang="en-US" dirty="0" err="1"/>
              <a:t>của</a:t>
            </a:r>
            <a:r>
              <a:rPr lang="en-US" dirty="0"/>
              <a:t> </a:t>
            </a:r>
            <a:r>
              <a:rPr lang="en-US" dirty="0" err="1"/>
              <a:t>mình</a:t>
            </a:r>
            <a:endParaRPr lang="en-US" dirty="0"/>
          </a:p>
        </p:txBody>
      </p:sp>
      <p:pic>
        <p:nvPicPr>
          <p:cNvPr id="18" name="Picture 2" descr="Application Programming Interface (API) | Proly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657" y="2984284"/>
            <a:ext cx="1092200" cy="11111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ướng dẫn kiểm tra và cập nhật phiên bản iOS trên iPhone/iP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379" y="2363074"/>
            <a:ext cx="901379" cy="599827"/>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6" descr="Android là gì? Hệ điều hành android là gì? Ưu, nhược điểm của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Android là g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379" y="3318895"/>
            <a:ext cx="977619" cy="77650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WINDOWS BẢN QUYỀN"/>
          <p:cNvPicPr/>
          <p:nvPr/>
        </p:nvPicPr>
        <p:blipFill>
          <a:blip r:embed="rId5">
            <a:extLst>
              <a:ext uri="{28A0092B-C50C-407E-A947-70E740481C1C}">
                <a14:useLocalDpi xmlns:a14="http://schemas.microsoft.com/office/drawing/2010/main" val="0"/>
              </a:ext>
            </a:extLst>
          </a:blip>
          <a:srcRect/>
          <a:stretch>
            <a:fillRect/>
          </a:stretch>
        </p:blipFill>
        <p:spPr bwMode="auto">
          <a:xfrm>
            <a:off x="3706845" y="4095404"/>
            <a:ext cx="1206686" cy="914400"/>
          </a:xfrm>
          <a:prstGeom prst="rect">
            <a:avLst/>
          </a:prstGeom>
          <a:noFill/>
          <a:ln>
            <a:noFill/>
          </a:ln>
        </p:spPr>
      </p:pic>
      <p:cxnSp>
        <p:nvCxnSpPr>
          <p:cNvPr id="22" name="Straight Arrow Connector 21"/>
          <p:cNvCxnSpPr>
            <a:endCxn id="2052" idx="1"/>
          </p:cNvCxnSpPr>
          <p:nvPr/>
        </p:nvCxnSpPr>
        <p:spPr>
          <a:xfrm flipV="1">
            <a:off x="2499026" y="2662988"/>
            <a:ext cx="1322353" cy="503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50675" y="3732163"/>
            <a:ext cx="1589525" cy="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oogle Shape;4506;p64"/>
          <p:cNvGrpSpPr/>
          <p:nvPr/>
        </p:nvGrpSpPr>
        <p:grpSpPr>
          <a:xfrm>
            <a:off x="5539866" y="2577793"/>
            <a:ext cx="1951492" cy="1581008"/>
            <a:chOff x="556125" y="238075"/>
            <a:chExt cx="6466175" cy="5235125"/>
          </a:xfrm>
        </p:grpSpPr>
        <p:sp>
          <p:nvSpPr>
            <p:cNvPr id="30" name="Google Shape;4507;p64"/>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08;p64"/>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09;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10;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11;p64"/>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12;p64"/>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13;p64"/>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14;p64"/>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15;p64"/>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6;p64"/>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7;p64"/>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8;p64"/>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9;p64"/>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20;p64"/>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21;p64"/>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2;p64"/>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3;p64"/>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4;p64"/>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5;p64"/>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6;p64"/>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7;p64"/>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8;p64"/>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9;p64"/>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30;p64"/>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31;p64"/>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2;p64"/>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3;p64"/>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4;p64"/>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5;p64"/>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6;p64"/>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7;p64"/>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8;p64"/>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9;p64"/>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40;p64"/>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41;p64"/>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2;p64"/>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3;p64"/>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4;p64"/>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5;p64"/>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6;p64"/>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7;p64"/>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8;p64"/>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49;p64"/>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50;p64"/>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51;p64"/>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52;p64"/>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53;p64"/>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54;p64"/>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55;p64"/>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56;p64"/>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57;p64"/>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58;p64"/>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59;p64"/>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60;p64"/>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61;p64"/>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62;p64"/>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63;p64"/>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64;p64"/>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65;p64"/>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66;p64"/>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67;p64"/>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68;p64"/>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69;p64"/>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70;p64"/>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71;p64"/>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72;p64"/>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73;p64"/>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74;p64"/>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75;p64"/>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76;p64"/>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77;p64"/>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78;p64"/>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79;p64"/>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80;p64"/>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81;p64"/>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82;p64"/>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83;p64"/>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84;p64"/>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85;p64"/>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86;p64"/>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87;p64"/>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88;p64"/>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89;p64"/>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90;p64"/>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91;p64"/>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92;p64"/>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93;p64"/>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94;p64"/>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95;p64"/>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96;p64"/>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97;p64"/>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98;p64"/>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99;p64"/>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00;p64"/>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01;p64"/>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02;p64"/>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03;p64"/>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04;p64"/>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05;p64"/>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06;p64"/>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07;p64"/>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08;p64"/>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09;p64"/>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10;p64"/>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11;p64"/>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12;p64"/>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13;p64"/>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14;p64"/>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15;p64"/>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16;p64"/>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17;p64"/>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18;p64"/>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19;p64"/>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20;p64"/>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21;p64"/>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22;p64"/>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23;p64"/>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24;p64"/>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25;p64"/>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26;p64"/>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27;p64"/>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28;p64"/>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29;p64"/>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30;p64"/>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31;p64"/>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32;p64"/>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33;p64"/>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34;p64"/>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35;p64"/>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36;p64"/>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37;p64"/>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38;p64"/>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39;p64"/>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40;p64"/>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41;p64"/>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42;p64"/>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43;p64"/>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44;p64"/>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45;p64"/>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46;p64"/>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47;p64"/>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48;p64"/>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49;p64"/>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50;p64"/>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51;p64"/>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52;p64"/>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53;p64"/>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54;p64"/>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55;p64"/>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56;p64"/>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57;p64"/>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58;p64"/>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59;p64"/>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60;p64"/>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61;p64"/>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62;p64"/>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63;p64"/>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64;p64"/>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65;p64"/>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66;p64"/>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67;p64"/>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68;p64"/>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69;p64"/>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70;p64"/>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71;p64"/>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72;p64"/>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73;p64"/>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74;p64"/>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75;p64"/>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76;p64"/>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77;p64"/>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78;p64"/>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79;p64"/>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80;p64"/>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81;p64"/>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82;p64"/>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83;p64"/>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84;p64"/>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85;p64"/>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86;p64"/>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87;p64"/>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88;p64"/>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89;p64"/>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90;p64"/>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91;p64"/>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92;p64"/>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93;p64"/>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94;p64"/>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95;p64"/>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96;p64"/>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97;p64"/>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98;p64"/>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99;p64"/>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00;p64"/>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01;p64"/>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702;p64"/>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703;p64"/>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704;p64"/>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705;p64"/>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706;p64"/>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707;p64"/>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708;p64"/>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709;p64"/>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10;p64"/>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11;p64"/>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12;p64"/>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13;p64"/>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14;p64"/>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15;p64"/>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16;p64"/>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17;p64"/>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18;p64"/>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19;p64"/>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20;p64"/>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21;p64"/>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22;p64"/>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23;p64"/>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24;p64"/>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25;p64"/>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26;p64"/>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27;p64"/>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28;p64"/>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29;p64"/>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30;p64"/>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31;p64"/>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32;p64"/>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33;p64"/>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34;p64"/>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35;p64"/>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36;p64"/>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37;p64"/>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38;p64"/>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39;p64"/>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40;p64"/>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41;p64"/>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42;p64"/>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43;p64"/>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44;p64"/>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45;p64"/>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46;p64"/>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47;p64"/>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48;p64"/>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49;p64"/>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50;p64"/>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51;p64"/>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52;p64"/>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53;p64"/>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54;p64"/>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55;p64"/>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56;p64"/>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57;p64"/>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58;p64"/>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59;p64"/>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60;p64"/>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61;p64"/>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62;p64"/>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63;p64"/>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64;p64"/>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65;p64"/>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090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2895" y="379942"/>
            <a:ext cx="600075" cy="590550"/>
          </a:xfrm>
          <a:prstGeom prst="rect">
            <a:avLst/>
          </a:prstGeom>
        </p:spPr>
      </p:pic>
      <p:sp>
        <p:nvSpPr>
          <p:cNvPr id="5" name="Rectangle 4"/>
          <p:cNvSpPr/>
          <p:nvPr/>
        </p:nvSpPr>
        <p:spPr>
          <a:xfrm>
            <a:off x="3174744" y="447272"/>
            <a:ext cx="2430474" cy="523220"/>
          </a:xfrm>
          <a:prstGeom prst="rect">
            <a:avLst/>
          </a:prstGeom>
        </p:spPr>
        <p:txBody>
          <a:bodyPr wrap="none">
            <a:spAutoFit/>
          </a:bodyPr>
          <a:lstStyle/>
          <a:p>
            <a:r>
              <a:rPr lang="vi-VN" sz="2800" b="1" dirty="0">
                <a:solidFill>
                  <a:srgbClr val="494949"/>
                </a:solidFill>
                <a:latin typeface="+mj-lt"/>
                <a:ea typeface="Fjalla One" panose="020B0604020202020204" charset="0"/>
                <a:cs typeface="Fjalla One" panose="020B0604020202020204" charset="0"/>
              </a:rPr>
              <a:t>Appium là gì </a:t>
            </a:r>
            <a:r>
              <a:rPr lang="vi-VN" sz="2800" dirty="0">
                <a:solidFill>
                  <a:srgbClr val="494949"/>
                </a:solidFill>
                <a:latin typeface="+mj-lt"/>
                <a:ea typeface="Fjalla One" panose="020B0604020202020204" charset="0"/>
                <a:cs typeface="Fjalla One" panose="020B0604020202020204" charset="0"/>
              </a:rPr>
              <a:t>?</a:t>
            </a:r>
            <a:endParaRPr lang="en-US" sz="2800" dirty="0">
              <a:latin typeface="+mj-lt"/>
            </a:endParaRPr>
          </a:p>
        </p:txBody>
      </p:sp>
      <p:sp>
        <p:nvSpPr>
          <p:cNvPr id="6" name="Rectangle 5"/>
          <p:cNvSpPr/>
          <p:nvPr/>
        </p:nvSpPr>
        <p:spPr>
          <a:xfrm>
            <a:off x="1905000" y="1473200"/>
            <a:ext cx="5520267" cy="523220"/>
          </a:xfrm>
          <a:prstGeom prst="rect">
            <a:avLst/>
          </a:prstGeom>
        </p:spPr>
        <p:txBody>
          <a:bodyPr wrap="square">
            <a:spAutoFit/>
          </a:bodyPr>
          <a:lstStyle/>
          <a:p>
            <a:r>
              <a:rPr lang="en-US" dirty="0" err="1"/>
              <a:t>Appium</a:t>
            </a:r>
            <a:r>
              <a:rPr lang="en-US" dirty="0"/>
              <a:t> </a:t>
            </a:r>
            <a:r>
              <a:rPr lang="en-US" dirty="0" err="1"/>
              <a:t>hỗ</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phần</a:t>
            </a:r>
            <a:r>
              <a:rPr lang="en-US" dirty="0"/>
              <a:t> </a:t>
            </a:r>
            <a:r>
              <a:rPr lang="en-US" dirty="0" err="1"/>
              <a:t>mềm</a:t>
            </a:r>
            <a:r>
              <a:rPr lang="en-US" dirty="0"/>
              <a:t> </a:t>
            </a:r>
            <a:r>
              <a:rPr lang="en-US" dirty="0" err="1"/>
              <a:t>trên</a:t>
            </a:r>
            <a:r>
              <a:rPr lang="en-US" dirty="0"/>
              <a:t> </a:t>
            </a:r>
            <a:r>
              <a:rPr lang="en-US" dirty="0" err="1"/>
              <a:t>cả</a:t>
            </a:r>
            <a:r>
              <a:rPr lang="en-US" dirty="0"/>
              <a:t> emulator, simulator </a:t>
            </a:r>
            <a:r>
              <a:rPr lang="en-US" dirty="0" err="1"/>
              <a:t>và</a:t>
            </a:r>
            <a:r>
              <a:rPr lang="en-US" dirty="0"/>
              <a:t> real devices. </a:t>
            </a:r>
          </a:p>
        </p:txBody>
      </p:sp>
      <p:pic>
        <p:nvPicPr>
          <p:cNvPr id="8" name="Picture 7" descr="Emulator Vs Simulator : What is the Difference? - Testbytes"/>
          <p:cNvPicPr/>
          <p:nvPr/>
        </p:nvPicPr>
        <p:blipFill>
          <a:blip r:embed="rId3">
            <a:extLst>
              <a:ext uri="{28A0092B-C50C-407E-A947-70E740481C1C}">
                <a14:useLocalDpi xmlns:a14="http://schemas.microsoft.com/office/drawing/2010/main" val="0"/>
              </a:ext>
            </a:extLst>
          </a:blip>
          <a:srcRect/>
          <a:stretch>
            <a:fillRect/>
          </a:stretch>
        </p:blipFill>
        <p:spPr bwMode="auto">
          <a:xfrm>
            <a:off x="1693333" y="2209801"/>
            <a:ext cx="5943600" cy="2413000"/>
          </a:xfrm>
          <a:prstGeom prst="rect">
            <a:avLst/>
          </a:prstGeom>
          <a:noFill/>
          <a:ln>
            <a:noFill/>
          </a:ln>
        </p:spPr>
      </p:pic>
    </p:spTree>
    <p:extLst>
      <p:ext uri="{BB962C8B-B14F-4D97-AF65-F5344CB8AC3E}">
        <p14:creationId xmlns:p14="http://schemas.microsoft.com/office/powerpoint/2010/main" val="139459058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609</Words>
  <Application>Microsoft Office PowerPoint</Application>
  <PresentationFormat>On-screen Show (16:9)</PresentationFormat>
  <Paragraphs>84</Paragraphs>
  <Slides>18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Barlow Semi Condensed Medium</vt:lpstr>
      <vt:lpstr>Arial</vt:lpstr>
      <vt:lpstr>imes New Roman</vt:lpstr>
      <vt:lpstr>Barlow Semi Condensed</vt:lpstr>
      <vt:lpstr>Fjalla One</vt:lpstr>
      <vt:lpstr>Times New Roman</vt:lpstr>
      <vt:lpstr>Roboto Condensed Light</vt:lpstr>
      <vt:lpstr>Technology Consulting by Slidesgo</vt:lpstr>
      <vt:lpstr>Nhóm 10: Nghiên cứu công cụ APPIUM và Ứng dụng </vt:lpstr>
      <vt:lpstr>Các thành viên trong nhóm </vt:lpstr>
      <vt:lpstr>Đặt vấn đề</vt:lpstr>
      <vt:lpstr>Các công cụ kiểm thử phầm mềm </vt:lpstr>
      <vt:lpstr>01</vt:lpstr>
      <vt:lpstr>Appium là gì ?</vt:lpstr>
      <vt:lpstr>Appium là gì ?</vt:lpstr>
      <vt:lpstr>PowerPoint Presentation</vt:lpstr>
      <vt:lpstr>PowerPoint Presentation</vt:lpstr>
      <vt:lpstr>Ưu nhược điểm appium</vt:lpstr>
      <vt:lpstr>Ưu nhược điểm Appium</vt:lpstr>
      <vt:lpstr>PowerPoint Presentation</vt:lpstr>
      <vt:lpstr>Tại sao lại chọn appium?</vt:lpstr>
      <vt:lpstr>PowerPoint Presentation</vt:lpstr>
      <vt:lpstr>Hoạt động của  appium?</vt:lpstr>
      <vt:lpstr>PowerPoint Presentation</vt:lpstr>
      <vt:lpstr>PowerPoint Presentation</vt:lpstr>
      <vt:lpstr>Cài đặt và Demo appium?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10: Nghiên cứu công cụ APPIUM và Ứng dụng</dc:title>
  <dc:creator>admin</dc:creator>
  <cp:lastModifiedBy>admin</cp:lastModifiedBy>
  <cp:revision>13</cp:revision>
  <dcterms:modified xsi:type="dcterms:W3CDTF">2023-06-03T13:33:14Z</dcterms:modified>
</cp:coreProperties>
</file>