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1" r:id="rId11"/>
    <p:sldId id="272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imo@ntu.edu.sg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CZ3006/CSC302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Net-centric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Li Mo</a:t>
            </a:r>
          </a:p>
          <a:p>
            <a:r>
              <a:rPr lang="en-US" dirty="0" smtClean="0"/>
              <a:t>School of Computer Engineering, </a:t>
            </a:r>
            <a:r>
              <a:rPr lang="en-US" dirty="0" smtClean="0"/>
              <a:t>N4-2B-61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limo@ntu.edu.sg</a:t>
            </a:r>
            <a:endParaRPr lang="en-US" dirty="0" smtClean="0"/>
          </a:p>
          <a:p>
            <a:r>
              <a:rPr lang="en-US" dirty="0" smtClean="0"/>
              <a:t>Arrangement</a:t>
            </a:r>
          </a:p>
          <a:p>
            <a:pPr lvl="1"/>
            <a:r>
              <a:rPr lang="en-US" dirty="0" smtClean="0"/>
              <a:t>6 tutorials ( computer networks)</a:t>
            </a:r>
          </a:p>
          <a:p>
            <a:pPr lvl="1"/>
            <a:r>
              <a:rPr lang="en-US" dirty="0" smtClean="0"/>
              <a:t>Week 2, 3, 4, 5, 6, </a:t>
            </a:r>
            <a:r>
              <a:rPr lang="en-US" u="sng" dirty="0" smtClean="0"/>
              <a:t>7</a:t>
            </a:r>
            <a:r>
              <a:rPr lang="en-US" dirty="0" smtClean="0"/>
              <a:t>(8)</a:t>
            </a:r>
            <a:endParaRPr lang="en-US" u="sng" strike="sngStrike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Office hours: Tuesday 3:30-5:30pm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6"/>
            </a:pPr>
            <a:r>
              <a:rPr lang="en-US" dirty="0" smtClean="0"/>
              <a:t>Compare </a:t>
            </a:r>
            <a:r>
              <a:rPr lang="en-US" dirty="0"/>
              <a:t>the delay in sending an  </a:t>
            </a:r>
            <a:r>
              <a:rPr lang="en-US" dirty="0">
                <a:solidFill>
                  <a:srgbClr val="FF0000"/>
                </a:solidFill>
              </a:rPr>
              <a:t>x-bit </a:t>
            </a:r>
            <a:r>
              <a:rPr lang="en-US" dirty="0"/>
              <a:t>message over a  </a:t>
            </a:r>
            <a:r>
              <a:rPr lang="en-US" dirty="0">
                <a:solidFill>
                  <a:srgbClr val="FF0000"/>
                </a:solidFill>
              </a:rPr>
              <a:t>k-hop</a:t>
            </a:r>
            <a:r>
              <a:rPr lang="en-US" dirty="0"/>
              <a:t> path in a </a:t>
            </a:r>
            <a:r>
              <a:rPr lang="en-US" dirty="0">
                <a:solidFill>
                  <a:srgbClr val="FF0000"/>
                </a:solidFill>
              </a:rPr>
              <a:t>circuit-switched</a:t>
            </a:r>
            <a:r>
              <a:rPr lang="en-US" dirty="0"/>
              <a:t> network and in a (lightly loaded)  </a:t>
            </a:r>
            <a:r>
              <a:rPr lang="en-US" dirty="0">
                <a:solidFill>
                  <a:srgbClr val="FF0000"/>
                </a:solidFill>
              </a:rPr>
              <a:t>packet-switched</a:t>
            </a:r>
            <a:r>
              <a:rPr lang="en-US" dirty="0"/>
              <a:t> network. The circuit set up time is </a:t>
            </a:r>
            <a:r>
              <a:rPr lang="en-US" dirty="0">
                <a:solidFill>
                  <a:srgbClr val="FF0000"/>
                </a:solidFill>
              </a:rPr>
              <a:t>s sec</a:t>
            </a:r>
            <a:r>
              <a:rPr lang="en-US" dirty="0"/>
              <a:t>,  the propagation delay is  </a:t>
            </a:r>
            <a:r>
              <a:rPr lang="en-US">
                <a:solidFill>
                  <a:srgbClr val="FF0000"/>
                </a:solidFill>
              </a:rPr>
              <a:t>d </a:t>
            </a:r>
            <a:r>
              <a:rPr lang="en-US" smtClean="0">
                <a:solidFill>
                  <a:srgbClr val="FF0000"/>
                </a:solidFill>
              </a:rPr>
              <a:t>sec </a:t>
            </a:r>
            <a:r>
              <a:rPr lang="en-US" dirty="0"/>
              <a:t>per hop, the packet size is  </a:t>
            </a:r>
            <a:r>
              <a:rPr lang="en-US" dirty="0">
                <a:solidFill>
                  <a:srgbClr val="FF0000"/>
                </a:solidFill>
              </a:rPr>
              <a:t>p bits</a:t>
            </a:r>
            <a:r>
              <a:rPr lang="en-US" dirty="0"/>
              <a:t>, and the data rate is </a:t>
            </a:r>
            <a:r>
              <a:rPr lang="en-US" dirty="0">
                <a:solidFill>
                  <a:srgbClr val="FF0000"/>
                </a:solidFill>
              </a:rPr>
              <a:t>b bps</a:t>
            </a:r>
            <a:r>
              <a:rPr lang="en-US" dirty="0"/>
              <a:t>. Under what conditions  does the packet network have a lower delay</a:t>
            </a:r>
            <a:r>
              <a:rPr lang="en-US" dirty="0" smtClean="0"/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4792226"/>
            <a:ext cx="381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3505200" y="4792226"/>
            <a:ext cx="381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SG" dirty="0"/>
          </a:p>
        </p:txBody>
      </p:sp>
      <p:cxnSp>
        <p:nvCxnSpPr>
          <p:cNvPr id="6" name="Straight Connector 5"/>
          <p:cNvCxnSpPr>
            <a:stCxn id="4" idx="3"/>
            <a:endCxn id="5" idx="1"/>
          </p:cNvCxnSpPr>
          <p:nvPr/>
        </p:nvCxnSpPr>
        <p:spPr>
          <a:xfrm>
            <a:off x="2743200" y="5135126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886200" y="5135126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943600" y="4792226"/>
            <a:ext cx="381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k</a:t>
            </a:r>
            <a:r>
              <a:rPr lang="en-US" dirty="0" smtClean="0"/>
              <a:t>-1</a:t>
            </a:r>
            <a:endParaRPr lang="en-SG" dirty="0"/>
          </a:p>
        </p:txBody>
      </p:sp>
      <p:cxnSp>
        <p:nvCxnSpPr>
          <p:cNvPr id="9" name="Straight Connector 8"/>
          <p:cNvCxnSpPr>
            <a:endCxn id="8" idx="1"/>
          </p:cNvCxnSpPr>
          <p:nvPr/>
        </p:nvCxnSpPr>
        <p:spPr>
          <a:xfrm>
            <a:off x="5181600" y="5135126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086600" y="4792226"/>
            <a:ext cx="381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dirty="0" err="1" smtClean="0"/>
              <a:t>det</a:t>
            </a:r>
            <a:endParaRPr lang="en-SG" i="1" dirty="0"/>
          </a:p>
        </p:txBody>
      </p:sp>
      <p:cxnSp>
        <p:nvCxnSpPr>
          <p:cNvPr id="11" name="Straight Connector 10"/>
          <p:cNvCxnSpPr>
            <a:endCxn id="10" idx="1"/>
          </p:cNvCxnSpPr>
          <p:nvPr/>
        </p:nvCxnSpPr>
        <p:spPr>
          <a:xfrm>
            <a:off x="6324600" y="5135126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48200" y="502082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</a:t>
            </a:r>
            <a:endParaRPr lang="en-SG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600200" y="5135126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219200" y="4792226"/>
            <a:ext cx="381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dirty="0" err="1" smtClean="0"/>
              <a:t>src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284866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1676400"/>
            <a:ext cx="381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3200400" y="1676400"/>
            <a:ext cx="381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SG" dirty="0"/>
          </a:p>
        </p:txBody>
      </p:sp>
      <p:cxnSp>
        <p:nvCxnSpPr>
          <p:cNvPr id="12" name="Straight Connector 11"/>
          <p:cNvCxnSpPr>
            <a:stCxn id="4" idx="3"/>
            <a:endCxn id="7" idx="1"/>
          </p:cNvCxnSpPr>
          <p:nvPr/>
        </p:nvCxnSpPr>
        <p:spPr>
          <a:xfrm>
            <a:off x="2438400" y="20193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81400" y="20193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638800" y="1676400"/>
            <a:ext cx="381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k</a:t>
            </a:r>
            <a:r>
              <a:rPr lang="en-US" dirty="0" smtClean="0"/>
              <a:t>-1</a:t>
            </a:r>
            <a:endParaRPr lang="en-SG" dirty="0"/>
          </a:p>
        </p:txBody>
      </p:sp>
      <p:cxnSp>
        <p:nvCxnSpPr>
          <p:cNvPr id="16" name="Straight Connector 15"/>
          <p:cNvCxnSpPr>
            <a:endCxn id="15" idx="1"/>
          </p:cNvCxnSpPr>
          <p:nvPr/>
        </p:nvCxnSpPr>
        <p:spPr>
          <a:xfrm>
            <a:off x="4876800" y="20193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781800" y="1676400"/>
            <a:ext cx="381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dirty="0" err="1" smtClean="0"/>
              <a:t>det</a:t>
            </a:r>
            <a:endParaRPr lang="en-SG" i="1" dirty="0"/>
          </a:p>
        </p:txBody>
      </p:sp>
      <p:cxnSp>
        <p:nvCxnSpPr>
          <p:cNvPr id="18" name="Straight Connector 17"/>
          <p:cNvCxnSpPr>
            <a:endCxn id="17" idx="1"/>
          </p:cNvCxnSpPr>
          <p:nvPr/>
        </p:nvCxnSpPr>
        <p:spPr>
          <a:xfrm>
            <a:off x="6019800" y="20193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43400" y="1905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</a:t>
            </a:r>
            <a:endParaRPr lang="en-SG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295400" y="20193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14400" y="1676400"/>
            <a:ext cx="381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dirty="0" err="1" smtClean="0"/>
              <a:t>src</a:t>
            </a:r>
            <a:endParaRPr lang="en-SG" i="1" dirty="0"/>
          </a:p>
        </p:txBody>
      </p:sp>
      <p:sp>
        <p:nvSpPr>
          <p:cNvPr id="22" name="Rectangle 21"/>
          <p:cNvSpPr/>
          <p:nvPr/>
        </p:nvSpPr>
        <p:spPr>
          <a:xfrm>
            <a:off x="894080" y="35814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With circuit switching, </a:t>
            </a:r>
            <a:endParaRPr lang="en-SG" dirty="0"/>
          </a:p>
          <a:p>
            <a:r>
              <a:rPr lang="en-US" dirty="0"/>
              <a:t>at </a:t>
            </a:r>
            <a:r>
              <a:rPr lang="en-US" i="1" dirty="0"/>
              <a:t>t </a:t>
            </a:r>
            <a:r>
              <a:rPr lang="en-US" dirty="0"/>
              <a:t>= </a:t>
            </a:r>
            <a:r>
              <a:rPr lang="en-US" i="1" dirty="0"/>
              <a:t>s </a:t>
            </a:r>
            <a:r>
              <a:rPr lang="en-US" dirty="0"/>
              <a:t>the circuit is set up; </a:t>
            </a:r>
            <a:endParaRPr lang="en-SG" dirty="0"/>
          </a:p>
          <a:p>
            <a:r>
              <a:rPr lang="en-US" dirty="0"/>
              <a:t>at </a:t>
            </a:r>
            <a:r>
              <a:rPr lang="en-US" i="1" dirty="0"/>
              <a:t>t </a:t>
            </a:r>
            <a:r>
              <a:rPr lang="en-US" dirty="0"/>
              <a:t>= </a:t>
            </a:r>
            <a:r>
              <a:rPr lang="en-US" i="1" dirty="0"/>
              <a:t>s </a:t>
            </a:r>
            <a:r>
              <a:rPr lang="en-US" dirty="0"/>
              <a:t>+ </a:t>
            </a:r>
            <a:r>
              <a:rPr lang="en-US" i="1" dirty="0"/>
              <a:t>x /b </a:t>
            </a:r>
            <a:r>
              <a:rPr lang="en-US" dirty="0"/>
              <a:t>the last bit is sent; </a:t>
            </a:r>
            <a:endParaRPr lang="en-SG" dirty="0"/>
          </a:p>
          <a:p>
            <a:r>
              <a:rPr lang="en-US" dirty="0"/>
              <a:t>at </a:t>
            </a:r>
            <a:r>
              <a:rPr lang="en-US" i="1" dirty="0"/>
              <a:t>t </a:t>
            </a:r>
            <a:r>
              <a:rPr lang="en-US" dirty="0"/>
              <a:t>= </a:t>
            </a:r>
            <a:r>
              <a:rPr lang="en-US" i="1" dirty="0"/>
              <a:t>s </a:t>
            </a:r>
            <a:r>
              <a:rPr lang="en-US" dirty="0"/>
              <a:t>+ </a:t>
            </a:r>
            <a:r>
              <a:rPr lang="en-US" i="1" dirty="0"/>
              <a:t>x /b </a:t>
            </a:r>
            <a:r>
              <a:rPr lang="en-US" dirty="0"/>
              <a:t>+ </a:t>
            </a:r>
            <a:r>
              <a:rPr lang="en-US" i="1" dirty="0" err="1"/>
              <a:t>kd</a:t>
            </a:r>
            <a:r>
              <a:rPr lang="en-US" i="1" dirty="0"/>
              <a:t> </a:t>
            </a:r>
            <a:r>
              <a:rPr lang="en-US" dirty="0" smtClean="0"/>
              <a:t>the </a:t>
            </a:r>
            <a:r>
              <a:rPr lang="en-US" dirty="0"/>
              <a:t>message arrives. </a:t>
            </a:r>
            <a:endParaRPr lang="en-SG" dirty="0"/>
          </a:p>
          <a:p>
            <a:r>
              <a:rPr lang="en-US" dirty="0"/>
              <a:t> </a:t>
            </a:r>
            <a:endParaRPr lang="en-SG" dirty="0"/>
          </a:p>
        </p:txBody>
      </p:sp>
      <p:sp>
        <p:nvSpPr>
          <p:cNvPr id="23" name="Rectangle 22"/>
          <p:cNvSpPr/>
          <p:nvPr/>
        </p:nvSpPr>
        <p:spPr>
          <a:xfrm>
            <a:off x="914400" y="1143000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t </a:t>
            </a:r>
            <a:r>
              <a:rPr lang="en-US" dirty="0"/>
              <a:t>= </a:t>
            </a:r>
            <a:r>
              <a:rPr lang="en-US" i="1" dirty="0"/>
              <a:t>s </a:t>
            </a:r>
            <a:endParaRPr lang="en-SG" dirty="0"/>
          </a:p>
        </p:txBody>
      </p:sp>
      <p:sp>
        <p:nvSpPr>
          <p:cNvPr id="24" name="Rectangle 23"/>
          <p:cNvSpPr/>
          <p:nvPr/>
        </p:nvSpPr>
        <p:spPr>
          <a:xfrm>
            <a:off x="914400" y="2585720"/>
            <a:ext cx="120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t </a:t>
            </a:r>
            <a:r>
              <a:rPr lang="en-US" dirty="0"/>
              <a:t>= </a:t>
            </a:r>
            <a:r>
              <a:rPr lang="en-US" i="1" dirty="0"/>
              <a:t>s </a:t>
            </a:r>
            <a:r>
              <a:rPr lang="en-US" dirty="0"/>
              <a:t>+ </a:t>
            </a:r>
            <a:r>
              <a:rPr lang="en-US" i="1" dirty="0"/>
              <a:t>x /b </a:t>
            </a:r>
            <a:endParaRPr lang="en-SG" dirty="0"/>
          </a:p>
        </p:txBody>
      </p:sp>
      <p:sp>
        <p:nvSpPr>
          <p:cNvPr id="25" name="Rectangle 24"/>
          <p:cNvSpPr/>
          <p:nvPr/>
        </p:nvSpPr>
        <p:spPr>
          <a:xfrm>
            <a:off x="6814224" y="2585720"/>
            <a:ext cx="1643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t </a:t>
            </a:r>
            <a:r>
              <a:rPr lang="en-US" dirty="0"/>
              <a:t>= </a:t>
            </a:r>
            <a:r>
              <a:rPr lang="en-US" i="1" dirty="0"/>
              <a:t>s </a:t>
            </a:r>
            <a:r>
              <a:rPr lang="en-US" dirty="0"/>
              <a:t>+ </a:t>
            </a:r>
            <a:r>
              <a:rPr lang="en-US" i="1" dirty="0"/>
              <a:t>x /b </a:t>
            </a:r>
            <a:r>
              <a:rPr lang="en-US" dirty="0"/>
              <a:t>+ </a:t>
            </a:r>
            <a:r>
              <a:rPr lang="en-US" i="1" dirty="0" err="1"/>
              <a:t>kd</a:t>
            </a:r>
            <a:r>
              <a:rPr lang="en-US" i="1" dirty="0"/>
              <a:t> </a:t>
            </a:r>
            <a:endParaRPr lang="en-SG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276600" y="2770386"/>
            <a:ext cx="15621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30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1600200"/>
            <a:ext cx="381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3200400" y="1600200"/>
            <a:ext cx="381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SG" dirty="0"/>
          </a:p>
        </p:txBody>
      </p:sp>
      <p:cxnSp>
        <p:nvCxnSpPr>
          <p:cNvPr id="12" name="Straight Connector 11"/>
          <p:cNvCxnSpPr>
            <a:stCxn id="4" idx="3"/>
            <a:endCxn id="7" idx="1"/>
          </p:cNvCxnSpPr>
          <p:nvPr/>
        </p:nvCxnSpPr>
        <p:spPr>
          <a:xfrm>
            <a:off x="2438400" y="19431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81400" y="19431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638800" y="1600200"/>
            <a:ext cx="381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k</a:t>
            </a:r>
            <a:r>
              <a:rPr lang="en-US" dirty="0" smtClean="0"/>
              <a:t>-1</a:t>
            </a:r>
            <a:endParaRPr lang="en-SG" dirty="0"/>
          </a:p>
        </p:txBody>
      </p:sp>
      <p:cxnSp>
        <p:nvCxnSpPr>
          <p:cNvPr id="16" name="Straight Connector 15"/>
          <p:cNvCxnSpPr>
            <a:endCxn id="15" idx="1"/>
          </p:cNvCxnSpPr>
          <p:nvPr/>
        </p:nvCxnSpPr>
        <p:spPr>
          <a:xfrm>
            <a:off x="4876800" y="19431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781800" y="1600200"/>
            <a:ext cx="381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dirty="0" err="1" smtClean="0"/>
              <a:t>det</a:t>
            </a:r>
            <a:endParaRPr lang="en-SG" i="1" dirty="0"/>
          </a:p>
        </p:txBody>
      </p:sp>
      <p:cxnSp>
        <p:nvCxnSpPr>
          <p:cNvPr id="18" name="Straight Connector 17"/>
          <p:cNvCxnSpPr>
            <a:endCxn id="17" idx="1"/>
          </p:cNvCxnSpPr>
          <p:nvPr/>
        </p:nvCxnSpPr>
        <p:spPr>
          <a:xfrm>
            <a:off x="6019800" y="19431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43400" y="1828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</a:t>
            </a:r>
            <a:endParaRPr lang="en-SG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295400" y="19431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14400" y="1600200"/>
            <a:ext cx="381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dirty="0" err="1" smtClean="0"/>
              <a:t>src</a:t>
            </a:r>
            <a:endParaRPr lang="en-SG" i="1" dirty="0"/>
          </a:p>
        </p:txBody>
      </p:sp>
      <p:sp>
        <p:nvSpPr>
          <p:cNvPr id="24" name="Rectangle 23"/>
          <p:cNvSpPr/>
          <p:nvPr/>
        </p:nvSpPr>
        <p:spPr>
          <a:xfrm>
            <a:off x="1066800" y="2519680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t </a:t>
            </a:r>
            <a:r>
              <a:rPr lang="en-US" dirty="0"/>
              <a:t>= </a:t>
            </a:r>
            <a:r>
              <a:rPr lang="en-US" i="1" dirty="0" smtClean="0"/>
              <a:t>x </a:t>
            </a:r>
            <a:r>
              <a:rPr lang="en-US" i="1" dirty="0"/>
              <a:t>/</a:t>
            </a:r>
            <a:r>
              <a:rPr lang="en-US" i="1" dirty="0" smtClean="0"/>
              <a:t>b </a:t>
            </a:r>
            <a:r>
              <a:rPr lang="en-US" dirty="0" smtClean="0"/>
              <a:t>+</a:t>
            </a:r>
            <a:r>
              <a:rPr lang="en-US" i="1" dirty="0" smtClean="0"/>
              <a:t> d </a:t>
            </a:r>
            <a:endParaRPr lang="en-SG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466850" y="2277626"/>
            <a:ext cx="438150" cy="837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38200" y="3579674"/>
            <a:ext cx="58483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With packet switching,  the last bit is sent at </a:t>
            </a:r>
            <a:r>
              <a:rPr lang="en-US" i="1" dirty="0"/>
              <a:t>t </a:t>
            </a:r>
            <a:r>
              <a:rPr lang="en-US" dirty="0"/>
              <a:t>= </a:t>
            </a:r>
            <a:r>
              <a:rPr lang="en-US" i="1" dirty="0"/>
              <a:t>x /b. </a:t>
            </a:r>
            <a:endParaRPr lang="en-SG" dirty="0"/>
          </a:p>
          <a:p>
            <a:r>
              <a:rPr lang="en-US" dirty="0"/>
              <a:t>To get to the final destination, the </a:t>
            </a:r>
            <a:r>
              <a:rPr lang="en-US" dirty="0">
                <a:solidFill>
                  <a:srgbClr val="FF0000"/>
                </a:solidFill>
              </a:rPr>
              <a:t>last packet </a:t>
            </a:r>
            <a:r>
              <a:rPr lang="en-US" dirty="0"/>
              <a:t>must be retransmitted </a:t>
            </a:r>
            <a:r>
              <a:rPr lang="en-US" i="1" dirty="0"/>
              <a:t>k </a:t>
            </a:r>
            <a:r>
              <a:rPr lang="en-US" dirty="0"/>
              <a:t>− 1 times by intermediate routers, each retransmission taking </a:t>
            </a:r>
            <a:r>
              <a:rPr lang="en-US" i="1" dirty="0"/>
              <a:t>p /b </a:t>
            </a:r>
            <a:r>
              <a:rPr lang="en-US" dirty="0"/>
              <a:t>sec, so the total delay is </a:t>
            </a:r>
            <a:endParaRPr lang="en-SG" dirty="0"/>
          </a:p>
          <a:p>
            <a:r>
              <a:rPr lang="en-US" dirty="0"/>
              <a:t> </a:t>
            </a:r>
            <a:r>
              <a:rPr lang="en-US" i="1" dirty="0" smtClean="0"/>
              <a:t>x </a:t>
            </a:r>
            <a:r>
              <a:rPr lang="en-US" i="1" dirty="0"/>
              <a:t>/b </a:t>
            </a:r>
            <a:r>
              <a:rPr lang="en-US" dirty="0"/>
              <a:t>+ (</a:t>
            </a:r>
            <a:r>
              <a:rPr lang="en-US" i="1" dirty="0"/>
              <a:t>k </a:t>
            </a:r>
            <a:r>
              <a:rPr lang="en-US" dirty="0"/>
              <a:t>− 1)</a:t>
            </a:r>
            <a:r>
              <a:rPr lang="en-US" i="1" dirty="0"/>
              <a:t>p /b </a:t>
            </a:r>
            <a:r>
              <a:rPr lang="en-US" dirty="0" smtClean="0"/>
              <a:t>+ </a:t>
            </a:r>
            <a:r>
              <a:rPr lang="en-US" i="1" dirty="0" err="1"/>
              <a:t>kd</a:t>
            </a:r>
            <a:r>
              <a:rPr lang="en-US" i="1" dirty="0"/>
              <a:t>. </a:t>
            </a:r>
            <a:endParaRPr lang="en-SG" dirty="0"/>
          </a:p>
          <a:p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2705100" y="2500253"/>
            <a:ext cx="114300" cy="1846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590800" y="2277626"/>
            <a:ext cx="438150" cy="837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29050" y="2277626"/>
            <a:ext cx="438150" cy="837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048250" y="2286000"/>
            <a:ext cx="438150" cy="837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248400" y="2286000"/>
            <a:ext cx="438150" cy="837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962400" y="2492494"/>
            <a:ext cx="114300" cy="1846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/>
          <p:cNvSpPr/>
          <p:nvPr/>
        </p:nvSpPr>
        <p:spPr>
          <a:xfrm>
            <a:off x="5181600" y="2492494"/>
            <a:ext cx="114300" cy="1846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32"/>
          <p:cNvSpPr/>
          <p:nvPr/>
        </p:nvSpPr>
        <p:spPr>
          <a:xfrm>
            <a:off x="6362700" y="2492494"/>
            <a:ext cx="114300" cy="1846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4038600" y="2831068"/>
            <a:ext cx="1628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i="1" dirty="0"/>
              <a:t>k </a:t>
            </a:r>
            <a:r>
              <a:rPr lang="en-US" dirty="0"/>
              <a:t>− 1</a:t>
            </a:r>
            <a:r>
              <a:rPr lang="en-US" dirty="0" smtClean="0"/>
              <a:t>)(</a:t>
            </a:r>
            <a:r>
              <a:rPr lang="en-US" i="1" dirty="0" smtClean="0"/>
              <a:t>p/b </a:t>
            </a:r>
            <a:r>
              <a:rPr lang="en-US" dirty="0" smtClean="0"/>
              <a:t>+ </a:t>
            </a:r>
            <a:r>
              <a:rPr lang="en-US" i="1" dirty="0" smtClean="0"/>
              <a:t>d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2438400" y="2819400"/>
            <a:ext cx="90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p/b </a:t>
            </a:r>
            <a:r>
              <a:rPr lang="en-US" dirty="0"/>
              <a:t>+ </a:t>
            </a:r>
            <a:r>
              <a:rPr lang="en-US" i="1" dirty="0" smtClean="0"/>
              <a:t>d 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6686550" y="2819400"/>
            <a:ext cx="2277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x /b </a:t>
            </a:r>
            <a:r>
              <a:rPr lang="en-US" dirty="0"/>
              <a:t>+ (</a:t>
            </a:r>
            <a:r>
              <a:rPr lang="en-US" i="1" dirty="0"/>
              <a:t>k </a:t>
            </a:r>
            <a:r>
              <a:rPr lang="en-US" dirty="0"/>
              <a:t>− 1)</a:t>
            </a:r>
            <a:r>
              <a:rPr lang="en-US" i="1" dirty="0"/>
              <a:t>p /b </a:t>
            </a:r>
            <a:r>
              <a:rPr lang="en-US" dirty="0"/>
              <a:t>+ </a:t>
            </a:r>
            <a:r>
              <a:rPr lang="en-US" i="1" dirty="0" err="1"/>
              <a:t>kd</a:t>
            </a:r>
            <a:r>
              <a:rPr lang="en-US" i="1" dirty="0"/>
              <a:t>. 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838200" y="5341818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Packet </a:t>
            </a:r>
            <a:r>
              <a:rPr lang="en-US" dirty="0"/>
              <a:t>switching is faster if </a:t>
            </a:r>
            <a:r>
              <a:rPr lang="en-US" i="1" dirty="0"/>
              <a:t>x /b </a:t>
            </a:r>
            <a:r>
              <a:rPr lang="en-US" dirty="0"/>
              <a:t>+ (</a:t>
            </a:r>
            <a:r>
              <a:rPr lang="en-US" i="1" dirty="0"/>
              <a:t>k </a:t>
            </a:r>
            <a:r>
              <a:rPr lang="en-US" dirty="0"/>
              <a:t>− 1)</a:t>
            </a:r>
            <a:r>
              <a:rPr lang="en-US" i="1" dirty="0"/>
              <a:t>p /b </a:t>
            </a:r>
            <a:r>
              <a:rPr lang="en-US" dirty="0"/>
              <a:t>+ </a:t>
            </a:r>
            <a:r>
              <a:rPr lang="en-US" i="1" dirty="0" err="1"/>
              <a:t>kd</a:t>
            </a:r>
            <a:r>
              <a:rPr lang="en-US" i="1" dirty="0"/>
              <a:t>  </a:t>
            </a:r>
            <a:r>
              <a:rPr lang="en-US" i="1" dirty="0" smtClean="0"/>
              <a:t>&lt; </a:t>
            </a:r>
            <a:r>
              <a:rPr lang="en-US" i="1" dirty="0"/>
              <a:t>t </a:t>
            </a:r>
            <a:r>
              <a:rPr lang="en-US" dirty="0"/>
              <a:t>= </a:t>
            </a:r>
            <a:r>
              <a:rPr lang="en-US" i="1" dirty="0"/>
              <a:t>s </a:t>
            </a:r>
            <a:r>
              <a:rPr lang="en-US" dirty="0"/>
              <a:t>+ </a:t>
            </a:r>
            <a:r>
              <a:rPr lang="en-US" i="1" dirty="0"/>
              <a:t>x /b </a:t>
            </a:r>
            <a:r>
              <a:rPr lang="en-US" dirty="0"/>
              <a:t>+ </a:t>
            </a:r>
            <a:r>
              <a:rPr lang="en-US" i="1" dirty="0" err="1"/>
              <a:t>kd</a:t>
            </a:r>
            <a:r>
              <a:rPr lang="en-US" i="1" dirty="0"/>
              <a:t> </a:t>
            </a:r>
            <a:endParaRPr lang="en-SG" dirty="0"/>
          </a:p>
          <a:p>
            <a:r>
              <a:rPr lang="en-US" b="1" i="1" dirty="0" smtClean="0">
                <a:solidFill>
                  <a:srgbClr val="FF0000"/>
                </a:solidFill>
              </a:rPr>
              <a:t>s </a:t>
            </a:r>
            <a:r>
              <a:rPr lang="en-US" b="1" i="1" dirty="0">
                <a:solidFill>
                  <a:srgbClr val="FF0000"/>
                </a:solidFill>
              </a:rPr>
              <a:t>&gt;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</a:rPr>
              <a:t>k </a:t>
            </a:r>
            <a:r>
              <a:rPr lang="en-US" b="1" dirty="0">
                <a:solidFill>
                  <a:srgbClr val="FF0000"/>
                </a:solidFill>
              </a:rPr>
              <a:t>− 1)</a:t>
            </a:r>
            <a:r>
              <a:rPr lang="en-US" b="1" i="1" dirty="0">
                <a:solidFill>
                  <a:srgbClr val="FF0000"/>
                </a:solidFill>
              </a:rPr>
              <a:t>p /b.</a:t>
            </a:r>
            <a:endParaRPr lang="en-SG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31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/>
      <p:bldP spid="5" grpId="0" animBg="1"/>
      <p:bldP spid="31" grpId="0" animBg="1"/>
      <p:bldP spid="32" grpId="0" animBg="1"/>
      <p:bldP spid="33" grpId="0" animBg="1"/>
      <p:bldP spid="6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The performance of a client-server system is influenced by two network factors: the </a:t>
            </a:r>
            <a:r>
              <a:rPr lang="en-US" dirty="0" smtClean="0">
                <a:solidFill>
                  <a:srgbClr val="FF0000"/>
                </a:solidFill>
              </a:rPr>
              <a:t>bandwidth</a:t>
            </a:r>
            <a:r>
              <a:rPr lang="en-US" dirty="0" smtClean="0"/>
              <a:t> of the network (how many bits/sec it can transport) and the </a:t>
            </a:r>
            <a:r>
              <a:rPr lang="en-US" dirty="0" smtClean="0">
                <a:solidFill>
                  <a:srgbClr val="FF0000"/>
                </a:solidFill>
              </a:rPr>
              <a:t>latency</a:t>
            </a:r>
            <a:r>
              <a:rPr lang="en-US" dirty="0" smtClean="0"/>
              <a:t> (how many seconds it takes for the first bit to get from the client to the server). Give an example of a network that exhibits high bandwidth and high latency. Then give an example of one with low bandwidth and low latency.</a:t>
            </a:r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A transcontinental </a:t>
            </a:r>
            <a:r>
              <a:rPr lang="en-US" dirty="0" smtClean="0">
                <a:solidFill>
                  <a:srgbClr val="FF0000"/>
                </a:solidFill>
              </a:rPr>
              <a:t>fiber</a:t>
            </a:r>
            <a:r>
              <a:rPr lang="en-US" dirty="0" smtClean="0"/>
              <a:t> link might have many </a:t>
            </a:r>
            <a:r>
              <a:rPr lang="en-US" dirty="0" smtClean="0">
                <a:solidFill>
                  <a:srgbClr val="FF0000"/>
                </a:solidFill>
              </a:rPr>
              <a:t>gigabits/sec</a:t>
            </a:r>
            <a:r>
              <a:rPr lang="en-US" dirty="0" smtClean="0"/>
              <a:t> of bandwidth, but the latency will also be high due to the speed of light propagation </a:t>
            </a:r>
            <a:r>
              <a:rPr lang="en-US" dirty="0" smtClean="0">
                <a:solidFill>
                  <a:srgbClr val="FF0000"/>
                </a:solidFill>
              </a:rPr>
              <a:t>over thousands of kilometers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In contrast, a </a:t>
            </a:r>
            <a:r>
              <a:rPr lang="en-US" dirty="0" smtClean="0">
                <a:solidFill>
                  <a:srgbClr val="FF0000"/>
                </a:solidFill>
              </a:rPr>
              <a:t>56-kbps</a:t>
            </a:r>
            <a:r>
              <a:rPr lang="en-US" dirty="0" smtClean="0"/>
              <a:t> modem calling a computer in the same building has low bandwidth and low latency.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ru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990600"/>
            <a:ext cx="2438400" cy="21388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81400" y="1371600"/>
            <a:ext cx="457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A Truck carrying tons of CDs (say 100,000), running between NTU and NUS (</a:t>
            </a:r>
            <a:r>
              <a:rPr lang="en-US" smtClean="0"/>
              <a:t>say </a:t>
            </a:r>
            <a:r>
              <a:rPr lang="en-US" smtClean="0"/>
              <a:t>30mins):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Each CD is of 700M bytes volume, </a:t>
            </a:r>
          </a:p>
          <a:p>
            <a:pPr>
              <a:buNone/>
            </a:pPr>
            <a:r>
              <a:rPr lang="en-US" dirty="0" smtClean="0"/>
              <a:t>so 700M * 8 bits * 100,000 / 30 </a:t>
            </a:r>
            <a:r>
              <a:rPr lang="en-US" dirty="0" err="1" smtClean="0"/>
              <a:t>mins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~300G/s</a:t>
            </a:r>
          </a:p>
        </p:txBody>
      </p:sp>
      <p:sp>
        <p:nvSpPr>
          <p:cNvPr id="8" name="Rectangle 7"/>
          <p:cNvSpPr/>
          <p:nvPr/>
        </p:nvSpPr>
        <p:spPr>
          <a:xfrm>
            <a:off x="3886200" y="4267200"/>
            <a:ext cx="457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No latency (almost) ……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1 bit information </a:t>
            </a:r>
            <a:r>
              <a:rPr lang="en-US" dirty="0" smtClean="0"/>
              <a:t>(maybe 2 bits?)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6200"/>
            <a:ext cx="1553718" cy="1957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 startAt="2"/>
            </a:pPr>
            <a:r>
              <a:rPr lang="en-US" dirty="0" smtClean="0"/>
              <a:t>Besides bandwidth and latency, what other parameter is needed to give a good characterization of the </a:t>
            </a:r>
            <a:r>
              <a:rPr lang="en-US" dirty="0" smtClean="0">
                <a:solidFill>
                  <a:srgbClr val="FF0000"/>
                </a:solidFill>
              </a:rPr>
              <a:t>quality of service</a:t>
            </a:r>
            <a:r>
              <a:rPr lang="en-US" dirty="0" smtClean="0"/>
              <a:t> offered by a network used for </a:t>
            </a:r>
            <a:r>
              <a:rPr lang="en-US" dirty="0" smtClean="0">
                <a:solidFill>
                  <a:srgbClr val="FF0000"/>
                </a:solidFill>
              </a:rPr>
              <a:t>digitized voice </a:t>
            </a:r>
            <a:r>
              <a:rPr lang="en-US" dirty="0" smtClean="0"/>
              <a:t>traffic?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A uniform delivery time is needed for voice, so the </a:t>
            </a:r>
            <a:r>
              <a:rPr lang="en-US" dirty="0" smtClean="0">
                <a:solidFill>
                  <a:srgbClr val="FF0000"/>
                </a:solidFill>
              </a:rPr>
              <a:t>amount of jitter </a:t>
            </a:r>
            <a:r>
              <a:rPr lang="en-US" dirty="0" smtClean="0"/>
              <a:t>in the network is important. This could be expressed as the </a:t>
            </a:r>
            <a:r>
              <a:rPr lang="en-US" dirty="0" smtClean="0">
                <a:solidFill>
                  <a:srgbClr val="FF0000"/>
                </a:solidFill>
              </a:rPr>
              <a:t>standard deviation of the delivery time</a:t>
            </a:r>
            <a:r>
              <a:rPr lang="en-US" dirty="0" smtClean="0"/>
              <a:t>. Having short delay but large variability is actually worse than a somewhat longer delay and low variability.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3"/>
            </a:pPr>
            <a:r>
              <a:rPr lang="en-US" dirty="0" smtClean="0"/>
              <a:t>A factor in the delay of a </a:t>
            </a:r>
            <a:r>
              <a:rPr lang="en-US" dirty="0" smtClean="0">
                <a:solidFill>
                  <a:srgbClr val="FF0000"/>
                </a:solidFill>
              </a:rPr>
              <a:t>store-and-forward</a:t>
            </a:r>
            <a:r>
              <a:rPr lang="en-US" dirty="0" smtClean="0"/>
              <a:t> packet-switching system is how long it takes to store and forward a packet through a switch. If </a:t>
            </a:r>
            <a:r>
              <a:rPr lang="en-US" dirty="0" smtClean="0">
                <a:solidFill>
                  <a:srgbClr val="FF0000"/>
                </a:solidFill>
              </a:rPr>
              <a:t>switching time is 10 µsec</a:t>
            </a:r>
            <a:r>
              <a:rPr lang="en-US" dirty="0" smtClean="0"/>
              <a:t>, is this likely to be a major factor in the response of a client-server system where the client is in </a:t>
            </a:r>
            <a:r>
              <a:rPr lang="en-US" dirty="0" smtClean="0">
                <a:solidFill>
                  <a:srgbClr val="FF0000"/>
                </a:solidFill>
              </a:rPr>
              <a:t>New York </a:t>
            </a:r>
            <a:r>
              <a:rPr lang="en-US" dirty="0" smtClean="0"/>
              <a:t>and the server is in </a:t>
            </a:r>
            <a:r>
              <a:rPr lang="en-US" dirty="0" smtClean="0">
                <a:solidFill>
                  <a:srgbClr val="FF0000"/>
                </a:solidFill>
              </a:rPr>
              <a:t>California</a:t>
            </a:r>
            <a:r>
              <a:rPr lang="en-US" dirty="0" smtClean="0"/>
              <a:t>? Assume the propagation speed in copper and fiber to be </a:t>
            </a:r>
            <a:r>
              <a:rPr lang="en-US" dirty="0" smtClean="0">
                <a:solidFill>
                  <a:srgbClr val="FF0000"/>
                </a:solidFill>
              </a:rPr>
              <a:t>2/3 the speed of light in vacuum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 marL="514350" lvl="0" indent="-514350">
              <a:buAutoNum type="arabicPeriod" startAt="3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The speed of propagation is 200,000 km/sec, i.e., 200 meters/µsec. In 10 µsec the signal travels 2 km.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Thus, each switch adds the equivalent of 2 km of extra cable.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So the main question is : where is New York and California? ……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	If the client and server are separated by 5000 km, traversing even 50 switches adds only 100 km to the total path, which is only </a:t>
            </a:r>
            <a:r>
              <a:rPr lang="en-US" dirty="0" smtClean="0">
                <a:solidFill>
                  <a:srgbClr val="FF0000"/>
                </a:solidFill>
              </a:rPr>
              <a:t>2%</a:t>
            </a:r>
            <a:r>
              <a:rPr lang="en-US" dirty="0" smtClean="0"/>
              <a:t>. Thus, switching delay is not a major factor under these circumstances.</a:t>
            </a:r>
          </a:p>
          <a:p>
            <a:pPr marL="514350" lvl="0" indent="-514350">
              <a:buAutoNum type="arabicPeriod" startAt="3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4"/>
            </a:pPr>
            <a:r>
              <a:rPr lang="en-US" dirty="0" smtClean="0"/>
              <a:t>What </a:t>
            </a:r>
            <a:r>
              <a:rPr lang="en-US" dirty="0"/>
              <a:t>are two reasons for using layered protocols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US" dirty="0" smtClean="0"/>
              <a:t>Among </a:t>
            </a:r>
            <a:r>
              <a:rPr lang="en-US" dirty="0"/>
              <a:t>other reasons for using layered protocols, using them leads to breaking up the design problem into </a:t>
            </a:r>
            <a:r>
              <a:rPr lang="en-US" dirty="0">
                <a:solidFill>
                  <a:srgbClr val="FF0000"/>
                </a:solidFill>
              </a:rPr>
              <a:t>smaller, more manageable pieces</a:t>
            </a:r>
            <a:r>
              <a:rPr lang="en-US" dirty="0"/>
              <a:t>, and layering means that </a:t>
            </a:r>
            <a:r>
              <a:rPr lang="en-US" dirty="0">
                <a:solidFill>
                  <a:srgbClr val="FF0000"/>
                </a:solidFill>
              </a:rPr>
              <a:t>protocols can be changed without affecting higher or lower ones</a:t>
            </a:r>
            <a:r>
              <a:rPr lang="en-US" dirty="0"/>
              <a:t>,</a:t>
            </a:r>
            <a:endParaRPr lang="en-SG" dirty="0"/>
          </a:p>
          <a:p>
            <a:pPr>
              <a:buNone/>
            </a:pPr>
            <a:endParaRPr lang="en-US" dirty="0" smtClean="0"/>
          </a:p>
          <a:p>
            <a:pPr marL="514350" lvl="0" indent="-514350"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 startAt="5"/>
            </a:pPr>
            <a:r>
              <a:rPr lang="en-US" dirty="0" smtClean="0"/>
              <a:t>What </a:t>
            </a:r>
            <a:r>
              <a:rPr lang="en-US" dirty="0"/>
              <a:t>is the principal difference between </a:t>
            </a:r>
            <a:r>
              <a:rPr lang="en-US" dirty="0">
                <a:solidFill>
                  <a:srgbClr val="FF0000"/>
                </a:solidFill>
              </a:rPr>
              <a:t>connectionless</a:t>
            </a:r>
            <a:r>
              <a:rPr lang="en-US" dirty="0"/>
              <a:t> communication and </a:t>
            </a:r>
            <a:r>
              <a:rPr lang="en-US" dirty="0">
                <a:solidFill>
                  <a:srgbClr val="FF0000"/>
                </a:solidFill>
              </a:rPr>
              <a:t>connection-oriented</a:t>
            </a:r>
            <a:r>
              <a:rPr lang="en-US" dirty="0"/>
              <a:t> communication</a:t>
            </a:r>
            <a:r>
              <a:rPr lang="en-US" dirty="0" smtClean="0"/>
              <a:t>?</a:t>
            </a:r>
          </a:p>
          <a:p>
            <a:pPr marL="0" lvl="0" indent="0">
              <a:buNone/>
            </a:pPr>
            <a:endParaRPr lang="en-SG" dirty="0"/>
          </a:p>
          <a:p>
            <a:r>
              <a:rPr lang="en-US" dirty="0" smtClean="0"/>
              <a:t>Connection-oriented </a:t>
            </a:r>
            <a:r>
              <a:rPr lang="en-US" dirty="0"/>
              <a:t>communication has three phases. In the establishment phase a request is made to </a:t>
            </a:r>
            <a:r>
              <a:rPr lang="en-US" dirty="0">
                <a:solidFill>
                  <a:srgbClr val="FF0000"/>
                </a:solidFill>
              </a:rPr>
              <a:t>set up </a:t>
            </a:r>
            <a:r>
              <a:rPr lang="en-US" dirty="0"/>
              <a:t>a connection. Only after this phase has been successfully completed can the </a:t>
            </a:r>
            <a:r>
              <a:rPr lang="en-US" dirty="0">
                <a:solidFill>
                  <a:srgbClr val="FF0000"/>
                </a:solidFill>
              </a:rPr>
              <a:t>data transfer </a:t>
            </a:r>
            <a:r>
              <a:rPr lang="en-US" dirty="0"/>
              <a:t>phase be started and data transported. Then comes the </a:t>
            </a:r>
            <a:r>
              <a:rPr lang="en-US" dirty="0">
                <a:solidFill>
                  <a:srgbClr val="FF0000"/>
                </a:solidFill>
              </a:rPr>
              <a:t>release phase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Connectionless </a:t>
            </a:r>
            <a:r>
              <a:rPr lang="en-US" dirty="0"/>
              <a:t>communication </a:t>
            </a:r>
            <a:r>
              <a:rPr lang="en-US" dirty="0" smtClean="0"/>
              <a:t>does not </a:t>
            </a:r>
            <a:r>
              <a:rPr lang="en-US" dirty="0"/>
              <a:t>have these phases. It just sends the data.</a:t>
            </a:r>
            <a:endParaRPr lang="en-SG" dirty="0"/>
          </a:p>
          <a:p>
            <a:pPr marL="514350" lvl="0" indent="-514350"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90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660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CZ3006/CSC302  Net-centric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 Li (Asst Prof)</dc:creator>
  <cp:lastModifiedBy>limo</cp:lastModifiedBy>
  <cp:revision>210</cp:revision>
  <dcterms:created xsi:type="dcterms:W3CDTF">2006-08-16T00:00:00Z</dcterms:created>
  <dcterms:modified xsi:type="dcterms:W3CDTF">2014-08-19T07:53:06Z</dcterms:modified>
</cp:coreProperties>
</file>