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0" r:id="rId2"/>
    <p:sldId id="259" r:id="rId3"/>
    <p:sldId id="274" r:id="rId4"/>
    <p:sldId id="257" r:id="rId5"/>
    <p:sldId id="260" r:id="rId6"/>
    <p:sldId id="281" r:id="rId7"/>
    <p:sldId id="265" r:id="rId8"/>
    <p:sldId id="277" r:id="rId9"/>
    <p:sldId id="264" r:id="rId10"/>
    <p:sldId id="276" r:id="rId11"/>
    <p:sldId id="27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91939-F8F6-4492-9B42-2E9EC0BFD819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06364-59F6-4F05-BC67-0C26BA5C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4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0D2680F-CBF6-404F-8B98-8FEC9748C94C}" type="slidenum">
              <a:rPr lang="en-US">
                <a:latin typeface="Arial" charset="0"/>
                <a:cs typeface="Arial" charset="0"/>
              </a:rPr>
              <a:pPr/>
              <a:t>6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1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The Data Link Layer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6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96"/>
          <p:cNvGrpSpPr>
            <a:grpSpLocks/>
          </p:cNvGrpSpPr>
          <p:nvPr/>
        </p:nvGrpSpPr>
        <p:grpSpPr bwMode="auto">
          <a:xfrm>
            <a:off x="381000" y="2066925"/>
            <a:ext cx="1055688" cy="1833562"/>
            <a:chOff x="199" y="867"/>
            <a:chExt cx="665" cy="1155"/>
          </a:xfrm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99" y="867"/>
              <a:ext cx="185" cy="195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0</a:t>
              </a:r>
            </a:p>
          </p:txBody>
        </p:sp>
        <p:sp>
          <p:nvSpPr>
            <p:cNvPr id="68" name="Rectangle 6"/>
            <p:cNvSpPr>
              <a:spLocks noChangeArrowheads="1"/>
            </p:cNvSpPr>
            <p:nvPr/>
          </p:nvSpPr>
          <p:spPr bwMode="auto">
            <a:xfrm>
              <a:off x="679" y="1827"/>
              <a:ext cx="185" cy="195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0</a:t>
              </a:r>
            </a:p>
          </p:txBody>
        </p:sp>
        <p:cxnSp>
          <p:nvCxnSpPr>
            <p:cNvPr id="69" name="AutoShape 7"/>
            <p:cNvCxnSpPr>
              <a:cxnSpLocks noChangeShapeType="1"/>
              <a:stCxn id="67" idx="2"/>
              <a:endCxn id="68" idx="0"/>
            </p:cNvCxnSpPr>
            <p:nvPr/>
          </p:nvCxnSpPr>
          <p:spPr bwMode="auto">
            <a:xfrm>
              <a:off x="292" y="1062"/>
              <a:ext cx="480" cy="76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0" name="Group 97"/>
          <p:cNvGrpSpPr>
            <a:grpSpLocks/>
          </p:cNvGrpSpPr>
          <p:nvPr/>
        </p:nvGrpSpPr>
        <p:grpSpPr bwMode="auto">
          <a:xfrm>
            <a:off x="914400" y="2066925"/>
            <a:ext cx="1055688" cy="1833562"/>
            <a:chOff x="535" y="867"/>
            <a:chExt cx="665" cy="1155"/>
          </a:xfrm>
        </p:grpSpPr>
        <p:sp>
          <p:nvSpPr>
            <p:cNvPr id="71" name="Rectangle 9"/>
            <p:cNvSpPr>
              <a:spLocks noChangeArrowheads="1"/>
            </p:cNvSpPr>
            <p:nvPr/>
          </p:nvSpPr>
          <p:spPr bwMode="auto">
            <a:xfrm>
              <a:off x="535" y="867"/>
              <a:ext cx="185" cy="195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1</a:t>
              </a:r>
            </a:p>
          </p:txBody>
        </p:sp>
        <p:sp>
          <p:nvSpPr>
            <p:cNvPr id="72" name="Rectangle 10"/>
            <p:cNvSpPr>
              <a:spLocks noChangeArrowheads="1"/>
            </p:cNvSpPr>
            <p:nvPr/>
          </p:nvSpPr>
          <p:spPr bwMode="auto">
            <a:xfrm>
              <a:off x="1015" y="1827"/>
              <a:ext cx="185" cy="195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1</a:t>
              </a:r>
            </a:p>
          </p:txBody>
        </p:sp>
        <p:cxnSp>
          <p:nvCxnSpPr>
            <p:cNvPr id="73" name="AutoShape 11"/>
            <p:cNvCxnSpPr>
              <a:cxnSpLocks noChangeShapeType="1"/>
              <a:stCxn id="71" idx="2"/>
              <a:endCxn id="72" idx="0"/>
            </p:cNvCxnSpPr>
            <p:nvPr/>
          </p:nvCxnSpPr>
          <p:spPr bwMode="auto">
            <a:xfrm>
              <a:off x="628" y="1062"/>
              <a:ext cx="480" cy="76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6" name="Group 98"/>
          <p:cNvGrpSpPr>
            <a:grpSpLocks/>
          </p:cNvGrpSpPr>
          <p:nvPr/>
        </p:nvGrpSpPr>
        <p:grpSpPr bwMode="auto">
          <a:xfrm>
            <a:off x="1447799" y="2066926"/>
            <a:ext cx="914400" cy="1468438"/>
            <a:chOff x="871" y="867"/>
            <a:chExt cx="576" cy="925"/>
          </a:xfrm>
        </p:grpSpPr>
        <p:sp>
          <p:nvSpPr>
            <p:cNvPr id="77" name="Rectangle 66"/>
            <p:cNvSpPr>
              <a:spLocks noChangeArrowheads="1"/>
            </p:cNvSpPr>
            <p:nvPr/>
          </p:nvSpPr>
          <p:spPr bwMode="auto">
            <a:xfrm>
              <a:off x="871" y="867"/>
              <a:ext cx="185" cy="195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 dirty="0"/>
                <a:t>2</a:t>
              </a:r>
            </a:p>
          </p:txBody>
        </p:sp>
        <p:sp>
          <p:nvSpPr>
            <p:cNvPr id="78" name="Line 68"/>
            <p:cNvSpPr>
              <a:spLocks noChangeShapeType="1"/>
            </p:cNvSpPr>
            <p:nvPr/>
          </p:nvSpPr>
          <p:spPr bwMode="auto">
            <a:xfrm>
              <a:off x="967" y="1059"/>
              <a:ext cx="480" cy="733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79" name="Group 99"/>
          <p:cNvGrpSpPr>
            <a:grpSpLocks/>
          </p:cNvGrpSpPr>
          <p:nvPr/>
        </p:nvGrpSpPr>
        <p:grpSpPr bwMode="auto">
          <a:xfrm>
            <a:off x="1981200" y="2078037"/>
            <a:ext cx="1044575" cy="1838325"/>
            <a:chOff x="1207" y="874"/>
            <a:chExt cx="658" cy="1158"/>
          </a:xfrm>
        </p:grpSpPr>
        <p:sp>
          <p:nvSpPr>
            <p:cNvPr id="80" name="Rectangle 13"/>
            <p:cNvSpPr>
              <a:spLocks noChangeArrowheads="1"/>
            </p:cNvSpPr>
            <p:nvPr/>
          </p:nvSpPr>
          <p:spPr bwMode="auto">
            <a:xfrm>
              <a:off x="1207" y="874"/>
              <a:ext cx="185" cy="195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3</a:t>
              </a:r>
            </a:p>
          </p:txBody>
        </p:sp>
        <p:cxnSp>
          <p:nvCxnSpPr>
            <p:cNvPr id="81" name="AutoShape 15"/>
            <p:cNvCxnSpPr>
              <a:cxnSpLocks noChangeShapeType="1"/>
              <a:stCxn id="80" idx="2"/>
              <a:endCxn id="82" idx="0"/>
            </p:cNvCxnSpPr>
            <p:nvPr/>
          </p:nvCxnSpPr>
          <p:spPr bwMode="auto">
            <a:xfrm>
              <a:off x="1300" y="1069"/>
              <a:ext cx="473" cy="768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" name="Rectangle 70"/>
            <p:cNvSpPr>
              <a:spLocks noChangeArrowheads="1"/>
            </p:cNvSpPr>
            <p:nvPr/>
          </p:nvSpPr>
          <p:spPr bwMode="auto">
            <a:xfrm>
              <a:off x="1680" y="1837"/>
              <a:ext cx="185" cy="195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3</a:t>
              </a:r>
            </a:p>
          </p:txBody>
        </p:sp>
      </p:grpSp>
      <p:sp>
        <p:nvSpPr>
          <p:cNvPr id="83" name="Rectangle 66"/>
          <p:cNvSpPr>
            <a:spLocks noChangeArrowheads="1"/>
          </p:cNvSpPr>
          <p:nvPr/>
        </p:nvSpPr>
        <p:spPr bwMode="auto">
          <a:xfrm>
            <a:off x="2210594" y="3602038"/>
            <a:ext cx="293688" cy="309563"/>
          </a:xfrm>
          <a:prstGeom prst="rect">
            <a:avLst/>
          </a:prstGeom>
          <a:solidFill>
            <a:srgbClr val="DDD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 dirty="0"/>
              <a:t>2</a:t>
            </a:r>
          </a:p>
        </p:txBody>
      </p:sp>
      <p:cxnSp>
        <p:nvCxnSpPr>
          <p:cNvPr id="84" name="AutoShape 36"/>
          <p:cNvCxnSpPr>
            <a:cxnSpLocks noChangeShapeType="1"/>
          </p:cNvCxnSpPr>
          <p:nvPr/>
        </p:nvCxnSpPr>
        <p:spPr bwMode="auto">
          <a:xfrm flipV="1">
            <a:off x="1295718" y="2840037"/>
            <a:ext cx="527526" cy="735649"/>
          </a:xfrm>
          <a:prstGeom prst="straightConnector1">
            <a:avLst/>
          </a:prstGeom>
          <a:noFill/>
          <a:ln w="9525">
            <a:solidFill>
              <a:srgbClr val="00008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36"/>
          <p:cNvCxnSpPr>
            <a:cxnSpLocks noChangeShapeType="1"/>
          </p:cNvCxnSpPr>
          <p:nvPr/>
        </p:nvCxnSpPr>
        <p:spPr bwMode="auto">
          <a:xfrm flipV="1">
            <a:off x="1840232" y="2855276"/>
            <a:ext cx="527526" cy="735649"/>
          </a:xfrm>
          <a:prstGeom prst="straightConnector1">
            <a:avLst/>
          </a:prstGeom>
          <a:noFill/>
          <a:ln w="9525">
            <a:solidFill>
              <a:srgbClr val="00008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AutoShape 36"/>
          <p:cNvCxnSpPr>
            <a:cxnSpLocks noChangeShapeType="1"/>
          </p:cNvCxnSpPr>
          <p:nvPr/>
        </p:nvCxnSpPr>
        <p:spPr bwMode="auto">
          <a:xfrm flipV="1">
            <a:off x="2367758" y="2840037"/>
            <a:ext cx="527526" cy="735649"/>
          </a:xfrm>
          <a:prstGeom prst="straightConnector1">
            <a:avLst/>
          </a:prstGeom>
          <a:noFill/>
          <a:ln w="9525">
            <a:solidFill>
              <a:srgbClr val="00008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AutoShape 36"/>
          <p:cNvCxnSpPr>
            <a:cxnSpLocks noChangeShapeType="1"/>
          </p:cNvCxnSpPr>
          <p:nvPr/>
        </p:nvCxnSpPr>
        <p:spPr bwMode="auto">
          <a:xfrm flipV="1">
            <a:off x="2895284" y="2871151"/>
            <a:ext cx="527526" cy="735649"/>
          </a:xfrm>
          <a:prstGeom prst="straightConnector1">
            <a:avLst/>
          </a:prstGeom>
          <a:noFill/>
          <a:ln w="9525">
            <a:solidFill>
              <a:srgbClr val="00008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Text Box 67"/>
          <p:cNvSpPr txBox="1">
            <a:spLocks noChangeArrowheads="1"/>
          </p:cNvSpPr>
          <p:nvPr/>
        </p:nvSpPr>
        <p:spPr bwMode="auto">
          <a:xfrm>
            <a:off x="1733550" y="2626518"/>
            <a:ext cx="2365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F3300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95" name="Text Box 67"/>
          <p:cNvSpPr txBox="1">
            <a:spLocks noChangeArrowheads="1"/>
          </p:cNvSpPr>
          <p:nvPr/>
        </p:nvSpPr>
        <p:spPr bwMode="auto">
          <a:xfrm>
            <a:off x="2311877" y="2626517"/>
            <a:ext cx="2365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F3300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96" name="Text Box 67"/>
          <p:cNvSpPr txBox="1">
            <a:spLocks noChangeArrowheads="1"/>
          </p:cNvSpPr>
          <p:nvPr/>
        </p:nvSpPr>
        <p:spPr bwMode="auto">
          <a:xfrm>
            <a:off x="2777015" y="2641757"/>
            <a:ext cx="2365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F3300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97" name="Text Box 67"/>
          <p:cNvSpPr txBox="1">
            <a:spLocks noChangeArrowheads="1"/>
          </p:cNvSpPr>
          <p:nvPr/>
        </p:nvSpPr>
        <p:spPr bwMode="auto">
          <a:xfrm>
            <a:off x="3304541" y="2641756"/>
            <a:ext cx="2365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F3300"/>
                </a:solidFill>
                <a:latin typeface="Arial Black" pitchFamily="34" charset="0"/>
              </a:rPr>
              <a:t>x</a:t>
            </a:r>
          </a:p>
        </p:txBody>
      </p:sp>
      <p:grpSp>
        <p:nvGrpSpPr>
          <p:cNvPr id="98" name="Group 96"/>
          <p:cNvGrpSpPr>
            <a:grpSpLocks/>
          </p:cNvGrpSpPr>
          <p:nvPr/>
        </p:nvGrpSpPr>
        <p:grpSpPr bwMode="auto">
          <a:xfrm>
            <a:off x="2601118" y="2078037"/>
            <a:ext cx="1055688" cy="1833562"/>
            <a:chOff x="199" y="867"/>
            <a:chExt cx="665" cy="1155"/>
          </a:xfrm>
        </p:grpSpPr>
        <p:sp>
          <p:nvSpPr>
            <p:cNvPr id="99" name="Rectangle 5"/>
            <p:cNvSpPr>
              <a:spLocks noChangeArrowheads="1"/>
            </p:cNvSpPr>
            <p:nvPr/>
          </p:nvSpPr>
          <p:spPr bwMode="auto">
            <a:xfrm>
              <a:off x="199" y="867"/>
              <a:ext cx="185" cy="195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100" name="Rectangle 6"/>
            <p:cNvSpPr>
              <a:spLocks noChangeArrowheads="1"/>
            </p:cNvSpPr>
            <p:nvPr/>
          </p:nvSpPr>
          <p:spPr bwMode="auto">
            <a:xfrm>
              <a:off x="679" y="1827"/>
              <a:ext cx="185" cy="195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0</a:t>
              </a:r>
            </a:p>
          </p:txBody>
        </p:sp>
        <p:cxnSp>
          <p:nvCxnSpPr>
            <p:cNvPr id="101" name="AutoShape 7"/>
            <p:cNvCxnSpPr>
              <a:cxnSpLocks noChangeShapeType="1"/>
              <a:stCxn id="99" idx="2"/>
              <a:endCxn id="100" idx="0"/>
            </p:cNvCxnSpPr>
            <p:nvPr/>
          </p:nvCxnSpPr>
          <p:spPr bwMode="auto">
            <a:xfrm>
              <a:off x="292" y="1062"/>
              <a:ext cx="480" cy="76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2" name="Text Box 67"/>
          <p:cNvSpPr txBox="1">
            <a:spLocks noChangeArrowheads="1"/>
          </p:cNvSpPr>
          <p:nvPr/>
        </p:nvSpPr>
        <p:spPr bwMode="auto">
          <a:xfrm>
            <a:off x="3504406" y="3632200"/>
            <a:ext cx="2365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F3300"/>
                </a:solidFill>
                <a:latin typeface="Arial Black" pitchFamily="34" charset="0"/>
              </a:rPr>
              <a:t>x</a:t>
            </a:r>
          </a:p>
        </p:txBody>
      </p:sp>
      <p:grpSp>
        <p:nvGrpSpPr>
          <p:cNvPr id="103" name="Group 79"/>
          <p:cNvGrpSpPr>
            <a:grpSpLocks/>
          </p:cNvGrpSpPr>
          <p:nvPr/>
        </p:nvGrpSpPr>
        <p:grpSpPr bwMode="auto">
          <a:xfrm>
            <a:off x="3510757" y="2763837"/>
            <a:ext cx="554038" cy="807721"/>
            <a:chOff x="1763" y="1385"/>
            <a:chExt cx="535" cy="775"/>
          </a:xfrm>
        </p:grpSpPr>
        <p:cxnSp>
          <p:nvCxnSpPr>
            <p:cNvPr id="104" name="AutoShape 76"/>
            <p:cNvCxnSpPr>
              <a:cxnSpLocks noChangeShapeType="1"/>
            </p:cNvCxnSpPr>
            <p:nvPr/>
          </p:nvCxnSpPr>
          <p:spPr bwMode="auto">
            <a:xfrm flipV="1">
              <a:off x="1763" y="1385"/>
              <a:ext cx="535" cy="775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5" name="Rectangle 78"/>
            <p:cNvSpPr>
              <a:spLocks noChangeArrowheads="1"/>
            </p:cNvSpPr>
            <p:nvPr/>
          </p:nvSpPr>
          <p:spPr bwMode="auto">
            <a:xfrm>
              <a:off x="1830" y="1657"/>
              <a:ext cx="19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rgbClr val="FF3300"/>
                  </a:solidFill>
                </a:rPr>
                <a:t>4</a:t>
              </a:r>
              <a:endParaRPr lang="en-US" sz="2000" b="1" dirty="0">
                <a:solidFill>
                  <a:srgbClr val="FF3300"/>
                </a:solidFill>
              </a:endParaRPr>
            </a:p>
          </p:txBody>
        </p:sp>
      </p:grpSp>
      <p:sp>
        <p:nvSpPr>
          <p:cNvPr id="106" name="Text Box 67"/>
          <p:cNvSpPr txBox="1">
            <a:spLocks noChangeArrowheads="1"/>
          </p:cNvSpPr>
          <p:nvPr/>
        </p:nvSpPr>
        <p:spPr bwMode="auto">
          <a:xfrm>
            <a:off x="3885406" y="2641600"/>
            <a:ext cx="2365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F3300"/>
                </a:solidFill>
                <a:latin typeface="Arial Black" pitchFamily="34" charset="0"/>
              </a:rPr>
              <a:t>x</a:t>
            </a:r>
          </a:p>
        </p:txBody>
      </p:sp>
      <p:grpSp>
        <p:nvGrpSpPr>
          <p:cNvPr id="107" name="Group 97"/>
          <p:cNvGrpSpPr>
            <a:grpSpLocks/>
          </p:cNvGrpSpPr>
          <p:nvPr/>
        </p:nvGrpSpPr>
        <p:grpSpPr bwMode="auto">
          <a:xfrm>
            <a:off x="3221831" y="2057400"/>
            <a:ext cx="1055688" cy="1833562"/>
            <a:chOff x="535" y="867"/>
            <a:chExt cx="665" cy="1155"/>
          </a:xfrm>
        </p:grpSpPr>
        <p:sp>
          <p:nvSpPr>
            <p:cNvPr id="108" name="Rectangle 9"/>
            <p:cNvSpPr>
              <a:spLocks noChangeArrowheads="1"/>
            </p:cNvSpPr>
            <p:nvPr/>
          </p:nvSpPr>
          <p:spPr bwMode="auto">
            <a:xfrm>
              <a:off x="535" y="867"/>
              <a:ext cx="185" cy="195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109" name="Rectangle 10"/>
            <p:cNvSpPr>
              <a:spLocks noChangeArrowheads="1"/>
            </p:cNvSpPr>
            <p:nvPr/>
          </p:nvSpPr>
          <p:spPr bwMode="auto">
            <a:xfrm>
              <a:off x="1015" y="1827"/>
              <a:ext cx="185" cy="195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1</a:t>
              </a:r>
            </a:p>
          </p:txBody>
        </p:sp>
        <p:cxnSp>
          <p:nvCxnSpPr>
            <p:cNvPr id="110" name="AutoShape 11"/>
            <p:cNvCxnSpPr>
              <a:cxnSpLocks noChangeShapeType="1"/>
              <a:stCxn id="108" idx="2"/>
              <a:endCxn id="109" idx="0"/>
            </p:cNvCxnSpPr>
            <p:nvPr/>
          </p:nvCxnSpPr>
          <p:spPr bwMode="auto">
            <a:xfrm>
              <a:off x="628" y="1062"/>
              <a:ext cx="480" cy="76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1" name="Group 98"/>
          <p:cNvGrpSpPr>
            <a:grpSpLocks/>
          </p:cNvGrpSpPr>
          <p:nvPr/>
        </p:nvGrpSpPr>
        <p:grpSpPr bwMode="auto">
          <a:xfrm>
            <a:off x="3755230" y="2057401"/>
            <a:ext cx="914400" cy="1468438"/>
            <a:chOff x="871" y="867"/>
            <a:chExt cx="576" cy="925"/>
          </a:xfrm>
        </p:grpSpPr>
        <p:sp>
          <p:nvSpPr>
            <p:cNvPr id="112" name="Rectangle 66"/>
            <p:cNvSpPr>
              <a:spLocks noChangeArrowheads="1"/>
            </p:cNvSpPr>
            <p:nvPr/>
          </p:nvSpPr>
          <p:spPr bwMode="auto">
            <a:xfrm>
              <a:off x="871" y="867"/>
              <a:ext cx="185" cy="195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 dirty="0"/>
                <a:t>2</a:t>
              </a:r>
            </a:p>
          </p:txBody>
        </p:sp>
        <p:sp>
          <p:nvSpPr>
            <p:cNvPr id="113" name="Line 68"/>
            <p:cNvSpPr>
              <a:spLocks noChangeShapeType="1"/>
            </p:cNvSpPr>
            <p:nvPr/>
          </p:nvSpPr>
          <p:spPr bwMode="auto">
            <a:xfrm>
              <a:off x="967" y="1059"/>
              <a:ext cx="480" cy="733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14" name="Group 99"/>
          <p:cNvGrpSpPr>
            <a:grpSpLocks/>
          </p:cNvGrpSpPr>
          <p:nvPr/>
        </p:nvGrpSpPr>
        <p:grpSpPr bwMode="auto">
          <a:xfrm>
            <a:off x="4288631" y="2068512"/>
            <a:ext cx="1044575" cy="1838325"/>
            <a:chOff x="1207" y="874"/>
            <a:chExt cx="658" cy="1158"/>
          </a:xfrm>
        </p:grpSpPr>
        <p:sp>
          <p:nvSpPr>
            <p:cNvPr id="115" name="Rectangle 13"/>
            <p:cNvSpPr>
              <a:spLocks noChangeArrowheads="1"/>
            </p:cNvSpPr>
            <p:nvPr/>
          </p:nvSpPr>
          <p:spPr bwMode="auto">
            <a:xfrm>
              <a:off x="1207" y="874"/>
              <a:ext cx="185" cy="195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3</a:t>
              </a:r>
            </a:p>
          </p:txBody>
        </p:sp>
        <p:cxnSp>
          <p:nvCxnSpPr>
            <p:cNvPr id="116" name="AutoShape 15"/>
            <p:cNvCxnSpPr>
              <a:cxnSpLocks noChangeShapeType="1"/>
              <a:stCxn id="115" idx="2"/>
              <a:endCxn id="117" idx="0"/>
            </p:cNvCxnSpPr>
            <p:nvPr/>
          </p:nvCxnSpPr>
          <p:spPr bwMode="auto">
            <a:xfrm>
              <a:off x="1300" y="1069"/>
              <a:ext cx="473" cy="768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7" name="Rectangle 70"/>
            <p:cNvSpPr>
              <a:spLocks noChangeArrowheads="1"/>
            </p:cNvSpPr>
            <p:nvPr/>
          </p:nvSpPr>
          <p:spPr bwMode="auto">
            <a:xfrm>
              <a:off x="1680" y="1837"/>
              <a:ext cx="185" cy="195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3</a:t>
              </a:r>
            </a:p>
          </p:txBody>
        </p:sp>
      </p:grpSp>
      <p:sp>
        <p:nvSpPr>
          <p:cNvPr id="118" name="Rectangle 66"/>
          <p:cNvSpPr>
            <a:spLocks noChangeArrowheads="1"/>
          </p:cNvSpPr>
          <p:nvPr/>
        </p:nvSpPr>
        <p:spPr bwMode="auto">
          <a:xfrm>
            <a:off x="4506118" y="3602037"/>
            <a:ext cx="293688" cy="309563"/>
          </a:xfrm>
          <a:prstGeom prst="rect">
            <a:avLst/>
          </a:prstGeom>
          <a:solidFill>
            <a:srgbClr val="DDD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119" name="Text Box 67"/>
          <p:cNvSpPr txBox="1">
            <a:spLocks noChangeArrowheads="1"/>
          </p:cNvSpPr>
          <p:nvPr/>
        </p:nvSpPr>
        <p:spPr bwMode="auto">
          <a:xfrm>
            <a:off x="4182268" y="3632200"/>
            <a:ext cx="2365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F3300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120" name="Text Box 67"/>
          <p:cNvSpPr txBox="1">
            <a:spLocks noChangeArrowheads="1"/>
          </p:cNvSpPr>
          <p:nvPr/>
        </p:nvSpPr>
        <p:spPr bwMode="auto">
          <a:xfrm>
            <a:off x="4715668" y="3632200"/>
            <a:ext cx="2365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F3300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121" name="Text Box 67"/>
          <p:cNvSpPr txBox="1">
            <a:spLocks noChangeArrowheads="1"/>
          </p:cNvSpPr>
          <p:nvPr/>
        </p:nvSpPr>
        <p:spPr bwMode="auto">
          <a:xfrm>
            <a:off x="5249068" y="3632200"/>
            <a:ext cx="2365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F3300"/>
                </a:solidFill>
                <a:latin typeface="Arial Black" pitchFamily="34" charset="0"/>
              </a:rPr>
              <a:t>x</a:t>
            </a:r>
          </a:p>
        </p:txBody>
      </p:sp>
      <p:grpSp>
        <p:nvGrpSpPr>
          <p:cNvPr id="122" name="Group 96"/>
          <p:cNvGrpSpPr>
            <a:grpSpLocks/>
          </p:cNvGrpSpPr>
          <p:nvPr/>
        </p:nvGrpSpPr>
        <p:grpSpPr bwMode="auto">
          <a:xfrm>
            <a:off x="4800600" y="2078037"/>
            <a:ext cx="1055688" cy="1833562"/>
            <a:chOff x="199" y="867"/>
            <a:chExt cx="665" cy="1155"/>
          </a:xfrm>
        </p:grpSpPr>
        <p:sp>
          <p:nvSpPr>
            <p:cNvPr id="123" name="Rectangle 5"/>
            <p:cNvSpPr>
              <a:spLocks noChangeArrowheads="1"/>
            </p:cNvSpPr>
            <p:nvPr/>
          </p:nvSpPr>
          <p:spPr bwMode="auto">
            <a:xfrm>
              <a:off x="199" y="867"/>
              <a:ext cx="185" cy="195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124" name="Rectangle 6"/>
            <p:cNvSpPr>
              <a:spLocks noChangeArrowheads="1"/>
            </p:cNvSpPr>
            <p:nvPr/>
          </p:nvSpPr>
          <p:spPr bwMode="auto">
            <a:xfrm>
              <a:off x="679" y="1827"/>
              <a:ext cx="185" cy="195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0</a:t>
              </a:r>
            </a:p>
          </p:txBody>
        </p:sp>
        <p:cxnSp>
          <p:nvCxnSpPr>
            <p:cNvPr id="125" name="AutoShape 7"/>
            <p:cNvCxnSpPr>
              <a:cxnSpLocks noChangeShapeType="1"/>
              <a:stCxn id="123" idx="2"/>
              <a:endCxn id="124" idx="0"/>
            </p:cNvCxnSpPr>
            <p:nvPr/>
          </p:nvCxnSpPr>
          <p:spPr bwMode="auto">
            <a:xfrm>
              <a:off x="292" y="1062"/>
              <a:ext cx="480" cy="76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6" name="Group 97"/>
          <p:cNvGrpSpPr>
            <a:grpSpLocks/>
          </p:cNvGrpSpPr>
          <p:nvPr/>
        </p:nvGrpSpPr>
        <p:grpSpPr bwMode="auto">
          <a:xfrm>
            <a:off x="5421313" y="2057400"/>
            <a:ext cx="1055688" cy="1833562"/>
            <a:chOff x="535" y="867"/>
            <a:chExt cx="665" cy="1155"/>
          </a:xfrm>
        </p:grpSpPr>
        <p:sp>
          <p:nvSpPr>
            <p:cNvPr id="127" name="Rectangle 9"/>
            <p:cNvSpPr>
              <a:spLocks noChangeArrowheads="1"/>
            </p:cNvSpPr>
            <p:nvPr/>
          </p:nvSpPr>
          <p:spPr bwMode="auto">
            <a:xfrm>
              <a:off x="535" y="867"/>
              <a:ext cx="185" cy="195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128" name="Rectangle 10"/>
            <p:cNvSpPr>
              <a:spLocks noChangeArrowheads="1"/>
            </p:cNvSpPr>
            <p:nvPr/>
          </p:nvSpPr>
          <p:spPr bwMode="auto">
            <a:xfrm>
              <a:off x="1015" y="1827"/>
              <a:ext cx="185" cy="195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1</a:t>
              </a:r>
            </a:p>
          </p:txBody>
        </p:sp>
        <p:cxnSp>
          <p:nvCxnSpPr>
            <p:cNvPr id="129" name="AutoShape 11"/>
            <p:cNvCxnSpPr>
              <a:cxnSpLocks noChangeShapeType="1"/>
              <a:stCxn id="127" idx="2"/>
              <a:endCxn id="128" idx="0"/>
            </p:cNvCxnSpPr>
            <p:nvPr/>
          </p:nvCxnSpPr>
          <p:spPr bwMode="auto">
            <a:xfrm>
              <a:off x="628" y="1062"/>
              <a:ext cx="480" cy="76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0" name="Group 98"/>
          <p:cNvGrpSpPr>
            <a:grpSpLocks/>
          </p:cNvGrpSpPr>
          <p:nvPr/>
        </p:nvGrpSpPr>
        <p:grpSpPr bwMode="auto">
          <a:xfrm>
            <a:off x="5954712" y="2057401"/>
            <a:ext cx="914400" cy="1468438"/>
            <a:chOff x="871" y="867"/>
            <a:chExt cx="576" cy="925"/>
          </a:xfrm>
        </p:grpSpPr>
        <p:sp>
          <p:nvSpPr>
            <p:cNvPr id="131" name="Rectangle 66"/>
            <p:cNvSpPr>
              <a:spLocks noChangeArrowheads="1"/>
            </p:cNvSpPr>
            <p:nvPr/>
          </p:nvSpPr>
          <p:spPr bwMode="auto">
            <a:xfrm>
              <a:off x="871" y="867"/>
              <a:ext cx="185" cy="195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 dirty="0"/>
                <a:t>2</a:t>
              </a:r>
            </a:p>
          </p:txBody>
        </p:sp>
        <p:sp>
          <p:nvSpPr>
            <p:cNvPr id="132" name="Line 68"/>
            <p:cNvSpPr>
              <a:spLocks noChangeShapeType="1"/>
            </p:cNvSpPr>
            <p:nvPr/>
          </p:nvSpPr>
          <p:spPr bwMode="auto">
            <a:xfrm>
              <a:off x="967" y="1059"/>
              <a:ext cx="480" cy="733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33" name="Group 99"/>
          <p:cNvGrpSpPr>
            <a:grpSpLocks/>
          </p:cNvGrpSpPr>
          <p:nvPr/>
        </p:nvGrpSpPr>
        <p:grpSpPr bwMode="auto">
          <a:xfrm>
            <a:off x="6488113" y="2068512"/>
            <a:ext cx="1044575" cy="1838325"/>
            <a:chOff x="1207" y="874"/>
            <a:chExt cx="658" cy="1158"/>
          </a:xfrm>
        </p:grpSpPr>
        <p:sp>
          <p:nvSpPr>
            <p:cNvPr id="134" name="Rectangle 13"/>
            <p:cNvSpPr>
              <a:spLocks noChangeArrowheads="1"/>
            </p:cNvSpPr>
            <p:nvPr/>
          </p:nvSpPr>
          <p:spPr bwMode="auto">
            <a:xfrm>
              <a:off x="1207" y="874"/>
              <a:ext cx="185" cy="195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3</a:t>
              </a:r>
            </a:p>
          </p:txBody>
        </p:sp>
        <p:cxnSp>
          <p:nvCxnSpPr>
            <p:cNvPr id="135" name="AutoShape 15"/>
            <p:cNvCxnSpPr>
              <a:cxnSpLocks noChangeShapeType="1"/>
              <a:stCxn id="134" idx="2"/>
              <a:endCxn id="136" idx="0"/>
            </p:cNvCxnSpPr>
            <p:nvPr/>
          </p:nvCxnSpPr>
          <p:spPr bwMode="auto">
            <a:xfrm>
              <a:off x="1300" y="1069"/>
              <a:ext cx="473" cy="768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6" name="Rectangle 70"/>
            <p:cNvSpPr>
              <a:spLocks noChangeArrowheads="1"/>
            </p:cNvSpPr>
            <p:nvPr/>
          </p:nvSpPr>
          <p:spPr bwMode="auto">
            <a:xfrm>
              <a:off x="1680" y="1837"/>
              <a:ext cx="185" cy="195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3</a:t>
              </a:r>
            </a:p>
          </p:txBody>
        </p:sp>
      </p:grpSp>
      <p:sp>
        <p:nvSpPr>
          <p:cNvPr id="137" name="Rectangle 66"/>
          <p:cNvSpPr>
            <a:spLocks noChangeArrowheads="1"/>
          </p:cNvSpPr>
          <p:nvPr/>
        </p:nvSpPr>
        <p:spPr bwMode="auto">
          <a:xfrm>
            <a:off x="6717507" y="3590925"/>
            <a:ext cx="293688" cy="309563"/>
          </a:xfrm>
          <a:prstGeom prst="rect">
            <a:avLst/>
          </a:prstGeom>
          <a:solidFill>
            <a:srgbClr val="DDD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138" name="Text Box 67"/>
          <p:cNvSpPr txBox="1">
            <a:spLocks noChangeArrowheads="1"/>
          </p:cNvSpPr>
          <p:nvPr/>
        </p:nvSpPr>
        <p:spPr bwMode="auto">
          <a:xfrm>
            <a:off x="5725160" y="3638777"/>
            <a:ext cx="236538" cy="352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F3300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139" name="Text Box 67"/>
          <p:cNvSpPr txBox="1">
            <a:spLocks noChangeArrowheads="1"/>
          </p:cNvSpPr>
          <p:nvPr/>
        </p:nvSpPr>
        <p:spPr bwMode="auto">
          <a:xfrm>
            <a:off x="6403022" y="3638777"/>
            <a:ext cx="236538" cy="352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F3300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140" name="Text Box 67"/>
          <p:cNvSpPr txBox="1">
            <a:spLocks noChangeArrowheads="1"/>
          </p:cNvSpPr>
          <p:nvPr/>
        </p:nvSpPr>
        <p:spPr bwMode="auto">
          <a:xfrm>
            <a:off x="6936422" y="3638777"/>
            <a:ext cx="236538" cy="352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F3300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141" name="Text Box 67"/>
          <p:cNvSpPr txBox="1">
            <a:spLocks noChangeArrowheads="1"/>
          </p:cNvSpPr>
          <p:nvPr/>
        </p:nvSpPr>
        <p:spPr bwMode="auto">
          <a:xfrm>
            <a:off x="7469822" y="3638777"/>
            <a:ext cx="236538" cy="352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F3300"/>
                </a:solidFill>
                <a:latin typeface="Arial Black" pitchFamily="34" charset="0"/>
              </a:rPr>
              <a:t>x</a:t>
            </a:r>
          </a:p>
        </p:txBody>
      </p:sp>
      <p:pic>
        <p:nvPicPr>
          <p:cNvPr id="142" name="Picture 109" descr="j0410929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675" y="3991700"/>
            <a:ext cx="342742" cy="449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Picture 1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746" y="3870642"/>
            <a:ext cx="325623" cy="480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4" name="AutoShape 36"/>
          <p:cNvCxnSpPr>
            <a:cxnSpLocks noChangeShapeType="1"/>
          </p:cNvCxnSpPr>
          <p:nvPr/>
        </p:nvCxnSpPr>
        <p:spPr bwMode="auto">
          <a:xfrm flipV="1">
            <a:off x="7984530" y="2799715"/>
            <a:ext cx="527526" cy="735649"/>
          </a:xfrm>
          <a:prstGeom prst="straightConnector1">
            <a:avLst/>
          </a:prstGeom>
          <a:noFill/>
          <a:ln w="9525">
            <a:solidFill>
              <a:srgbClr val="00008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9402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94" grpId="0"/>
      <p:bldP spid="95" grpId="0"/>
      <p:bldP spid="96" grpId="0"/>
      <p:bldP spid="97" grpId="0"/>
      <p:bldP spid="102" grpId="0"/>
      <p:bldP spid="106" grpId="0"/>
      <p:bldP spid="118" grpId="0" animBg="1"/>
      <p:bldP spid="119" grpId="0"/>
      <p:bldP spid="120" grpId="0"/>
      <p:bldP spid="121" grpId="0"/>
      <p:bldP spid="137" grpId="0" animBg="1"/>
      <p:bldP spid="138" grpId="0"/>
      <p:bldP spid="139" grpId="0"/>
      <p:bldP spid="140" grpId="0"/>
      <p:bldP spid="1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382000" cy="6324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400" b="1" smtClean="0"/>
              <a:t>In summary, </a:t>
            </a:r>
            <a:r>
              <a:rPr lang="en-US" sz="3400" b="1" dirty="0" smtClean="0"/>
              <a:t>this might lead to deadlock. Suppose machine A is communicating with machine B, and the window size is 4 (</a:t>
            </a:r>
            <a:r>
              <a:rPr lang="en-US" sz="3400" b="1" dirty="0" err="1" smtClean="0"/>
              <a:t>MaxSeq</a:t>
            </a:r>
            <a:r>
              <a:rPr lang="en-US" sz="3400" b="1" dirty="0" smtClean="0"/>
              <a:t> = 7).  Consider the following scenario: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 smtClean="0"/>
              <a:t>A has sent B frames 0-3, and B has received all of them,  sent back acknowledgements, and shifted its receiving  window to wait for frames 4-7. Under the following conditions, the protocol fails: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400" dirty="0" smtClean="0"/>
              <a:t>If all acknowledgements got lost, A will timeout and retransmit frame 0.  B will reject this duplicated frame 0, and send back a </a:t>
            </a:r>
            <a:r>
              <a:rPr lang="en-US" sz="3400" dirty="0" err="1" smtClean="0"/>
              <a:t>Nak</a:t>
            </a:r>
            <a:r>
              <a:rPr lang="en-US" sz="3400" dirty="0" smtClean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400" dirty="0" smtClean="0"/>
              <a:t>If the </a:t>
            </a:r>
            <a:r>
              <a:rPr lang="en-US" sz="3400" dirty="0" err="1" smtClean="0"/>
              <a:t>Nak</a:t>
            </a:r>
            <a:r>
              <a:rPr lang="en-US" sz="3400" dirty="0" smtClean="0"/>
              <a:t> also got lost, A will go on retransmitting frames 1-3. But B will reject all these duplications WITHOUT sending back  a </a:t>
            </a:r>
            <a:r>
              <a:rPr lang="en-US" sz="3400" dirty="0" err="1" smtClean="0"/>
              <a:t>Nak</a:t>
            </a:r>
            <a:r>
              <a:rPr lang="en-US" sz="3400" dirty="0" smtClean="0"/>
              <a:t> any more since </a:t>
            </a:r>
            <a:r>
              <a:rPr lang="en-US" sz="3400" dirty="0" err="1" smtClean="0"/>
              <a:t>NoNak</a:t>
            </a:r>
            <a:r>
              <a:rPr lang="en-US" sz="3400" dirty="0" smtClean="0"/>
              <a:t> has been set to false.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400" dirty="0" smtClean="0"/>
              <a:t>If there is NO reverse traffic from B to A, A will keep retransmitting frames 0-3, but B will keep rejecting them for ever !</a:t>
            </a:r>
          </a:p>
          <a:p>
            <a:pPr>
              <a:buNone/>
            </a:pPr>
            <a:r>
              <a:rPr lang="en-US" sz="3400" b="1" dirty="0" smtClean="0"/>
              <a:t>Setting the auxiliary timer results in a correct acknowledgement being sent back eventually instead, which resynchronizes.</a:t>
            </a:r>
          </a:p>
          <a:p>
            <a:pPr marL="514350" lvl="0" indent="-514350">
              <a:buAutoNum type="arabicPeriod" startAt="5"/>
            </a:pP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2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2743199"/>
          </a:xfrm>
        </p:spPr>
        <p:txBody>
          <a:bodyPr>
            <a:normAutofit lnSpcReduction="10000"/>
          </a:bodyPr>
          <a:lstStyle/>
          <a:p>
            <a:pPr marL="514350" lvl="0" indent="-514350">
              <a:buAutoNum type="arabicPeriod"/>
            </a:pPr>
            <a:r>
              <a:rPr lang="en-US" b="1" dirty="0" smtClean="0"/>
              <a:t>One </a:t>
            </a:r>
            <a:r>
              <a:rPr lang="en-US" b="1" dirty="0"/>
              <a:t>of your classmates, Scrooge, has pointed out that it is wasteful to end each frame with a flag byte and then begin the next on with a second flag byte. </a:t>
            </a:r>
            <a:r>
              <a:rPr lang="en-US" b="1" dirty="0">
                <a:solidFill>
                  <a:srgbClr val="FF0000"/>
                </a:solidFill>
              </a:rPr>
              <a:t>One flag byte </a:t>
            </a:r>
            <a:r>
              <a:rPr lang="en-US" b="1" dirty="0"/>
              <a:t>could do the job as well, and a byte saved is a byte earned. Do you </a:t>
            </a:r>
            <a:r>
              <a:rPr lang="en-US" b="1" dirty="0" smtClean="0"/>
              <a:t>agree?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</p:txBody>
      </p:sp>
      <p:graphicFrame>
        <p:nvGraphicFramePr>
          <p:cNvPr id="5" name="Group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8813037"/>
              </p:ext>
            </p:extLst>
          </p:nvPr>
        </p:nvGraphicFramePr>
        <p:xfrm>
          <a:off x="990600" y="3962400"/>
          <a:ext cx="6705600" cy="457200"/>
        </p:xfrm>
        <a:graphic>
          <a:graphicData uri="http://schemas.openxmlformats.org/drawingml/2006/table">
            <a:tbl>
              <a:tblPr/>
              <a:tblGrid>
                <a:gridCol w="975161"/>
                <a:gridCol w="1170558"/>
                <a:gridCol w="2363030"/>
                <a:gridCol w="1221690"/>
                <a:gridCol w="975161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FLAG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Header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Payload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Trailer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FLAG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9119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If </a:t>
            </a:r>
            <a:r>
              <a:rPr lang="en-US" dirty="0"/>
              <a:t>you could always count on an endless stream of frames, one flag byte might be enough. But what if a frame ends (with a flag byte) and there are no new frames for 15 minutes. How will the receiver know that the next byte is actually the start of a new frame and not just noise on the line? The protocol is much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with starting and ending flag bytes</a:t>
            </a:r>
            <a:r>
              <a:rPr lang="en-US" dirty="0" smtClean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6759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20000"/>
          </a:bodyPr>
          <a:lstStyle/>
          <a:p>
            <a:pPr marL="514350" lvl="0" indent="-514350">
              <a:buAutoNum type="arabicPeriod" startAt="2"/>
            </a:pPr>
            <a:r>
              <a:rPr lang="en-US" b="1" dirty="0" smtClean="0"/>
              <a:t>Can </a:t>
            </a:r>
            <a:r>
              <a:rPr lang="en-US" b="1" dirty="0"/>
              <a:t>you think of any circumstances under which an open-loop protocol (error-correction code, e.g., a Hamming code) might be preferable to the feedback type protocols discussed throughout this chapter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the propagation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delay is very long</a:t>
            </a:r>
            <a:r>
              <a:rPr lang="en-US" dirty="0"/>
              <a:t>, as in the case of a space probe on or near Mars or Venus, forward error correction is indicated. It is also appropriate, in a military situation in which the receiver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does not want to disclose his location </a:t>
            </a:r>
            <a:r>
              <a:rPr lang="en-US" dirty="0"/>
              <a:t>by transmitting. If the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 rate is low </a:t>
            </a:r>
            <a:r>
              <a:rPr lang="en-US" dirty="0"/>
              <a:t>enough that a error correcting code is good enough, it may also be simpler. Finally,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real-time systems </a:t>
            </a:r>
            <a:r>
              <a:rPr lang="en-US" dirty="0"/>
              <a:t>cannot tolerate waiting for retransmissions</a:t>
            </a:r>
            <a:r>
              <a:rPr lang="en-US" dirty="0" smtClean="0"/>
              <a:t>.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lnSpcReduction="10000"/>
          </a:bodyPr>
          <a:lstStyle/>
          <a:p>
            <a:pPr marL="514350" lvl="0" indent="-514350">
              <a:buAutoNum type="arabicPeriod" startAt="3"/>
            </a:pPr>
            <a:r>
              <a:rPr lang="en-US" b="1" dirty="0" smtClean="0"/>
              <a:t>A </a:t>
            </a:r>
            <a:r>
              <a:rPr lang="en-US" b="1" dirty="0">
                <a:solidFill>
                  <a:srgbClr val="FF0000"/>
                </a:solidFill>
              </a:rPr>
              <a:t>3000-km-long</a:t>
            </a:r>
            <a:r>
              <a:rPr lang="en-US" b="1" dirty="0"/>
              <a:t> T1 trunk (</a:t>
            </a:r>
            <a:r>
              <a:rPr lang="en-US" b="1" dirty="0">
                <a:solidFill>
                  <a:srgbClr val="FF0000"/>
                </a:solidFill>
              </a:rPr>
              <a:t>1.537 Mbps</a:t>
            </a:r>
            <a:r>
              <a:rPr lang="en-US" b="1" dirty="0"/>
              <a:t>) is used to transmit </a:t>
            </a:r>
            <a:r>
              <a:rPr lang="en-US" b="1" dirty="0">
                <a:solidFill>
                  <a:srgbClr val="FF0000"/>
                </a:solidFill>
              </a:rPr>
              <a:t>64-byte</a:t>
            </a:r>
            <a:r>
              <a:rPr lang="en-US" b="1" dirty="0"/>
              <a:t> frames using sliding window protocol 5 (using go-back-n). If the propagation speed is </a:t>
            </a:r>
            <a:r>
              <a:rPr lang="en-US" b="1" dirty="0">
                <a:solidFill>
                  <a:srgbClr val="FF0000"/>
                </a:solidFill>
              </a:rPr>
              <a:t>6 </a:t>
            </a:r>
            <a:r>
              <a:rPr lang="en-US" b="1" dirty="0" smtClean="0">
                <a:solidFill>
                  <a:srgbClr val="FF0000"/>
                </a:solidFill>
              </a:rPr>
              <a:t>µsec/km</a:t>
            </a:r>
            <a:r>
              <a:rPr lang="en-US" b="1" dirty="0" smtClean="0"/>
              <a:t>,  </a:t>
            </a:r>
            <a:r>
              <a:rPr lang="en-US" b="1" dirty="0"/>
              <a:t>how many bits should the sequence number </a:t>
            </a:r>
            <a:r>
              <a:rPr lang="en-US" b="1" dirty="0" smtClean="0"/>
              <a:t>be (</a:t>
            </a:r>
            <a:r>
              <a:rPr lang="en-US" b="1" dirty="0" smtClean="0">
                <a:solidFill>
                  <a:srgbClr val="FF0000"/>
                </a:solidFill>
              </a:rPr>
              <a:t>so full channel utilization can be achieved</a:t>
            </a:r>
            <a:r>
              <a:rPr lang="en-US" b="1" dirty="0" smtClean="0"/>
              <a:t>)? </a:t>
            </a:r>
            <a:endParaRPr lang="en-US" b="1" dirty="0"/>
          </a:p>
          <a:p>
            <a:pPr marL="0" lvl="0" indent="0">
              <a:buNone/>
            </a:pPr>
            <a:endParaRPr lang="en-US" sz="2800" b="1" dirty="0" smtClean="0"/>
          </a:p>
          <a:p>
            <a:r>
              <a:rPr lang="en-US" sz="2400" dirty="0" smtClean="0"/>
              <a:t>Propagation </a:t>
            </a:r>
            <a:r>
              <a:rPr lang="en-US" sz="2400" dirty="0"/>
              <a:t>time is </a:t>
            </a:r>
            <a:r>
              <a:rPr lang="en-US" sz="2400" dirty="0" smtClean="0"/>
              <a:t>3000km</a:t>
            </a:r>
            <a:r>
              <a:rPr lang="en-US" sz="2400" dirty="0"/>
              <a:t>/(</a:t>
            </a:r>
            <a:r>
              <a:rPr lang="en-US" sz="2400" dirty="0" smtClean="0"/>
              <a:t>6µsec/km) = </a:t>
            </a:r>
            <a:r>
              <a:rPr lang="en-US" sz="2400" dirty="0" smtClean="0">
                <a:solidFill>
                  <a:srgbClr val="FF0000"/>
                </a:solidFill>
              </a:rPr>
              <a:t>18 </a:t>
            </a:r>
            <a:r>
              <a:rPr lang="en-US" sz="2400" dirty="0" err="1" smtClean="0">
                <a:solidFill>
                  <a:srgbClr val="FF0000"/>
                </a:solidFill>
              </a:rPr>
              <a:t>ms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Transmission time is 64*8bits/1.537 Mbps = </a:t>
            </a:r>
            <a:r>
              <a:rPr lang="en-US" sz="2400" dirty="0" smtClean="0">
                <a:solidFill>
                  <a:srgbClr val="FF0000"/>
                </a:solidFill>
              </a:rPr>
              <a:t>0.300 </a:t>
            </a:r>
            <a:r>
              <a:rPr lang="en-US" sz="2400" dirty="0" err="1" smtClean="0">
                <a:solidFill>
                  <a:srgbClr val="FF0000"/>
                </a:solidFill>
              </a:rPr>
              <a:t>msec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Round trip time</a:t>
            </a:r>
            <a:r>
              <a:rPr lang="en-US" sz="2400" dirty="0" smtClean="0">
                <a:solidFill>
                  <a:srgbClr val="FF0000"/>
                </a:solidFill>
              </a:rPr>
              <a:t> 18ms + 18ms + 0.3ms = 36.3ms</a:t>
            </a:r>
          </a:p>
          <a:p>
            <a:r>
              <a:rPr lang="en-US" sz="2400" dirty="0" smtClean="0"/>
              <a:t>Allows </a:t>
            </a:r>
            <a:r>
              <a:rPr lang="en-US" sz="2400" dirty="0" smtClean="0">
                <a:solidFill>
                  <a:srgbClr val="FF0000"/>
                </a:solidFill>
              </a:rPr>
              <a:t>121 frames</a:t>
            </a:r>
            <a:r>
              <a:rPr lang="en-US" sz="2400" dirty="0" smtClean="0"/>
              <a:t> to be transmitted before the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ACK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Seven-bit sequence </a:t>
            </a:r>
            <a:r>
              <a:rPr lang="en-US" sz="2400" dirty="0" smtClean="0">
                <a:solidFill>
                  <a:srgbClr val="FF0000"/>
                </a:solidFill>
              </a:rPr>
              <a:t>numbers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  </a:t>
            </a:r>
            <a:r>
              <a:rPr lang="en-US" dirty="0" smtClean="0"/>
              <a:t>What about protocol 6?</a:t>
            </a:r>
            <a:endParaRPr lang="en-SG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52F3BD0-EDB4-49A7-BE91-D647D1C31EF3}" type="slidenum">
              <a:rPr lang="en-US">
                <a:cs typeface="Arial" charset="0"/>
              </a:rPr>
              <a:pPr/>
              <a:t>6</a:t>
            </a:fld>
            <a:endParaRPr lang="en-US">
              <a:cs typeface="Arial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514350"/>
            <a:ext cx="8939212" cy="704850"/>
          </a:xfrm>
        </p:spPr>
        <p:txBody>
          <a:bodyPr/>
          <a:lstStyle/>
          <a:p>
            <a:pPr eaLnBrk="1" hangingPunct="1"/>
            <a:r>
              <a:rPr lang="en-US" sz="3200" smtClean="0"/>
              <a:t>The window size</a:t>
            </a:r>
          </a:p>
        </p:txBody>
      </p:sp>
      <p:grpSp>
        <p:nvGrpSpPr>
          <p:cNvPr id="2" name="Group 149"/>
          <p:cNvGrpSpPr>
            <a:grpSpLocks/>
          </p:cNvGrpSpPr>
          <p:nvPr/>
        </p:nvGrpSpPr>
        <p:grpSpPr bwMode="auto">
          <a:xfrm>
            <a:off x="304800" y="1584325"/>
            <a:ext cx="1787525" cy="3692525"/>
            <a:chOff x="192" y="768"/>
            <a:chExt cx="1126" cy="2326"/>
          </a:xfrm>
        </p:grpSpPr>
        <p:sp>
          <p:nvSpPr>
            <p:cNvPr id="35969" name="PubPieSlice"/>
            <p:cNvSpPr>
              <a:spLocks noEditPoints="1" noChangeArrowheads="1"/>
            </p:cNvSpPr>
            <p:nvPr/>
          </p:nvSpPr>
          <p:spPr bwMode="auto">
            <a:xfrm rot="708861">
              <a:off x="385" y="948"/>
              <a:ext cx="762" cy="781"/>
            </a:xfrm>
            <a:custGeom>
              <a:avLst/>
              <a:gdLst>
                <a:gd name="T0" fmla="*/ 290 w 21600"/>
                <a:gd name="T1" fmla="*/ 11 h 21600"/>
                <a:gd name="T2" fmla="*/ 381 w 21600"/>
                <a:gd name="T3" fmla="*/ 391 h 21600"/>
                <a:gd name="T4" fmla="*/ 46 w 21600"/>
                <a:gd name="T5" fmla="*/ 204 h 21600"/>
                <a:gd name="T6" fmla="*/ 0 60000 65536"/>
                <a:gd name="T7" fmla="*/ 0 60000 65536"/>
                <a:gd name="T8" fmla="*/ 0 60000 65536"/>
                <a:gd name="T9" fmla="*/ 3175 w 21600"/>
                <a:gd name="T10" fmla="*/ 3153 h 21600"/>
                <a:gd name="T11" fmla="*/ 18425 w 21600"/>
                <a:gd name="T12" fmla="*/ 18447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8228" y="310"/>
                  </a:moveTo>
                  <a:cubicBezTo>
                    <a:pt x="5273" y="1035"/>
                    <a:pt x="2761" y="2971"/>
                    <a:pt x="1309" y="5644"/>
                  </a:cubicBezTo>
                  <a:lnTo>
                    <a:pt x="10800" y="10800"/>
                  </a:lnTo>
                  <a:lnTo>
                    <a:pt x="8228" y="31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0" name="PubPieSlice"/>
            <p:cNvSpPr>
              <a:spLocks noEditPoints="1" noChangeArrowheads="1"/>
            </p:cNvSpPr>
            <p:nvPr/>
          </p:nvSpPr>
          <p:spPr bwMode="auto">
            <a:xfrm rot="3423920">
              <a:off x="389" y="943"/>
              <a:ext cx="762" cy="781"/>
            </a:xfrm>
            <a:custGeom>
              <a:avLst/>
              <a:gdLst>
                <a:gd name="T0" fmla="*/ 298 w 21600"/>
                <a:gd name="T1" fmla="*/ 9 h 21600"/>
                <a:gd name="T2" fmla="*/ 381 w 21600"/>
                <a:gd name="T3" fmla="*/ 391 h 21600"/>
                <a:gd name="T4" fmla="*/ 55 w 21600"/>
                <a:gd name="T5" fmla="*/ 188 h 21600"/>
                <a:gd name="T6" fmla="*/ 0 60000 65536"/>
                <a:gd name="T7" fmla="*/ 0 60000 65536"/>
                <a:gd name="T8" fmla="*/ 0 60000 65536"/>
                <a:gd name="T9" fmla="*/ 3175 w 21600"/>
                <a:gd name="T10" fmla="*/ 3153 h 21600"/>
                <a:gd name="T11" fmla="*/ 18425 w 21600"/>
                <a:gd name="T12" fmla="*/ 18447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8444" y="260"/>
                  </a:moveTo>
                  <a:cubicBezTo>
                    <a:pt x="5577" y="900"/>
                    <a:pt x="3095" y="2681"/>
                    <a:pt x="1570" y="5192"/>
                  </a:cubicBezTo>
                  <a:lnTo>
                    <a:pt x="10800" y="10800"/>
                  </a:lnTo>
                  <a:lnTo>
                    <a:pt x="8444" y="26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endParaRPr lang="en-US"/>
            </a:p>
          </p:txBody>
        </p:sp>
        <p:sp>
          <p:nvSpPr>
            <p:cNvPr id="35971" name="PubPieSlice"/>
            <p:cNvSpPr>
              <a:spLocks noEditPoints="1" noChangeArrowheads="1"/>
            </p:cNvSpPr>
            <p:nvPr/>
          </p:nvSpPr>
          <p:spPr bwMode="auto">
            <a:xfrm rot="6400884">
              <a:off x="382" y="936"/>
              <a:ext cx="762" cy="781"/>
            </a:xfrm>
            <a:custGeom>
              <a:avLst/>
              <a:gdLst>
                <a:gd name="T0" fmla="*/ 247 w 21600"/>
                <a:gd name="T1" fmla="*/ 25 h 21600"/>
                <a:gd name="T2" fmla="*/ 381 w 21600"/>
                <a:gd name="T3" fmla="*/ 391 h 21600"/>
                <a:gd name="T4" fmla="*/ 55 w 21600"/>
                <a:gd name="T5" fmla="*/ 188 h 21600"/>
                <a:gd name="T6" fmla="*/ 0 60000 65536"/>
                <a:gd name="T7" fmla="*/ 0 60000 65536"/>
                <a:gd name="T8" fmla="*/ 0 60000 65536"/>
                <a:gd name="T9" fmla="*/ 3175 w 21600"/>
                <a:gd name="T10" fmla="*/ 3153 h 21600"/>
                <a:gd name="T11" fmla="*/ 18425 w 21600"/>
                <a:gd name="T12" fmla="*/ 18447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7014" y="685"/>
                  </a:moveTo>
                  <a:cubicBezTo>
                    <a:pt x="4745" y="1534"/>
                    <a:pt x="2827" y="3121"/>
                    <a:pt x="1570" y="5192"/>
                  </a:cubicBezTo>
                  <a:lnTo>
                    <a:pt x="10800" y="10800"/>
                  </a:lnTo>
                  <a:lnTo>
                    <a:pt x="7014" y="68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2" name="PubPieSlice"/>
            <p:cNvSpPr>
              <a:spLocks noEditPoints="1" noChangeArrowheads="1"/>
            </p:cNvSpPr>
            <p:nvPr/>
          </p:nvSpPr>
          <p:spPr bwMode="auto">
            <a:xfrm rot="8618681">
              <a:off x="385" y="940"/>
              <a:ext cx="762" cy="781"/>
            </a:xfrm>
            <a:custGeom>
              <a:avLst/>
              <a:gdLst>
                <a:gd name="T0" fmla="*/ 285 w 21600"/>
                <a:gd name="T1" fmla="*/ 13 h 21600"/>
                <a:gd name="T2" fmla="*/ 381 w 21600"/>
                <a:gd name="T3" fmla="*/ 391 h 21600"/>
                <a:gd name="T4" fmla="*/ 55 w 21600"/>
                <a:gd name="T5" fmla="*/ 188 h 21600"/>
                <a:gd name="T6" fmla="*/ 0 60000 65536"/>
                <a:gd name="T7" fmla="*/ 0 60000 65536"/>
                <a:gd name="T8" fmla="*/ 0 60000 65536"/>
                <a:gd name="T9" fmla="*/ 3175 w 21600"/>
                <a:gd name="T10" fmla="*/ 3153 h 21600"/>
                <a:gd name="T11" fmla="*/ 18425 w 21600"/>
                <a:gd name="T12" fmla="*/ 18447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8074" y="349"/>
                  </a:moveTo>
                  <a:cubicBezTo>
                    <a:pt x="5359" y="1057"/>
                    <a:pt x="3026" y="2794"/>
                    <a:pt x="1570" y="5192"/>
                  </a:cubicBezTo>
                  <a:lnTo>
                    <a:pt x="10800" y="10800"/>
                  </a:lnTo>
                  <a:lnTo>
                    <a:pt x="8074" y="34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 rot="-10086961">
              <a:off x="375" y="939"/>
              <a:ext cx="788" cy="783"/>
              <a:chOff x="697" y="1160"/>
              <a:chExt cx="788" cy="783"/>
            </a:xfrm>
          </p:grpSpPr>
          <p:sp>
            <p:nvSpPr>
              <p:cNvPr id="35999" name="PubPieSlice"/>
              <p:cNvSpPr>
                <a:spLocks noEditPoints="1" noChangeArrowheads="1"/>
              </p:cNvSpPr>
              <p:nvPr/>
            </p:nvSpPr>
            <p:spPr bwMode="auto">
              <a:xfrm>
                <a:off x="710" y="1162"/>
                <a:ext cx="762" cy="781"/>
              </a:xfrm>
              <a:custGeom>
                <a:avLst/>
                <a:gdLst>
                  <a:gd name="T0" fmla="*/ 290 w 21600"/>
                  <a:gd name="T1" fmla="*/ 11 h 21600"/>
                  <a:gd name="T2" fmla="*/ 381 w 21600"/>
                  <a:gd name="T3" fmla="*/ 391 h 21600"/>
                  <a:gd name="T4" fmla="*/ 46 w 21600"/>
                  <a:gd name="T5" fmla="*/ 204 h 21600"/>
                  <a:gd name="T6" fmla="*/ 0 60000 65536"/>
                  <a:gd name="T7" fmla="*/ 0 60000 65536"/>
                  <a:gd name="T8" fmla="*/ 0 60000 65536"/>
                  <a:gd name="T9" fmla="*/ 3175 w 21600"/>
                  <a:gd name="T10" fmla="*/ 3153 h 21600"/>
                  <a:gd name="T11" fmla="*/ 18425 w 21600"/>
                  <a:gd name="T12" fmla="*/ 18447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>
                    <a:moveTo>
                      <a:pt x="8228" y="310"/>
                    </a:moveTo>
                    <a:cubicBezTo>
                      <a:pt x="5273" y="1035"/>
                      <a:pt x="2761" y="2971"/>
                      <a:pt x="1309" y="5644"/>
                    </a:cubicBezTo>
                    <a:lnTo>
                      <a:pt x="10800" y="10800"/>
                    </a:lnTo>
                    <a:lnTo>
                      <a:pt x="8228" y="31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0" name="PubPieSlice"/>
              <p:cNvSpPr>
                <a:spLocks noEditPoints="1" noChangeArrowheads="1"/>
              </p:cNvSpPr>
              <p:nvPr/>
            </p:nvSpPr>
            <p:spPr bwMode="auto">
              <a:xfrm rot="2712420">
                <a:off x="714" y="1157"/>
                <a:ext cx="762" cy="781"/>
              </a:xfrm>
              <a:custGeom>
                <a:avLst/>
                <a:gdLst>
                  <a:gd name="T0" fmla="*/ 298 w 21600"/>
                  <a:gd name="T1" fmla="*/ 9 h 21600"/>
                  <a:gd name="T2" fmla="*/ 381 w 21600"/>
                  <a:gd name="T3" fmla="*/ 391 h 21600"/>
                  <a:gd name="T4" fmla="*/ 55 w 21600"/>
                  <a:gd name="T5" fmla="*/ 188 h 21600"/>
                  <a:gd name="T6" fmla="*/ 0 60000 65536"/>
                  <a:gd name="T7" fmla="*/ 0 60000 65536"/>
                  <a:gd name="T8" fmla="*/ 0 60000 65536"/>
                  <a:gd name="T9" fmla="*/ 3175 w 21600"/>
                  <a:gd name="T10" fmla="*/ 3153 h 21600"/>
                  <a:gd name="T11" fmla="*/ 18425 w 21600"/>
                  <a:gd name="T12" fmla="*/ 18447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>
                    <a:moveTo>
                      <a:pt x="8444" y="260"/>
                    </a:moveTo>
                    <a:cubicBezTo>
                      <a:pt x="5577" y="900"/>
                      <a:pt x="3095" y="2681"/>
                      <a:pt x="1570" y="5192"/>
                    </a:cubicBezTo>
                    <a:lnTo>
                      <a:pt x="10800" y="10800"/>
                    </a:lnTo>
                    <a:lnTo>
                      <a:pt x="8444" y="26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1" name="PubPieSlice"/>
              <p:cNvSpPr>
                <a:spLocks noEditPoints="1" noChangeArrowheads="1"/>
              </p:cNvSpPr>
              <p:nvPr/>
            </p:nvSpPr>
            <p:spPr bwMode="auto">
              <a:xfrm rot="5689384">
                <a:off x="707" y="1150"/>
                <a:ext cx="762" cy="781"/>
              </a:xfrm>
              <a:custGeom>
                <a:avLst/>
                <a:gdLst>
                  <a:gd name="T0" fmla="*/ 247 w 21600"/>
                  <a:gd name="T1" fmla="*/ 25 h 21600"/>
                  <a:gd name="T2" fmla="*/ 381 w 21600"/>
                  <a:gd name="T3" fmla="*/ 391 h 21600"/>
                  <a:gd name="T4" fmla="*/ 55 w 21600"/>
                  <a:gd name="T5" fmla="*/ 188 h 21600"/>
                  <a:gd name="T6" fmla="*/ 0 60000 65536"/>
                  <a:gd name="T7" fmla="*/ 0 60000 65536"/>
                  <a:gd name="T8" fmla="*/ 0 60000 65536"/>
                  <a:gd name="T9" fmla="*/ 3175 w 21600"/>
                  <a:gd name="T10" fmla="*/ 3153 h 21600"/>
                  <a:gd name="T11" fmla="*/ 18425 w 21600"/>
                  <a:gd name="T12" fmla="*/ 18447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>
                    <a:moveTo>
                      <a:pt x="7014" y="685"/>
                    </a:moveTo>
                    <a:cubicBezTo>
                      <a:pt x="4745" y="1534"/>
                      <a:pt x="2827" y="3121"/>
                      <a:pt x="1570" y="5192"/>
                    </a:cubicBezTo>
                    <a:lnTo>
                      <a:pt x="10800" y="10800"/>
                    </a:lnTo>
                    <a:lnTo>
                      <a:pt x="7014" y="68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2" name="PubPieSlice"/>
              <p:cNvSpPr>
                <a:spLocks noEditPoints="1" noChangeArrowheads="1"/>
              </p:cNvSpPr>
              <p:nvPr/>
            </p:nvSpPr>
            <p:spPr bwMode="auto">
              <a:xfrm rot="7907181">
                <a:off x="710" y="1154"/>
                <a:ext cx="762" cy="781"/>
              </a:xfrm>
              <a:custGeom>
                <a:avLst/>
                <a:gdLst>
                  <a:gd name="T0" fmla="*/ 285 w 21600"/>
                  <a:gd name="T1" fmla="*/ 13 h 21600"/>
                  <a:gd name="T2" fmla="*/ 381 w 21600"/>
                  <a:gd name="T3" fmla="*/ 391 h 21600"/>
                  <a:gd name="T4" fmla="*/ 55 w 21600"/>
                  <a:gd name="T5" fmla="*/ 188 h 21600"/>
                  <a:gd name="T6" fmla="*/ 0 60000 65536"/>
                  <a:gd name="T7" fmla="*/ 0 60000 65536"/>
                  <a:gd name="T8" fmla="*/ 0 60000 65536"/>
                  <a:gd name="T9" fmla="*/ 3175 w 21600"/>
                  <a:gd name="T10" fmla="*/ 3153 h 21600"/>
                  <a:gd name="T11" fmla="*/ 18425 w 21600"/>
                  <a:gd name="T12" fmla="*/ 18447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>
                    <a:moveTo>
                      <a:pt x="8074" y="349"/>
                    </a:moveTo>
                    <a:cubicBezTo>
                      <a:pt x="5359" y="1057"/>
                      <a:pt x="3026" y="2794"/>
                      <a:pt x="1570" y="5192"/>
                    </a:cubicBezTo>
                    <a:lnTo>
                      <a:pt x="10800" y="10800"/>
                    </a:lnTo>
                    <a:lnTo>
                      <a:pt x="8074" y="34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974" name="Text Box 15"/>
            <p:cNvSpPr txBox="1">
              <a:spLocks noChangeArrowheads="1"/>
            </p:cNvSpPr>
            <p:nvPr/>
          </p:nvSpPr>
          <p:spPr bwMode="auto">
            <a:xfrm>
              <a:off x="830" y="76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0</a:t>
              </a:r>
            </a:p>
          </p:txBody>
        </p:sp>
        <p:sp>
          <p:nvSpPr>
            <p:cNvPr id="35975" name="Text Box 16"/>
            <p:cNvSpPr txBox="1">
              <a:spLocks noChangeArrowheads="1"/>
            </p:cNvSpPr>
            <p:nvPr/>
          </p:nvSpPr>
          <p:spPr bwMode="auto">
            <a:xfrm>
              <a:off x="1112" y="100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35976" name="Text Box 17"/>
            <p:cNvSpPr txBox="1">
              <a:spLocks noChangeArrowheads="1"/>
            </p:cNvSpPr>
            <p:nvPr/>
          </p:nvSpPr>
          <p:spPr bwMode="auto">
            <a:xfrm>
              <a:off x="1122" y="132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35977" name="Text Box 18"/>
            <p:cNvSpPr txBox="1">
              <a:spLocks noChangeArrowheads="1"/>
            </p:cNvSpPr>
            <p:nvPr/>
          </p:nvSpPr>
          <p:spPr bwMode="auto">
            <a:xfrm>
              <a:off x="882" y="165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3</a:t>
              </a:r>
            </a:p>
          </p:txBody>
        </p:sp>
        <p:sp>
          <p:nvSpPr>
            <p:cNvPr id="35978" name="Text Box 19"/>
            <p:cNvSpPr txBox="1">
              <a:spLocks noChangeArrowheads="1"/>
            </p:cNvSpPr>
            <p:nvPr/>
          </p:nvSpPr>
          <p:spPr bwMode="auto">
            <a:xfrm>
              <a:off x="492" y="166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4</a:t>
              </a:r>
            </a:p>
          </p:txBody>
        </p:sp>
        <p:sp>
          <p:nvSpPr>
            <p:cNvPr id="35979" name="Text Box 20"/>
            <p:cNvSpPr txBox="1">
              <a:spLocks noChangeArrowheads="1"/>
            </p:cNvSpPr>
            <p:nvPr/>
          </p:nvSpPr>
          <p:spPr bwMode="auto">
            <a:xfrm>
              <a:off x="203" y="138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5</a:t>
              </a:r>
            </a:p>
          </p:txBody>
        </p:sp>
        <p:sp>
          <p:nvSpPr>
            <p:cNvPr id="35980" name="Text Box 21"/>
            <p:cNvSpPr txBox="1">
              <a:spLocks noChangeArrowheads="1"/>
            </p:cNvSpPr>
            <p:nvPr/>
          </p:nvSpPr>
          <p:spPr bwMode="auto">
            <a:xfrm>
              <a:off x="204" y="105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6</a:t>
              </a:r>
            </a:p>
          </p:txBody>
        </p:sp>
        <p:sp>
          <p:nvSpPr>
            <p:cNvPr id="35981" name="Text Box 22"/>
            <p:cNvSpPr txBox="1">
              <a:spLocks noChangeArrowheads="1"/>
            </p:cNvSpPr>
            <p:nvPr/>
          </p:nvSpPr>
          <p:spPr bwMode="auto">
            <a:xfrm>
              <a:off x="460" y="77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7</a:t>
              </a:r>
            </a:p>
          </p:txBody>
        </p:sp>
        <p:sp>
          <p:nvSpPr>
            <p:cNvPr id="35982" name="PubPieSlice"/>
            <p:cNvSpPr>
              <a:spLocks noEditPoints="1" noChangeArrowheads="1"/>
            </p:cNvSpPr>
            <p:nvPr/>
          </p:nvSpPr>
          <p:spPr bwMode="auto">
            <a:xfrm rot="708861">
              <a:off x="374" y="2148"/>
              <a:ext cx="762" cy="781"/>
            </a:xfrm>
            <a:custGeom>
              <a:avLst/>
              <a:gdLst>
                <a:gd name="T0" fmla="*/ 290 w 21600"/>
                <a:gd name="T1" fmla="*/ 11 h 21600"/>
                <a:gd name="T2" fmla="*/ 381 w 21600"/>
                <a:gd name="T3" fmla="*/ 391 h 21600"/>
                <a:gd name="T4" fmla="*/ 46 w 21600"/>
                <a:gd name="T5" fmla="*/ 204 h 21600"/>
                <a:gd name="T6" fmla="*/ 0 60000 65536"/>
                <a:gd name="T7" fmla="*/ 0 60000 65536"/>
                <a:gd name="T8" fmla="*/ 0 60000 65536"/>
                <a:gd name="T9" fmla="*/ 3175 w 21600"/>
                <a:gd name="T10" fmla="*/ 3153 h 21600"/>
                <a:gd name="T11" fmla="*/ 18425 w 21600"/>
                <a:gd name="T12" fmla="*/ 18447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8228" y="310"/>
                  </a:moveTo>
                  <a:cubicBezTo>
                    <a:pt x="5273" y="1035"/>
                    <a:pt x="2761" y="2971"/>
                    <a:pt x="1309" y="5644"/>
                  </a:cubicBezTo>
                  <a:lnTo>
                    <a:pt x="10800" y="10800"/>
                  </a:lnTo>
                  <a:lnTo>
                    <a:pt x="8228" y="31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83" name="PubPieSlice"/>
            <p:cNvSpPr>
              <a:spLocks noEditPoints="1" noChangeArrowheads="1"/>
            </p:cNvSpPr>
            <p:nvPr/>
          </p:nvSpPr>
          <p:spPr bwMode="auto">
            <a:xfrm rot="3423920">
              <a:off x="378" y="2143"/>
              <a:ext cx="762" cy="781"/>
            </a:xfrm>
            <a:custGeom>
              <a:avLst/>
              <a:gdLst>
                <a:gd name="T0" fmla="*/ 298 w 21600"/>
                <a:gd name="T1" fmla="*/ 9 h 21600"/>
                <a:gd name="T2" fmla="*/ 381 w 21600"/>
                <a:gd name="T3" fmla="*/ 391 h 21600"/>
                <a:gd name="T4" fmla="*/ 55 w 21600"/>
                <a:gd name="T5" fmla="*/ 188 h 21600"/>
                <a:gd name="T6" fmla="*/ 0 60000 65536"/>
                <a:gd name="T7" fmla="*/ 0 60000 65536"/>
                <a:gd name="T8" fmla="*/ 0 60000 65536"/>
                <a:gd name="T9" fmla="*/ 3175 w 21600"/>
                <a:gd name="T10" fmla="*/ 3153 h 21600"/>
                <a:gd name="T11" fmla="*/ 18425 w 21600"/>
                <a:gd name="T12" fmla="*/ 18447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8444" y="260"/>
                  </a:moveTo>
                  <a:cubicBezTo>
                    <a:pt x="5577" y="900"/>
                    <a:pt x="3095" y="2681"/>
                    <a:pt x="1570" y="5192"/>
                  </a:cubicBezTo>
                  <a:lnTo>
                    <a:pt x="10800" y="10800"/>
                  </a:lnTo>
                  <a:lnTo>
                    <a:pt x="8444" y="26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endParaRPr lang="en-US"/>
            </a:p>
          </p:txBody>
        </p:sp>
        <p:sp>
          <p:nvSpPr>
            <p:cNvPr id="35984" name="PubPieSlice"/>
            <p:cNvSpPr>
              <a:spLocks noEditPoints="1" noChangeArrowheads="1"/>
            </p:cNvSpPr>
            <p:nvPr/>
          </p:nvSpPr>
          <p:spPr bwMode="auto">
            <a:xfrm rot="6400884">
              <a:off x="371" y="2136"/>
              <a:ext cx="762" cy="781"/>
            </a:xfrm>
            <a:custGeom>
              <a:avLst/>
              <a:gdLst>
                <a:gd name="T0" fmla="*/ 247 w 21600"/>
                <a:gd name="T1" fmla="*/ 25 h 21600"/>
                <a:gd name="T2" fmla="*/ 381 w 21600"/>
                <a:gd name="T3" fmla="*/ 391 h 21600"/>
                <a:gd name="T4" fmla="*/ 55 w 21600"/>
                <a:gd name="T5" fmla="*/ 188 h 21600"/>
                <a:gd name="T6" fmla="*/ 0 60000 65536"/>
                <a:gd name="T7" fmla="*/ 0 60000 65536"/>
                <a:gd name="T8" fmla="*/ 0 60000 65536"/>
                <a:gd name="T9" fmla="*/ 3175 w 21600"/>
                <a:gd name="T10" fmla="*/ 3153 h 21600"/>
                <a:gd name="T11" fmla="*/ 18425 w 21600"/>
                <a:gd name="T12" fmla="*/ 18447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7014" y="685"/>
                  </a:moveTo>
                  <a:cubicBezTo>
                    <a:pt x="4745" y="1534"/>
                    <a:pt x="2827" y="3121"/>
                    <a:pt x="1570" y="5192"/>
                  </a:cubicBezTo>
                  <a:lnTo>
                    <a:pt x="10800" y="10800"/>
                  </a:lnTo>
                  <a:lnTo>
                    <a:pt x="7014" y="68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85" name="PubPieSlice"/>
            <p:cNvSpPr>
              <a:spLocks noEditPoints="1" noChangeArrowheads="1"/>
            </p:cNvSpPr>
            <p:nvPr/>
          </p:nvSpPr>
          <p:spPr bwMode="auto">
            <a:xfrm rot="8618681">
              <a:off x="374" y="2140"/>
              <a:ext cx="762" cy="781"/>
            </a:xfrm>
            <a:custGeom>
              <a:avLst/>
              <a:gdLst>
                <a:gd name="T0" fmla="*/ 285 w 21600"/>
                <a:gd name="T1" fmla="*/ 13 h 21600"/>
                <a:gd name="T2" fmla="*/ 381 w 21600"/>
                <a:gd name="T3" fmla="*/ 391 h 21600"/>
                <a:gd name="T4" fmla="*/ 55 w 21600"/>
                <a:gd name="T5" fmla="*/ 188 h 21600"/>
                <a:gd name="T6" fmla="*/ 0 60000 65536"/>
                <a:gd name="T7" fmla="*/ 0 60000 65536"/>
                <a:gd name="T8" fmla="*/ 0 60000 65536"/>
                <a:gd name="T9" fmla="*/ 3175 w 21600"/>
                <a:gd name="T10" fmla="*/ 3153 h 21600"/>
                <a:gd name="T11" fmla="*/ 18425 w 21600"/>
                <a:gd name="T12" fmla="*/ 18447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8074" y="349"/>
                  </a:moveTo>
                  <a:cubicBezTo>
                    <a:pt x="5359" y="1057"/>
                    <a:pt x="3026" y="2794"/>
                    <a:pt x="1570" y="5192"/>
                  </a:cubicBezTo>
                  <a:lnTo>
                    <a:pt x="10800" y="10800"/>
                  </a:lnTo>
                  <a:lnTo>
                    <a:pt x="8074" y="34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 rot="-10086961">
              <a:off x="364" y="2139"/>
              <a:ext cx="788" cy="783"/>
              <a:chOff x="697" y="1160"/>
              <a:chExt cx="788" cy="783"/>
            </a:xfrm>
          </p:grpSpPr>
          <p:sp>
            <p:nvSpPr>
              <p:cNvPr id="35995" name="PubPieSlice"/>
              <p:cNvSpPr>
                <a:spLocks noEditPoints="1" noChangeArrowheads="1"/>
              </p:cNvSpPr>
              <p:nvPr/>
            </p:nvSpPr>
            <p:spPr bwMode="auto">
              <a:xfrm>
                <a:off x="710" y="1162"/>
                <a:ext cx="762" cy="781"/>
              </a:xfrm>
              <a:custGeom>
                <a:avLst/>
                <a:gdLst>
                  <a:gd name="T0" fmla="*/ 290 w 21600"/>
                  <a:gd name="T1" fmla="*/ 11 h 21600"/>
                  <a:gd name="T2" fmla="*/ 381 w 21600"/>
                  <a:gd name="T3" fmla="*/ 391 h 21600"/>
                  <a:gd name="T4" fmla="*/ 46 w 21600"/>
                  <a:gd name="T5" fmla="*/ 204 h 21600"/>
                  <a:gd name="T6" fmla="*/ 0 60000 65536"/>
                  <a:gd name="T7" fmla="*/ 0 60000 65536"/>
                  <a:gd name="T8" fmla="*/ 0 60000 65536"/>
                  <a:gd name="T9" fmla="*/ 3175 w 21600"/>
                  <a:gd name="T10" fmla="*/ 3153 h 21600"/>
                  <a:gd name="T11" fmla="*/ 18425 w 21600"/>
                  <a:gd name="T12" fmla="*/ 18447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>
                    <a:moveTo>
                      <a:pt x="8228" y="310"/>
                    </a:moveTo>
                    <a:cubicBezTo>
                      <a:pt x="5273" y="1035"/>
                      <a:pt x="2761" y="2971"/>
                      <a:pt x="1309" y="5644"/>
                    </a:cubicBezTo>
                    <a:lnTo>
                      <a:pt x="10800" y="10800"/>
                    </a:lnTo>
                    <a:lnTo>
                      <a:pt x="8228" y="31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96" name="PubPieSlice"/>
              <p:cNvSpPr>
                <a:spLocks noEditPoints="1" noChangeArrowheads="1"/>
              </p:cNvSpPr>
              <p:nvPr/>
            </p:nvSpPr>
            <p:spPr bwMode="auto">
              <a:xfrm rot="2712420">
                <a:off x="714" y="1157"/>
                <a:ext cx="762" cy="781"/>
              </a:xfrm>
              <a:custGeom>
                <a:avLst/>
                <a:gdLst>
                  <a:gd name="T0" fmla="*/ 298 w 21600"/>
                  <a:gd name="T1" fmla="*/ 9 h 21600"/>
                  <a:gd name="T2" fmla="*/ 381 w 21600"/>
                  <a:gd name="T3" fmla="*/ 391 h 21600"/>
                  <a:gd name="T4" fmla="*/ 55 w 21600"/>
                  <a:gd name="T5" fmla="*/ 188 h 21600"/>
                  <a:gd name="T6" fmla="*/ 0 60000 65536"/>
                  <a:gd name="T7" fmla="*/ 0 60000 65536"/>
                  <a:gd name="T8" fmla="*/ 0 60000 65536"/>
                  <a:gd name="T9" fmla="*/ 3175 w 21600"/>
                  <a:gd name="T10" fmla="*/ 3153 h 21600"/>
                  <a:gd name="T11" fmla="*/ 18425 w 21600"/>
                  <a:gd name="T12" fmla="*/ 18447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>
                    <a:moveTo>
                      <a:pt x="8444" y="260"/>
                    </a:moveTo>
                    <a:cubicBezTo>
                      <a:pt x="5577" y="900"/>
                      <a:pt x="3095" y="2681"/>
                      <a:pt x="1570" y="5192"/>
                    </a:cubicBezTo>
                    <a:lnTo>
                      <a:pt x="10800" y="10800"/>
                    </a:lnTo>
                    <a:lnTo>
                      <a:pt x="8444" y="26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97" name="PubPieSlice"/>
              <p:cNvSpPr>
                <a:spLocks noEditPoints="1" noChangeArrowheads="1"/>
              </p:cNvSpPr>
              <p:nvPr/>
            </p:nvSpPr>
            <p:spPr bwMode="auto">
              <a:xfrm rot="5689384">
                <a:off x="707" y="1150"/>
                <a:ext cx="762" cy="781"/>
              </a:xfrm>
              <a:custGeom>
                <a:avLst/>
                <a:gdLst>
                  <a:gd name="T0" fmla="*/ 247 w 21600"/>
                  <a:gd name="T1" fmla="*/ 25 h 21600"/>
                  <a:gd name="T2" fmla="*/ 381 w 21600"/>
                  <a:gd name="T3" fmla="*/ 391 h 21600"/>
                  <a:gd name="T4" fmla="*/ 55 w 21600"/>
                  <a:gd name="T5" fmla="*/ 188 h 21600"/>
                  <a:gd name="T6" fmla="*/ 0 60000 65536"/>
                  <a:gd name="T7" fmla="*/ 0 60000 65536"/>
                  <a:gd name="T8" fmla="*/ 0 60000 65536"/>
                  <a:gd name="T9" fmla="*/ 3175 w 21600"/>
                  <a:gd name="T10" fmla="*/ 3153 h 21600"/>
                  <a:gd name="T11" fmla="*/ 18425 w 21600"/>
                  <a:gd name="T12" fmla="*/ 18447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>
                    <a:moveTo>
                      <a:pt x="7014" y="685"/>
                    </a:moveTo>
                    <a:cubicBezTo>
                      <a:pt x="4745" y="1534"/>
                      <a:pt x="2827" y="3121"/>
                      <a:pt x="1570" y="5192"/>
                    </a:cubicBezTo>
                    <a:lnTo>
                      <a:pt x="10800" y="10800"/>
                    </a:lnTo>
                    <a:lnTo>
                      <a:pt x="7014" y="68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98" name="PubPieSlice"/>
              <p:cNvSpPr>
                <a:spLocks noEditPoints="1" noChangeArrowheads="1"/>
              </p:cNvSpPr>
              <p:nvPr/>
            </p:nvSpPr>
            <p:spPr bwMode="auto">
              <a:xfrm rot="7907181">
                <a:off x="710" y="1154"/>
                <a:ext cx="762" cy="781"/>
              </a:xfrm>
              <a:custGeom>
                <a:avLst/>
                <a:gdLst>
                  <a:gd name="T0" fmla="*/ 285 w 21600"/>
                  <a:gd name="T1" fmla="*/ 13 h 21600"/>
                  <a:gd name="T2" fmla="*/ 381 w 21600"/>
                  <a:gd name="T3" fmla="*/ 391 h 21600"/>
                  <a:gd name="T4" fmla="*/ 55 w 21600"/>
                  <a:gd name="T5" fmla="*/ 188 h 21600"/>
                  <a:gd name="T6" fmla="*/ 0 60000 65536"/>
                  <a:gd name="T7" fmla="*/ 0 60000 65536"/>
                  <a:gd name="T8" fmla="*/ 0 60000 65536"/>
                  <a:gd name="T9" fmla="*/ 3175 w 21600"/>
                  <a:gd name="T10" fmla="*/ 3153 h 21600"/>
                  <a:gd name="T11" fmla="*/ 18425 w 21600"/>
                  <a:gd name="T12" fmla="*/ 18447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>
                    <a:moveTo>
                      <a:pt x="8074" y="349"/>
                    </a:moveTo>
                    <a:cubicBezTo>
                      <a:pt x="5359" y="1057"/>
                      <a:pt x="3026" y="2794"/>
                      <a:pt x="1570" y="5192"/>
                    </a:cubicBezTo>
                    <a:lnTo>
                      <a:pt x="10800" y="10800"/>
                    </a:lnTo>
                    <a:lnTo>
                      <a:pt x="8074" y="34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987" name="Text Box 32"/>
            <p:cNvSpPr txBox="1">
              <a:spLocks noChangeArrowheads="1"/>
            </p:cNvSpPr>
            <p:nvPr/>
          </p:nvSpPr>
          <p:spPr bwMode="auto">
            <a:xfrm>
              <a:off x="819" y="196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0</a:t>
              </a:r>
            </a:p>
          </p:txBody>
        </p:sp>
        <p:sp>
          <p:nvSpPr>
            <p:cNvPr id="35988" name="Text Box 33"/>
            <p:cNvSpPr txBox="1">
              <a:spLocks noChangeArrowheads="1"/>
            </p:cNvSpPr>
            <p:nvPr/>
          </p:nvSpPr>
          <p:spPr bwMode="auto">
            <a:xfrm>
              <a:off x="1101" y="220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35989" name="Text Box 34"/>
            <p:cNvSpPr txBox="1">
              <a:spLocks noChangeArrowheads="1"/>
            </p:cNvSpPr>
            <p:nvPr/>
          </p:nvSpPr>
          <p:spPr bwMode="auto">
            <a:xfrm>
              <a:off x="1111" y="252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35990" name="Text Box 35"/>
            <p:cNvSpPr txBox="1">
              <a:spLocks noChangeArrowheads="1"/>
            </p:cNvSpPr>
            <p:nvPr/>
          </p:nvSpPr>
          <p:spPr bwMode="auto">
            <a:xfrm>
              <a:off x="871" y="285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3</a:t>
              </a:r>
            </a:p>
          </p:txBody>
        </p:sp>
        <p:sp>
          <p:nvSpPr>
            <p:cNvPr id="35991" name="Text Box 36"/>
            <p:cNvSpPr txBox="1">
              <a:spLocks noChangeArrowheads="1"/>
            </p:cNvSpPr>
            <p:nvPr/>
          </p:nvSpPr>
          <p:spPr bwMode="auto">
            <a:xfrm>
              <a:off x="481" y="286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4</a:t>
              </a:r>
            </a:p>
          </p:txBody>
        </p:sp>
        <p:sp>
          <p:nvSpPr>
            <p:cNvPr id="35992" name="Text Box 37"/>
            <p:cNvSpPr txBox="1">
              <a:spLocks noChangeArrowheads="1"/>
            </p:cNvSpPr>
            <p:nvPr/>
          </p:nvSpPr>
          <p:spPr bwMode="auto">
            <a:xfrm>
              <a:off x="192" y="258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5</a:t>
              </a:r>
            </a:p>
          </p:txBody>
        </p:sp>
        <p:sp>
          <p:nvSpPr>
            <p:cNvPr id="35993" name="Text Box 38"/>
            <p:cNvSpPr txBox="1">
              <a:spLocks noChangeArrowheads="1"/>
            </p:cNvSpPr>
            <p:nvPr/>
          </p:nvSpPr>
          <p:spPr bwMode="auto">
            <a:xfrm>
              <a:off x="193" y="225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6</a:t>
              </a:r>
            </a:p>
          </p:txBody>
        </p:sp>
        <p:sp>
          <p:nvSpPr>
            <p:cNvPr id="35994" name="Text Box 39"/>
            <p:cNvSpPr txBox="1">
              <a:spLocks noChangeArrowheads="1"/>
            </p:cNvSpPr>
            <p:nvPr/>
          </p:nvSpPr>
          <p:spPr bwMode="auto">
            <a:xfrm>
              <a:off x="449" y="197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7</a:t>
              </a:r>
            </a:p>
          </p:txBody>
        </p:sp>
      </p:grpSp>
      <p:grpSp>
        <p:nvGrpSpPr>
          <p:cNvPr id="5" name="Group 148"/>
          <p:cNvGrpSpPr>
            <a:grpSpLocks/>
          </p:cNvGrpSpPr>
          <p:nvPr/>
        </p:nvGrpSpPr>
        <p:grpSpPr bwMode="auto">
          <a:xfrm>
            <a:off x="2344738" y="1584325"/>
            <a:ext cx="1787525" cy="3692525"/>
            <a:chOff x="1477" y="768"/>
            <a:chExt cx="1126" cy="2326"/>
          </a:xfrm>
        </p:grpSpPr>
        <p:sp>
          <p:nvSpPr>
            <p:cNvPr id="35935" name="PubPieSlice"/>
            <p:cNvSpPr>
              <a:spLocks noEditPoints="1" noChangeArrowheads="1"/>
            </p:cNvSpPr>
            <p:nvPr/>
          </p:nvSpPr>
          <p:spPr bwMode="auto">
            <a:xfrm rot="708861">
              <a:off x="1670" y="948"/>
              <a:ext cx="762" cy="781"/>
            </a:xfrm>
            <a:custGeom>
              <a:avLst/>
              <a:gdLst>
                <a:gd name="T0" fmla="*/ 290 w 21600"/>
                <a:gd name="T1" fmla="*/ 11 h 21600"/>
                <a:gd name="T2" fmla="*/ 381 w 21600"/>
                <a:gd name="T3" fmla="*/ 391 h 21600"/>
                <a:gd name="T4" fmla="*/ 46 w 21600"/>
                <a:gd name="T5" fmla="*/ 204 h 21600"/>
                <a:gd name="T6" fmla="*/ 0 60000 65536"/>
                <a:gd name="T7" fmla="*/ 0 60000 65536"/>
                <a:gd name="T8" fmla="*/ 0 60000 65536"/>
                <a:gd name="T9" fmla="*/ 3175 w 21600"/>
                <a:gd name="T10" fmla="*/ 3153 h 21600"/>
                <a:gd name="T11" fmla="*/ 18425 w 21600"/>
                <a:gd name="T12" fmla="*/ 18447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8228" y="310"/>
                  </a:moveTo>
                  <a:cubicBezTo>
                    <a:pt x="5273" y="1035"/>
                    <a:pt x="2761" y="2971"/>
                    <a:pt x="1309" y="5644"/>
                  </a:cubicBezTo>
                  <a:lnTo>
                    <a:pt x="10800" y="10800"/>
                  </a:lnTo>
                  <a:lnTo>
                    <a:pt x="8228" y="31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36" name="PubPieSlice"/>
            <p:cNvSpPr>
              <a:spLocks noEditPoints="1" noChangeArrowheads="1"/>
            </p:cNvSpPr>
            <p:nvPr/>
          </p:nvSpPr>
          <p:spPr bwMode="auto">
            <a:xfrm rot="3423920">
              <a:off x="1674" y="943"/>
              <a:ext cx="762" cy="781"/>
            </a:xfrm>
            <a:custGeom>
              <a:avLst/>
              <a:gdLst>
                <a:gd name="T0" fmla="*/ 298 w 21600"/>
                <a:gd name="T1" fmla="*/ 9 h 21600"/>
                <a:gd name="T2" fmla="*/ 381 w 21600"/>
                <a:gd name="T3" fmla="*/ 391 h 21600"/>
                <a:gd name="T4" fmla="*/ 55 w 21600"/>
                <a:gd name="T5" fmla="*/ 188 h 21600"/>
                <a:gd name="T6" fmla="*/ 0 60000 65536"/>
                <a:gd name="T7" fmla="*/ 0 60000 65536"/>
                <a:gd name="T8" fmla="*/ 0 60000 65536"/>
                <a:gd name="T9" fmla="*/ 3175 w 21600"/>
                <a:gd name="T10" fmla="*/ 3153 h 21600"/>
                <a:gd name="T11" fmla="*/ 18425 w 21600"/>
                <a:gd name="T12" fmla="*/ 18447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8444" y="260"/>
                  </a:moveTo>
                  <a:cubicBezTo>
                    <a:pt x="5577" y="900"/>
                    <a:pt x="3095" y="2681"/>
                    <a:pt x="1570" y="5192"/>
                  </a:cubicBezTo>
                  <a:lnTo>
                    <a:pt x="10800" y="10800"/>
                  </a:lnTo>
                  <a:lnTo>
                    <a:pt x="8444" y="26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endParaRPr lang="en-US"/>
            </a:p>
          </p:txBody>
        </p:sp>
        <p:sp>
          <p:nvSpPr>
            <p:cNvPr id="35937" name="PubPieSlice"/>
            <p:cNvSpPr>
              <a:spLocks noEditPoints="1" noChangeArrowheads="1"/>
            </p:cNvSpPr>
            <p:nvPr/>
          </p:nvSpPr>
          <p:spPr bwMode="auto">
            <a:xfrm rot="6400884">
              <a:off x="1667" y="936"/>
              <a:ext cx="762" cy="781"/>
            </a:xfrm>
            <a:custGeom>
              <a:avLst/>
              <a:gdLst>
                <a:gd name="T0" fmla="*/ 247 w 21600"/>
                <a:gd name="T1" fmla="*/ 25 h 21600"/>
                <a:gd name="T2" fmla="*/ 381 w 21600"/>
                <a:gd name="T3" fmla="*/ 391 h 21600"/>
                <a:gd name="T4" fmla="*/ 55 w 21600"/>
                <a:gd name="T5" fmla="*/ 188 h 21600"/>
                <a:gd name="T6" fmla="*/ 0 60000 65536"/>
                <a:gd name="T7" fmla="*/ 0 60000 65536"/>
                <a:gd name="T8" fmla="*/ 0 60000 65536"/>
                <a:gd name="T9" fmla="*/ 3175 w 21600"/>
                <a:gd name="T10" fmla="*/ 3153 h 21600"/>
                <a:gd name="T11" fmla="*/ 18425 w 21600"/>
                <a:gd name="T12" fmla="*/ 18447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7014" y="685"/>
                  </a:moveTo>
                  <a:cubicBezTo>
                    <a:pt x="4745" y="1534"/>
                    <a:pt x="2827" y="3121"/>
                    <a:pt x="1570" y="5192"/>
                  </a:cubicBezTo>
                  <a:lnTo>
                    <a:pt x="10800" y="10800"/>
                  </a:lnTo>
                  <a:lnTo>
                    <a:pt x="7014" y="68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38" name="PubPieSlice"/>
            <p:cNvSpPr>
              <a:spLocks noEditPoints="1" noChangeArrowheads="1"/>
            </p:cNvSpPr>
            <p:nvPr/>
          </p:nvSpPr>
          <p:spPr bwMode="auto">
            <a:xfrm rot="8618681">
              <a:off x="1670" y="940"/>
              <a:ext cx="762" cy="781"/>
            </a:xfrm>
            <a:custGeom>
              <a:avLst/>
              <a:gdLst>
                <a:gd name="T0" fmla="*/ 285 w 21600"/>
                <a:gd name="T1" fmla="*/ 13 h 21600"/>
                <a:gd name="T2" fmla="*/ 381 w 21600"/>
                <a:gd name="T3" fmla="*/ 391 h 21600"/>
                <a:gd name="T4" fmla="*/ 55 w 21600"/>
                <a:gd name="T5" fmla="*/ 188 h 21600"/>
                <a:gd name="T6" fmla="*/ 0 60000 65536"/>
                <a:gd name="T7" fmla="*/ 0 60000 65536"/>
                <a:gd name="T8" fmla="*/ 0 60000 65536"/>
                <a:gd name="T9" fmla="*/ 3175 w 21600"/>
                <a:gd name="T10" fmla="*/ 3153 h 21600"/>
                <a:gd name="T11" fmla="*/ 18425 w 21600"/>
                <a:gd name="T12" fmla="*/ 18447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8074" y="349"/>
                  </a:moveTo>
                  <a:cubicBezTo>
                    <a:pt x="5359" y="1057"/>
                    <a:pt x="3026" y="2794"/>
                    <a:pt x="1570" y="5192"/>
                  </a:cubicBezTo>
                  <a:lnTo>
                    <a:pt x="10800" y="10800"/>
                  </a:lnTo>
                  <a:lnTo>
                    <a:pt x="8074" y="34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44"/>
            <p:cNvGrpSpPr>
              <a:grpSpLocks/>
            </p:cNvGrpSpPr>
            <p:nvPr/>
          </p:nvGrpSpPr>
          <p:grpSpPr bwMode="auto">
            <a:xfrm rot="-10086961">
              <a:off x="1660" y="939"/>
              <a:ext cx="788" cy="783"/>
              <a:chOff x="697" y="1160"/>
              <a:chExt cx="788" cy="783"/>
            </a:xfrm>
          </p:grpSpPr>
          <p:sp>
            <p:nvSpPr>
              <p:cNvPr id="35965" name="PubPieSlice"/>
              <p:cNvSpPr>
                <a:spLocks noEditPoints="1" noChangeArrowheads="1"/>
              </p:cNvSpPr>
              <p:nvPr/>
            </p:nvSpPr>
            <p:spPr bwMode="auto">
              <a:xfrm>
                <a:off x="710" y="1162"/>
                <a:ext cx="762" cy="781"/>
              </a:xfrm>
              <a:custGeom>
                <a:avLst/>
                <a:gdLst>
                  <a:gd name="T0" fmla="*/ 290 w 21600"/>
                  <a:gd name="T1" fmla="*/ 11 h 21600"/>
                  <a:gd name="T2" fmla="*/ 381 w 21600"/>
                  <a:gd name="T3" fmla="*/ 391 h 21600"/>
                  <a:gd name="T4" fmla="*/ 46 w 21600"/>
                  <a:gd name="T5" fmla="*/ 204 h 21600"/>
                  <a:gd name="T6" fmla="*/ 0 60000 65536"/>
                  <a:gd name="T7" fmla="*/ 0 60000 65536"/>
                  <a:gd name="T8" fmla="*/ 0 60000 65536"/>
                  <a:gd name="T9" fmla="*/ 3175 w 21600"/>
                  <a:gd name="T10" fmla="*/ 3153 h 21600"/>
                  <a:gd name="T11" fmla="*/ 18425 w 21600"/>
                  <a:gd name="T12" fmla="*/ 18447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>
                    <a:moveTo>
                      <a:pt x="8228" y="310"/>
                    </a:moveTo>
                    <a:cubicBezTo>
                      <a:pt x="5273" y="1035"/>
                      <a:pt x="2761" y="2971"/>
                      <a:pt x="1309" y="5644"/>
                    </a:cubicBezTo>
                    <a:lnTo>
                      <a:pt x="10800" y="10800"/>
                    </a:lnTo>
                    <a:lnTo>
                      <a:pt x="8228" y="31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6" name="PubPieSlice"/>
              <p:cNvSpPr>
                <a:spLocks noEditPoints="1" noChangeArrowheads="1"/>
              </p:cNvSpPr>
              <p:nvPr/>
            </p:nvSpPr>
            <p:spPr bwMode="auto">
              <a:xfrm rot="2712420">
                <a:off x="714" y="1157"/>
                <a:ext cx="762" cy="781"/>
              </a:xfrm>
              <a:custGeom>
                <a:avLst/>
                <a:gdLst>
                  <a:gd name="T0" fmla="*/ 298 w 21600"/>
                  <a:gd name="T1" fmla="*/ 9 h 21600"/>
                  <a:gd name="T2" fmla="*/ 381 w 21600"/>
                  <a:gd name="T3" fmla="*/ 391 h 21600"/>
                  <a:gd name="T4" fmla="*/ 55 w 21600"/>
                  <a:gd name="T5" fmla="*/ 188 h 21600"/>
                  <a:gd name="T6" fmla="*/ 0 60000 65536"/>
                  <a:gd name="T7" fmla="*/ 0 60000 65536"/>
                  <a:gd name="T8" fmla="*/ 0 60000 65536"/>
                  <a:gd name="T9" fmla="*/ 3175 w 21600"/>
                  <a:gd name="T10" fmla="*/ 3153 h 21600"/>
                  <a:gd name="T11" fmla="*/ 18425 w 21600"/>
                  <a:gd name="T12" fmla="*/ 18447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>
                    <a:moveTo>
                      <a:pt x="8444" y="260"/>
                    </a:moveTo>
                    <a:cubicBezTo>
                      <a:pt x="5577" y="900"/>
                      <a:pt x="3095" y="2681"/>
                      <a:pt x="1570" y="5192"/>
                    </a:cubicBezTo>
                    <a:lnTo>
                      <a:pt x="10800" y="10800"/>
                    </a:lnTo>
                    <a:lnTo>
                      <a:pt x="8444" y="26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7" name="PubPieSlice"/>
              <p:cNvSpPr>
                <a:spLocks noEditPoints="1" noChangeArrowheads="1"/>
              </p:cNvSpPr>
              <p:nvPr/>
            </p:nvSpPr>
            <p:spPr bwMode="auto">
              <a:xfrm rot="5689384">
                <a:off x="707" y="1150"/>
                <a:ext cx="762" cy="781"/>
              </a:xfrm>
              <a:custGeom>
                <a:avLst/>
                <a:gdLst>
                  <a:gd name="T0" fmla="*/ 247 w 21600"/>
                  <a:gd name="T1" fmla="*/ 25 h 21600"/>
                  <a:gd name="T2" fmla="*/ 381 w 21600"/>
                  <a:gd name="T3" fmla="*/ 391 h 21600"/>
                  <a:gd name="T4" fmla="*/ 55 w 21600"/>
                  <a:gd name="T5" fmla="*/ 188 h 21600"/>
                  <a:gd name="T6" fmla="*/ 0 60000 65536"/>
                  <a:gd name="T7" fmla="*/ 0 60000 65536"/>
                  <a:gd name="T8" fmla="*/ 0 60000 65536"/>
                  <a:gd name="T9" fmla="*/ 3175 w 21600"/>
                  <a:gd name="T10" fmla="*/ 3153 h 21600"/>
                  <a:gd name="T11" fmla="*/ 18425 w 21600"/>
                  <a:gd name="T12" fmla="*/ 18447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>
                    <a:moveTo>
                      <a:pt x="7014" y="685"/>
                    </a:moveTo>
                    <a:cubicBezTo>
                      <a:pt x="4745" y="1534"/>
                      <a:pt x="2827" y="3121"/>
                      <a:pt x="1570" y="5192"/>
                    </a:cubicBezTo>
                    <a:lnTo>
                      <a:pt x="10800" y="10800"/>
                    </a:lnTo>
                    <a:lnTo>
                      <a:pt x="7014" y="68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8" name="PubPieSlice"/>
              <p:cNvSpPr>
                <a:spLocks noEditPoints="1" noChangeArrowheads="1"/>
              </p:cNvSpPr>
              <p:nvPr/>
            </p:nvSpPr>
            <p:spPr bwMode="auto">
              <a:xfrm rot="7907181">
                <a:off x="710" y="1154"/>
                <a:ext cx="762" cy="781"/>
              </a:xfrm>
              <a:custGeom>
                <a:avLst/>
                <a:gdLst>
                  <a:gd name="T0" fmla="*/ 285 w 21600"/>
                  <a:gd name="T1" fmla="*/ 13 h 21600"/>
                  <a:gd name="T2" fmla="*/ 381 w 21600"/>
                  <a:gd name="T3" fmla="*/ 391 h 21600"/>
                  <a:gd name="T4" fmla="*/ 55 w 21600"/>
                  <a:gd name="T5" fmla="*/ 188 h 21600"/>
                  <a:gd name="T6" fmla="*/ 0 60000 65536"/>
                  <a:gd name="T7" fmla="*/ 0 60000 65536"/>
                  <a:gd name="T8" fmla="*/ 0 60000 65536"/>
                  <a:gd name="T9" fmla="*/ 3175 w 21600"/>
                  <a:gd name="T10" fmla="*/ 3153 h 21600"/>
                  <a:gd name="T11" fmla="*/ 18425 w 21600"/>
                  <a:gd name="T12" fmla="*/ 18447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>
                    <a:moveTo>
                      <a:pt x="8074" y="349"/>
                    </a:moveTo>
                    <a:cubicBezTo>
                      <a:pt x="5359" y="1057"/>
                      <a:pt x="3026" y="2794"/>
                      <a:pt x="1570" y="5192"/>
                    </a:cubicBezTo>
                    <a:lnTo>
                      <a:pt x="10800" y="10800"/>
                    </a:lnTo>
                    <a:lnTo>
                      <a:pt x="8074" y="34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940" name="Text Box 49"/>
            <p:cNvSpPr txBox="1">
              <a:spLocks noChangeArrowheads="1"/>
            </p:cNvSpPr>
            <p:nvPr/>
          </p:nvSpPr>
          <p:spPr bwMode="auto">
            <a:xfrm>
              <a:off x="2115" y="76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0</a:t>
              </a:r>
            </a:p>
          </p:txBody>
        </p:sp>
        <p:sp>
          <p:nvSpPr>
            <p:cNvPr id="35941" name="Text Box 50"/>
            <p:cNvSpPr txBox="1">
              <a:spLocks noChangeArrowheads="1"/>
            </p:cNvSpPr>
            <p:nvPr/>
          </p:nvSpPr>
          <p:spPr bwMode="auto">
            <a:xfrm>
              <a:off x="2397" y="100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35942" name="Text Box 51"/>
            <p:cNvSpPr txBox="1">
              <a:spLocks noChangeArrowheads="1"/>
            </p:cNvSpPr>
            <p:nvPr/>
          </p:nvSpPr>
          <p:spPr bwMode="auto">
            <a:xfrm>
              <a:off x="2407" y="132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35943" name="Text Box 52"/>
            <p:cNvSpPr txBox="1">
              <a:spLocks noChangeArrowheads="1"/>
            </p:cNvSpPr>
            <p:nvPr/>
          </p:nvSpPr>
          <p:spPr bwMode="auto">
            <a:xfrm>
              <a:off x="2167" y="165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3</a:t>
              </a:r>
            </a:p>
          </p:txBody>
        </p:sp>
        <p:sp>
          <p:nvSpPr>
            <p:cNvPr id="35944" name="Text Box 53"/>
            <p:cNvSpPr txBox="1">
              <a:spLocks noChangeArrowheads="1"/>
            </p:cNvSpPr>
            <p:nvPr/>
          </p:nvSpPr>
          <p:spPr bwMode="auto">
            <a:xfrm>
              <a:off x="1777" y="166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4</a:t>
              </a:r>
            </a:p>
          </p:txBody>
        </p:sp>
        <p:sp>
          <p:nvSpPr>
            <p:cNvPr id="35945" name="Text Box 54"/>
            <p:cNvSpPr txBox="1">
              <a:spLocks noChangeArrowheads="1"/>
            </p:cNvSpPr>
            <p:nvPr/>
          </p:nvSpPr>
          <p:spPr bwMode="auto">
            <a:xfrm>
              <a:off x="1488" y="138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5</a:t>
              </a:r>
            </a:p>
          </p:txBody>
        </p:sp>
        <p:sp>
          <p:nvSpPr>
            <p:cNvPr id="35946" name="Text Box 55"/>
            <p:cNvSpPr txBox="1">
              <a:spLocks noChangeArrowheads="1"/>
            </p:cNvSpPr>
            <p:nvPr/>
          </p:nvSpPr>
          <p:spPr bwMode="auto">
            <a:xfrm>
              <a:off x="1489" y="105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6</a:t>
              </a:r>
            </a:p>
          </p:txBody>
        </p:sp>
        <p:sp>
          <p:nvSpPr>
            <p:cNvPr id="35947" name="Text Box 56"/>
            <p:cNvSpPr txBox="1">
              <a:spLocks noChangeArrowheads="1"/>
            </p:cNvSpPr>
            <p:nvPr/>
          </p:nvSpPr>
          <p:spPr bwMode="auto">
            <a:xfrm>
              <a:off x="1745" y="77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7</a:t>
              </a:r>
            </a:p>
          </p:txBody>
        </p:sp>
        <p:sp>
          <p:nvSpPr>
            <p:cNvPr id="35948" name="PubPieSlice"/>
            <p:cNvSpPr>
              <a:spLocks noEditPoints="1" noChangeArrowheads="1"/>
            </p:cNvSpPr>
            <p:nvPr/>
          </p:nvSpPr>
          <p:spPr bwMode="auto">
            <a:xfrm rot="708861">
              <a:off x="1659" y="2148"/>
              <a:ext cx="762" cy="781"/>
            </a:xfrm>
            <a:custGeom>
              <a:avLst/>
              <a:gdLst>
                <a:gd name="T0" fmla="*/ 290 w 21600"/>
                <a:gd name="T1" fmla="*/ 11 h 21600"/>
                <a:gd name="T2" fmla="*/ 381 w 21600"/>
                <a:gd name="T3" fmla="*/ 391 h 21600"/>
                <a:gd name="T4" fmla="*/ 46 w 21600"/>
                <a:gd name="T5" fmla="*/ 204 h 21600"/>
                <a:gd name="T6" fmla="*/ 0 60000 65536"/>
                <a:gd name="T7" fmla="*/ 0 60000 65536"/>
                <a:gd name="T8" fmla="*/ 0 60000 65536"/>
                <a:gd name="T9" fmla="*/ 3175 w 21600"/>
                <a:gd name="T10" fmla="*/ 3153 h 21600"/>
                <a:gd name="T11" fmla="*/ 18425 w 21600"/>
                <a:gd name="T12" fmla="*/ 18447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8228" y="310"/>
                  </a:moveTo>
                  <a:cubicBezTo>
                    <a:pt x="5273" y="1035"/>
                    <a:pt x="2761" y="2971"/>
                    <a:pt x="1309" y="5644"/>
                  </a:cubicBezTo>
                  <a:lnTo>
                    <a:pt x="10800" y="10800"/>
                  </a:lnTo>
                  <a:lnTo>
                    <a:pt x="8228" y="31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49" name="PubPieSlice"/>
            <p:cNvSpPr>
              <a:spLocks noEditPoints="1" noChangeArrowheads="1"/>
            </p:cNvSpPr>
            <p:nvPr/>
          </p:nvSpPr>
          <p:spPr bwMode="auto">
            <a:xfrm rot="3423920">
              <a:off x="1663" y="2143"/>
              <a:ext cx="762" cy="781"/>
            </a:xfrm>
            <a:custGeom>
              <a:avLst/>
              <a:gdLst>
                <a:gd name="T0" fmla="*/ 298 w 21600"/>
                <a:gd name="T1" fmla="*/ 9 h 21600"/>
                <a:gd name="T2" fmla="*/ 381 w 21600"/>
                <a:gd name="T3" fmla="*/ 391 h 21600"/>
                <a:gd name="T4" fmla="*/ 55 w 21600"/>
                <a:gd name="T5" fmla="*/ 188 h 21600"/>
                <a:gd name="T6" fmla="*/ 0 60000 65536"/>
                <a:gd name="T7" fmla="*/ 0 60000 65536"/>
                <a:gd name="T8" fmla="*/ 0 60000 65536"/>
                <a:gd name="T9" fmla="*/ 3175 w 21600"/>
                <a:gd name="T10" fmla="*/ 3153 h 21600"/>
                <a:gd name="T11" fmla="*/ 18425 w 21600"/>
                <a:gd name="T12" fmla="*/ 18447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8444" y="260"/>
                  </a:moveTo>
                  <a:cubicBezTo>
                    <a:pt x="5577" y="900"/>
                    <a:pt x="3095" y="2681"/>
                    <a:pt x="1570" y="5192"/>
                  </a:cubicBezTo>
                  <a:lnTo>
                    <a:pt x="10800" y="10800"/>
                  </a:lnTo>
                  <a:lnTo>
                    <a:pt x="8444" y="26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endParaRPr lang="en-US"/>
            </a:p>
          </p:txBody>
        </p:sp>
        <p:sp>
          <p:nvSpPr>
            <p:cNvPr id="35950" name="PubPieSlice"/>
            <p:cNvSpPr>
              <a:spLocks noEditPoints="1" noChangeArrowheads="1"/>
            </p:cNvSpPr>
            <p:nvPr/>
          </p:nvSpPr>
          <p:spPr bwMode="auto">
            <a:xfrm rot="6400884">
              <a:off x="1656" y="2136"/>
              <a:ext cx="762" cy="781"/>
            </a:xfrm>
            <a:custGeom>
              <a:avLst/>
              <a:gdLst>
                <a:gd name="T0" fmla="*/ 247 w 21600"/>
                <a:gd name="T1" fmla="*/ 25 h 21600"/>
                <a:gd name="T2" fmla="*/ 381 w 21600"/>
                <a:gd name="T3" fmla="*/ 391 h 21600"/>
                <a:gd name="T4" fmla="*/ 55 w 21600"/>
                <a:gd name="T5" fmla="*/ 188 h 21600"/>
                <a:gd name="T6" fmla="*/ 0 60000 65536"/>
                <a:gd name="T7" fmla="*/ 0 60000 65536"/>
                <a:gd name="T8" fmla="*/ 0 60000 65536"/>
                <a:gd name="T9" fmla="*/ 3175 w 21600"/>
                <a:gd name="T10" fmla="*/ 3153 h 21600"/>
                <a:gd name="T11" fmla="*/ 18425 w 21600"/>
                <a:gd name="T12" fmla="*/ 18447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7014" y="685"/>
                  </a:moveTo>
                  <a:cubicBezTo>
                    <a:pt x="4745" y="1534"/>
                    <a:pt x="2827" y="3121"/>
                    <a:pt x="1570" y="5192"/>
                  </a:cubicBezTo>
                  <a:lnTo>
                    <a:pt x="10800" y="10800"/>
                  </a:lnTo>
                  <a:lnTo>
                    <a:pt x="7014" y="68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51" name="PubPieSlice"/>
            <p:cNvSpPr>
              <a:spLocks noEditPoints="1" noChangeArrowheads="1"/>
            </p:cNvSpPr>
            <p:nvPr/>
          </p:nvSpPr>
          <p:spPr bwMode="auto">
            <a:xfrm rot="8618681">
              <a:off x="1659" y="2140"/>
              <a:ext cx="762" cy="781"/>
            </a:xfrm>
            <a:custGeom>
              <a:avLst/>
              <a:gdLst>
                <a:gd name="T0" fmla="*/ 285 w 21600"/>
                <a:gd name="T1" fmla="*/ 13 h 21600"/>
                <a:gd name="T2" fmla="*/ 381 w 21600"/>
                <a:gd name="T3" fmla="*/ 391 h 21600"/>
                <a:gd name="T4" fmla="*/ 55 w 21600"/>
                <a:gd name="T5" fmla="*/ 188 h 21600"/>
                <a:gd name="T6" fmla="*/ 0 60000 65536"/>
                <a:gd name="T7" fmla="*/ 0 60000 65536"/>
                <a:gd name="T8" fmla="*/ 0 60000 65536"/>
                <a:gd name="T9" fmla="*/ 3175 w 21600"/>
                <a:gd name="T10" fmla="*/ 3153 h 21600"/>
                <a:gd name="T11" fmla="*/ 18425 w 21600"/>
                <a:gd name="T12" fmla="*/ 18447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8074" y="349"/>
                  </a:moveTo>
                  <a:cubicBezTo>
                    <a:pt x="5359" y="1057"/>
                    <a:pt x="3026" y="2794"/>
                    <a:pt x="1570" y="5192"/>
                  </a:cubicBezTo>
                  <a:lnTo>
                    <a:pt x="10800" y="10800"/>
                  </a:lnTo>
                  <a:lnTo>
                    <a:pt x="8074" y="34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61"/>
            <p:cNvGrpSpPr>
              <a:grpSpLocks/>
            </p:cNvGrpSpPr>
            <p:nvPr/>
          </p:nvGrpSpPr>
          <p:grpSpPr bwMode="auto">
            <a:xfrm rot="-10086961">
              <a:off x="1649" y="2139"/>
              <a:ext cx="788" cy="783"/>
              <a:chOff x="697" y="1160"/>
              <a:chExt cx="788" cy="783"/>
            </a:xfrm>
          </p:grpSpPr>
          <p:sp>
            <p:nvSpPr>
              <p:cNvPr id="35961" name="PubPieSlice"/>
              <p:cNvSpPr>
                <a:spLocks noEditPoints="1" noChangeArrowheads="1"/>
              </p:cNvSpPr>
              <p:nvPr/>
            </p:nvSpPr>
            <p:spPr bwMode="auto">
              <a:xfrm>
                <a:off x="710" y="1162"/>
                <a:ext cx="762" cy="781"/>
              </a:xfrm>
              <a:custGeom>
                <a:avLst/>
                <a:gdLst>
                  <a:gd name="T0" fmla="*/ 290 w 21600"/>
                  <a:gd name="T1" fmla="*/ 11 h 21600"/>
                  <a:gd name="T2" fmla="*/ 381 w 21600"/>
                  <a:gd name="T3" fmla="*/ 391 h 21600"/>
                  <a:gd name="T4" fmla="*/ 46 w 21600"/>
                  <a:gd name="T5" fmla="*/ 204 h 21600"/>
                  <a:gd name="T6" fmla="*/ 0 60000 65536"/>
                  <a:gd name="T7" fmla="*/ 0 60000 65536"/>
                  <a:gd name="T8" fmla="*/ 0 60000 65536"/>
                  <a:gd name="T9" fmla="*/ 3175 w 21600"/>
                  <a:gd name="T10" fmla="*/ 3153 h 21600"/>
                  <a:gd name="T11" fmla="*/ 18425 w 21600"/>
                  <a:gd name="T12" fmla="*/ 18447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>
                    <a:moveTo>
                      <a:pt x="8228" y="310"/>
                    </a:moveTo>
                    <a:cubicBezTo>
                      <a:pt x="5273" y="1035"/>
                      <a:pt x="2761" y="2971"/>
                      <a:pt x="1309" y="5644"/>
                    </a:cubicBezTo>
                    <a:lnTo>
                      <a:pt x="10800" y="10800"/>
                    </a:lnTo>
                    <a:lnTo>
                      <a:pt x="8228" y="31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2" name="PubPieSlice"/>
              <p:cNvSpPr>
                <a:spLocks noEditPoints="1" noChangeArrowheads="1"/>
              </p:cNvSpPr>
              <p:nvPr/>
            </p:nvSpPr>
            <p:spPr bwMode="auto">
              <a:xfrm rot="2712420">
                <a:off x="714" y="1157"/>
                <a:ext cx="762" cy="781"/>
              </a:xfrm>
              <a:custGeom>
                <a:avLst/>
                <a:gdLst>
                  <a:gd name="T0" fmla="*/ 298 w 21600"/>
                  <a:gd name="T1" fmla="*/ 9 h 21600"/>
                  <a:gd name="T2" fmla="*/ 381 w 21600"/>
                  <a:gd name="T3" fmla="*/ 391 h 21600"/>
                  <a:gd name="T4" fmla="*/ 55 w 21600"/>
                  <a:gd name="T5" fmla="*/ 188 h 21600"/>
                  <a:gd name="T6" fmla="*/ 0 60000 65536"/>
                  <a:gd name="T7" fmla="*/ 0 60000 65536"/>
                  <a:gd name="T8" fmla="*/ 0 60000 65536"/>
                  <a:gd name="T9" fmla="*/ 3175 w 21600"/>
                  <a:gd name="T10" fmla="*/ 3153 h 21600"/>
                  <a:gd name="T11" fmla="*/ 18425 w 21600"/>
                  <a:gd name="T12" fmla="*/ 18447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>
                    <a:moveTo>
                      <a:pt x="8444" y="260"/>
                    </a:moveTo>
                    <a:cubicBezTo>
                      <a:pt x="5577" y="900"/>
                      <a:pt x="3095" y="2681"/>
                      <a:pt x="1570" y="5192"/>
                    </a:cubicBezTo>
                    <a:lnTo>
                      <a:pt x="10800" y="10800"/>
                    </a:lnTo>
                    <a:lnTo>
                      <a:pt x="8444" y="26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3" name="PubPieSlice"/>
              <p:cNvSpPr>
                <a:spLocks noEditPoints="1" noChangeArrowheads="1"/>
              </p:cNvSpPr>
              <p:nvPr/>
            </p:nvSpPr>
            <p:spPr bwMode="auto">
              <a:xfrm rot="5689384">
                <a:off x="707" y="1150"/>
                <a:ext cx="762" cy="781"/>
              </a:xfrm>
              <a:custGeom>
                <a:avLst/>
                <a:gdLst>
                  <a:gd name="T0" fmla="*/ 247 w 21600"/>
                  <a:gd name="T1" fmla="*/ 25 h 21600"/>
                  <a:gd name="T2" fmla="*/ 381 w 21600"/>
                  <a:gd name="T3" fmla="*/ 391 h 21600"/>
                  <a:gd name="T4" fmla="*/ 55 w 21600"/>
                  <a:gd name="T5" fmla="*/ 188 h 21600"/>
                  <a:gd name="T6" fmla="*/ 0 60000 65536"/>
                  <a:gd name="T7" fmla="*/ 0 60000 65536"/>
                  <a:gd name="T8" fmla="*/ 0 60000 65536"/>
                  <a:gd name="T9" fmla="*/ 3175 w 21600"/>
                  <a:gd name="T10" fmla="*/ 3153 h 21600"/>
                  <a:gd name="T11" fmla="*/ 18425 w 21600"/>
                  <a:gd name="T12" fmla="*/ 18447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>
                    <a:moveTo>
                      <a:pt x="7014" y="685"/>
                    </a:moveTo>
                    <a:cubicBezTo>
                      <a:pt x="4745" y="1534"/>
                      <a:pt x="2827" y="3121"/>
                      <a:pt x="1570" y="5192"/>
                    </a:cubicBezTo>
                    <a:lnTo>
                      <a:pt x="10800" y="10800"/>
                    </a:lnTo>
                    <a:lnTo>
                      <a:pt x="7014" y="68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4" name="PubPieSlice"/>
              <p:cNvSpPr>
                <a:spLocks noEditPoints="1" noChangeArrowheads="1"/>
              </p:cNvSpPr>
              <p:nvPr/>
            </p:nvSpPr>
            <p:spPr bwMode="auto">
              <a:xfrm rot="7907181">
                <a:off x="710" y="1154"/>
                <a:ext cx="762" cy="781"/>
              </a:xfrm>
              <a:custGeom>
                <a:avLst/>
                <a:gdLst>
                  <a:gd name="T0" fmla="*/ 285 w 21600"/>
                  <a:gd name="T1" fmla="*/ 13 h 21600"/>
                  <a:gd name="T2" fmla="*/ 381 w 21600"/>
                  <a:gd name="T3" fmla="*/ 391 h 21600"/>
                  <a:gd name="T4" fmla="*/ 55 w 21600"/>
                  <a:gd name="T5" fmla="*/ 188 h 21600"/>
                  <a:gd name="T6" fmla="*/ 0 60000 65536"/>
                  <a:gd name="T7" fmla="*/ 0 60000 65536"/>
                  <a:gd name="T8" fmla="*/ 0 60000 65536"/>
                  <a:gd name="T9" fmla="*/ 3175 w 21600"/>
                  <a:gd name="T10" fmla="*/ 3153 h 21600"/>
                  <a:gd name="T11" fmla="*/ 18425 w 21600"/>
                  <a:gd name="T12" fmla="*/ 18447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>
                    <a:moveTo>
                      <a:pt x="8074" y="349"/>
                    </a:moveTo>
                    <a:cubicBezTo>
                      <a:pt x="5359" y="1057"/>
                      <a:pt x="3026" y="2794"/>
                      <a:pt x="1570" y="5192"/>
                    </a:cubicBezTo>
                    <a:lnTo>
                      <a:pt x="10800" y="10800"/>
                    </a:lnTo>
                    <a:lnTo>
                      <a:pt x="8074" y="34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953" name="Text Box 66"/>
            <p:cNvSpPr txBox="1">
              <a:spLocks noChangeArrowheads="1"/>
            </p:cNvSpPr>
            <p:nvPr/>
          </p:nvSpPr>
          <p:spPr bwMode="auto">
            <a:xfrm>
              <a:off x="2104" y="196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0</a:t>
              </a:r>
            </a:p>
          </p:txBody>
        </p:sp>
        <p:sp>
          <p:nvSpPr>
            <p:cNvPr id="35954" name="Text Box 67"/>
            <p:cNvSpPr txBox="1">
              <a:spLocks noChangeArrowheads="1"/>
            </p:cNvSpPr>
            <p:nvPr/>
          </p:nvSpPr>
          <p:spPr bwMode="auto">
            <a:xfrm>
              <a:off x="2386" y="220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35955" name="Text Box 68"/>
            <p:cNvSpPr txBox="1">
              <a:spLocks noChangeArrowheads="1"/>
            </p:cNvSpPr>
            <p:nvPr/>
          </p:nvSpPr>
          <p:spPr bwMode="auto">
            <a:xfrm>
              <a:off x="2396" y="252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35956" name="Text Box 69"/>
            <p:cNvSpPr txBox="1">
              <a:spLocks noChangeArrowheads="1"/>
            </p:cNvSpPr>
            <p:nvPr/>
          </p:nvSpPr>
          <p:spPr bwMode="auto">
            <a:xfrm>
              <a:off x="2156" y="285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3</a:t>
              </a:r>
            </a:p>
          </p:txBody>
        </p:sp>
        <p:sp>
          <p:nvSpPr>
            <p:cNvPr id="35957" name="Text Box 70"/>
            <p:cNvSpPr txBox="1">
              <a:spLocks noChangeArrowheads="1"/>
            </p:cNvSpPr>
            <p:nvPr/>
          </p:nvSpPr>
          <p:spPr bwMode="auto">
            <a:xfrm>
              <a:off x="1766" y="286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4</a:t>
              </a:r>
            </a:p>
          </p:txBody>
        </p:sp>
        <p:sp>
          <p:nvSpPr>
            <p:cNvPr id="35958" name="Text Box 71"/>
            <p:cNvSpPr txBox="1">
              <a:spLocks noChangeArrowheads="1"/>
            </p:cNvSpPr>
            <p:nvPr/>
          </p:nvSpPr>
          <p:spPr bwMode="auto">
            <a:xfrm>
              <a:off x="1477" y="258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5</a:t>
              </a:r>
            </a:p>
          </p:txBody>
        </p:sp>
        <p:sp>
          <p:nvSpPr>
            <p:cNvPr id="35959" name="Text Box 72"/>
            <p:cNvSpPr txBox="1">
              <a:spLocks noChangeArrowheads="1"/>
            </p:cNvSpPr>
            <p:nvPr/>
          </p:nvSpPr>
          <p:spPr bwMode="auto">
            <a:xfrm>
              <a:off x="1478" y="225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6</a:t>
              </a:r>
            </a:p>
          </p:txBody>
        </p:sp>
        <p:sp>
          <p:nvSpPr>
            <p:cNvPr id="35960" name="Text Box 73"/>
            <p:cNvSpPr txBox="1">
              <a:spLocks noChangeArrowheads="1"/>
            </p:cNvSpPr>
            <p:nvPr/>
          </p:nvSpPr>
          <p:spPr bwMode="auto">
            <a:xfrm>
              <a:off x="1734" y="197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7</a:t>
              </a:r>
            </a:p>
          </p:txBody>
        </p:sp>
      </p:grpSp>
      <p:grpSp>
        <p:nvGrpSpPr>
          <p:cNvPr id="8" name="Group 155"/>
          <p:cNvGrpSpPr>
            <a:grpSpLocks/>
          </p:cNvGrpSpPr>
          <p:nvPr/>
        </p:nvGrpSpPr>
        <p:grpSpPr bwMode="auto">
          <a:xfrm>
            <a:off x="7069138" y="1584325"/>
            <a:ext cx="1787525" cy="3692525"/>
            <a:chOff x="4453" y="768"/>
            <a:chExt cx="1126" cy="2326"/>
          </a:xfrm>
        </p:grpSpPr>
        <p:sp>
          <p:nvSpPr>
            <p:cNvPr id="35902" name="PubPieSlice"/>
            <p:cNvSpPr>
              <a:spLocks noEditPoints="1" noChangeArrowheads="1"/>
            </p:cNvSpPr>
            <p:nvPr/>
          </p:nvSpPr>
          <p:spPr bwMode="auto">
            <a:xfrm rot="708861">
              <a:off x="4646" y="948"/>
              <a:ext cx="762" cy="781"/>
            </a:xfrm>
            <a:custGeom>
              <a:avLst/>
              <a:gdLst>
                <a:gd name="T0" fmla="*/ 290 w 21600"/>
                <a:gd name="T1" fmla="*/ 11 h 21600"/>
                <a:gd name="T2" fmla="*/ 381 w 21600"/>
                <a:gd name="T3" fmla="*/ 391 h 21600"/>
                <a:gd name="T4" fmla="*/ 46 w 21600"/>
                <a:gd name="T5" fmla="*/ 204 h 21600"/>
                <a:gd name="T6" fmla="*/ 0 60000 65536"/>
                <a:gd name="T7" fmla="*/ 0 60000 65536"/>
                <a:gd name="T8" fmla="*/ 0 60000 65536"/>
                <a:gd name="T9" fmla="*/ 3175 w 21600"/>
                <a:gd name="T10" fmla="*/ 3153 h 21600"/>
                <a:gd name="T11" fmla="*/ 18425 w 21600"/>
                <a:gd name="T12" fmla="*/ 18447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8228" y="310"/>
                  </a:moveTo>
                  <a:cubicBezTo>
                    <a:pt x="5273" y="1035"/>
                    <a:pt x="2761" y="2971"/>
                    <a:pt x="1309" y="5644"/>
                  </a:cubicBezTo>
                  <a:lnTo>
                    <a:pt x="10800" y="10800"/>
                  </a:lnTo>
                  <a:lnTo>
                    <a:pt x="8228" y="31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03" name="PubPieSlice"/>
            <p:cNvSpPr>
              <a:spLocks noEditPoints="1" noChangeArrowheads="1"/>
            </p:cNvSpPr>
            <p:nvPr/>
          </p:nvSpPr>
          <p:spPr bwMode="auto">
            <a:xfrm rot="3423920">
              <a:off x="4650" y="943"/>
              <a:ext cx="762" cy="781"/>
            </a:xfrm>
            <a:custGeom>
              <a:avLst/>
              <a:gdLst>
                <a:gd name="T0" fmla="*/ 298 w 21600"/>
                <a:gd name="T1" fmla="*/ 9 h 21600"/>
                <a:gd name="T2" fmla="*/ 381 w 21600"/>
                <a:gd name="T3" fmla="*/ 391 h 21600"/>
                <a:gd name="T4" fmla="*/ 55 w 21600"/>
                <a:gd name="T5" fmla="*/ 188 h 21600"/>
                <a:gd name="T6" fmla="*/ 0 60000 65536"/>
                <a:gd name="T7" fmla="*/ 0 60000 65536"/>
                <a:gd name="T8" fmla="*/ 0 60000 65536"/>
                <a:gd name="T9" fmla="*/ 3175 w 21600"/>
                <a:gd name="T10" fmla="*/ 3153 h 21600"/>
                <a:gd name="T11" fmla="*/ 18425 w 21600"/>
                <a:gd name="T12" fmla="*/ 18447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8444" y="260"/>
                  </a:moveTo>
                  <a:cubicBezTo>
                    <a:pt x="5577" y="900"/>
                    <a:pt x="3095" y="2681"/>
                    <a:pt x="1570" y="5192"/>
                  </a:cubicBezTo>
                  <a:lnTo>
                    <a:pt x="10800" y="10800"/>
                  </a:lnTo>
                  <a:lnTo>
                    <a:pt x="8444" y="26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endParaRPr lang="en-US"/>
            </a:p>
          </p:txBody>
        </p:sp>
        <p:sp>
          <p:nvSpPr>
            <p:cNvPr id="35904" name="PubPieSlice"/>
            <p:cNvSpPr>
              <a:spLocks noEditPoints="1" noChangeArrowheads="1"/>
            </p:cNvSpPr>
            <p:nvPr/>
          </p:nvSpPr>
          <p:spPr bwMode="auto">
            <a:xfrm rot="6400884">
              <a:off x="4643" y="936"/>
              <a:ext cx="762" cy="781"/>
            </a:xfrm>
            <a:custGeom>
              <a:avLst/>
              <a:gdLst>
                <a:gd name="T0" fmla="*/ 247 w 21600"/>
                <a:gd name="T1" fmla="*/ 25 h 21600"/>
                <a:gd name="T2" fmla="*/ 381 w 21600"/>
                <a:gd name="T3" fmla="*/ 391 h 21600"/>
                <a:gd name="T4" fmla="*/ 55 w 21600"/>
                <a:gd name="T5" fmla="*/ 188 h 21600"/>
                <a:gd name="T6" fmla="*/ 0 60000 65536"/>
                <a:gd name="T7" fmla="*/ 0 60000 65536"/>
                <a:gd name="T8" fmla="*/ 0 60000 65536"/>
                <a:gd name="T9" fmla="*/ 3175 w 21600"/>
                <a:gd name="T10" fmla="*/ 3153 h 21600"/>
                <a:gd name="T11" fmla="*/ 18425 w 21600"/>
                <a:gd name="T12" fmla="*/ 18447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7014" y="685"/>
                  </a:moveTo>
                  <a:cubicBezTo>
                    <a:pt x="4745" y="1534"/>
                    <a:pt x="2827" y="3121"/>
                    <a:pt x="1570" y="5192"/>
                  </a:cubicBezTo>
                  <a:lnTo>
                    <a:pt x="10800" y="10800"/>
                  </a:lnTo>
                  <a:lnTo>
                    <a:pt x="7014" y="68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05" name="PubPieSlice"/>
            <p:cNvSpPr>
              <a:spLocks noEditPoints="1" noChangeArrowheads="1"/>
            </p:cNvSpPr>
            <p:nvPr/>
          </p:nvSpPr>
          <p:spPr bwMode="auto">
            <a:xfrm rot="8618681">
              <a:off x="4646" y="940"/>
              <a:ext cx="762" cy="781"/>
            </a:xfrm>
            <a:custGeom>
              <a:avLst/>
              <a:gdLst>
                <a:gd name="T0" fmla="*/ 285 w 21600"/>
                <a:gd name="T1" fmla="*/ 13 h 21600"/>
                <a:gd name="T2" fmla="*/ 381 w 21600"/>
                <a:gd name="T3" fmla="*/ 391 h 21600"/>
                <a:gd name="T4" fmla="*/ 55 w 21600"/>
                <a:gd name="T5" fmla="*/ 188 h 21600"/>
                <a:gd name="T6" fmla="*/ 0 60000 65536"/>
                <a:gd name="T7" fmla="*/ 0 60000 65536"/>
                <a:gd name="T8" fmla="*/ 0 60000 65536"/>
                <a:gd name="T9" fmla="*/ 3175 w 21600"/>
                <a:gd name="T10" fmla="*/ 3153 h 21600"/>
                <a:gd name="T11" fmla="*/ 18425 w 21600"/>
                <a:gd name="T12" fmla="*/ 18447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8074" y="349"/>
                  </a:moveTo>
                  <a:cubicBezTo>
                    <a:pt x="5359" y="1057"/>
                    <a:pt x="3026" y="2794"/>
                    <a:pt x="1570" y="5192"/>
                  </a:cubicBezTo>
                  <a:lnTo>
                    <a:pt x="10800" y="10800"/>
                  </a:lnTo>
                  <a:lnTo>
                    <a:pt x="8074" y="34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112"/>
            <p:cNvGrpSpPr>
              <a:grpSpLocks/>
            </p:cNvGrpSpPr>
            <p:nvPr/>
          </p:nvGrpSpPr>
          <p:grpSpPr bwMode="auto">
            <a:xfrm rot="-10086961">
              <a:off x="4636" y="939"/>
              <a:ext cx="788" cy="783"/>
              <a:chOff x="697" y="1160"/>
              <a:chExt cx="788" cy="783"/>
            </a:xfrm>
          </p:grpSpPr>
          <p:sp>
            <p:nvSpPr>
              <p:cNvPr id="35931" name="PubPieSlice"/>
              <p:cNvSpPr>
                <a:spLocks noEditPoints="1" noChangeArrowheads="1"/>
              </p:cNvSpPr>
              <p:nvPr/>
            </p:nvSpPr>
            <p:spPr bwMode="auto">
              <a:xfrm>
                <a:off x="710" y="1162"/>
                <a:ext cx="762" cy="781"/>
              </a:xfrm>
              <a:custGeom>
                <a:avLst/>
                <a:gdLst>
                  <a:gd name="T0" fmla="*/ 290 w 21600"/>
                  <a:gd name="T1" fmla="*/ 11 h 21600"/>
                  <a:gd name="T2" fmla="*/ 381 w 21600"/>
                  <a:gd name="T3" fmla="*/ 391 h 21600"/>
                  <a:gd name="T4" fmla="*/ 46 w 21600"/>
                  <a:gd name="T5" fmla="*/ 204 h 21600"/>
                  <a:gd name="T6" fmla="*/ 0 60000 65536"/>
                  <a:gd name="T7" fmla="*/ 0 60000 65536"/>
                  <a:gd name="T8" fmla="*/ 0 60000 65536"/>
                  <a:gd name="T9" fmla="*/ 3175 w 21600"/>
                  <a:gd name="T10" fmla="*/ 3153 h 21600"/>
                  <a:gd name="T11" fmla="*/ 18425 w 21600"/>
                  <a:gd name="T12" fmla="*/ 18447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>
                    <a:moveTo>
                      <a:pt x="8228" y="310"/>
                    </a:moveTo>
                    <a:cubicBezTo>
                      <a:pt x="5273" y="1035"/>
                      <a:pt x="2761" y="2971"/>
                      <a:pt x="1309" y="5644"/>
                    </a:cubicBezTo>
                    <a:lnTo>
                      <a:pt x="10800" y="10800"/>
                    </a:lnTo>
                    <a:lnTo>
                      <a:pt x="8228" y="31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2" name="PubPieSlice"/>
              <p:cNvSpPr>
                <a:spLocks noEditPoints="1" noChangeArrowheads="1"/>
              </p:cNvSpPr>
              <p:nvPr/>
            </p:nvSpPr>
            <p:spPr bwMode="auto">
              <a:xfrm rot="2712420">
                <a:off x="714" y="1157"/>
                <a:ext cx="762" cy="781"/>
              </a:xfrm>
              <a:custGeom>
                <a:avLst/>
                <a:gdLst>
                  <a:gd name="T0" fmla="*/ 298 w 21600"/>
                  <a:gd name="T1" fmla="*/ 9 h 21600"/>
                  <a:gd name="T2" fmla="*/ 381 w 21600"/>
                  <a:gd name="T3" fmla="*/ 391 h 21600"/>
                  <a:gd name="T4" fmla="*/ 55 w 21600"/>
                  <a:gd name="T5" fmla="*/ 188 h 21600"/>
                  <a:gd name="T6" fmla="*/ 0 60000 65536"/>
                  <a:gd name="T7" fmla="*/ 0 60000 65536"/>
                  <a:gd name="T8" fmla="*/ 0 60000 65536"/>
                  <a:gd name="T9" fmla="*/ 3175 w 21600"/>
                  <a:gd name="T10" fmla="*/ 3153 h 21600"/>
                  <a:gd name="T11" fmla="*/ 18425 w 21600"/>
                  <a:gd name="T12" fmla="*/ 18447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>
                    <a:moveTo>
                      <a:pt x="8444" y="260"/>
                    </a:moveTo>
                    <a:cubicBezTo>
                      <a:pt x="5577" y="900"/>
                      <a:pt x="3095" y="2681"/>
                      <a:pt x="1570" y="5192"/>
                    </a:cubicBezTo>
                    <a:lnTo>
                      <a:pt x="10800" y="10800"/>
                    </a:lnTo>
                    <a:lnTo>
                      <a:pt x="8444" y="26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3" name="PubPieSlice"/>
              <p:cNvSpPr>
                <a:spLocks noEditPoints="1" noChangeArrowheads="1"/>
              </p:cNvSpPr>
              <p:nvPr/>
            </p:nvSpPr>
            <p:spPr bwMode="auto">
              <a:xfrm rot="5689384">
                <a:off x="707" y="1150"/>
                <a:ext cx="762" cy="781"/>
              </a:xfrm>
              <a:custGeom>
                <a:avLst/>
                <a:gdLst>
                  <a:gd name="T0" fmla="*/ 247 w 21600"/>
                  <a:gd name="T1" fmla="*/ 25 h 21600"/>
                  <a:gd name="T2" fmla="*/ 381 w 21600"/>
                  <a:gd name="T3" fmla="*/ 391 h 21600"/>
                  <a:gd name="T4" fmla="*/ 55 w 21600"/>
                  <a:gd name="T5" fmla="*/ 188 h 21600"/>
                  <a:gd name="T6" fmla="*/ 0 60000 65536"/>
                  <a:gd name="T7" fmla="*/ 0 60000 65536"/>
                  <a:gd name="T8" fmla="*/ 0 60000 65536"/>
                  <a:gd name="T9" fmla="*/ 3175 w 21600"/>
                  <a:gd name="T10" fmla="*/ 3153 h 21600"/>
                  <a:gd name="T11" fmla="*/ 18425 w 21600"/>
                  <a:gd name="T12" fmla="*/ 18447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>
                    <a:moveTo>
                      <a:pt x="7014" y="685"/>
                    </a:moveTo>
                    <a:cubicBezTo>
                      <a:pt x="4745" y="1534"/>
                      <a:pt x="2827" y="3121"/>
                      <a:pt x="1570" y="5192"/>
                    </a:cubicBezTo>
                    <a:lnTo>
                      <a:pt x="10800" y="10800"/>
                    </a:lnTo>
                    <a:lnTo>
                      <a:pt x="7014" y="685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4" name="PubPieSlice"/>
              <p:cNvSpPr>
                <a:spLocks noEditPoints="1" noChangeArrowheads="1"/>
              </p:cNvSpPr>
              <p:nvPr/>
            </p:nvSpPr>
            <p:spPr bwMode="auto">
              <a:xfrm rot="7907181">
                <a:off x="710" y="1154"/>
                <a:ext cx="762" cy="781"/>
              </a:xfrm>
              <a:custGeom>
                <a:avLst/>
                <a:gdLst>
                  <a:gd name="T0" fmla="*/ 285 w 21600"/>
                  <a:gd name="T1" fmla="*/ 13 h 21600"/>
                  <a:gd name="T2" fmla="*/ 381 w 21600"/>
                  <a:gd name="T3" fmla="*/ 391 h 21600"/>
                  <a:gd name="T4" fmla="*/ 55 w 21600"/>
                  <a:gd name="T5" fmla="*/ 188 h 21600"/>
                  <a:gd name="T6" fmla="*/ 0 60000 65536"/>
                  <a:gd name="T7" fmla="*/ 0 60000 65536"/>
                  <a:gd name="T8" fmla="*/ 0 60000 65536"/>
                  <a:gd name="T9" fmla="*/ 3175 w 21600"/>
                  <a:gd name="T10" fmla="*/ 3153 h 21600"/>
                  <a:gd name="T11" fmla="*/ 18425 w 21600"/>
                  <a:gd name="T12" fmla="*/ 18447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>
                    <a:moveTo>
                      <a:pt x="8074" y="349"/>
                    </a:moveTo>
                    <a:cubicBezTo>
                      <a:pt x="5359" y="1057"/>
                      <a:pt x="3026" y="2794"/>
                      <a:pt x="1570" y="5192"/>
                    </a:cubicBezTo>
                    <a:lnTo>
                      <a:pt x="10800" y="10800"/>
                    </a:lnTo>
                    <a:lnTo>
                      <a:pt x="8074" y="349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907" name="Text Box 117"/>
            <p:cNvSpPr txBox="1">
              <a:spLocks noChangeArrowheads="1"/>
            </p:cNvSpPr>
            <p:nvPr/>
          </p:nvSpPr>
          <p:spPr bwMode="auto">
            <a:xfrm>
              <a:off x="5091" y="76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0</a:t>
              </a:r>
            </a:p>
          </p:txBody>
        </p:sp>
        <p:sp>
          <p:nvSpPr>
            <p:cNvPr id="35908" name="Text Box 118"/>
            <p:cNvSpPr txBox="1">
              <a:spLocks noChangeArrowheads="1"/>
            </p:cNvSpPr>
            <p:nvPr/>
          </p:nvSpPr>
          <p:spPr bwMode="auto">
            <a:xfrm>
              <a:off x="5373" y="100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35909" name="Text Box 119"/>
            <p:cNvSpPr txBox="1">
              <a:spLocks noChangeArrowheads="1"/>
            </p:cNvSpPr>
            <p:nvPr/>
          </p:nvSpPr>
          <p:spPr bwMode="auto">
            <a:xfrm>
              <a:off x="5383" y="132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35910" name="Text Box 120"/>
            <p:cNvSpPr txBox="1">
              <a:spLocks noChangeArrowheads="1"/>
            </p:cNvSpPr>
            <p:nvPr/>
          </p:nvSpPr>
          <p:spPr bwMode="auto">
            <a:xfrm>
              <a:off x="5143" y="165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3</a:t>
              </a:r>
            </a:p>
          </p:txBody>
        </p:sp>
        <p:sp>
          <p:nvSpPr>
            <p:cNvPr id="35911" name="Text Box 121"/>
            <p:cNvSpPr txBox="1">
              <a:spLocks noChangeArrowheads="1"/>
            </p:cNvSpPr>
            <p:nvPr/>
          </p:nvSpPr>
          <p:spPr bwMode="auto">
            <a:xfrm>
              <a:off x="4753" y="166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4</a:t>
              </a:r>
            </a:p>
          </p:txBody>
        </p:sp>
        <p:sp>
          <p:nvSpPr>
            <p:cNvPr id="35912" name="Text Box 122"/>
            <p:cNvSpPr txBox="1">
              <a:spLocks noChangeArrowheads="1"/>
            </p:cNvSpPr>
            <p:nvPr/>
          </p:nvSpPr>
          <p:spPr bwMode="auto">
            <a:xfrm>
              <a:off x="4464" y="138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5</a:t>
              </a:r>
            </a:p>
          </p:txBody>
        </p:sp>
        <p:sp>
          <p:nvSpPr>
            <p:cNvPr id="35913" name="Text Box 123"/>
            <p:cNvSpPr txBox="1">
              <a:spLocks noChangeArrowheads="1"/>
            </p:cNvSpPr>
            <p:nvPr/>
          </p:nvSpPr>
          <p:spPr bwMode="auto">
            <a:xfrm>
              <a:off x="4465" y="105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6</a:t>
              </a:r>
            </a:p>
          </p:txBody>
        </p:sp>
        <p:sp>
          <p:nvSpPr>
            <p:cNvPr id="35914" name="Text Box 124"/>
            <p:cNvSpPr txBox="1">
              <a:spLocks noChangeArrowheads="1"/>
            </p:cNvSpPr>
            <p:nvPr/>
          </p:nvSpPr>
          <p:spPr bwMode="auto">
            <a:xfrm>
              <a:off x="4721" y="77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7</a:t>
              </a:r>
            </a:p>
          </p:txBody>
        </p:sp>
        <p:sp>
          <p:nvSpPr>
            <p:cNvPr id="35915" name="PubPieSlice"/>
            <p:cNvSpPr>
              <a:spLocks noEditPoints="1" noChangeArrowheads="1"/>
            </p:cNvSpPr>
            <p:nvPr/>
          </p:nvSpPr>
          <p:spPr bwMode="auto">
            <a:xfrm rot="708861">
              <a:off x="4635" y="2148"/>
              <a:ext cx="762" cy="781"/>
            </a:xfrm>
            <a:custGeom>
              <a:avLst/>
              <a:gdLst>
                <a:gd name="T0" fmla="*/ 290 w 21600"/>
                <a:gd name="T1" fmla="*/ 11 h 21600"/>
                <a:gd name="T2" fmla="*/ 381 w 21600"/>
                <a:gd name="T3" fmla="*/ 391 h 21600"/>
                <a:gd name="T4" fmla="*/ 46 w 21600"/>
                <a:gd name="T5" fmla="*/ 204 h 21600"/>
                <a:gd name="T6" fmla="*/ 0 60000 65536"/>
                <a:gd name="T7" fmla="*/ 0 60000 65536"/>
                <a:gd name="T8" fmla="*/ 0 60000 65536"/>
                <a:gd name="T9" fmla="*/ 3175 w 21600"/>
                <a:gd name="T10" fmla="*/ 3153 h 21600"/>
                <a:gd name="T11" fmla="*/ 18425 w 21600"/>
                <a:gd name="T12" fmla="*/ 18447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8228" y="310"/>
                  </a:moveTo>
                  <a:cubicBezTo>
                    <a:pt x="5273" y="1035"/>
                    <a:pt x="2761" y="2971"/>
                    <a:pt x="1309" y="5644"/>
                  </a:cubicBezTo>
                  <a:lnTo>
                    <a:pt x="10800" y="10800"/>
                  </a:lnTo>
                  <a:lnTo>
                    <a:pt x="8228" y="31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16" name="PubPieSlice"/>
            <p:cNvSpPr>
              <a:spLocks noEditPoints="1" noChangeArrowheads="1"/>
            </p:cNvSpPr>
            <p:nvPr/>
          </p:nvSpPr>
          <p:spPr bwMode="auto">
            <a:xfrm rot="3423920">
              <a:off x="4639" y="2143"/>
              <a:ext cx="762" cy="781"/>
            </a:xfrm>
            <a:custGeom>
              <a:avLst/>
              <a:gdLst>
                <a:gd name="T0" fmla="*/ 298 w 21600"/>
                <a:gd name="T1" fmla="*/ 9 h 21600"/>
                <a:gd name="T2" fmla="*/ 381 w 21600"/>
                <a:gd name="T3" fmla="*/ 391 h 21600"/>
                <a:gd name="T4" fmla="*/ 55 w 21600"/>
                <a:gd name="T5" fmla="*/ 188 h 21600"/>
                <a:gd name="T6" fmla="*/ 0 60000 65536"/>
                <a:gd name="T7" fmla="*/ 0 60000 65536"/>
                <a:gd name="T8" fmla="*/ 0 60000 65536"/>
                <a:gd name="T9" fmla="*/ 3175 w 21600"/>
                <a:gd name="T10" fmla="*/ 3153 h 21600"/>
                <a:gd name="T11" fmla="*/ 18425 w 21600"/>
                <a:gd name="T12" fmla="*/ 18447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8444" y="260"/>
                  </a:moveTo>
                  <a:cubicBezTo>
                    <a:pt x="5577" y="900"/>
                    <a:pt x="3095" y="2681"/>
                    <a:pt x="1570" y="5192"/>
                  </a:cubicBezTo>
                  <a:lnTo>
                    <a:pt x="10800" y="10800"/>
                  </a:lnTo>
                  <a:lnTo>
                    <a:pt x="8444" y="26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endParaRPr lang="en-US"/>
            </a:p>
          </p:txBody>
        </p:sp>
        <p:sp>
          <p:nvSpPr>
            <p:cNvPr id="35917" name="PubPieSlice"/>
            <p:cNvSpPr>
              <a:spLocks noEditPoints="1" noChangeArrowheads="1"/>
            </p:cNvSpPr>
            <p:nvPr/>
          </p:nvSpPr>
          <p:spPr bwMode="auto">
            <a:xfrm rot="6400884">
              <a:off x="4632" y="2136"/>
              <a:ext cx="762" cy="781"/>
            </a:xfrm>
            <a:custGeom>
              <a:avLst/>
              <a:gdLst>
                <a:gd name="T0" fmla="*/ 247 w 21600"/>
                <a:gd name="T1" fmla="*/ 25 h 21600"/>
                <a:gd name="T2" fmla="*/ 381 w 21600"/>
                <a:gd name="T3" fmla="*/ 391 h 21600"/>
                <a:gd name="T4" fmla="*/ 55 w 21600"/>
                <a:gd name="T5" fmla="*/ 188 h 21600"/>
                <a:gd name="T6" fmla="*/ 0 60000 65536"/>
                <a:gd name="T7" fmla="*/ 0 60000 65536"/>
                <a:gd name="T8" fmla="*/ 0 60000 65536"/>
                <a:gd name="T9" fmla="*/ 3175 w 21600"/>
                <a:gd name="T10" fmla="*/ 3153 h 21600"/>
                <a:gd name="T11" fmla="*/ 18425 w 21600"/>
                <a:gd name="T12" fmla="*/ 18447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7014" y="685"/>
                  </a:moveTo>
                  <a:cubicBezTo>
                    <a:pt x="4745" y="1534"/>
                    <a:pt x="2827" y="3121"/>
                    <a:pt x="1570" y="5192"/>
                  </a:cubicBezTo>
                  <a:lnTo>
                    <a:pt x="10800" y="10800"/>
                  </a:lnTo>
                  <a:lnTo>
                    <a:pt x="7014" y="68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18" name="PubPieSlice"/>
            <p:cNvSpPr>
              <a:spLocks noEditPoints="1" noChangeArrowheads="1"/>
            </p:cNvSpPr>
            <p:nvPr/>
          </p:nvSpPr>
          <p:spPr bwMode="auto">
            <a:xfrm rot="8618681">
              <a:off x="4635" y="2140"/>
              <a:ext cx="762" cy="781"/>
            </a:xfrm>
            <a:custGeom>
              <a:avLst/>
              <a:gdLst>
                <a:gd name="T0" fmla="*/ 285 w 21600"/>
                <a:gd name="T1" fmla="*/ 13 h 21600"/>
                <a:gd name="T2" fmla="*/ 381 w 21600"/>
                <a:gd name="T3" fmla="*/ 391 h 21600"/>
                <a:gd name="T4" fmla="*/ 55 w 21600"/>
                <a:gd name="T5" fmla="*/ 188 h 21600"/>
                <a:gd name="T6" fmla="*/ 0 60000 65536"/>
                <a:gd name="T7" fmla="*/ 0 60000 65536"/>
                <a:gd name="T8" fmla="*/ 0 60000 65536"/>
                <a:gd name="T9" fmla="*/ 3175 w 21600"/>
                <a:gd name="T10" fmla="*/ 3153 h 21600"/>
                <a:gd name="T11" fmla="*/ 18425 w 21600"/>
                <a:gd name="T12" fmla="*/ 18447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8074" y="349"/>
                  </a:moveTo>
                  <a:cubicBezTo>
                    <a:pt x="5359" y="1057"/>
                    <a:pt x="3026" y="2794"/>
                    <a:pt x="1570" y="5192"/>
                  </a:cubicBezTo>
                  <a:lnTo>
                    <a:pt x="10800" y="10800"/>
                  </a:lnTo>
                  <a:lnTo>
                    <a:pt x="8074" y="349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19" name="PubPieSlice"/>
            <p:cNvSpPr>
              <a:spLocks noEditPoints="1" noChangeArrowheads="1"/>
            </p:cNvSpPr>
            <p:nvPr/>
          </p:nvSpPr>
          <p:spPr bwMode="auto">
            <a:xfrm rot="-10086961">
              <a:off x="4638" y="2139"/>
              <a:ext cx="762" cy="781"/>
            </a:xfrm>
            <a:custGeom>
              <a:avLst/>
              <a:gdLst>
                <a:gd name="T0" fmla="*/ 290 w 21600"/>
                <a:gd name="T1" fmla="*/ 11 h 21600"/>
                <a:gd name="T2" fmla="*/ 381 w 21600"/>
                <a:gd name="T3" fmla="*/ 391 h 21600"/>
                <a:gd name="T4" fmla="*/ 46 w 21600"/>
                <a:gd name="T5" fmla="*/ 204 h 21600"/>
                <a:gd name="T6" fmla="*/ 0 60000 65536"/>
                <a:gd name="T7" fmla="*/ 0 60000 65536"/>
                <a:gd name="T8" fmla="*/ 0 60000 65536"/>
                <a:gd name="T9" fmla="*/ 3175 w 21600"/>
                <a:gd name="T10" fmla="*/ 3153 h 21600"/>
                <a:gd name="T11" fmla="*/ 18425 w 21600"/>
                <a:gd name="T12" fmla="*/ 18447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8228" y="310"/>
                  </a:moveTo>
                  <a:cubicBezTo>
                    <a:pt x="5273" y="1035"/>
                    <a:pt x="2761" y="2971"/>
                    <a:pt x="1309" y="5644"/>
                  </a:cubicBezTo>
                  <a:lnTo>
                    <a:pt x="10800" y="10800"/>
                  </a:lnTo>
                  <a:lnTo>
                    <a:pt x="8228" y="31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20" name="PubPieSlice"/>
            <p:cNvSpPr>
              <a:spLocks noEditPoints="1" noChangeArrowheads="1"/>
            </p:cNvSpPr>
            <p:nvPr/>
          </p:nvSpPr>
          <p:spPr bwMode="auto">
            <a:xfrm rot="-7374541">
              <a:off x="4633" y="2143"/>
              <a:ext cx="762" cy="781"/>
            </a:xfrm>
            <a:custGeom>
              <a:avLst/>
              <a:gdLst>
                <a:gd name="T0" fmla="*/ 298 w 21600"/>
                <a:gd name="T1" fmla="*/ 9 h 21600"/>
                <a:gd name="T2" fmla="*/ 381 w 21600"/>
                <a:gd name="T3" fmla="*/ 391 h 21600"/>
                <a:gd name="T4" fmla="*/ 55 w 21600"/>
                <a:gd name="T5" fmla="*/ 188 h 21600"/>
                <a:gd name="T6" fmla="*/ 0 60000 65536"/>
                <a:gd name="T7" fmla="*/ 0 60000 65536"/>
                <a:gd name="T8" fmla="*/ 0 60000 65536"/>
                <a:gd name="T9" fmla="*/ 3175 w 21600"/>
                <a:gd name="T10" fmla="*/ 3153 h 21600"/>
                <a:gd name="T11" fmla="*/ 18425 w 21600"/>
                <a:gd name="T12" fmla="*/ 18447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8444" y="260"/>
                  </a:moveTo>
                  <a:cubicBezTo>
                    <a:pt x="5577" y="900"/>
                    <a:pt x="3095" y="2681"/>
                    <a:pt x="1570" y="5192"/>
                  </a:cubicBezTo>
                  <a:lnTo>
                    <a:pt x="10800" y="10800"/>
                  </a:lnTo>
                  <a:lnTo>
                    <a:pt x="8444" y="26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21" name="PubPieSlice"/>
            <p:cNvSpPr>
              <a:spLocks noEditPoints="1" noChangeArrowheads="1"/>
            </p:cNvSpPr>
            <p:nvPr/>
          </p:nvSpPr>
          <p:spPr bwMode="auto">
            <a:xfrm rot="-4397578">
              <a:off x="4638" y="2151"/>
              <a:ext cx="762" cy="781"/>
            </a:xfrm>
            <a:custGeom>
              <a:avLst/>
              <a:gdLst>
                <a:gd name="T0" fmla="*/ 247 w 21600"/>
                <a:gd name="T1" fmla="*/ 25 h 21600"/>
                <a:gd name="T2" fmla="*/ 381 w 21600"/>
                <a:gd name="T3" fmla="*/ 391 h 21600"/>
                <a:gd name="T4" fmla="*/ 55 w 21600"/>
                <a:gd name="T5" fmla="*/ 188 h 21600"/>
                <a:gd name="T6" fmla="*/ 0 60000 65536"/>
                <a:gd name="T7" fmla="*/ 0 60000 65536"/>
                <a:gd name="T8" fmla="*/ 0 60000 65536"/>
                <a:gd name="T9" fmla="*/ 3175 w 21600"/>
                <a:gd name="T10" fmla="*/ 3153 h 21600"/>
                <a:gd name="T11" fmla="*/ 18425 w 21600"/>
                <a:gd name="T12" fmla="*/ 18447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7014" y="685"/>
                  </a:moveTo>
                  <a:cubicBezTo>
                    <a:pt x="4745" y="1534"/>
                    <a:pt x="2827" y="3121"/>
                    <a:pt x="1570" y="5192"/>
                  </a:cubicBezTo>
                  <a:lnTo>
                    <a:pt x="10800" y="10800"/>
                  </a:lnTo>
                  <a:lnTo>
                    <a:pt x="7014" y="68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22" name="PubPieSlice"/>
            <p:cNvSpPr>
              <a:spLocks noEditPoints="1" noChangeArrowheads="1"/>
            </p:cNvSpPr>
            <p:nvPr/>
          </p:nvSpPr>
          <p:spPr bwMode="auto">
            <a:xfrm rot="-2179779">
              <a:off x="4636" y="2146"/>
              <a:ext cx="762" cy="781"/>
            </a:xfrm>
            <a:custGeom>
              <a:avLst/>
              <a:gdLst>
                <a:gd name="T0" fmla="*/ 285 w 21600"/>
                <a:gd name="T1" fmla="*/ 13 h 21600"/>
                <a:gd name="T2" fmla="*/ 381 w 21600"/>
                <a:gd name="T3" fmla="*/ 391 h 21600"/>
                <a:gd name="T4" fmla="*/ 55 w 21600"/>
                <a:gd name="T5" fmla="*/ 188 h 21600"/>
                <a:gd name="T6" fmla="*/ 0 60000 65536"/>
                <a:gd name="T7" fmla="*/ 0 60000 65536"/>
                <a:gd name="T8" fmla="*/ 0 60000 65536"/>
                <a:gd name="T9" fmla="*/ 3175 w 21600"/>
                <a:gd name="T10" fmla="*/ 3153 h 21600"/>
                <a:gd name="T11" fmla="*/ 18425 w 21600"/>
                <a:gd name="T12" fmla="*/ 18447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8074" y="349"/>
                  </a:moveTo>
                  <a:cubicBezTo>
                    <a:pt x="5359" y="1057"/>
                    <a:pt x="3026" y="2794"/>
                    <a:pt x="1570" y="5192"/>
                  </a:cubicBezTo>
                  <a:lnTo>
                    <a:pt x="10800" y="10800"/>
                  </a:lnTo>
                  <a:lnTo>
                    <a:pt x="8074" y="34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23" name="Text Box 134"/>
            <p:cNvSpPr txBox="1">
              <a:spLocks noChangeArrowheads="1"/>
            </p:cNvSpPr>
            <p:nvPr/>
          </p:nvSpPr>
          <p:spPr bwMode="auto">
            <a:xfrm>
              <a:off x="5080" y="196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0</a:t>
              </a:r>
            </a:p>
          </p:txBody>
        </p:sp>
        <p:sp>
          <p:nvSpPr>
            <p:cNvPr id="35924" name="Text Box 135"/>
            <p:cNvSpPr txBox="1">
              <a:spLocks noChangeArrowheads="1"/>
            </p:cNvSpPr>
            <p:nvPr/>
          </p:nvSpPr>
          <p:spPr bwMode="auto">
            <a:xfrm>
              <a:off x="5362" y="220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35925" name="Text Box 136"/>
            <p:cNvSpPr txBox="1">
              <a:spLocks noChangeArrowheads="1"/>
            </p:cNvSpPr>
            <p:nvPr/>
          </p:nvSpPr>
          <p:spPr bwMode="auto">
            <a:xfrm>
              <a:off x="5372" y="252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35926" name="Text Box 137"/>
            <p:cNvSpPr txBox="1">
              <a:spLocks noChangeArrowheads="1"/>
            </p:cNvSpPr>
            <p:nvPr/>
          </p:nvSpPr>
          <p:spPr bwMode="auto">
            <a:xfrm>
              <a:off x="5132" y="285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3</a:t>
              </a:r>
            </a:p>
          </p:txBody>
        </p:sp>
        <p:sp>
          <p:nvSpPr>
            <p:cNvPr id="35927" name="Text Box 138"/>
            <p:cNvSpPr txBox="1">
              <a:spLocks noChangeArrowheads="1"/>
            </p:cNvSpPr>
            <p:nvPr/>
          </p:nvSpPr>
          <p:spPr bwMode="auto">
            <a:xfrm>
              <a:off x="4742" y="286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4</a:t>
              </a:r>
            </a:p>
          </p:txBody>
        </p:sp>
        <p:sp>
          <p:nvSpPr>
            <p:cNvPr id="35928" name="Text Box 139"/>
            <p:cNvSpPr txBox="1">
              <a:spLocks noChangeArrowheads="1"/>
            </p:cNvSpPr>
            <p:nvPr/>
          </p:nvSpPr>
          <p:spPr bwMode="auto">
            <a:xfrm>
              <a:off x="4453" y="258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5</a:t>
              </a:r>
            </a:p>
          </p:txBody>
        </p:sp>
        <p:sp>
          <p:nvSpPr>
            <p:cNvPr id="35929" name="Text Box 140"/>
            <p:cNvSpPr txBox="1">
              <a:spLocks noChangeArrowheads="1"/>
            </p:cNvSpPr>
            <p:nvPr/>
          </p:nvSpPr>
          <p:spPr bwMode="auto">
            <a:xfrm>
              <a:off x="4454" y="225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6</a:t>
              </a:r>
            </a:p>
          </p:txBody>
        </p:sp>
        <p:sp>
          <p:nvSpPr>
            <p:cNvPr id="35930" name="Text Box 141"/>
            <p:cNvSpPr txBox="1">
              <a:spLocks noChangeArrowheads="1"/>
            </p:cNvSpPr>
            <p:nvPr/>
          </p:nvSpPr>
          <p:spPr bwMode="auto">
            <a:xfrm>
              <a:off x="4710" y="197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7</a:t>
              </a:r>
            </a:p>
          </p:txBody>
        </p:sp>
      </p:grpSp>
      <p:sp>
        <p:nvSpPr>
          <p:cNvPr id="35847" name="Line 142"/>
          <p:cNvSpPr>
            <a:spLocks noChangeShapeType="1"/>
          </p:cNvSpPr>
          <p:nvPr/>
        </p:nvSpPr>
        <p:spPr bwMode="auto">
          <a:xfrm flipV="1">
            <a:off x="4572000" y="2117725"/>
            <a:ext cx="0" cy="3429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8" name="Text Box 144"/>
          <p:cNvSpPr txBox="1">
            <a:spLocks noChangeArrowheads="1"/>
          </p:cNvSpPr>
          <p:nvPr/>
        </p:nvSpPr>
        <p:spPr bwMode="auto">
          <a:xfrm>
            <a:off x="381000" y="5241925"/>
            <a:ext cx="3810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(a) Window size = MAX_SEQ</a:t>
            </a:r>
          </a:p>
        </p:txBody>
      </p:sp>
      <p:sp>
        <p:nvSpPr>
          <p:cNvPr id="40083" name="AutoShape 147"/>
          <p:cNvSpPr>
            <a:spLocks noChangeArrowheads="1"/>
          </p:cNvSpPr>
          <p:nvPr/>
        </p:nvSpPr>
        <p:spPr bwMode="auto">
          <a:xfrm>
            <a:off x="1371600" y="2955925"/>
            <a:ext cx="1676400" cy="685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Frame</a:t>
            </a:r>
          </a:p>
          <a:p>
            <a:pPr algn="ctr"/>
            <a:r>
              <a:rPr lang="en-US" b="1"/>
              <a:t>0-6</a:t>
            </a:r>
          </a:p>
        </p:txBody>
      </p:sp>
      <p:sp>
        <p:nvSpPr>
          <p:cNvPr id="40086" name="AutoShape 150"/>
          <p:cNvSpPr>
            <a:spLocks noChangeArrowheads="1"/>
          </p:cNvSpPr>
          <p:nvPr/>
        </p:nvSpPr>
        <p:spPr bwMode="auto">
          <a:xfrm>
            <a:off x="1447800" y="2803525"/>
            <a:ext cx="1524000" cy="8382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ACK</a:t>
            </a:r>
          </a:p>
          <a:p>
            <a:pPr algn="ctr"/>
            <a:r>
              <a:rPr lang="en-US" b="1"/>
              <a:t>0-6</a:t>
            </a:r>
          </a:p>
        </p:txBody>
      </p:sp>
      <p:sp>
        <p:nvSpPr>
          <p:cNvPr id="40088" name="Text Box 152"/>
          <p:cNvSpPr txBox="1">
            <a:spLocks noChangeArrowheads="1"/>
          </p:cNvSpPr>
          <p:nvPr/>
        </p:nvSpPr>
        <p:spPr bwMode="auto">
          <a:xfrm>
            <a:off x="4724400" y="5241925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(b) Window size = (MAX_SEQ+1)/2</a:t>
            </a:r>
          </a:p>
        </p:txBody>
      </p:sp>
      <p:grpSp>
        <p:nvGrpSpPr>
          <p:cNvPr id="10" name="Group 158"/>
          <p:cNvGrpSpPr>
            <a:grpSpLocks/>
          </p:cNvGrpSpPr>
          <p:nvPr/>
        </p:nvGrpSpPr>
        <p:grpSpPr bwMode="auto">
          <a:xfrm>
            <a:off x="5046663" y="1584325"/>
            <a:ext cx="1770062" cy="1787525"/>
            <a:chOff x="3179" y="768"/>
            <a:chExt cx="1115" cy="1126"/>
          </a:xfrm>
        </p:grpSpPr>
        <p:sp>
          <p:nvSpPr>
            <p:cNvPr id="35885" name="PubPieSlice"/>
            <p:cNvSpPr>
              <a:spLocks noEditPoints="1" noChangeArrowheads="1"/>
            </p:cNvSpPr>
            <p:nvPr/>
          </p:nvSpPr>
          <p:spPr bwMode="auto">
            <a:xfrm rot="708861">
              <a:off x="3361" y="948"/>
              <a:ext cx="762" cy="781"/>
            </a:xfrm>
            <a:custGeom>
              <a:avLst/>
              <a:gdLst>
                <a:gd name="T0" fmla="*/ 290 w 21600"/>
                <a:gd name="T1" fmla="*/ 11 h 21600"/>
                <a:gd name="T2" fmla="*/ 381 w 21600"/>
                <a:gd name="T3" fmla="*/ 391 h 21600"/>
                <a:gd name="T4" fmla="*/ 46 w 21600"/>
                <a:gd name="T5" fmla="*/ 204 h 21600"/>
                <a:gd name="T6" fmla="*/ 0 60000 65536"/>
                <a:gd name="T7" fmla="*/ 0 60000 65536"/>
                <a:gd name="T8" fmla="*/ 0 60000 65536"/>
                <a:gd name="T9" fmla="*/ 3175 w 21600"/>
                <a:gd name="T10" fmla="*/ 3153 h 21600"/>
                <a:gd name="T11" fmla="*/ 18425 w 21600"/>
                <a:gd name="T12" fmla="*/ 18447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8228" y="310"/>
                  </a:moveTo>
                  <a:cubicBezTo>
                    <a:pt x="5273" y="1035"/>
                    <a:pt x="2761" y="2971"/>
                    <a:pt x="1309" y="5644"/>
                  </a:cubicBezTo>
                  <a:lnTo>
                    <a:pt x="10800" y="10800"/>
                  </a:lnTo>
                  <a:lnTo>
                    <a:pt x="8228" y="31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86" name="PubPieSlice"/>
            <p:cNvSpPr>
              <a:spLocks noEditPoints="1" noChangeArrowheads="1"/>
            </p:cNvSpPr>
            <p:nvPr/>
          </p:nvSpPr>
          <p:spPr bwMode="auto">
            <a:xfrm rot="3423920">
              <a:off x="3365" y="943"/>
              <a:ext cx="762" cy="781"/>
            </a:xfrm>
            <a:custGeom>
              <a:avLst/>
              <a:gdLst>
                <a:gd name="T0" fmla="*/ 298 w 21600"/>
                <a:gd name="T1" fmla="*/ 9 h 21600"/>
                <a:gd name="T2" fmla="*/ 381 w 21600"/>
                <a:gd name="T3" fmla="*/ 391 h 21600"/>
                <a:gd name="T4" fmla="*/ 55 w 21600"/>
                <a:gd name="T5" fmla="*/ 188 h 21600"/>
                <a:gd name="T6" fmla="*/ 0 60000 65536"/>
                <a:gd name="T7" fmla="*/ 0 60000 65536"/>
                <a:gd name="T8" fmla="*/ 0 60000 65536"/>
                <a:gd name="T9" fmla="*/ 3175 w 21600"/>
                <a:gd name="T10" fmla="*/ 3153 h 21600"/>
                <a:gd name="T11" fmla="*/ 18425 w 21600"/>
                <a:gd name="T12" fmla="*/ 18447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8444" y="260"/>
                  </a:moveTo>
                  <a:cubicBezTo>
                    <a:pt x="5577" y="900"/>
                    <a:pt x="3095" y="2681"/>
                    <a:pt x="1570" y="5192"/>
                  </a:cubicBezTo>
                  <a:lnTo>
                    <a:pt x="10800" y="10800"/>
                  </a:lnTo>
                  <a:lnTo>
                    <a:pt x="8444" y="26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endParaRPr lang="en-US"/>
            </a:p>
          </p:txBody>
        </p:sp>
        <p:sp>
          <p:nvSpPr>
            <p:cNvPr id="35887" name="PubPieSlice"/>
            <p:cNvSpPr>
              <a:spLocks noEditPoints="1" noChangeArrowheads="1"/>
            </p:cNvSpPr>
            <p:nvPr/>
          </p:nvSpPr>
          <p:spPr bwMode="auto">
            <a:xfrm rot="6400884">
              <a:off x="3358" y="936"/>
              <a:ext cx="762" cy="781"/>
            </a:xfrm>
            <a:custGeom>
              <a:avLst/>
              <a:gdLst>
                <a:gd name="T0" fmla="*/ 247 w 21600"/>
                <a:gd name="T1" fmla="*/ 25 h 21600"/>
                <a:gd name="T2" fmla="*/ 381 w 21600"/>
                <a:gd name="T3" fmla="*/ 391 h 21600"/>
                <a:gd name="T4" fmla="*/ 55 w 21600"/>
                <a:gd name="T5" fmla="*/ 188 h 21600"/>
                <a:gd name="T6" fmla="*/ 0 60000 65536"/>
                <a:gd name="T7" fmla="*/ 0 60000 65536"/>
                <a:gd name="T8" fmla="*/ 0 60000 65536"/>
                <a:gd name="T9" fmla="*/ 3175 w 21600"/>
                <a:gd name="T10" fmla="*/ 3153 h 21600"/>
                <a:gd name="T11" fmla="*/ 18425 w 21600"/>
                <a:gd name="T12" fmla="*/ 18447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7014" y="685"/>
                  </a:moveTo>
                  <a:cubicBezTo>
                    <a:pt x="4745" y="1534"/>
                    <a:pt x="2827" y="3121"/>
                    <a:pt x="1570" y="5192"/>
                  </a:cubicBezTo>
                  <a:lnTo>
                    <a:pt x="10800" y="10800"/>
                  </a:lnTo>
                  <a:lnTo>
                    <a:pt x="7014" y="68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88" name="PubPieSlice"/>
            <p:cNvSpPr>
              <a:spLocks noEditPoints="1" noChangeArrowheads="1"/>
            </p:cNvSpPr>
            <p:nvPr/>
          </p:nvSpPr>
          <p:spPr bwMode="auto">
            <a:xfrm rot="8618681">
              <a:off x="3361" y="940"/>
              <a:ext cx="762" cy="781"/>
            </a:xfrm>
            <a:custGeom>
              <a:avLst/>
              <a:gdLst>
                <a:gd name="T0" fmla="*/ 285 w 21600"/>
                <a:gd name="T1" fmla="*/ 13 h 21600"/>
                <a:gd name="T2" fmla="*/ 381 w 21600"/>
                <a:gd name="T3" fmla="*/ 391 h 21600"/>
                <a:gd name="T4" fmla="*/ 55 w 21600"/>
                <a:gd name="T5" fmla="*/ 188 h 21600"/>
                <a:gd name="T6" fmla="*/ 0 60000 65536"/>
                <a:gd name="T7" fmla="*/ 0 60000 65536"/>
                <a:gd name="T8" fmla="*/ 0 60000 65536"/>
                <a:gd name="T9" fmla="*/ 3175 w 21600"/>
                <a:gd name="T10" fmla="*/ 3153 h 21600"/>
                <a:gd name="T11" fmla="*/ 18425 w 21600"/>
                <a:gd name="T12" fmla="*/ 18447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8074" y="349"/>
                  </a:moveTo>
                  <a:cubicBezTo>
                    <a:pt x="5359" y="1057"/>
                    <a:pt x="3026" y="2794"/>
                    <a:pt x="1570" y="5192"/>
                  </a:cubicBezTo>
                  <a:lnTo>
                    <a:pt x="10800" y="10800"/>
                  </a:lnTo>
                  <a:lnTo>
                    <a:pt x="8074" y="34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78"/>
            <p:cNvGrpSpPr>
              <a:grpSpLocks/>
            </p:cNvGrpSpPr>
            <p:nvPr/>
          </p:nvGrpSpPr>
          <p:grpSpPr bwMode="auto">
            <a:xfrm rot="-10086961">
              <a:off x="3351" y="939"/>
              <a:ext cx="788" cy="783"/>
              <a:chOff x="697" y="1160"/>
              <a:chExt cx="788" cy="783"/>
            </a:xfrm>
          </p:grpSpPr>
          <p:sp>
            <p:nvSpPr>
              <p:cNvPr id="35898" name="PubPieSlice"/>
              <p:cNvSpPr>
                <a:spLocks noEditPoints="1" noChangeArrowheads="1"/>
              </p:cNvSpPr>
              <p:nvPr/>
            </p:nvSpPr>
            <p:spPr bwMode="auto">
              <a:xfrm>
                <a:off x="710" y="1162"/>
                <a:ext cx="762" cy="781"/>
              </a:xfrm>
              <a:custGeom>
                <a:avLst/>
                <a:gdLst>
                  <a:gd name="T0" fmla="*/ 290 w 21600"/>
                  <a:gd name="T1" fmla="*/ 11 h 21600"/>
                  <a:gd name="T2" fmla="*/ 381 w 21600"/>
                  <a:gd name="T3" fmla="*/ 391 h 21600"/>
                  <a:gd name="T4" fmla="*/ 46 w 21600"/>
                  <a:gd name="T5" fmla="*/ 204 h 21600"/>
                  <a:gd name="T6" fmla="*/ 0 60000 65536"/>
                  <a:gd name="T7" fmla="*/ 0 60000 65536"/>
                  <a:gd name="T8" fmla="*/ 0 60000 65536"/>
                  <a:gd name="T9" fmla="*/ 3175 w 21600"/>
                  <a:gd name="T10" fmla="*/ 3153 h 21600"/>
                  <a:gd name="T11" fmla="*/ 18425 w 21600"/>
                  <a:gd name="T12" fmla="*/ 18447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>
                    <a:moveTo>
                      <a:pt x="8228" y="310"/>
                    </a:moveTo>
                    <a:cubicBezTo>
                      <a:pt x="5273" y="1035"/>
                      <a:pt x="2761" y="2971"/>
                      <a:pt x="1309" y="5644"/>
                    </a:cubicBezTo>
                    <a:lnTo>
                      <a:pt x="10800" y="10800"/>
                    </a:lnTo>
                    <a:lnTo>
                      <a:pt x="8228" y="31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9" name="PubPieSlice"/>
              <p:cNvSpPr>
                <a:spLocks noEditPoints="1" noChangeArrowheads="1"/>
              </p:cNvSpPr>
              <p:nvPr/>
            </p:nvSpPr>
            <p:spPr bwMode="auto">
              <a:xfrm rot="2712420">
                <a:off x="714" y="1157"/>
                <a:ext cx="762" cy="781"/>
              </a:xfrm>
              <a:custGeom>
                <a:avLst/>
                <a:gdLst>
                  <a:gd name="T0" fmla="*/ 298 w 21600"/>
                  <a:gd name="T1" fmla="*/ 9 h 21600"/>
                  <a:gd name="T2" fmla="*/ 381 w 21600"/>
                  <a:gd name="T3" fmla="*/ 391 h 21600"/>
                  <a:gd name="T4" fmla="*/ 55 w 21600"/>
                  <a:gd name="T5" fmla="*/ 188 h 21600"/>
                  <a:gd name="T6" fmla="*/ 0 60000 65536"/>
                  <a:gd name="T7" fmla="*/ 0 60000 65536"/>
                  <a:gd name="T8" fmla="*/ 0 60000 65536"/>
                  <a:gd name="T9" fmla="*/ 3175 w 21600"/>
                  <a:gd name="T10" fmla="*/ 3153 h 21600"/>
                  <a:gd name="T11" fmla="*/ 18425 w 21600"/>
                  <a:gd name="T12" fmla="*/ 18447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>
                    <a:moveTo>
                      <a:pt x="8444" y="260"/>
                    </a:moveTo>
                    <a:cubicBezTo>
                      <a:pt x="5577" y="900"/>
                      <a:pt x="3095" y="2681"/>
                      <a:pt x="1570" y="5192"/>
                    </a:cubicBezTo>
                    <a:lnTo>
                      <a:pt x="10800" y="10800"/>
                    </a:lnTo>
                    <a:lnTo>
                      <a:pt x="8444" y="26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00" name="PubPieSlice"/>
              <p:cNvSpPr>
                <a:spLocks noEditPoints="1" noChangeArrowheads="1"/>
              </p:cNvSpPr>
              <p:nvPr/>
            </p:nvSpPr>
            <p:spPr bwMode="auto">
              <a:xfrm rot="5689384">
                <a:off x="707" y="1150"/>
                <a:ext cx="762" cy="781"/>
              </a:xfrm>
              <a:custGeom>
                <a:avLst/>
                <a:gdLst>
                  <a:gd name="T0" fmla="*/ 247 w 21600"/>
                  <a:gd name="T1" fmla="*/ 25 h 21600"/>
                  <a:gd name="T2" fmla="*/ 381 w 21600"/>
                  <a:gd name="T3" fmla="*/ 391 h 21600"/>
                  <a:gd name="T4" fmla="*/ 55 w 21600"/>
                  <a:gd name="T5" fmla="*/ 188 h 21600"/>
                  <a:gd name="T6" fmla="*/ 0 60000 65536"/>
                  <a:gd name="T7" fmla="*/ 0 60000 65536"/>
                  <a:gd name="T8" fmla="*/ 0 60000 65536"/>
                  <a:gd name="T9" fmla="*/ 3175 w 21600"/>
                  <a:gd name="T10" fmla="*/ 3153 h 21600"/>
                  <a:gd name="T11" fmla="*/ 18425 w 21600"/>
                  <a:gd name="T12" fmla="*/ 18447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>
                    <a:moveTo>
                      <a:pt x="7014" y="685"/>
                    </a:moveTo>
                    <a:cubicBezTo>
                      <a:pt x="4745" y="1534"/>
                      <a:pt x="2827" y="3121"/>
                      <a:pt x="1570" y="5192"/>
                    </a:cubicBezTo>
                    <a:lnTo>
                      <a:pt x="10800" y="10800"/>
                    </a:lnTo>
                    <a:lnTo>
                      <a:pt x="7014" y="685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01" name="PubPieSlice"/>
              <p:cNvSpPr>
                <a:spLocks noEditPoints="1" noChangeArrowheads="1"/>
              </p:cNvSpPr>
              <p:nvPr/>
            </p:nvSpPr>
            <p:spPr bwMode="auto">
              <a:xfrm rot="7907181">
                <a:off x="710" y="1154"/>
                <a:ext cx="762" cy="781"/>
              </a:xfrm>
              <a:custGeom>
                <a:avLst/>
                <a:gdLst>
                  <a:gd name="T0" fmla="*/ 285 w 21600"/>
                  <a:gd name="T1" fmla="*/ 13 h 21600"/>
                  <a:gd name="T2" fmla="*/ 381 w 21600"/>
                  <a:gd name="T3" fmla="*/ 391 h 21600"/>
                  <a:gd name="T4" fmla="*/ 55 w 21600"/>
                  <a:gd name="T5" fmla="*/ 188 h 21600"/>
                  <a:gd name="T6" fmla="*/ 0 60000 65536"/>
                  <a:gd name="T7" fmla="*/ 0 60000 65536"/>
                  <a:gd name="T8" fmla="*/ 0 60000 65536"/>
                  <a:gd name="T9" fmla="*/ 3175 w 21600"/>
                  <a:gd name="T10" fmla="*/ 3153 h 21600"/>
                  <a:gd name="T11" fmla="*/ 18425 w 21600"/>
                  <a:gd name="T12" fmla="*/ 18447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>
                    <a:moveTo>
                      <a:pt x="8074" y="349"/>
                    </a:moveTo>
                    <a:cubicBezTo>
                      <a:pt x="5359" y="1057"/>
                      <a:pt x="3026" y="2794"/>
                      <a:pt x="1570" y="5192"/>
                    </a:cubicBezTo>
                    <a:lnTo>
                      <a:pt x="10800" y="10800"/>
                    </a:lnTo>
                    <a:lnTo>
                      <a:pt x="8074" y="349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90" name="Text Box 83"/>
            <p:cNvSpPr txBox="1">
              <a:spLocks noChangeArrowheads="1"/>
            </p:cNvSpPr>
            <p:nvPr/>
          </p:nvSpPr>
          <p:spPr bwMode="auto">
            <a:xfrm>
              <a:off x="3806" y="76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0</a:t>
              </a:r>
            </a:p>
          </p:txBody>
        </p:sp>
        <p:sp>
          <p:nvSpPr>
            <p:cNvPr id="35891" name="Text Box 84"/>
            <p:cNvSpPr txBox="1">
              <a:spLocks noChangeArrowheads="1"/>
            </p:cNvSpPr>
            <p:nvPr/>
          </p:nvSpPr>
          <p:spPr bwMode="auto">
            <a:xfrm>
              <a:off x="4088" y="100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35892" name="Text Box 85"/>
            <p:cNvSpPr txBox="1">
              <a:spLocks noChangeArrowheads="1"/>
            </p:cNvSpPr>
            <p:nvPr/>
          </p:nvSpPr>
          <p:spPr bwMode="auto">
            <a:xfrm>
              <a:off x="4098" y="132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35893" name="Text Box 86"/>
            <p:cNvSpPr txBox="1">
              <a:spLocks noChangeArrowheads="1"/>
            </p:cNvSpPr>
            <p:nvPr/>
          </p:nvSpPr>
          <p:spPr bwMode="auto">
            <a:xfrm>
              <a:off x="3858" y="165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3</a:t>
              </a:r>
            </a:p>
          </p:txBody>
        </p:sp>
        <p:sp>
          <p:nvSpPr>
            <p:cNvPr id="35894" name="Text Box 87"/>
            <p:cNvSpPr txBox="1">
              <a:spLocks noChangeArrowheads="1"/>
            </p:cNvSpPr>
            <p:nvPr/>
          </p:nvSpPr>
          <p:spPr bwMode="auto">
            <a:xfrm>
              <a:off x="3468" y="166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4</a:t>
              </a:r>
            </a:p>
          </p:txBody>
        </p:sp>
        <p:sp>
          <p:nvSpPr>
            <p:cNvPr id="35895" name="Text Box 88"/>
            <p:cNvSpPr txBox="1">
              <a:spLocks noChangeArrowheads="1"/>
            </p:cNvSpPr>
            <p:nvPr/>
          </p:nvSpPr>
          <p:spPr bwMode="auto">
            <a:xfrm>
              <a:off x="3179" y="138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5</a:t>
              </a:r>
            </a:p>
          </p:txBody>
        </p:sp>
        <p:sp>
          <p:nvSpPr>
            <p:cNvPr id="35896" name="Text Box 89"/>
            <p:cNvSpPr txBox="1">
              <a:spLocks noChangeArrowheads="1"/>
            </p:cNvSpPr>
            <p:nvPr/>
          </p:nvSpPr>
          <p:spPr bwMode="auto">
            <a:xfrm>
              <a:off x="3180" y="105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6</a:t>
              </a:r>
            </a:p>
          </p:txBody>
        </p:sp>
        <p:sp>
          <p:nvSpPr>
            <p:cNvPr id="35897" name="Text Box 90"/>
            <p:cNvSpPr txBox="1">
              <a:spLocks noChangeArrowheads="1"/>
            </p:cNvSpPr>
            <p:nvPr/>
          </p:nvSpPr>
          <p:spPr bwMode="auto">
            <a:xfrm>
              <a:off x="3436" y="77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7</a:t>
              </a:r>
            </a:p>
          </p:txBody>
        </p:sp>
      </p:grpSp>
      <p:grpSp>
        <p:nvGrpSpPr>
          <p:cNvPr id="12" name="Group 159"/>
          <p:cNvGrpSpPr>
            <a:grpSpLocks/>
          </p:cNvGrpSpPr>
          <p:nvPr/>
        </p:nvGrpSpPr>
        <p:grpSpPr bwMode="auto">
          <a:xfrm>
            <a:off x="5029200" y="3489325"/>
            <a:ext cx="1770063" cy="1787525"/>
            <a:chOff x="3168" y="1968"/>
            <a:chExt cx="1115" cy="1126"/>
          </a:xfrm>
        </p:grpSpPr>
        <p:sp>
          <p:nvSpPr>
            <p:cNvPr id="35868" name="PubPieSlice"/>
            <p:cNvSpPr>
              <a:spLocks noEditPoints="1" noChangeArrowheads="1"/>
            </p:cNvSpPr>
            <p:nvPr/>
          </p:nvSpPr>
          <p:spPr bwMode="auto">
            <a:xfrm rot="708861">
              <a:off x="3350" y="2148"/>
              <a:ext cx="762" cy="781"/>
            </a:xfrm>
            <a:custGeom>
              <a:avLst/>
              <a:gdLst>
                <a:gd name="T0" fmla="*/ 290 w 21600"/>
                <a:gd name="T1" fmla="*/ 11 h 21600"/>
                <a:gd name="T2" fmla="*/ 381 w 21600"/>
                <a:gd name="T3" fmla="*/ 391 h 21600"/>
                <a:gd name="T4" fmla="*/ 46 w 21600"/>
                <a:gd name="T5" fmla="*/ 204 h 21600"/>
                <a:gd name="T6" fmla="*/ 0 60000 65536"/>
                <a:gd name="T7" fmla="*/ 0 60000 65536"/>
                <a:gd name="T8" fmla="*/ 0 60000 65536"/>
                <a:gd name="T9" fmla="*/ 3175 w 21600"/>
                <a:gd name="T10" fmla="*/ 3153 h 21600"/>
                <a:gd name="T11" fmla="*/ 18425 w 21600"/>
                <a:gd name="T12" fmla="*/ 18447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8228" y="310"/>
                  </a:moveTo>
                  <a:cubicBezTo>
                    <a:pt x="5273" y="1035"/>
                    <a:pt x="2761" y="2971"/>
                    <a:pt x="1309" y="5644"/>
                  </a:cubicBezTo>
                  <a:lnTo>
                    <a:pt x="10800" y="10800"/>
                  </a:lnTo>
                  <a:lnTo>
                    <a:pt x="8228" y="31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69" name="PubPieSlice"/>
            <p:cNvSpPr>
              <a:spLocks noEditPoints="1" noChangeArrowheads="1"/>
            </p:cNvSpPr>
            <p:nvPr/>
          </p:nvSpPr>
          <p:spPr bwMode="auto">
            <a:xfrm rot="3423920">
              <a:off x="3354" y="2143"/>
              <a:ext cx="762" cy="781"/>
            </a:xfrm>
            <a:custGeom>
              <a:avLst/>
              <a:gdLst>
                <a:gd name="T0" fmla="*/ 298 w 21600"/>
                <a:gd name="T1" fmla="*/ 9 h 21600"/>
                <a:gd name="T2" fmla="*/ 381 w 21600"/>
                <a:gd name="T3" fmla="*/ 391 h 21600"/>
                <a:gd name="T4" fmla="*/ 55 w 21600"/>
                <a:gd name="T5" fmla="*/ 188 h 21600"/>
                <a:gd name="T6" fmla="*/ 0 60000 65536"/>
                <a:gd name="T7" fmla="*/ 0 60000 65536"/>
                <a:gd name="T8" fmla="*/ 0 60000 65536"/>
                <a:gd name="T9" fmla="*/ 3175 w 21600"/>
                <a:gd name="T10" fmla="*/ 3153 h 21600"/>
                <a:gd name="T11" fmla="*/ 18425 w 21600"/>
                <a:gd name="T12" fmla="*/ 18447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8444" y="260"/>
                  </a:moveTo>
                  <a:cubicBezTo>
                    <a:pt x="5577" y="900"/>
                    <a:pt x="3095" y="2681"/>
                    <a:pt x="1570" y="5192"/>
                  </a:cubicBezTo>
                  <a:lnTo>
                    <a:pt x="10800" y="10800"/>
                  </a:lnTo>
                  <a:lnTo>
                    <a:pt x="8444" y="26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endParaRPr lang="en-US"/>
            </a:p>
          </p:txBody>
        </p:sp>
        <p:sp>
          <p:nvSpPr>
            <p:cNvPr id="35870" name="PubPieSlice"/>
            <p:cNvSpPr>
              <a:spLocks noEditPoints="1" noChangeArrowheads="1"/>
            </p:cNvSpPr>
            <p:nvPr/>
          </p:nvSpPr>
          <p:spPr bwMode="auto">
            <a:xfrm rot="6400884">
              <a:off x="3347" y="2136"/>
              <a:ext cx="762" cy="781"/>
            </a:xfrm>
            <a:custGeom>
              <a:avLst/>
              <a:gdLst>
                <a:gd name="T0" fmla="*/ 247 w 21600"/>
                <a:gd name="T1" fmla="*/ 25 h 21600"/>
                <a:gd name="T2" fmla="*/ 381 w 21600"/>
                <a:gd name="T3" fmla="*/ 391 h 21600"/>
                <a:gd name="T4" fmla="*/ 55 w 21600"/>
                <a:gd name="T5" fmla="*/ 188 h 21600"/>
                <a:gd name="T6" fmla="*/ 0 60000 65536"/>
                <a:gd name="T7" fmla="*/ 0 60000 65536"/>
                <a:gd name="T8" fmla="*/ 0 60000 65536"/>
                <a:gd name="T9" fmla="*/ 3175 w 21600"/>
                <a:gd name="T10" fmla="*/ 3153 h 21600"/>
                <a:gd name="T11" fmla="*/ 18425 w 21600"/>
                <a:gd name="T12" fmla="*/ 18447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7014" y="685"/>
                  </a:moveTo>
                  <a:cubicBezTo>
                    <a:pt x="4745" y="1534"/>
                    <a:pt x="2827" y="3121"/>
                    <a:pt x="1570" y="5192"/>
                  </a:cubicBezTo>
                  <a:lnTo>
                    <a:pt x="10800" y="10800"/>
                  </a:lnTo>
                  <a:lnTo>
                    <a:pt x="7014" y="68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71" name="PubPieSlice"/>
            <p:cNvSpPr>
              <a:spLocks noEditPoints="1" noChangeArrowheads="1"/>
            </p:cNvSpPr>
            <p:nvPr/>
          </p:nvSpPr>
          <p:spPr bwMode="auto">
            <a:xfrm rot="8618681">
              <a:off x="3350" y="2140"/>
              <a:ext cx="762" cy="781"/>
            </a:xfrm>
            <a:custGeom>
              <a:avLst/>
              <a:gdLst>
                <a:gd name="T0" fmla="*/ 285 w 21600"/>
                <a:gd name="T1" fmla="*/ 13 h 21600"/>
                <a:gd name="T2" fmla="*/ 381 w 21600"/>
                <a:gd name="T3" fmla="*/ 391 h 21600"/>
                <a:gd name="T4" fmla="*/ 55 w 21600"/>
                <a:gd name="T5" fmla="*/ 188 h 21600"/>
                <a:gd name="T6" fmla="*/ 0 60000 65536"/>
                <a:gd name="T7" fmla="*/ 0 60000 65536"/>
                <a:gd name="T8" fmla="*/ 0 60000 65536"/>
                <a:gd name="T9" fmla="*/ 3175 w 21600"/>
                <a:gd name="T10" fmla="*/ 3153 h 21600"/>
                <a:gd name="T11" fmla="*/ 18425 w 21600"/>
                <a:gd name="T12" fmla="*/ 18447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8074" y="349"/>
                  </a:moveTo>
                  <a:cubicBezTo>
                    <a:pt x="5359" y="1057"/>
                    <a:pt x="3026" y="2794"/>
                    <a:pt x="1570" y="5192"/>
                  </a:cubicBezTo>
                  <a:lnTo>
                    <a:pt x="10800" y="10800"/>
                  </a:lnTo>
                  <a:lnTo>
                    <a:pt x="8074" y="34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95"/>
            <p:cNvGrpSpPr>
              <a:grpSpLocks/>
            </p:cNvGrpSpPr>
            <p:nvPr/>
          </p:nvGrpSpPr>
          <p:grpSpPr bwMode="auto">
            <a:xfrm rot="-10086961">
              <a:off x="3340" y="2139"/>
              <a:ext cx="788" cy="783"/>
              <a:chOff x="697" y="1160"/>
              <a:chExt cx="788" cy="783"/>
            </a:xfrm>
          </p:grpSpPr>
          <p:sp>
            <p:nvSpPr>
              <p:cNvPr id="35881" name="PubPieSlice"/>
              <p:cNvSpPr>
                <a:spLocks noEditPoints="1" noChangeArrowheads="1"/>
              </p:cNvSpPr>
              <p:nvPr/>
            </p:nvSpPr>
            <p:spPr bwMode="auto">
              <a:xfrm>
                <a:off x="710" y="1162"/>
                <a:ext cx="762" cy="781"/>
              </a:xfrm>
              <a:custGeom>
                <a:avLst/>
                <a:gdLst>
                  <a:gd name="T0" fmla="*/ 290 w 21600"/>
                  <a:gd name="T1" fmla="*/ 11 h 21600"/>
                  <a:gd name="T2" fmla="*/ 381 w 21600"/>
                  <a:gd name="T3" fmla="*/ 391 h 21600"/>
                  <a:gd name="T4" fmla="*/ 46 w 21600"/>
                  <a:gd name="T5" fmla="*/ 204 h 21600"/>
                  <a:gd name="T6" fmla="*/ 0 60000 65536"/>
                  <a:gd name="T7" fmla="*/ 0 60000 65536"/>
                  <a:gd name="T8" fmla="*/ 0 60000 65536"/>
                  <a:gd name="T9" fmla="*/ 3175 w 21600"/>
                  <a:gd name="T10" fmla="*/ 3153 h 21600"/>
                  <a:gd name="T11" fmla="*/ 18425 w 21600"/>
                  <a:gd name="T12" fmla="*/ 18447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>
                    <a:moveTo>
                      <a:pt x="8228" y="310"/>
                    </a:moveTo>
                    <a:cubicBezTo>
                      <a:pt x="5273" y="1035"/>
                      <a:pt x="2761" y="2971"/>
                      <a:pt x="1309" y="5644"/>
                    </a:cubicBezTo>
                    <a:lnTo>
                      <a:pt x="10800" y="10800"/>
                    </a:lnTo>
                    <a:lnTo>
                      <a:pt x="8228" y="31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2" name="PubPieSlice"/>
              <p:cNvSpPr>
                <a:spLocks noEditPoints="1" noChangeArrowheads="1"/>
              </p:cNvSpPr>
              <p:nvPr/>
            </p:nvSpPr>
            <p:spPr bwMode="auto">
              <a:xfrm rot="2712420">
                <a:off x="714" y="1157"/>
                <a:ext cx="762" cy="781"/>
              </a:xfrm>
              <a:custGeom>
                <a:avLst/>
                <a:gdLst>
                  <a:gd name="T0" fmla="*/ 298 w 21600"/>
                  <a:gd name="T1" fmla="*/ 9 h 21600"/>
                  <a:gd name="T2" fmla="*/ 381 w 21600"/>
                  <a:gd name="T3" fmla="*/ 391 h 21600"/>
                  <a:gd name="T4" fmla="*/ 55 w 21600"/>
                  <a:gd name="T5" fmla="*/ 188 h 21600"/>
                  <a:gd name="T6" fmla="*/ 0 60000 65536"/>
                  <a:gd name="T7" fmla="*/ 0 60000 65536"/>
                  <a:gd name="T8" fmla="*/ 0 60000 65536"/>
                  <a:gd name="T9" fmla="*/ 3175 w 21600"/>
                  <a:gd name="T10" fmla="*/ 3153 h 21600"/>
                  <a:gd name="T11" fmla="*/ 18425 w 21600"/>
                  <a:gd name="T12" fmla="*/ 18447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>
                    <a:moveTo>
                      <a:pt x="8444" y="260"/>
                    </a:moveTo>
                    <a:cubicBezTo>
                      <a:pt x="5577" y="900"/>
                      <a:pt x="3095" y="2681"/>
                      <a:pt x="1570" y="5192"/>
                    </a:cubicBezTo>
                    <a:lnTo>
                      <a:pt x="10800" y="10800"/>
                    </a:lnTo>
                    <a:lnTo>
                      <a:pt x="8444" y="26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3" name="PubPieSlice"/>
              <p:cNvSpPr>
                <a:spLocks noEditPoints="1" noChangeArrowheads="1"/>
              </p:cNvSpPr>
              <p:nvPr/>
            </p:nvSpPr>
            <p:spPr bwMode="auto">
              <a:xfrm rot="5689384">
                <a:off x="707" y="1150"/>
                <a:ext cx="762" cy="781"/>
              </a:xfrm>
              <a:custGeom>
                <a:avLst/>
                <a:gdLst>
                  <a:gd name="T0" fmla="*/ 247 w 21600"/>
                  <a:gd name="T1" fmla="*/ 25 h 21600"/>
                  <a:gd name="T2" fmla="*/ 381 w 21600"/>
                  <a:gd name="T3" fmla="*/ 391 h 21600"/>
                  <a:gd name="T4" fmla="*/ 55 w 21600"/>
                  <a:gd name="T5" fmla="*/ 188 h 21600"/>
                  <a:gd name="T6" fmla="*/ 0 60000 65536"/>
                  <a:gd name="T7" fmla="*/ 0 60000 65536"/>
                  <a:gd name="T8" fmla="*/ 0 60000 65536"/>
                  <a:gd name="T9" fmla="*/ 3175 w 21600"/>
                  <a:gd name="T10" fmla="*/ 3153 h 21600"/>
                  <a:gd name="T11" fmla="*/ 18425 w 21600"/>
                  <a:gd name="T12" fmla="*/ 18447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>
                    <a:moveTo>
                      <a:pt x="7014" y="685"/>
                    </a:moveTo>
                    <a:cubicBezTo>
                      <a:pt x="4745" y="1534"/>
                      <a:pt x="2827" y="3121"/>
                      <a:pt x="1570" y="5192"/>
                    </a:cubicBezTo>
                    <a:lnTo>
                      <a:pt x="10800" y="10800"/>
                    </a:lnTo>
                    <a:lnTo>
                      <a:pt x="7014" y="685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4" name="PubPieSlice"/>
              <p:cNvSpPr>
                <a:spLocks noEditPoints="1" noChangeArrowheads="1"/>
              </p:cNvSpPr>
              <p:nvPr/>
            </p:nvSpPr>
            <p:spPr bwMode="auto">
              <a:xfrm rot="7907181">
                <a:off x="710" y="1154"/>
                <a:ext cx="762" cy="781"/>
              </a:xfrm>
              <a:custGeom>
                <a:avLst/>
                <a:gdLst>
                  <a:gd name="T0" fmla="*/ 285 w 21600"/>
                  <a:gd name="T1" fmla="*/ 13 h 21600"/>
                  <a:gd name="T2" fmla="*/ 381 w 21600"/>
                  <a:gd name="T3" fmla="*/ 391 h 21600"/>
                  <a:gd name="T4" fmla="*/ 55 w 21600"/>
                  <a:gd name="T5" fmla="*/ 188 h 21600"/>
                  <a:gd name="T6" fmla="*/ 0 60000 65536"/>
                  <a:gd name="T7" fmla="*/ 0 60000 65536"/>
                  <a:gd name="T8" fmla="*/ 0 60000 65536"/>
                  <a:gd name="T9" fmla="*/ 3175 w 21600"/>
                  <a:gd name="T10" fmla="*/ 3153 h 21600"/>
                  <a:gd name="T11" fmla="*/ 18425 w 21600"/>
                  <a:gd name="T12" fmla="*/ 18447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>
                    <a:moveTo>
                      <a:pt x="8074" y="349"/>
                    </a:moveTo>
                    <a:cubicBezTo>
                      <a:pt x="5359" y="1057"/>
                      <a:pt x="3026" y="2794"/>
                      <a:pt x="1570" y="5192"/>
                    </a:cubicBezTo>
                    <a:lnTo>
                      <a:pt x="10800" y="10800"/>
                    </a:lnTo>
                    <a:lnTo>
                      <a:pt x="8074" y="349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73" name="Text Box 100"/>
            <p:cNvSpPr txBox="1">
              <a:spLocks noChangeArrowheads="1"/>
            </p:cNvSpPr>
            <p:nvPr/>
          </p:nvSpPr>
          <p:spPr bwMode="auto">
            <a:xfrm>
              <a:off x="3795" y="196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0</a:t>
              </a:r>
            </a:p>
          </p:txBody>
        </p:sp>
        <p:sp>
          <p:nvSpPr>
            <p:cNvPr id="35874" name="Text Box 101"/>
            <p:cNvSpPr txBox="1">
              <a:spLocks noChangeArrowheads="1"/>
            </p:cNvSpPr>
            <p:nvPr/>
          </p:nvSpPr>
          <p:spPr bwMode="auto">
            <a:xfrm>
              <a:off x="4077" y="220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35875" name="Text Box 102"/>
            <p:cNvSpPr txBox="1">
              <a:spLocks noChangeArrowheads="1"/>
            </p:cNvSpPr>
            <p:nvPr/>
          </p:nvSpPr>
          <p:spPr bwMode="auto">
            <a:xfrm>
              <a:off x="4087" y="252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35876" name="Text Box 103"/>
            <p:cNvSpPr txBox="1">
              <a:spLocks noChangeArrowheads="1"/>
            </p:cNvSpPr>
            <p:nvPr/>
          </p:nvSpPr>
          <p:spPr bwMode="auto">
            <a:xfrm>
              <a:off x="3847" y="285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3</a:t>
              </a:r>
            </a:p>
          </p:txBody>
        </p:sp>
        <p:sp>
          <p:nvSpPr>
            <p:cNvPr id="35877" name="Text Box 104"/>
            <p:cNvSpPr txBox="1">
              <a:spLocks noChangeArrowheads="1"/>
            </p:cNvSpPr>
            <p:nvPr/>
          </p:nvSpPr>
          <p:spPr bwMode="auto">
            <a:xfrm>
              <a:off x="3457" y="286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4</a:t>
              </a:r>
            </a:p>
          </p:txBody>
        </p:sp>
        <p:sp>
          <p:nvSpPr>
            <p:cNvPr id="35878" name="Text Box 105"/>
            <p:cNvSpPr txBox="1">
              <a:spLocks noChangeArrowheads="1"/>
            </p:cNvSpPr>
            <p:nvPr/>
          </p:nvSpPr>
          <p:spPr bwMode="auto">
            <a:xfrm>
              <a:off x="3168" y="258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5</a:t>
              </a:r>
            </a:p>
          </p:txBody>
        </p:sp>
        <p:sp>
          <p:nvSpPr>
            <p:cNvPr id="35879" name="Text Box 106"/>
            <p:cNvSpPr txBox="1">
              <a:spLocks noChangeArrowheads="1"/>
            </p:cNvSpPr>
            <p:nvPr/>
          </p:nvSpPr>
          <p:spPr bwMode="auto">
            <a:xfrm>
              <a:off x="3169" y="225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6</a:t>
              </a:r>
            </a:p>
          </p:txBody>
        </p:sp>
        <p:sp>
          <p:nvSpPr>
            <p:cNvPr id="35880" name="Text Box 107"/>
            <p:cNvSpPr txBox="1">
              <a:spLocks noChangeArrowheads="1"/>
            </p:cNvSpPr>
            <p:nvPr/>
          </p:nvSpPr>
          <p:spPr bwMode="auto">
            <a:xfrm>
              <a:off x="3425" y="197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7</a:t>
              </a:r>
            </a:p>
          </p:txBody>
        </p:sp>
      </p:grpSp>
      <p:sp>
        <p:nvSpPr>
          <p:cNvPr id="40089" name="AutoShape 153"/>
          <p:cNvSpPr>
            <a:spLocks noChangeArrowheads="1"/>
          </p:cNvSpPr>
          <p:nvPr/>
        </p:nvSpPr>
        <p:spPr bwMode="auto">
          <a:xfrm>
            <a:off x="6096000" y="3108325"/>
            <a:ext cx="1676400" cy="685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Frame</a:t>
            </a:r>
          </a:p>
          <a:p>
            <a:pPr algn="ctr"/>
            <a:r>
              <a:rPr lang="en-US" b="1"/>
              <a:t>0-3</a:t>
            </a:r>
          </a:p>
        </p:txBody>
      </p:sp>
      <p:sp>
        <p:nvSpPr>
          <p:cNvPr id="40090" name="AutoShape 154"/>
          <p:cNvSpPr>
            <a:spLocks noChangeArrowheads="1"/>
          </p:cNvSpPr>
          <p:nvPr/>
        </p:nvSpPr>
        <p:spPr bwMode="auto">
          <a:xfrm>
            <a:off x="6172200" y="2955925"/>
            <a:ext cx="1524000" cy="8382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ACK</a:t>
            </a:r>
          </a:p>
          <a:p>
            <a:pPr algn="ctr"/>
            <a:r>
              <a:rPr lang="en-US" b="1"/>
              <a:t>0-3</a:t>
            </a:r>
          </a:p>
        </p:txBody>
      </p:sp>
      <p:pic>
        <p:nvPicPr>
          <p:cNvPr id="40093" name="Picture 15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1736725"/>
            <a:ext cx="3746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097" name="Picture 16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1150" y="1736725"/>
            <a:ext cx="3746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110" name="AutoShape 174"/>
          <p:cNvSpPr>
            <a:spLocks noChangeArrowheads="1"/>
          </p:cNvSpPr>
          <p:nvPr/>
        </p:nvSpPr>
        <p:spPr bwMode="auto">
          <a:xfrm>
            <a:off x="1219200" y="2819400"/>
            <a:ext cx="1905000" cy="762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Old</a:t>
            </a:r>
          </a:p>
          <a:p>
            <a:pPr algn="ctr"/>
            <a:r>
              <a:rPr lang="en-US" b="1"/>
              <a:t>Frame 0</a:t>
            </a:r>
          </a:p>
        </p:txBody>
      </p:sp>
      <p:sp>
        <p:nvSpPr>
          <p:cNvPr id="40111" name="AutoShape 175"/>
          <p:cNvSpPr>
            <a:spLocks noChangeArrowheads="1"/>
          </p:cNvSpPr>
          <p:nvPr/>
        </p:nvSpPr>
        <p:spPr bwMode="auto">
          <a:xfrm>
            <a:off x="5943600" y="3048000"/>
            <a:ext cx="1905000" cy="762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Old</a:t>
            </a:r>
          </a:p>
          <a:p>
            <a:pPr algn="ctr"/>
            <a:r>
              <a:rPr lang="en-US" b="1"/>
              <a:t>Frame 0</a:t>
            </a:r>
          </a:p>
        </p:txBody>
      </p:sp>
      <p:sp>
        <p:nvSpPr>
          <p:cNvPr id="40107" name="AutoShape 171"/>
          <p:cNvSpPr>
            <a:spLocks noChangeArrowheads="1"/>
          </p:cNvSpPr>
          <p:nvPr/>
        </p:nvSpPr>
        <p:spPr bwMode="auto">
          <a:xfrm rot="1011871">
            <a:off x="5105400" y="2971800"/>
            <a:ext cx="4038600" cy="1219200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0">
                <a:solidFill>
                  <a:srgbClr val="FF3300"/>
                </a:solidFill>
              </a:rPr>
              <a:t>RIGHT</a:t>
            </a:r>
          </a:p>
        </p:txBody>
      </p:sp>
      <p:grpSp>
        <p:nvGrpSpPr>
          <p:cNvPr id="14" name="Group 178"/>
          <p:cNvGrpSpPr>
            <a:grpSpLocks/>
          </p:cNvGrpSpPr>
          <p:nvPr/>
        </p:nvGrpSpPr>
        <p:grpSpPr bwMode="auto">
          <a:xfrm>
            <a:off x="3276600" y="3810000"/>
            <a:ext cx="533400" cy="228600"/>
            <a:chOff x="3216" y="3744"/>
            <a:chExt cx="576" cy="288"/>
          </a:xfrm>
        </p:grpSpPr>
        <p:sp>
          <p:nvSpPr>
            <p:cNvPr id="35866" name="Line 176"/>
            <p:cNvSpPr>
              <a:spLocks noChangeShapeType="1"/>
            </p:cNvSpPr>
            <p:nvPr/>
          </p:nvSpPr>
          <p:spPr bwMode="auto">
            <a:xfrm>
              <a:off x="3216" y="3840"/>
              <a:ext cx="144" cy="192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67" name="Line 177"/>
            <p:cNvSpPr>
              <a:spLocks noChangeShapeType="1"/>
            </p:cNvSpPr>
            <p:nvPr/>
          </p:nvSpPr>
          <p:spPr bwMode="auto">
            <a:xfrm flipV="1">
              <a:off x="3360" y="3744"/>
              <a:ext cx="432" cy="288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81"/>
          <p:cNvGrpSpPr>
            <a:grpSpLocks/>
          </p:cNvGrpSpPr>
          <p:nvPr/>
        </p:nvGrpSpPr>
        <p:grpSpPr bwMode="auto">
          <a:xfrm>
            <a:off x="7924800" y="3810000"/>
            <a:ext cx="381000" cy="381000"/>
            <a:chOff x="3216" y="3792"/>
            <a:chExt cx="288" cy="288"/>
          </a:xfrm>
        </p:grpSpPr>
        <p:sp>
          <p:nvSpPr>
            <p:cNvPr id="35864" name="Line 179"/>
            <p:cNvSpPr>
              <a:spLocks noChangeShapeType="1"/>
            </p:cNvSpPr>
            <p:nvPr/>
          </p:nvSpPr>
          <p:spPr bwMode="auto">
            <a:xfrm>
              <a:off x="3264" y="3792"/>
              <a:ext cx="192" cy="288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65" name="Line 180"/>
            <p:cNvSpPr>
              <a:spLocks noChangeShapeType="1"/>
            </p:cNvSpPr>
            <p:nvPr/>
          </p:nvSpPr>
          <p:spPr bwMode="auto">
            <a:xfrm flipV="1">
              <a:off x="3216" y="3792"/>
              <a:ext cx="288" cy="24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106" name="AutoShape 170"/>
          <p:cNvSpPr>
            <a:spLocks noChangeArrowheads="1"/>
          </p:cNvSpPr>
          <p:nvPr/>
        </p:nvSpPr>
        <p:spPr bwMode="auto">
          <a:xfrm rot="1011871">
            <a:off x="457200" y="2971800"/>
            <a:ext cx="4038600" cy="1219200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0">
                <a:solidFill>
                  <a:srgbClr val="FF3300"/>
                </a:solidFill>
              </a:rPr>
              <a:t>WRONG</a:t>
            </a:r>
          </a:p>
        </p:txBody>
      </p:sp>
    </p:spTree>
    <p:extLst>
      <p:ext uri="{BB962C8B-B14F-4D97-AF65-F5344CB8AC3E}">
        <p14:creationId xmlns:p14="http://schemas.microsoft.com/office/powerpoint/2010/main" val="324397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40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9" presetClass="exit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40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40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00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0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0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40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40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40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500"/>
                                        <p:tgtEl>
                                          <p:spTgt spid="400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xit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40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40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400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00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0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3" dur="500"/>
                                        <p:tgtEl>
                                          <p:spTgt spid="40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0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0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250" autoRev="1" fill="hold"/>
                                        <p:tgtEl>
                                          <p:spTgt spid="400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1" dur="250" autoRev="1" fill="hold"/>
                                        <p:tgtEl>
                                          <p:spTgt spid="400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2" dur="250" autoRev="1" fill="hold"/>
                                        <p:tgtEl>
                                          <p:spTgt spid="400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250" autoRev="1" fill="hold"/>
                                        <p:tgtEl>
                                          <p:spTgt spid="400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83" grpId="0" animBg="1"/>
      <p:bldP spid="40086" grpId="0" animBg="1"/>
      <p:bldP spid="40086" grpId="1" animBg="1"/>
      <p:bldP spid="40088" grpId="0"/>
      <p:bldP spid="40089" grpId="0" animBg="1"/>
      <p:bldP spid="40090" grpId="0" animBg="1"/>
      <p:bldP spid="40090" grpId="1" animBg="1"/>
      <p:bldP spid="40110" grpId="0" animBg="1"/>
      <p:bldP spid="40110" grpId="1" animBg="1"/>
      <p:bldP spid="40111" grpId="0" animBg="1"/>
      <p:bldP spid="40111" grpId="1" animBg="1"/>
      <p:bldP spid="4010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/>
          </a:bodyPr>
          <a:lstStyle/>
          <a:p>
            <a:pPr marL="514350" lvl="0" indent="-514350">
              <a:buAutoNum type="arabicPeriod" startAt="5"/>
            </a:pPr>
            <a:r>
              <a:rPr lang="en-US" b="1" dirty="0" smtClean="0"/>
              <a:t>Frames </a:t>
            </a:r>
            <a:r>
              <a:rPr lang="en-US" b="1" dirty="0"/>
              <a:t>of </a:t>
            </a:r>
            <a:r>
              <a:rPr lang="en-US" b="1" dirty="0">
                <a:solidFill>
                  <a:srgbClr val="FF0000"/>
                </a:solidFill>
              </a:rPr>
              <a:t>1000 bits </a:t>
            </a:r>
            <a:r>
              <a:rPr lang="en-US" b="1" dirty="0"/>
              <a:t>are sent over a </a:t>
            </a:r>
            <a:r>
              <a:rPr lang="en-US" b="1" dirty="0">
                <a:solidFill>
                  <a:srgbClr val="FF0000"/>
                </a:solidFill>
              </a:rPr>
              <a:t>1-Mbps </a:t>
            </a:r>
            <a:r>
              <a:rPr lang="en-US" b="1" dirty="0"/>
              <a:t>satellite channel (with a propagation delay of </a:t>
            </a:r>
            <a:r>
              <a:rPr lang="en-US" b="1" dirty="0">
                <a:solidFill>
                  <a:srgbClr val="FF0000"/>
                </a:solidFill>
              </a:rPr>
              <a:t>270 </a:t>
            </a:r>
            <a:r>
              <a:rPr lang="en-US" b="1" dirty="0" err="1">
                <a:solidFill>
                  <a:srgbClr val="FF0000"/>
                </a:solidFill>
              </a:rPr>
              <a:t>msec</a:t>
            </a:r>
            <a:r>
              <a:rPr lang="en-US" b="1" dirty="0"/>
              <a:t>). Acknowledgements  are always piggybacked onto data frames.  The headers are very short. </a:t>
            </a:r>
            <a:r>
              <a:rPr lang="en-US" b="1" dirty="0">
                <a:solidFill>
                  <a:srgbClr val="FF0000"/>
                </a:solidFill>
              </a:rPr>
              <a:t>Three bit sequence </a:t>
            </a:r>
            <a:r>
              <a:rPr lang="en-US" b="1" dirty="0"/>
              <a:t>numbers are used. What is the maximum achievable channel utilization </a:t>
            </a:r>
            <a:r>
              <a:rPr lang="en-US" b="1" dirty="0" smtClean="0"/>
              <a:t>for</a:t>
            </a:r>
          </a:p>
          <a:p>
            <a:pPr marL="0" lv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(a) Stop-and-wait.</a:t>
            </a:r>
          </a:p>
          <a:p>
            <a:pPr marL="0" lv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(b)</a:t>
            </a:r>
            <a:r>
              <a:rPr lang="en-SG" sz="1600" b="1" dirty="0" smtClean="0"/>
              <a:t> </a:t>
            </a:r>
            <a:r>
              <a:rPr lang="en-US" b="1" dirty="0" smtClean="0"/>
              <a:t>Protocol 5. </a:t>
            </a:r>
          </a:p>
          <a:p>
            <a:pPr marL="0" lv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(c) Protocol </a:t>
            </a:r>
            <a:r>
              <a:rPr lang="en-US" b="1" dirty="0"/>
              <a:t>6</a:t>
            </a:r>
            <a:r>
              <a:rPr lang="en-US" b="1" dirty="0" smtClean="0"/>
              <a:t>.</a:t>
            </a:r>
          </a:p>
          <a:p>
            <a:pPr marL="0" lvl="0" indent="0">
              <a:buNone/>
            </a:pPr>
            <a:endParaRPr lang="en-SG" sz="1600" b="1" dirty="0"/>
          </a:p>
          <a:p>
            <a:r>
              <a:rPr lang="en-US" dirty="0" smtClean="0">
                <a:solidFill>
                  <a:srgbClr val="FF0000"/>
                </a:solidFill>
              </a:rPr>
              <a:t>Round trip time = </a:t>
            </a:r>
            <a:r>
              <a:rPr lang="en-US" dirty="0">
                <a:solidFill>
                  <a:srgbClr val="FF0000"/>
                </a:solidFill>
              </a:rPr>
              <a:t>541 </a:t>
            </a:r>
            <a:r>
              <a:rPr lang="en-US" dirty="0" err="1">
                <a:solidFill>
                  <a:srgbClr val="FF0000"/>
                </a:solidFill>
              </a:rPr>
              <a:t>ms</a:t>
            </a:r>
            <a:endParaRPr lang="en-US" dirty="0" smtClean="0">
              <a:solidFill>
                <a:srgbClr val="FF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86200" y="6019800"/>
            <a:ext cx="1143000" cy="304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181600" y="5867400"/>
            <a:ext cx="175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542 </a:t>
            </a:r>
            <a:r>
              <a:rPr lang="en-US" sz="3200" dirty="0" err="1">
                <a:solidFill>
                  <a:srgbClr val="FF0000"/>
                </a:solidFill>
              </a:rPr>
              <a:t>ms</a:t>
            </a:r>
            <a:endParaRPr lang="en-SG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Round trip time = </a:t>
            </a:r>
            <a:r>
              <a:rPr lang="en-US" b="1" dirty="0" smtClean="0">
                <a:solidFill>
                  <a:srgbClr val="FF0000"/>
                </a:solidFill>
              </a:rPr>
              <a:t>542 </a:t>
            </a:r>
            <a:r>
              <a:rPr lang="en-US" b="1" dirty="0" err="1">
                <a:solidFill>
                  <a:srgbClr val="FF0000"/>
                </a:solidFill>
              </a:rPr>
              <a:t>ms</a:t>
            </a:r>
            <a:endParaRPr lang="en-US" b="1" dirty="0">
              <a:solidFill>
                <a:srgbClr val="FF0000"/>
              </a:solidFill>
            </a:endParaRPr>
          </a:p>
          <a:p>
            <a:pPr marL="514350" lvl="0" indent="-514350">
              <a:buAutoNum type="alphaLcParenBoth"/>
            </a:pPr>
            <a:r>
              <a:rPr lang="en-US" dirty="0" smtClean="0"/>
              <a:t>Stop-and-wait.</a:t>
            </a:r>
          </a:p>
          <a:p>
            <a:pPr marL="0" lvl="0" indent="0">
              <a:buNone/>
            </a:pPr>
            <a:r>
              <a:rPr lang="en-US" dirty="0" smtClean="0"/>
              <a:t>1 frame is sent: 1ms/542ms = 0.18%</a:t>
            </a:r>
          </a:p>
          <a:p>
            <a:pPr marL="0" lvl="0" indent="0">
              <a:buNone/>
            </a:pPr>
            <a:endParaRPr lang="en-US" b="1" dirty="0" smtClean="0"/>
          </a:p>
          <a:p>
            <a:pPr marL="0" lvl="0" indent="0">
              <a:buNone/>
            </a:pPr>
            <a:r>
              <a:rPr lang="en-US" dirty="0" smtClean="0"/>
              <a:t>(b)</a:t>
            </a:r>
            <a:r>
              <a:rPr lang="en-SG" sz="1600" dirty="0" smtClean="0"/>
              <a:t> </a:t>
            </a:r>
            <a:r>
              <a:rPr lang="en-US" dirty="0" smtClean="0"/>
              <a:t>Protocol 5. </a:t>
            </a:r>
          </a:p>
          <a:p>
            <a:pPr marL="0" lvl="0" indent="0">
              <a:buNone/>
            </a:pPr>
            <a:r>
              <a:rPr lang="en-US" dirty="0" smtClean="0"/>
              <a:t>7 frames are sent: 7ms/542ms = 1.29%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(c) Protocol </a:t>
            </a:r>
            <a:r>
              <a:rPr lang="en-US" dirty="0"/>
              <a:t>6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r>
              <a:rPr lang="en-US" dirty="0" smtClean="0"/>
              <a:t>4 frames are sent: 4ms/542ms = 0.74%</a:t>
            </a:r>
          </a:p>
          <a:p>
            <a:pPr marL="0" lvl="0" indent="0">
              <a:buNone/>
            </a:pP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51187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3124200"/>
          </a:xfrm>
        </p:spPr>
        <p:txBody>
          <a:bodyPr>
            <a:normAutofit fontScale="92500" lnSpcReduction="20000"/>
          </a:bodyPr>
          <a:lstStyle/>
          <a:p>
            <a:pPr marL="514350" lvl="0" indent="-514350">
              <a:buAutoNum type="arabicPeriod" startAt="4"/>
            </a:pPr>
            <a:r>
              <a:rPr lang="en-US" b="1" dirty="0" smtClean="0"/>
              <a:t>In </a:t>
            </a:r>
            <a:r>
              <a:rPr lang="en-US" b="1" dirty="0"/>
              <a:t>protocol 6, when a data frame arrives, a check is made to see if the sequence number differs from the one expected and </a:t>
            </a:r>
            <a:r>
              <a:rPr lang="en-US" b="1" dirty="0" err="1"/>
              <a:t>NoNak</a:t>
            </a:r>
            <a:r>
              <a:rPr lang="en-US" b="1" dirty="0"/>
              <a:t> is true. If both conditions hold</a:t>
            </a:r>
            <a:r>
              <a:rPr lang="en-US" b="1"/>
              <a:t>,  </a:t>
            </a:r>
            <a:r>
              <a:rPr lang="en-US" b="1" smtClean="0"/>
              <a:t>an </a:t>
            </a:r>
            <a:r>
              <a:rPr lang="en-US" b="1" dirty="0"/>
              <a:t>NAK is sent. Otherwise, the </a:t>
            </a:r>
            <a:r>
              <a:rPr lang="en-US" b="1" dirty="0">
                <a:solidFill>
                  <a:srgbClr val="FF0000"/>
                </a:solidFill>
              </a:rPr>
              <a:t>auxiliary timer </a:t>
            </a:r>
            <a:r>
              <a:rPr lang="en-US" b="1" dirty="0"/>
              <a:t>is started.  Suppose that the else clause were </a:t>
            </a:r>
            <a:r>
              <a:rPr lang="en-US" b="1" dirty="0">
                <a:solidFill>
                  <a:srgbClr val="FF0000"/>
                </a:solidFill>
              </a:rPr>
              <a:t>omitted</a:t>
            </a:r>
            <a:r>
              <a:rPr lang="en-US" b="1" dirty="0"/>
              <a:t>. Would this change affect the protocol's correctness</a:t>
            </a:r>
            <a:r>
              <a:rPr lang="en-US" b="1" dirty="0" smtClean="0"/>
              <a:t>?</a:t>
            </a:r>
          </a:p>
        </p:txBody>
      </p:sp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914400" y="4017963"/>
            <a:ext cx="1055688" cy="1833562"/>
            <a:chOff x="199" y="867"/>
            <a:chExt cx="665" cy="1155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9" y="867"/>
              <a:ext cx="185" cy="195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0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679" y="1827"/>
              <a:ext cx="185" cy="195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0</a:t>
              </a:r>
            </a:p>
          </p:txBody>
        </p:sp>
        <p:cxnSp>
          <p:nvCxnSpPr>
            <p:cNvPr id="7" name="AutoShape 7"/>
            <p:cNvCxnSpPr>
              <a:cxnSpLocks noChangeShapeType="1"/>
              <a:stCxn id="5" idx="2"/>
              <a:endCxn id="6" idx="0"/>
            </p:cNvCxnSpPr>
            <p:nvPr/>
          </p:nvCxnSpPr>
          <p:spPr bwMode="auto">
            <a:xfrm>
              <a:off x="292" y="1062"/>
              <a:ext cx="480" cy="76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Group 97"/>
          <p:cNvGrpSpPr>
            <a:grpSpLocks/>
          </p:cNvGrpSpPr>
          <p:nvPr/>
        </p:nvGrpSpPr>
        <p:grpSpPr bwMode="auto">
          <a:xfrm>
            <a:off x="1447800" y="4017963"/>
            <a:ext cx="1055688" cy="1833562"/>
            <a:chOff x="535" y="867"/>
            <a:chExt cx="665" cy="1155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535" y="867"/>
              <a:ext cx="185" cy="195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1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015" y="1827"/>
              <a:ext cx="185" cy="195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1</a:t>
              </a:r>
            </a:p>
          </p:txBody>
        </p:sp>
        <p:cxnSp>
          <p:nvCxnSpPr>
            <p:cNvPr id="11" name="AutoShape 11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>
              <a:off x="628" y="1062"/>
              <a:ext cx="480" cy="76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" name="AutoShape 36"/>
          <p:cNvCxnSpPr>
            <a:cxnSpLocks noChangeShapeType="1"/>
            <a:stCxn id="6" idx="0"/>
            <a:endCxn id="33" idx="2"/>
          </p:cNvCxnSpPr>
          <p:nvPr/>
        </p:nvCxnSpPr>
        <p:spPr bwMode="auto">
          <a:xfrm flipV="1">
            <a:off x="1824038" y="4338638"/>
            <a:ext cx="838200" cy="1203325"/>
          </a:xfrm>
          <a:prstGeom prst="straightConnector1">
            <a:avLst/>
          </a:prstGeom>
          <a:noFill/>
          <a:ln w="9525">
            <a:solidFill>
              <a:srgbClr val="00008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37"/>
          <p:cNvCxnSpPr>
            <a:cxnSpLocks noChangeShapeType="1"/>
            <a:stCxn id="10" idx="0"/>
            <a:endCxn id="37" idx="2"/>
          </p:cNvCxnSpPr>
          <p:nvPr/>
        </p:nvCxnSpPr>
        <p:spPr bwMode="auto">
          <a:xfrm flipV="1">
            <a:off x="2357438" y="4338638"/>
            <a:ext cx="838200" cy="1203325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" name="Group 105"/>
          <p:cNvGrpSpPr>
            <a:grpSpLocks/>
          </p:cNvGrpSpPr>
          <p:nvPr/>
        </p:nvGrpSpPr>
        <p:grpSpPr bwMode="auto">
          <a:xfrm>
            <a:off x="5715000" y="4017963"/>
            <a:ext cx="1055688" cy="1833562"/>
            <a:chOff x="3223" y="867"/>
            <a:chExt cx="665" cy="1155"/>
          </a:xfrm>
        </p:grpSpPr>
        <p:sp>
          <p:nvSpPr>
            <p:cNvPr id="15" name="Rectangle 39"/>
            <p:cNvSpPr>
              <a:spLocks noChangeArrowheads="1"/>
            </p:cNvSpPr>
            <p:nvPr/>
          </p:nvSpPr>
          <p:spPr bwMode="auto">
            <a:xfrm>
              <a:off x="3223" y="867"/>
              <a:ext cx="185" cy="195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8</a:t>
              </a:r>
            </a:p>
          </p:txBody>
        </p:sp>
        <p:sp>
          <p:nvSpPr>
            <p:cNvPr id="16" name="Rectangle 40"/>
            <p:cNvSpPr>
              <a:spLocks noChangeArrowheads="1"/>
            </p:cNvSpPr>
            <p:nvPr/>
          </p:nvSpPr>
          <p:spPr bwMode="auto">
            <a:xfrm>
              <a:off x="3703" y="1827"/>
              <a:ext cx="185" cy="195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8</a:t>
              </a:r>
            </a:p>
          </p:txBody>
        </p:sp>
        <p:cxnSp>
          <p:nvCxnSpPr>
            <p:cNvPr id="17" name="AutoShape 41"/>
            <p:cNvCxnSpPr>
              <a:cxnSpLocks noChangeShapeType="1"/>
              <a:stCxn id="15" idx="2"/>
              <a:endCxn id="16" idx="0"/>
            </p:cNvCxnSpPr>
            <p:nvPr/>
          </p:nvCxnSpPr>
          <p:spPr bwMode="auto">
            <a:xfrm>
              <a:off x="3316" y="1062"/>
              <a:ext cx="480" cy="765"/>
            </a:xfrm>
            <a:prstGeom prst="straightConnector1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" name="Group 106"/>
          <p:cNvGrpSpPr>
            <a:grpSpLocks/>
          </p:cNvGrpSpPr>
          <p:nvPr/>
        </p:nvGrpSpPr>
        <p:grpSpPr bwMode="auto">
          <a:xfrm>
            <a:off x="6259513" y="4013200"/>
            <a:ext cx="1055687" cy="1833563"/>
            <a:chOff x="3566" y="864"/>
            <a:chExt cx="665" cy="1155"/>
          </a:xfrm>
        </p:grpSpPr>
        <p:sp>
          <p:nvSpPr>
            <p:cNvPr id="19" name="Rectangle 43"/>
            <p:cNvSpPr>
              <a:spLocks noChangeArrowheads="1"/>
            </p:cNvSpPr>
            <p:nvPr/>
          </p:nvSpPr>
          <p:spPr bwMode="auto">
            <a:xfrm>
              <a:off x="3566" y="864"/>
              <a:ext cx="185" cy="195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9</a:t>
              </a:r>
            </a:p>
          </p:txBody>
        </p:sp>
        <p:sp>
          <p:nvSpPr>
            <p:cNvPr id="20" name="Rectangle 44"/>
            <p:cNvSpPr>
              <a:spLocks noChangeArrowheads="1"/>
            </p:cNvSpPr>
            <p:nvPr/>
          </p:nvSpPr>
          <p:spPr bwMode="auto">
            <a:xfrm>
              <a:off x="4046" y="1824"/>
              <a:ext cx="185" cy="195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9</a:t>
              </a:r>
            </a:p>
          </p:txBody>
        </p:sp>
        <p:cxnSp>
          <p:nvCxnSpPr>
            <p:cNvPr id="21" name="AutoShape 45"/>
            <p:cNvCxnSpPr>
              <a:cxnSpLocks noChangeShapeType="1"/>
              <a:stCxn id="19" idx="2"/>
              <a:endCxn id="20" idx="0"/>
            </p:cNvCxnSpPr>
            <p:nvPr/>
          </p:nvCxnSpPr>
          <p:spPr bwMode="auto">
            <a:xfrm>
              <a:off x="3659" y="1059"/>
              <a:ext cx="480" cy="765"/>
            </a:xfrm>
            <a:prstGeom prst="straightConnector1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Group 107"/>
          <p:cNvGrpSpPr>
            <a:grpSpLocks/>
          </p:cNvGrpSpPr>
          <p:nvPr/>
        </p:nvGrpSpPr>
        <p:grpSpPr bwMode="auto">
          <a:xfrm>
            <a:off x="6858000" y="4017963"/>
            <a:ext cx="1055688" cy="1833562"/>
            <a:chOff x="3943" y="867"/>
            <a:chExt cx="665" cy="1155"/>
          </a:xfrm>
        </p:grpSpPr>
        <p:sp>
          <p:nvSpPr>
            <p:cNvPr id="23" name="Rectangle 47"/>
            <p:cNvSpPr>
              <a:spLocks noChangeArrowheads="1"/>
            </p:cNvSpPr>
            <p:nvPr/>
          </p:nvSpPr>
          <p:spPr bwMode="auto">
            <a:xfrm>
              <a:off x="3943" y="867"/>
              <a:ext cx="185" cy="195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10</a:t>
              </a:r>
            </a:p>
          </p:txBody>
        </p:sp>
        <p:sp>
          <p:nvSpPr>
            <p:cNvPr id="24" name="Rectangle 48"/>
            <p:cNvSpPr>
              <a:spLocks noChangeArrowheads="1"/>
            </p:cNvSpPr>
            <p:nvPr/>
          </p:nvSpPr>
          <p:spPr bwMode="auto">
            <a:xfrm>
              <a:off x="4423" y="1827"/>
              <a:ext cx="185" cy="195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10</a:t>
              </a:r>
            </a:p>
          </p:txBody>
        </p:sp>
        <p:cxnSp>
          <p:nvCxnSpPr>
            <p:cNvPr id="25" name="AutoShape 49"/>
            <p:cNvCxnSpPr>
              <a:cxnSpLocks noChangeShapeType="1"/>
              <a:stCxn id="23" idx="2"/>
              <a:endCxn id="24" idx="0"/>
            </p:cNvCxnSpPr>
            <p:nvPr/>
          </p:nvCxnSpPr>
          <p:spPr bwMode="auto">
            <a:xfrm>
              <a:off x="4036" y="1062"/>
              <a:ext cx="480" cy="765"/>
            </a:xfrm>
            <a:prstGeom prst="straightConnector1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" name="Group 98"/>
          <p:cNvGrpSpPr>
            <a:grpSpLocks/>
          </p:cNvGrpSpPr>
          <p:nvPr/>
        </p:nvGrpSpPr>
        <p:grpSpPr bwMode="auto">
          <a:xfrm>
            <a:off x="1981200" y="4017963"/>
            <a:ext cx="846138" cy="1265237"/>
            <a:chOff x="871" y="867"/>
            <a:chExt cx="533" cy="797"/>
          </a:xfrm>
        </p:grpSpPr>
        <p:sp>
          <p:nvSpPr>
            <p:cNvPr id="29" name="Rectangle 66"/>
            <p:cNvSpPr>
              <a:spLocks noChangeArrowheads="1"/>
            </p:cNvSpPr>
            <p:nvPr/>
          </p:nvSpPr>
          <p:spPr bwMode="auto">
            <a:xfrm>
              <a:off x="871" y="867"/>
              <a:ext cx="185" cy="195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2</a:t>
              </a:r>
            </a:p>
          </p:txBody>
        </p:sp>
        <p:sp>
          <p:nvSpPr>
            <p:cNvPr id="30" name="Text Box 67"/>
            <p:cNvSpPr txBox="1">
              <a:spLocks noChangeArrowheads="1"/>
            </p:cNvSpPr>
            <p:nvPr/>
          </p:nvSpPr>
          <p:spPr bwMode="auto">
            <a:xfrm>
              <a:off x="1255" y="1395"/>
              <a:ext cx="14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 dirty="0">
                  <a:solidFill>
                    <a:srgbClr val="FF3300"/>
                  </a:solidFill>
                  <a:latin typeface="Arial Black" pitchFamily="34" charset="0"/>
                </a:rPr>
                <a:t>x</a:t>
              </a:r>
            </a:p>
          </p:txBody>
        </p:sp>
        <p:sp>
          <p:nvSpPr>
            <p:cNvPr id="31" name="Line 68"/>
            <p:cNvSpPr>
              <a:spLocks noChangeShapeType="1"/>
            </p:cNvSpPr>
            <p:nvPr/>
          </p:nvSpPr>
          <p:spPr bwMode="auto">
            <a:xfrm>
              <a:off x="967" y="1059"/>
              <a:ext cx="288" cy="43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2" name="Group 99"/>
          <p:cNvGrpSpPr>
            <a:grpSpLocks/>
          </p:cNvGrpSpPr>
          <p:nvPr/>
        </p:nvGrpSpPr>
        <p:grpSpPr bwMode="auto">
          <a:xfrm>
            <a:off x="2514600" y="4029075"/>
            <a:ext cx="1044575" cy="1838325"/>
            <a:chOff x="1207" y="874"/>
            <a:chExt cx="658" cy="1158"/>
          </a:xfrm>
        </p:grpSpPr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1207" y="874"/>
              <a:ext cx="185" cy="195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3</a:t>
              </a:r>
            </a:p>
          </p:txBody>
        </p:sp>
        <p:cxnSp>
          <p:nvCxnSpPr>
            <p:cNvPr id="34" name="AutoShape 15"/>
            <p:cNvCxnSpPr>
              <a:cxnSpLocks noChangeShapeType="1"/>
              <a:stCxn id="33" idx="2"/>
              <a:endCxn id="35" idx="0"/>
            </p:cNvCxnSpPr>
            <p:nvPr/>
          </p:nvCxnSpPr>
          <p:spPr bwMode="auto">
            <a:xfrm>
              <a:off x="1300" y="1069"/>
              <a:ext cx="473" cy="768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Rectangle 70"/>
            <p:cNvSpPr>
              <a:spLocks noChangeArrowheads="1"/>
            </p:cNvSpPr>
            <p:nvPr/>
          </p:nvSpPr>
          <p:spPr bwMode="auto">
            <a:xfrm>
              <a:off x="1680" y="1837"/>
              <a:ext cx="185" cy="195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3</a:t>
              </a:r>
            </a:p>
          </p:txBody>
        </p:sp>
      </p:grpSp>
      <p:grpSp>
        <p:nvGrpSpPr>
          <p:cNvPr id="36" name="Group 100"/>
          <p:cNvGrpSpPr>
            <a:grpSpLocks/>
          </p:cNvGrpSpPr>
          <p:nvPr/>
        </p:nvGrpSpPr>
        <p:grpSpPr bwMode="auto">
          <a:xfrm>
            <a:off x="3048000" y="4029075"/>
            <a:ext cx="1044575" cy="1838325"/>
            <a:chOff x="1543" y="874"/>
            <a:chExt cx="658" cy="1158"/>
          </a:xfrm>
        </p:grpSpPr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>
              <a:off x="1543" y="874"/>
              <a:ext cx="185" cy="195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4</a:t>
              </a:r>
            </a:p>
          </p:txBody>
        </p:sp>
        <p:cxnSp>
          <p:nvCxnSpPr>
            <p:cNvPr id="38" name="AutoShape 19"/>
            <p:cNvCxnSpPr>
              <a:cxnSpLocks noChangeShapeType="1"/>
              <a:stCxn id="37" idx="2"/>
            </p:cNvCxnSpPr>
            <p:nvPr/>
          </p:nvCxnSpPr>
          <p:spPr bwMode="auto">
            <a:xfrm>
              <a:off x="1636" y="1069"/>
              <a:ext cx="480" cy="765"/>
            </a:xfrm>
            <a:prstGeom prst="straightConnector1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Rectangle 71"/>
            <p:cNvSpPr>
              <a:spLocks noChangeArrowheads="1"/>
            </p:cNvSpPr>
            <p:nvPr/>
          </p:nvSpPr>
          <p:spPr bwMode="auto">
            <a:xfrm>
              <a:off x="2016" y="1837"/>
              <a:ext cx="185" cy="195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4</a:t>
              </a:r>
            </a:p>
          </p:txBody>
        </p:sp>
      </p:grpSp>
      <p:grpSp>
        <p:nvGrpSpPr>
          <p:cNvPr id="40" name="Group 101"/>
          <p:cNvGrpSpPr>
            <a:grpSpLocks/>
          </p:cNvGrpSpPr>
          <p:nvPr/>
        </p:nvGrpSpPr>
        <p:grpSpPr bwMode="auto">
          <a:xfrm>
            <a:off x="3581400" y="4017963"/>
            <a:ext cx="1044575" cy="1849437"/>
            <a:chOff x="1879" y="867"/>
            <a:chExt cx="658" cy="1165"/>
          </a:xfrm>
        </p:grpSpPr>
        <p:sp>
          <p:nvSpPr>
            <p:cNvPr id="41" name="Rectangle 21"/>
            <p:cNvSpPr>
              <a:spLocks noChangeArrowheads="1"/>
            </p:cNvSpPr>
            <p:nvPr/>
          </p:nvSpPr>
          <p:spPr bwMode="auto">
            <a:xfrm>
              <a:off x="1879" y="867"/>
              <a:ext cx="185" cy="195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5</a:t>
              </a:r>
            </a:p>
          </p:txBody>
        </p:sp>
        <p:cxnSp>
          <p:nvCxnSpPr>
            <p:cNvPr id="42" name="AutoShape 23"/>
            <p:cNvCxnSpPr>
              <a:cxnSpLocks noChangeShapeType="1"/>
              <a:stCxn id="41" idx="2"/>
            </p:cNvCxnSpPr>
            <p:nvPr/>
          </p:nvCxnSpPr>
          <p:spPr bwMode="auto">
            <a:xfrm>
              <a:off x="1972" y="1062"/>
              <a:ext cx="480" cy="765"/>
            </a:xfrm>
            <a:prstGeom prst="straightConnector1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Rectangle 72"/>
            <p:cNvSpPr>
              <a:spLocks noChangeArrowheads="1"/>
            </p:cNvSpPr>
            <p:nvPr/>
          </p:nvSpPr>
          <p:spPr bwMode="auto">
            <a:xfrm>
              <a:off x="2352" y="1837"/>
              <a:ext cx="185" cy="195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5</a:t>
              </a:r>
            </a:p>
          </p:txBody>
        </p:sp>
      </p:grpSp>
      <p:grpSp>
        <p:nvGrpSpPr>
          <p:cNvPr id="44" name="Group 102"/>
          <p:cNvGrpSpPr>
            <a:grpSpLocks/>
          </p:cNvGrpSpPr>
          <p:nvPr/>
        </p:nvGrpSpPr>
        <p:grpSpPr bwMode="auto">
          <a:xfrm>
            <a:off x="4114800" y="4017963"/>
            <a:ext cx="1044575" cy="1849437"/>
            <a:chOff x="2215" y="867"/>
            <a:chExt cx="658" cy="1165"/>
          </a:xfrm>
        </p:grpSpPr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2215" y="867"/>
              <a:ext cx="185" cy="1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2</a:t>
              </a:r>
            </a:p>
          </p:txBody>
        </p:sp>
        <p:cxnSp>
          <p:nvCxnSpPr>
            <p:cNvPr id="46" name="AutoShape 27"/>
            <p:cNvCxnSpPr>
              <a:cxnSpLocks noChangeShapeType="1"/>
              <a:stCxn id="45" idx="2"/>
            </p:cNvCxnSpPr>
            <p:nvPr/>
          </p:nvCxnSpPr>
          <p:spPr bwMode="auto">
            <a:xfrm>
              <a:off x="2308" y="1062"/>
              <a:ext cx="480" cy="765"/>
            </a:xfrm>
            <a:prstGeom prst="straightConnector1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 73"/>
            <p:cNvSpPr>
              <a:spLocks noChangeArrowheads="1"/>
            </p:cNvSpPr>
            <p:nvPr/>
          </p:nvSpPr>
          <p:spPr bwMode="auto">
            <a:xfrm>
              <a:off x="2688" y="1837"/>
              <a:ext cx="185" cy="1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2</a:t>
              </a:r>
            </a:p>
          </p:txBody>
        </p:sp>
      </p:grpSp>
      <p:grpSp>
        <p:nvGrpSpPr>
          <p:cNvPr id="48" name="Group 103"/>
          <p:cNvGrpSpPr>
            <a:grpSpLocks/>
          </p:cNvGrpSpPr>
          <p:nvPr/>
        </p:nvGrpSpPr>
        <p:grpSpPr bwMode="auto">
          <a:xfrm>
            <a:off x="4648200" y="4017963"/>
            <a:ext cx="1044575" cy="1849437"/>
            <a:chOff x="2551" y="867"/>
            <a:chExt cx="658" cy="1165"/>
          </a:xfrm>
        </p:grpSpPr>
        <p:sp>
          <p:nvSpPr>
            <p:cNvPr id="49" name="Rectangle 29"/>
            <p:cNvSpPr>
              <a:spLocks noChangeArrowheads="1"/>
            </p:cNvSpPr>
            <p:nvPr/>
          </p:nvSpPr>
          <p:spPr bwMode="auto">
            <a:xfrm>
              <a:off x="2551" y="867"/>
              <a:ext cx="185" cy="195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6</a:t>
              </a:r>
            </a:p>
          </p:txBody>
        </p:sp>
        <p:cxnSp>
          <p:nvCxnSpPr>
            <p:cNvPr id="50" name="AutoShape 31"/>
            <p:cNvCxnSpPr>
              <a:cxnSpLocks noChangeShapeType="1"/>
              <a:stCxn id="49" idx="2"/>
            </p:cNvCxnSpPr>
            <p:nvPr/>
          </p:nvCxnSpPr>
          <p:spPr bwMode="auto">
            <a:xfrm>
              <a:off x="2644" y="1062"/>
              <a:ext cx="480" cy="765"/>
            </a:xfrm>
            <a:prstGeom prst="straightConnector1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Rectangle 74"/>
            <p:cNvSpPr>
              <a:spLocks noChangeArrowheads="1"/>
            </p:cNvSpPr>
            <p:nvPr/>
          </p:nvSpPr>
          <p:spPr bwMode="auto">
            <a:xfrm>
              <a:off x="3024" y="1837"/>
              <a:ext cx="185" cy="195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6</a:t>
              </a:r>
            </a:p>
          </p:txBody>
        </p:sp>
      </p:grpSp>
      <p:grpSp>
        <p:nvGrpSpPr>
          <p:cNvPr id="52" name="Group 104"/>
          <p:cNvGrpSpPr>
            <a:grpSpLocks/>
          </p:cNvGrpSpPr>
          <p:nvPr/>
        </p:nvGrpSpPr>
        <p:grpSpPr bwMode="auto">
          <a:xfrm>
            <a:off x="5181600" y="4017963"/>
            <a:ext cx="1044575" cy="1849437"/>
            <a:chOff x="2887" y="867"/>
            <a:chExt cx="658" cy="1165"/>
          </a:xfrm>
        </p:grpSpPr>
        <p:sp>
          <p:nvSpPr>
            <p:cNvPr id="53" name="Rectangle 33"/>
            <p:cNvSpPr>
              <a:spLocks noChangeArrowheads="1"/>
            </p:cNvSpPr>
            <p:nvPr/>
          </p:nvSpPr>
          <p:spPr bwMode="auto">
            <a:xfrm>
              <a:off x="2887" y="867"/>
              <a:ext cx="185" cy="195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7</a:t>
              </a:r>
            </a:p>
          </p:txBody>
        </p:sp>
        <p:cxnSp>
          <p:nvCxnSpPr>
            <p:cNvPr id="54" name="AutoShape 35"/>
            <p:cNvCxnSpPr>
              <a:cxnSpLocks noChangeShapeType="1"/>
              <a:stCxn id="53" idx="2"/>
            </p:cNvCxnSpPr>
            <p:nvPr/>
          </p:nvCxnSpPr>
          <p:spPr bwMode="auto">
            <a:xfrm>
              <a:off x="2980" y="1062"/>
              <a:ext cx="480" cy="765"/>
            </a:xfrm>
            <a:prstGeom prst="straightConnector1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Rectangle 75"/>
            <p:cNvSpPr>
              <a:spLocks noChangeArrowheads="1"/>
            </p:cNvSpPr>
            <p:nvPr/>
          </p:nvSpPr>
          <p:spPr bwMode="auto">
            <a:xfrm>
              <a:off x="3360" y="1837"/>
              <a:ext cx="185" cy="195"/>
            </a:xfrm>
            <a:prstGeom prst="rect">
              <a:avLst/>
            </a:prstGeom>
            <a:solidFill>
              <a:srgbClr val="DDDD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7</a:t>
              </a:r>
            </a:p>
          </p:txBody>
        </p:sp>
      </p:grpSp>
      <p:grpSp>
        <p:nvGrpSpPr>
          <p:cNvPr id="56" name="Group 79"/>
          <p:cNvGrpSpPr>
            <a:grpSpLocks/>
          </p:cNvGrpSpPr>
          <p:nvPr/>
        </p:nvGrpSpPr>
        <p:grpSpPr bwMode="auto">
          <a:xfrm>
            <a:off x="3397250" y="4327525"/>
            <a:ext cx="849313" cy="1230313"/>
            <a:chOff x="1763" y="1385"/>
            <a:chExt cx="535" cy="775"/>
          </a:xfrm>
        </p:grpSpPr>
        <p:cxnSp>
          <p:nvCxnSpPr>
            <p:cNvPr id="57" name="AutoShape 76"/>
            <p:cNvCxnSpPr>
              <a:cxnSpLocks noChangeShapeType="1"/>
              <a:stCxn id="35" idx="0"/>
              <a:endCxn id="45" idx="2"/>
            </p:cNvCxnSpPr>
            <p:nvPr/>
          </p:nvCxnSpPr>
          <p:spPr bwMode="auto">
            <a:xfrm flipV="1">
              <a:off x="1763" y="1385"/>
              <a:ext cx="535" cy="775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" name="Rectangle 78"/>
            <p:cNvSpPr>
              <a:spLocks noChangeArrowheads="1"/>
            </p:cNvSpPr>
            <p:nvPr/>
          </p:nvSpPr>
          <p:spPr bwMode="auto">
            <a:xfrm>
              <a:off x="1920" y="1584"/>
              <a:ext cx="19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3300"/>
                  </a:solidFill>
                </a:rPr>
                <a:t>2</a:t>
              </a:r>
            </a:p>
          </p:txBody>
        </p:sp>
      </p:grpSp>
      <p:pic>
        <p:nvPicPr>
          <p:cNvPr id="64" name="Picture 109" descr="j0410929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058" y="5943600"/>
            <a:ext cx="342742" cy="449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109" descr="j0410929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943600"/>
            <a:ext cx="342742" cy="449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867</Words>
  <Application>Microsoft Office PowerPoint</Application>
  <PresentationFormat>On-screen Show (4:3)</PresentationFormat>
  <Paragraphs>189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Wingdings</vt:lpstr>
      <vt:lpstr>Office Theme</vt:lpstr>
      <vt:lpstr>The Data Link Layer</vt:lpstr>
      <vt:lpstr>PowerPoint Presentation</vt:lpstr>
      <vt:lpstr>PowerPoint Presentation</vt:lpstr>
      <vt:lpstr>PowerPoint Presentation</vt:lpstr>
      <vt:lpstr>PowerPoint Presentation</vt:lpstr>
      <vt:lpstr>The window size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 Li (Asst Prof)</dc:creator>
  <cp:lastModifiedBy>limo</cp:lastModifiedBy>
  <cp:revision>288</cp:revision>
  <dcterms:created xsi:type="dcterms:W3CDTF">2006-08-16T00:00:00Z</dcterms:created>
  <dcterms:modified xsi:type="dcterms:W3CDTF">2014-02-04T05:35:38Z</dcterms:modified>
</cp:coreProperties>
</file>