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4" r:id="rId2"/>
    <p:sldId id="257" r:id="rId3"/>
    <p:sldId id="283" r:id="rId4"/>
    <p:sldId id="280" r:id="rId5"/>
    <p:sldId id="260" r:id="rId6"/>
    <p:sldId id="281" r:id="rId7"/>
    <p:sldId id="28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3C504-7608-4157-B127-34FED539FF69}" type="datetimeFigureOut">
              <a:rPr lang="en-US" smtClean="0"/>
              <a:t>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40995-C52F-4CB4-AB5E-942D53D1B6C4}" type="slidenum">
              <a:rPr lang="en-US" smtClean="0"/>
              <a:t>‹#›</a:t>
            </a:fld>
            <a:endParaRPr lang="en-US"/>
          </a:p>
        </p:txBody>
      </p:sp>
    </p:spTree>
    <p:extLst>
      <p:ext uri="{BB962C8B-B14F-4D97-AF65-F5344CB8AC3E}">
        <p14:creationId xmlns:p14="http://schemas.microsoft.com/office/powerpoint/2010/main" val="121741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DE1DE-ABA9-4214-871B-E21ABCBDD96F}" type="slidenum">
              <a:rPr lang="en-US"/>
              <a:pPr/>
              <a:t>3</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28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MAC </a:t>
            </a:r>
            <a:r>
              <a:rPr lang="en-US" b="1" dirty="0" err="1" smtClean="0"/>
              <a:t>Sublayer</a:t>
            </a:r>
            <a:r>
              <a:rPr lang="en-US" b="1" dirty="0" smtClean="0"/>
              <a:t> and LAN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886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514350" lvl="0" indent="-514350">
              <a:buFont typeface="+mj-lt"/>
              <a:buAutoNum type="arabicPeriod"/>
            </a:pPr>
            <a:r>
              <a:rPr lang="en-US" b="1" dirty="0" smtClean="0"/>
              <a:t>Consider building a </a:t>
            </a:r>
            <a:r>
              <a:rPr lang="en-US" b="1" dirty="0" smtClean="0">
                <a:solidFill>
                  <a:srgbClr val="FF0000"/>
                </a:solidFill>
              </a:rPr>
              <a:t>CSMA/CD</a:t>
            </a:r>
            <a:r>
              <a:rPr lang="en-US" b="1" dirty="0" smtClean="0"/>
              <a:t> network running at </a:t>
            </a:r>
            <a:r>
              <a:rPr lang="en-US" b="1" dirty="0" smtClean="0">
                <a:solidFill>
                  <a:srgbClr val="FF0000"/>
                </a:solidFill>
              </a:rPr>
              <a:t>1 </a:t>
            </a:r>
            <a:r>
              <a:rPr lang="en-US" b="1" dirty="0" err="1" smtClean="0">
                <a:solidFill>
                  <a:srgbClr val="FF0000"/>
                </a:solidFill>
              </a:rPr>
              <a:t>Gbps</a:t>
            </a:r>
            <a:r>
              <a:rPr lang="en-US" b="1" dirty="0" smtClean="0">
                <a:solidFill>
                  <a:srgbClr val="FF0000"/>
                </a:solidFill>
              </a:rPr>
              <a:t> </a:t>
            </a:r>
            <a:r>
              <a:rPr lang="en-US" b="1" dirty="0" smtClean="0"/>
              <a:t>over a </a:t>
            </a:r>
            <a:r>
              <a:rPr lang="en-US" b="1" dirty="0" smtClean="0">
                <a:solidFill>
                  <a:srgbClr val="FF0000"/>
                </a:solidFill>
              </a:rPr>
              <a:t>1-km</a:t>
            </a:r>
            <a:r>
              <a:rPr lang="en-US" b="1" dirty="0" smtClean="0"/>
              <a:t> cable with no repeaters. The signal speed in the cable is </a:t>
            </a:r>
            <a:r>
              <a:rPr lang="en-US" b="1" dirty="0" smtClean="0">
                <a:solidFill>
                  <a:srgbClr val="FF0000"/>
                </a:solidFill>
              </a:rPr>
              <a:t>200,000km/sec</a:t>
            </a:r>
            <a:r>
              <a:rPr lang="en-US" b="1" dirty="0" smtClean="0"/>
              <a:t>. What is the </a:t>
            </a:r>
            <a:r>
              <a:rPr lang="en-US" b="1" dirty="0" smtClean="0">
                <a:solidFill>
                  <a:srgbClr val="FF0000"/>
                </a:solidFill>
              </a:rPr>
              <a:t>minimum</a:t>
            </a:r>
            <a:r>
              <a:rPr lang="en-US" b="1" dirty="0" smtClean="0"/>
              <a:t> frame size?</a:t>
            </a:r>
          </a:p>
          <a:p>
            <a:pPr marL="0" indent="0">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1"/>
          </p:nvPr>
        </p:nvSpPr>
        <p:spPr/>
        <p:txBody>
          <a:bodyPr/>
          <a:lstStyle/>
          <a:p>
            <a:fld id="{2810D957-D201-4587-BCD5-57D288282E3F}" type="slidenum">
              <a:rPr lang="en-US"/>
              <a:pPr/>
              <a:t>3</a:t>
            </a:fld>
            <a:endParaRPr lang="en-US"/>
          </a:p>
        </p:txBody>
      </p:sp>
      <p:sp>
        <p:nvSpPr>
          <p:cNvPr id="27650" name="Rectangle 2"/>
          <p:cNvSpPr>
            <a:spLocks noGrp="1" noChangeArrowheads="1"/>
          </p:cNvSpPr>
          <p:nvPr>
            <p:ph type="title"/>
          </p:nvPr>
        </p:nvSpPr>
        <p:spPr>
          <a:xfrm>
            <a:off x="228600" y="609600"/>
            <a:ext cx="8686800" cy="646113"/>
          </a:xfrm>
        </p:spPr>
        <p:txBody>
          <a:bodyPr>
            <a:normAutofit fontScale="90000"/>
          </a:bodyPr>
          <a:lstStyle/>
          <a:p>
            <a:r>
              <a:rPr lang="en-US" sz="3600"/>
              <a:t>Collision Detection Time and Minimal Frame Length</a:t>
            </a:r>
            <a:r>
              <a:rPr lang="en-US" sz="3600" i="1"/>
              <a:t> </a:t>
            </a:r>
          </a:p>
        </p:txBody>
      </p:sp>
      <p:sp>
        <p:nvSpPr>
          <p:cNvPr id="27658" name="Line 10"/>
          <p:cNvSpPr>
            <a:spLocks noChangeShapeType="1"/>
          </p:cNvSpPr>
          <p:nvPr/>
        </p:nvSpPr>
        <p:spPr bwMode="auto">
          <a:xfrm>
            <a:off x="838200" y="2971800"/>
            <a:ext cx="7239000" cy="0"/>
          </a:xfrm>
          <a:prstGeom prst="line">
            <a:avLst/>
          </a:prstGeom>
          <a:noFill/>
          <a:ln w="38100">
            <a:solidFill>
              <a:schemeClr val="tx1"/>
            </a:solidFill>
            <a:round/>
            <a:headEnd/>
            <a:tailEnd/>
          </a:ln>
          <a:effectLst/>
        </p:spPr>
        <p:txBody>
          <a:bodyPr/>
          <a:lstStyle/>
          <a:p>
            <a:endParaRPr lang="en-US"/>
          </a:p>
        </p:txBody>
      </p:sp>
      <p:sp>
        <p:nvSpPr>
          <p:cNvPr id="27659" name="Line 11"/>
          <p:cNvSpPr>
            <a:spLocks noChangeShapeType="1"/>
          </p:cNvSpPr>
          <p:nvPr/>
        </p:nvSpPr>
        <p:spPr bwMode="auto">
          <a:xfrm>
            <a:off x="1066800" y="2133600"/>
            <a:ext cx="0" cy="83820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8001000" y="2133600"/>
            <a:ext cx="0" cy="838200"/>
          </a:xfrm>
          <a:prstGeom prst="line">
            <a:avLst/>
          </a:prstGeom>
          <a:noFill/>
          <a:ln w="9525">
            <a:solidFill>
              <a:schemeClr val="tx1"/>
            </a:solidFill>
            <a:round/>
            <a:headEnd/>
            <a:tailEnd/>
          </a:ln>
          <a:effectLst/>
        </p:spPr>
        <p:txBody>
          <a:bodyPr/>
          <a:lstStyle/>
          <a:p>
            <a:endParaRPr lang="en-US"/>
          </a:p>
        </p:txBody>
      </p:sp>
      <p:sp>
        <p:nvSpPr>
          <p:cNvPr id="27661" name="Rectangle 13"/>
          <p:cNvSpPr>
            <a:spLocks noChangeArrowheads="1"/>
          </p:cNvSpPr>
          <p:nvPr/>
        </p:nvSpPr>
        <p:spPr bwMode="auto">
          <a:xfrm>
            <a:off x="1143000" y="2667000"/>
            <a:ext cx="5334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15"/>
          <p:cNvGrpSpPr>
            <a:grpSpLocks/>
          </p:cNvGrpSpPr>
          <p:nvPr/>
        </p:nvGrpSpPr>
        <p:grpSpPr bwMode="auto">
          <a:xfrm>
            <a:off x="533400" y="1524000"/>
            <a:ext cx="1022350" cy="762000"/>
            <a:chOff x="288" y="1200"/>
            <a:chExt cx="644" cy="480"/>
          </a:xfrm>
        </p:grpSpPr>
        <p:pic>
          <p:nvPicPr>
            <p:cNvPr id="27656" name="Picture 8" descr="j0431576[1]"/>
            <p:cNvPicPr>
              <a:picLocks noChangeAspect="1" noChangeArrowheads="1"/>
            </p:cNvPicPr>
            <p:nvPr/>
          </p:nvPicPr>
          <p:blipFill>
            <a:blip r:embed="rId3" cstate="print"/>
            <a:srcRect/>
            <a:stretch>
              <a:fillRect/>
            </a:stretch>
          </p:blipFill>
          <p:spPr bwMode="auto">
            <a:xfrm>
              <a:off x="288" y="1200"/>
              <a:ext cx="477" cy="480"/>
            </a:xfrm>
            <a:prstGeom prst="rect">
              <a:avLst/>
            </a:prstGeom>
            <a:noFill/>
          </p:spPr>
        </p:pic>
        <p:sp>
          <p:nvSpPr>
            <p:cNvPr id="27662" name="Text Box 14"/>
            <p:cNvSpPr txBox="1">
              <a:spLocks noChangeArrowheads="1"/>
            </p:cNvSpPr>
            <p:nvPr/>
          </p:nvSpPr>
          <p:spPr bwMode="auto">
            <a:xfrm>
              <a:off x="720" y="1296"/>
              <a:ext cx="212" cy="231"/>
            </a:xfrm>
            <a:prstGeom prst="rect">
              <a:avLst/>
            </a:prstGeom>
            <a:noFill/>
            <a:ln w="9525">
              <a:noFill/>
              <a:miter lim="800000"/>
              <a:headEnd/>
              <a:tailEnd/>
            </a:ln>
            <a:effectLst/>
          </p:spPr>
          <p:txBody>
            <a:bodyPr wrap="none">
              <a:spAutoFit/>
            </a:bodyPr>
            <a:lstStyle/>
            <a:p>
              <a:r>
                <a:rPr lang="en-US"/>
                <a:t>A</a:t>
              </a:r>
            </a:p>
          </p:txBody>
        </p:sp>
      </p:grpSp>
      <p:grpSp>
        <p:nvGrpSpPr>
          <p:cNvPr id="3" name="Group 17"/>
          <p:cNvGrpSpPr>
            <a:grpSpLocks/>
          </p:cNvGrpSpPr>
          <p:nvPr/>
        </p:nvGrpSpPr>
        <p:grpSpPr bwMode="auto">
          <a:xfrm>
            <a:off x="7620000" y="1600200"/>
            <a:ext cx="990600" cy="762000"/>
            <a:chOff x="4752" y="1248"/>
            <a:chExt cx="624" cy="480"/>
          </a:xfrm>
        </p:grpSpPr>
        <p:pic>
          <p:nvPicPr>
            <p:cNvPr id="27657" name="Picture 9" descr="j0431576[1]"/>
            <p:cNvPicPr>
              <a:picLocks noChangeAspect="1" noChangeArrowheads="1"/>
            </p:cNvPicPr>
            <p:nvPr/>
          </p:nvPicPr>
          <p:blipFill>
            <a:blip r:embed="rId3" cstate="print"/>
            <a:srcRect/>
            <a:stretch>
              <a:fillRect/>
            </a:stretch>
          </p:blipFill>
          <p:spPr bwMode="auto">
            <a:xfrm>
              <a:off x="4752" y="1248"/>
              <a:ext cx="477" cy="480"/>
            </a:xfrm>
            <a:prstGeom prst="rect">
              <a:avLst/>
            </a:prstGeom>
            <a:noFill/>
          </p:spPr>
        </p:pic>
        <p:sp>
          <p:nvSpPr>
            <p:cNvPr id="27664" name="Rectangle 16"/>
            <p:cNvSpPr>
              <a:spLocks noChangeArrowheads="1"/>
            </p:cNvSpPr>
            <p:nvPr/>
          </p:nvSpPr>
          <p:spPr bwMode="auto">
            <a:xfrm>
              <a:off x="5164" y="1392"/>
              <a:ext cx="212" cy="231"/>
            </a:xfrm>
            <a:prstGeom prst="rect">
              <a:avLst/>
            </a:prstGeom>
            <a:noFill/>
            <a:ln w="9525">
              <a:noFill/>
              <a:miter lim="800000"/>
              <a:headEnd/>
              <a:tailEnd/>
            </a:ln>
            <a:effectLst/>
          </p:spPr>
          <p:txBody>
            <a:bodyPr wrap="none">
              <a:spAutoFit/>
            </a:bodyPr>
            <a:lstStyle/>
            <a:p>
              <a:r>
                <a:rPr lang="en-US"/>
                <a:t>B</a:t>
              </a:r>
            </a:p>
          </p:txBody>
        </p:sp>
      </p:grpSp>
      <p:sp>
        <p:nvSpPr>
          <p:cNvPr id="27666" name="Text Box 18"/>
          <p:cNvSpPr txBox="1">
            <a:spLocks noChangeArrowheads="1"/>
          </p:cNvSpPr>
          <p:nvPr/>
        </p:nvSpPr>
        <p:spPr bwMode="auto">
          <a:xfrm>
            <a:off x="609600" y="3200400"/>
            <a:ext cx="3575050" cy="366713"/>
          </a:xfrm>
          <a:prstGeom prst="rect">
            <a:avLst/>
          </a:prstGeom>
          <a:noFill/>
          <a:ln w="9525">
            <a:noFill/>
            <a:miter lim="800000"/>
            <a:headEnd/>
            <a:tailEnd/>
          </a:ln>
          <a:effectLst/>
        </p:spPr>
        <p:txBody>
          <a:bodyPr wrap="none">
            <a:spAutoFit/>
          </a:bodyPr>
          <a:lstStyle/>
          <a:p>
            <a:r>
              <a:rPr lang="en-US"/>
              <a:t>At time </a:t>
            </a:r>
            <a:r>
              <a:rPr lang="en-US">
                <a:solidFill>
                  <a:srgbClr val="FF3300"/>
                </a:solidFill>
              </a:rPr>
              <a:t>0</a:t>
            </a:r>
            <a:r>
              <a:rPr lang="en-US"/>
              <a:t>, A sends out one frame.</a:t>
            </a:r>
          </a:p>
        </p:txBody>
      </p:sp>
      <p:sp>
        <p:nvSpPr>
          <p:cNvPr id="27667" name="Text Box 19"/>
          <p:cNvSpPr txBox="1">
            <a:spLocks noChangeArrowheads="1"/>
          </p:cNvSpPr>
          <p:nvPr/>
        </p:nvSpPr>
        <p:spPr bwMode="auto">
          <a:xfrm>
            <a:off x="609600" y="3429000"/>
            <a:ext cx="4475163" cy="366713"/>
          </a:xfrm>
          <a:prstGeom prst="rect">
            <a:avLst/>
          </a:prstGeom>
          <a:noFill/>
          <a:ln w="9525">
            <a:noFill/>
            <a:miter lim="800000"/>
            <a:headEnd/>
            <a:tailEnd/>
          </a:ln>
          <a:effectLst/>
        </p:spPr>
        <p:txBody>
          <a:bodyPr wrap="none">
            <a:spAutoFit/>
          </a:bodyPr>
          <a:lstStyle/>
          <a:p>
            <a:r>
              <a:rPr lang="en-US"/>
              <a:t>At time </a:t>
            </a:r>
            <a:r>
              <a:rPr lang="en-US" i="1">
                <a:solidFill>
                  <a:srgbClr val="FF3300"/>
                </a:solidFill>
                <a:sym typeface="Symbol" pitchFamily="18" charset="2"/>
              </a:rPr>
              <a:t></a:t>
            </a:r>
            <a:r>
              <a:rPr lang="en-US">
                <a:solidFill>
                  <a:srgbClr val="FF3300"/>
                </a:solidFill>
              </a:rPr>
              <a:t> - </a:t>
            </a:r>
            <a:r>
              <a:rPr lang="el-GR">
                <a:solidFill>
                  <a:srgbClr val="FF3300"/>
                </a:solidFill>
              </a:rPr>
              <a:t>ε</a:t>
            </a:r>
            <a:r>
              <a:rPr lang="en-US"/>
              <a:t>, the frame almost arrives at B.</a:t>
            </a:r>
          </a:p>
        </p:txBody>
      </p:sp>
      <p:sp>
        <p:nvSpPr>
          <p:cNvPr id="27668" name="Text Box 20"/>
          <p:cNvSpPr txBox="1">
            <a:spLocks noChangeArrowheads="1"/>
          </p:cNvSpPr>
          <p:nvPr/>
        </p:nvSpPr>
        <p:spPr bwMode="auto">
          <a:xfrm>
            <a:off x="590550" y="3733800"/>
            <a:ext cx="4387850" cy="366713"/>
          </a:xfrm>
          <a:prstGeom prst="rect">
            <a:avLst/>
          </a:prstGeom>
          <a:noFill/>
          <a:ln w="9525">
            <a:noFill/>
            <a:miter lim="800000"/>
            <a:headEnd/>
            <a:tailEnd/>
          </a:ln>
          <a:effectLst/>
        </p:spPr>
        <p:txBody>
          <a:bodyPr wrap="none">
            <a:spAutoFit/>
          </a:bodyPr>
          <a:lstStyle/>
          <a:p>
            <a:r>
              <a:rPr lang="en-US"/>
              <a:t>At the same time, B sends out one frame.</a:t>
            </a:r>
          </a:p>
        </p:txBody>
      </p:sp>
      <p:sp>
        <p:nvSpPr>
          <p:cNvPr id="27669" name="Rectangle 21"/>
          <p:cNvSpPr>
            <a:spLocks noChangeArrowheads="1"/>
          </p:cNvSpPr>
          <p:nvPr/>
        </p:nvSpPr>
        <p:spPr bwMode="auto">
          <a:xfrm>
            <a:off x="7543800" y="2667000"/>
            <a:ext cx="533400" cy="1524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27670" name="Rectangle 22"/>
          <p:cNvSpPr>
            <a:spLocks noChangeArrowheads="1"/>
          </p:cNvSpPr>
          <p:nvPr/>
        </p:nvSpPr>
        <p:spPr bwMode="auto">
          <a:xfrm>
            <a:off x="609600" y="4038600"/>
            <a:ext cx="5160963" cy="366713"/>
          </a:xfrm>
          <a:prstGeom prst="rect">
            <a:avLst/>
          </a:prstGeom>
          <a:noFill/>
          <a:ln w="9525">
            <a:noFill/>
            <a:miter lim="800000"/>
            <a:headEnd/>
            <a:tailEnd/>
          </a:ln>
          <a:effectLst/>
        </p:spPr>
        <p:txBody>
          <a:bodyPr wrap="none">
            <a:spAutoFit/>
          </a:bodyPr>
          <a:lstStyle/>
          <a:p>
            <a:r>
              <a:rPr lang="en-US"/>
              <a:t>B detects the collision immediately (at time </a:t>
            </a:r>
            <a:r>
              <a:rPr lang="en-US" i="1">
                <a:solidFill>
                  <a:srgbClr val="FF3300"/>
                </a:solidFill>
                <a:sym typeface="Symbol" pitchFamily="18" charset="2"/>
              </a:rPr>
              <a:t></a:t>
            </a:r>
            <a:r>
              <a:rPr lang="en-US">
                <a:solidFill>
                  <a:srgbClr val="FF3300"/>
                </a:solidFill>
              </a:rPr>
              <a:t> – </a:t>
            </a:r>
            <a:r>
              <a:rPr lang="el-GR">
                <a:solidFill>
                  <a:srgbClr val="FF3300"/>
                </a:solidFill>
              </a:rPr>
              <a:t>ε</a:t>
            </a:r>
            <a:r>
              <a:rPr lang="en-US"/>
              <a:t>).</a:t>
            </a:r>
          </a:p>
        </p:txBody>
      </p:sp>
      <p:pic>
        <p:nvPicPr>
          <p:cNvPr id="27671" name="Picture 23" descr="dd00945_[1]"/>
          <p:cNvPicPr>
            <a:picLocks noChangeAspect="1" noChangeArrowheads="1"/>
          </p:cNvPicPr>
          <p:nvPr/>
        </p:nvPicPr>
        <p:blipFill>
          <a:blip r:embed="rId4" cstate="print"/>
          <a:srcRect/>
          <a:stretch>
            <a:fillRect/>
          </a:stretch>
        </p:blipFill>
        <p:spPr bwMode="auto">
          <a:xfrm>
            <a:off x="6781800" y="1676400"/>
            <a:ext cx="977900" cy="895350"/>
          </a:xfrm>
          <a:prstGeom prst="rect">
            <a:avLst/>
          </a:prstGeom>
          <a:noFill/>
        </p:spPr>
      </p:pic>
      <p:sp>
        <p:nvSpPr>
          <p:cNvPr id="27672" name="Text Box 24"/>
          <p:cNvSpPr txBox="1">
            <a:spLocks noChangeArrowheads="1"/>
          </p:cNvSpPr>
          <p:nvPr/>
        </p:nvSpPr>
        <p:spPr bwMode="auto">
          <a:xfrm>
            <a:off x="593725" y="4281488"/>
            <a:ext cx="4284663" cy="366712"/>
          </a:xfrm>
          <a:prstGeom prst="rect">
            <a:avLst/>
          </a:prstGeom>
          <a:noFill/>
          <a:ln w="9525">
            <a:noFill/>
            <a:miter lim="800000"/>
            <a:headEnd/>
            <a:tailEnd/>
          </a:ln>
          <a:effectLst/>
        </p:spPr>
        <p:txBody>
          <a:bodyPr wrap="none">
            <a:spAutoFit/>
          </a:bodyPr>
          <a:lstStyle/>
          <a:p>
            <a:r>
              <a:rPr lang="en-US"/>
              <a:t>The frame from B arrives at A at time </a:t>
            </a:r>
            <a:r>
              <a:rPr lang="en-US">
                <a:solidFill>
                  <a:srgbClr val="FF3300"/>
                </a:solidFill>
              </a:rPr>
              <a:t>2</a:t>
            </a:r>
            <a:r>
              <a:rPr lang="en-US" i="1">
                <a:solidFill>
                  <a:srgbClr val="FF3300"/>
                </a:solidFill>
                <a:sym typeface="Symbol" pitchFamily="18" charset="2"/>
              </a:rPr>
              <a:t>.</a:t>
            </a:r>
          </a:p>
        </p:txBody>
      </p:sp>
      <p:sp>
        <p:nvSpPr>
          <p:cNvPr id="27673" name="Text Box 25"/>
          <p:cNvSpPr txBox="1">
            <a:spLocks noChangeArrowheads="1"/>
          </p:cNvSpPr>
          <p:nvPr/>
        </p:nvSpPr>
        <p:spPr bwMode="auto">
          <a:xfrm>
            <a:off x="609600" y="4572000"/>
            <a:ext cx="3649663" cy="366713"/>
          </a:xfrm>
          <a:prstGeom prst="rect">
            <a:avLst/>
          </a:prstGeom>
          <a:noFill/>
          <a:ln w="9525">
            <a:noFill/>
            <a:miter lim="800000"/>
            <a:headEnd/>
            <a:tailEnd/>
          </a:ln>
          <a:effectLst/>
        </p:spPr>
        <p:txBody>
          <a:bodyPr wrap="none">
            <a:spAutoFit/>
          </a:bodyPr>
          <a:lstStyle/>
          <a:p>
            <a:r>
              <a:rPr lang="en-US"/>
              <a:t>A detects the collision (at time </a:t>
            </a:r>
            <a:r>
              <a:rPr lang="en-US">
                <a:solidFill>
                  <a:srgbClr val="FF3300"/>
                </a:solidFill>
              </a:rPr>
              <a:t>2</a:t>
            </a:r>
            <a:r>
              <a:rPr lang="en-US" i="1">
                <a:solidFill>
                  <a:srgbClr val="FF3300"/>
                </a:solidFill>
                <a:sym typeface="Symbol" pitchFamily="18" charset="2"/>
              </a:rPr>
              <a:t></a:t>
            </a:r>
            <a:r>
              <a:rPr lang="en-US">
                <a:sym typeface="Symbol" pitchFamily="18" charset="2"/>
              </a:rPr>
              <a:t>).</a:t>
            </a:r>
          </a:p>
        </p:txBody>
      </p:sp>
      <p:pic>
        <p:nvPicPr>
          <p:cNvPr id="27674" name="Picture 26" descr="dd00945_[1]"/>
          <p:cNvPicPr>
            <a:picLocks noChangeAspect="1" noChangeArrowheads="1"/>
          </p:cNvPicPr>
          <p:nvPr/>
        </p:nvPicPr>
        <p:blipFill>
          <a:blip r:embed="rId4" cstate="print"/>
          <a:srcRect/>
          <a:stretch>
            <a:fillRect/>
          </a:stretch>
        </p:blipFill>
        <p:spPr bwMode="auto">
          <a:xfrm>
            <a:off x="1447800" y="1600200"/>
            <a:ext cx="977900" cy="8953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61"/>
                                        </p:tgtEl>
                                        <p:attrNameLst>
                                          <p:attrName>style.visibility</p:attrName>
                                        </p:attrNameLst>
                                      </p:cBhvr>
                                      <p:to>
                                        <p:strVal val="visible"/>
                                      </p:to>
                                    </p:set>
                                    <p:animEffect transition="in" filter="wipe(left)">
                                      <p:cBhvr>
                                        <p:cTn id="7" dur="500"/>
                                        <p:tgtEl>
                                          <p:spTgt spid="2766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7666"/>
                                        </p:tgtEl>
                                        <p:attrNameLst>
                                          <p:attrName>style.visibility</p:attrName>
                                        </p:attrNameLst>
                                      </p:cBhvr>
                                      <p:to>
                                        <p:strVal val="visible"/>
                                      </p:to>
                                    </p:set>
                                    <p:anim calcmode="lin" valueType="num">
                                      <p:cBhvr>
                                        <p:cTn id="11" dur="500" fill="hold"/>
                                        <p:tgtEl>
                                          <p:spTgt spid="27666"/>
                                        </p:tgtEl>
                                        <p:attrNameLst>
                                          <p:attrName>ppt_w</p:attrName>
                                        </p:attrNameLst>
                                      </p:cBhvr>
                                      <p:tavLst>
                                        <p:tav tm="0">
                                          <p:val>
                                            <p:fltVal val="0"/>
                                          </p:val>
                                        </p:tav>
                                        <p:tav tm="100000">
                                          <p:val>
                                            <p:strVal val="#ppt_w"/>
                                          </p:val>
                                        </p:tav>
                                      </p:tavLst>
                                    </p:anim>
                                    <p:anim calcmode="lin" valueType="num">
                                      <p:cBhvr>
                                        <p:cTn id="12"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1" nodeType="clickEffect">
                                  <p:stCondLst>
                                    <p:cond delay="0"/>
                                  </p:stCondLst>
                                  <p:childTnLst>
                                    <p:animMotion origin="layout" path="M -3.33333E-6 1.09827E-6 L 0.6625 1.09827E-6 " pathEditMode="relative" rAng="0" ptsTypes="AA">
                                      <p:cBhvr>
                                        <p:cTn id="16" dur="2000" fill="hold"/>
                                        <p:tgtEl>
                                          <p:spTgt spid="27661"/>
                                        </p:tgtEl>
                                        <p:attrNameLst>
                                          <p:attrName>ppt_x</p:attrName>
                                          <p:attrName>ppt_y</p:attrName>
                                        </p:attrNameLst>
                                      </p:cBhvr>
                                      <p:rCtr x="331" y="0"/>
                                    </p:animMotion>
                                  </p:childTnLst>
                                </p:cTn>
                              </p:par>
                            </p:childTnLst>
                          </p:cTn>
                        </p:par>
                        <p:par>
                          <p:cTn id="17" fill="hold">
                            <p:stCondLst>
                              <p:cond delay="2000"/>
                            </p:stCondLst>
                            <p:childTnLst>
                              <p:par>
                                <p:cTn id="18" presetID="23" presetClass="entr" presetSubtype="16" fill="hold" grpId="0" nodeType="afterEffect">
                                  <p:stCondLst>
                                    <p:cond delay="0"/>
                                  </p:stCondLst>
                                  <p:childTnLst>
                                    <p:set>
                                      <p:cBhvr>
                                        <p:cTn id="19" dur="1" fill="hold">
                                          <p:stCondLst>
                                            <p:cond delay="0"/>
                                          </p:stCondLst>
                                        </p:cTn>
                                        <p:tgtEl>
                                          <p:spTgt spid="27667"/>
                                        </p:tgtEl>
                                        <p:attrNameLst>
                                          <p:attrName>style.visibility</p:attrName>
                                        </p:attrNameLst>
                                      </p:cBhvr>
                                      <p:to>
                                        <p:strVal val="visible"/>
                                      </p:to>
                                    </p:set>
                                    <p:anim calcmode="lin" valueType="num">
                                      <p:cBhvr>
                                        <p:cTn id="20" dur="500" fill="hold"/>
                                        <p:tgtEl>
                                          <p:spTgt spid="27667"/>
                                        </p:tgtEl>
                                        <p:attrNameLst>
                                          <p:attrName>ppt_w</p:attrName>
                                        </p:attrNameLst>
                                      </p:cBhvr>
                                      <p:tavLst>
                                        <p:tav tm="0">
                                          <p:val>
                                            <p:fltVal val="0"/>
                                          </p:val>
                                        </p:tav>
                                        <p:tav tm="100000">
                                          <p:val>
                                            <p:strVal val="#ppt_w"/>
                                          </p:val>
                                        </p:tav>
                                      </p:tavLst>
                                    </p:anim>
                                    <p:anim calcmode="lin" valueType="num">
                                      <p:cBhvr>
                                        <p:cTn id="21" dur="500" fill="hold"/>
                                        <p:tgtEl>
                                          <p:spTgt spid="27667"/>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669"/>
                                        </p:tgtEl>
                                        <p:attrNameLst>
                                          <p:attrName>style.visibility</p:attrName>
                                        </p:attrNameLst>
                                      </p:cBhvr>
                                      <p:to>
                                        <p:strVal val="visible"/>
                                      </p:to>
                                    </p:set>
                                    <p:animEffect transition="in" filter="wipe(left)">
                                      <p:cBhvr>
                                        <p:cTn id="26" dur="500"/>
                                        <p:tgtEl>
                                          <p:spTgt spid="27669"/>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7668"/>
                                        </p:tgtEl>
                                        <p:attrNameLst>
                                          <p:attrName>style.visibility</p:attrName>
                                        </p:attrNameLst>
                                      </p:cBhvr>
                                      <p:to>
                                        <p:strVal val="visible"/>
                                      </p:to>
                                    </p:set>
                                    <p:anim calcmode="lin" valueType="num">
                                      <p:cBhvr>
                                        <p:cTn id="30" dur="500" fill="hold"/>
                                        <p:tgtEl>
                                          <p:spTgt spid="27668"/>
                                        </p:tgtEl>
                                        <p:attrNameLst>
                                          <p:attrName>ppt_w</p:attrName>
                                        </p:attrNameLst>
                                      </p:cBhvr>
                                      <p:tavLst>
                                        <p:tav tm="0">
                                          <p:val>
                                            <p:fltVal val="0"/>
                                          </p:val>
                                        </p:tav>
                                        <p:tav tm="100000">
                                          <p:val>
                                            <p:strVal val="#ppt_w"/>
                                          </p:val>
                                        </p:tav>
                                      </p:tavLst>
                                    </p:anim>
                                    <p:anim calcmode="lin" valueType="num">
                                      <p:cBhvr>
                                        <p:cTn id="31" dur="500" fill="hold"/>
                                        <p:tgtEl>
                                          <p:spTgt spid="27668"/>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671"/>
                                        </p:tgtEl>
                                        <p:attrNameLst>
                                          <p:attrName>style.visibility</p:attrName>
                                        </p:attrNameLst>
                                      </p:cBhvr>
                                      <p:to>
                                        <p:strVal val="visible"/>
                                      </p:to>
                                    </p:set>
                                  </p:childTnLst>
                                </p:cTn>
                              </p:par>
                            </p:childTnLst>
                          </p:cTn>
                        </p:par>
                        <p:par>
                          <p:cTn id="36" fill="hold">
                            <p:stCondLst>
                              <p:cond delay="0"/>
                            </p:stCondLst>
                            <p:childTnLst>
                              <p:par>
                                <p:cTn id="37" presetID="26" presetClass="emph" presetSubtype="0" fill="hold" nodeType="afterEffect">
                                  <p:stCondLst>
                                    <p:cond delay="0"/>
                                  </p:stCondLst>
                                  <p:childTnLst>
                                    <p:animEffect transition="out" filter="fade">
                                      <p:cBhvr>
                                        <p:cTn id="38" dur="500" tmFilter="0, 0; .2, .5; .8, .5; 1, 0"/>
                                        <p:tgtEl>
                                          <p:spTgt spid="27671"/>
                                        </p:tgtEl>
                                      </p:cBhvr>
                                    </p:animEffect>
                                    <p:animScale>
                                      <p:cBhvr>
                                        <p:cTn id="39" dur="250" autoRev="1" fill="hold"/>
                                        <p:tgtEl>
                                          <p:spTgt spid="27671"/>
                                        </p:tgtEl>
                                      </p:cBhvr>
                                      <p:by x="105000" y="105000"/>
                                    </p:animScale>
                                  </p:childTnLst>
                                </p:cTn>
                              </p:par>
                            </p:childTnLst>
                          </p:cTn>
                        </p:par>
                        <p:par>
                          <p:cTn id="40" fill="hold">
                            <p:stCondLst>
                              <p:cond delay="500"/>
                            </p:stCondLst>
                            <p:childTnLst>
                              <p:par>
                                <p:cTn id="41" presetID="23" presetClass="exit" presetSubtype="32" fill="hold" nodeType="afterEffect">
                                  <p:stCondLst>
                                    <p:cond delay="1000"/>
                                  </p:stCondLst>
                                  <p:childTnLst>
                                    <p:anim calcmode="lin" valueType="num">
                                      <p:cBhvr>
                                        <p:cTn id="42" dur="500"/>
                                        <p:tgtEl>
                                          <p:spTgt spid="27671"/>
                                        </p:tgtEl>
                                        <p:attrNameLst>
                                          <p:attrName>ppt_w</p:attrName>
                                        </p:attrNameLst>
                                      </p:cBhvr>
                                      <p:tavLst>
                                        <p:tav tm="0">
                                          <p:val>
                                            <p:strVal val="ppt_w"/>
                                          </p:val>
                                        </p:tav>
                                        <p:tav tm="100000">
                                          <p:val>
                                            <p:fltVal val="0"/>
                                          </p:val>
                                        </p:tav>
                                      </p:tavLst>
                                    </p:anim>
                                    <p:anim calcmode="lin" valueType="num">
                                      <p:cBhvr>
                                        <p:cTn id="43" dur="500"/>
                                        <p:tgtEl>
                                          <p:spTgt spid="27671"/>
                                        </p:tgtEl>
                                        <p:attrNameLst>
                                          <p:attrName>ppt_h</p:attrName>
                                        </p:attrNameLst>
                                      </p:cBhvr>
                                      <p:tavLst>
                                        <p:tav tm="0">
                                          <p:val>
                                            <p:strVal val="ppt_h"/>
                                          </p:val>
                                        </p:tav>
                                        <p:tav tm="100000">
                                          <p:val>
                                            <p:fltVal val="0"/>
                                          </p:val>
                                        </p:tav>
                                      </p:tavLst>
                                    </p:anim>
                                    <p:set>
                                      <p:cBhvr>
                                        <p:cTn id="44" dur="1" fill="hold">
                                          <p:stCondLst>
                                            <p:cond delay="499"/>
                                          </p:stCondLst>
                                        </p:cTn>
                                        <p:tgtEl>
                                          <p:spTgt spid="27671"/>
                                        </p:tgtEl>
                                        <p:attrNameLst>
                                          <p:attrName>style.visibility</p:attrName>
                                        </p:attrNameLst>
                                      </p:cBhvr>
                                      <p:to>
                                        <p:strVal val="hidden"/>
                                      </p:to>
                                    </p:set>
                                  </p:childTnLst>
                                </p:cTn>
                              </p:par>
                            </p:childTnLst>
                          </p:cTn>
                        </p:par>
                        <p:par>
                          <p:cTn id="45" fill="hold">
                            <p:stCondLst>
                              <p:cond delay="2000"/>
                            </p:stCondLst>
                            <p:childTnLst>
                              <p:par>
                                <p:cTn id="46" presetID="23" presetClass="entr" presetSubtype="16" fill="hold" grpId="0" nodeType="afterEffect">
                                  <p:stCondLst>
                                    <p:cond delay="0"/>
                                  </p:stCondLst>
                                  <p:childTnLst>
                                    <p:set>
                                      <p:cBhvr>
                                        <p:cTn id="47" dur="1" fill="hold">
                                          <p:stCondLst>
                                            <p:cond delay="0"/>
                                          </p:stCondLst>
                                        </p:cTn>
                                        <p:tgtEl>
                                          <p:spTgt spid="27670"/>
                                        </p:tgtEl>
                                        <p:attrNameLst>
                                          <p:attrName>style.visibility</p:attrName>
                                        </p:attrNameLst>
                                      </p:cBhvr>
                                      <p:to>
                                        <p:strVal val="visible"/>
                                      </p:to>
                                    </p:set>
                                    <p:anim calcmode="lin" valueType="num">
                                      <p:cBhvr>
                                        <p:cTn id="48" dur="500" fill="hold"/>
                                        <p:tgtEl>
                                          <p:spTgt spid="27670"/>
                                        </p:tgtEl>
                                        <p:attrNameLst>
                                          <p:attrName>ppt_w</p:attrName>
                                        </p:attrNameLst>
                                      </p:cBhvr>
                                      <p:tavLst>
                                        <p:tav tm="0">
                                          <p:val>
                                            <p:fltVal val="0"/>
                                          </p:val>
                                        </p:tav>
                                        <p:tav tm="100000">
                                          <p:val>
                                            <p:strVal val="#ppt_w"/>
                                          </p:val>
                                        </p:tav>
                                      </p:tavLst>
                                    </p:anim>
                                    <p:anim calcmode="lin" valueType="num">
                                      <p:cBhvr>
                                        <p:cTn id="49" dur="500" fill="hold"/>
                                        <p:tgtEl>
                                          <p:spTgt spid="27670"/>
                                        </p:tgtEl>
                                        <p:attrNameLst>
                                          <p:attrName>ppt_h</p:attrName>
                                        </p:attrNameLst>
                                      </p:cBhvr>
                                      <p:tavLst>
                                        <p:tav tm="0">
                                          <p:val>
                                            <p:fltVal val="0"/>
                                          </p:val>
                                        </p:tav>
                                        <p:tav tm="100000">
                                          <p:val>
                                            <p:strVal val="#ppt_h"/>
                                          </p:val>
                                        </p:tav>
                                      </p:tavLst>
                                    </p:anim>
                                  </p:childTnLst>
                                </p:cTn>
                              </p:par>
                            </p:childTnLst>
                          </p:cTn>
                        </p:par>
                        <p:par>
                          <p:cTn id="50" fill="hold">
                            <p:stCondLst>
                              <p:cond delay="2500"/>
                            </p:stCondLst>
                            <p:childTnLst>
                              <p:par>
                                <p:cTn id="51" presetID="1" presetClass="exit" presetSubtype="0" fill="hold" grpId="2" nodeType="afterEffect">
                                  <p:stCondLst>
                                    <p:cond delay="0"/>
                                  </p:stCondLst>
                                  <p:childTnLst>
                                    <p:set>
                                      <p:cBhvr>
                                        <p:cTn id="52" dur="1" fill="hold">
                                          <p:stCondLst>
                                            <p:cond delay="0"/>
                                          </p:stCondLst>
                                        </p:cTn>
                                        <p:tgtEl>
                                          <p:spTgt spid="2766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grpId="1" nodeType="clickEffect">
                                  <p:stCondLst>
                                    <p:cond delay="0"/>
                                  </p:stCondLst>
                                  <p:childTnLst>
                                    <p:animMotion origin="layout" path="M -0.00417 1.09827E-6 L -0.7 1.09827E-6 " pathEditMode="relative" rAng="0" ptsTypes="AA">
                                      <p:cBhvr>
                                        <p:cTn id="56" dur="2000" fill="hold"/>
                                        <p:tgtEl>
                                          <p:spTgt spid="27669"/>
                                        </p:tgtEl>
                                        <p:attrNameLst>
                                          <p:attrName>ppt_x</p:attrName>
                                          <p:attrName>ppt_y</p:attrName>
                                        </p:attrNameLst>
                                      </p:cBhvr>
                                      <p:rCtr x="-348" y="0"/>
                                    </p:animMotion>
                                  </p:childTnLst>
                                </p:cTn>
                              </p:par>
                            </p:childTnLst>
                          </p:cTn>
                        </p:par>
                        <p:par>
                          <p:cTn id="57" fill="hold">
                            <p:stCondLst>
                              <p:cond delay="2000"/>
                            </p:stCondLst>
                            <p:childTnLst>
                              <p:par>
                                <p:cTn id="58" presetID="23" presetClass="entr" presetSubtype="16" fill="hold" grpId="0" nodeType="afterEffect">
                                  <p:stCondLst>
                                    <p:cond delay="0"/>
                                  </p:stCondLst>
                                  <p:childTnLst>
                                    <p:set>
                                      <p:cBhvr>
                                        <p:cTn id="59" dur="1" fill="hold">
                                          <p:stCondLst>
                                            <p:cond delay="0"/>
                                          </p:stCondLst>
                                        </p:cTn>
                                        <p:tgtEl>
                                          <p:spTgt spid="27672"/>
                                        </p:tgtEl>
                                        <p:attrNameLst>
                                          <p:attrName>style.visibility</p:attrName>
                                        </p:attrNameLst>
                                      </p:cBhvr>
                                      <p:to>
                                        <p:strVal val="visible"/>
                                      </p:to>
                                    </p:set>
                                    <p:anim calcmode="lin" valueType="num">
                                      <p:cBhvr>
                                        <p:cTn id="60" dur="500" fill="hold"/>
                                        <p:tgtEl>
                                          <p:spTgt spid="27672"/>
                                        </p:tgtEl>
                                        <p:attrNameLst>
                                          <p:attrName>ppt_w</p:attrName>
                                        </p:attrNameLst>
                                      </p:cBhvr>
                                      <p:tavLst>
                                        <p:tav tm="0">
                                          <p:val>
                                            <p:fltVal val="0"/>
                                          </p:val>
                                        </p:tav>
                                        <p:tav tm="100000">
                                          <p:val>
                                            <p:strVal val="#ppt_w"/>
                                          </p:val>
                                        </p:tav>
                                      </p:tavLst>
                                    </p:anim>
                                    <p:anim calcmode="lin" valueType="num">
                                      <p:cBhvr>
                                        <p:cTn id="61" dur="500" fill="hold"/>
                                        <p:tgtEl>
                                          <p:spTgt spid="2767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7674"/>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nodeType="afterEffect">
                                  <p:stCondLst>
                                    <p:cond delay="0"/>
                                  </p:stCondLst>
                                  <p:childTnLst>
                                    <p:animEffect transition="out" filter="fade">
                                      <p:cBhvr>
                                        <p:cTn id="68" dur="500" tmFilter="0, 0; .2, .5; .8, .5; 1, 0"/>
                                        <p:tgtEl>
                                          <p:spTgt spid="27674"/>
                                        </p:tgtEl>
                                      </p:cBhvr>
                                    </p:animEffect>
                                    <p:animScale>
                                      <p:cBhvr>
                                        <p:cTn id="69" dur="250" autoRev="1" fill="hold"/>
                                        <p:tgtEl>
                                          <p:spTgt spid="27674"/>
                                        </p:tgtEl>
                                      </p:cBhvr>
                                      <p:by x="105000" y="105000"/>
                                    </p:animScale>
                                  </p:childTnLst>
                                </p:cTn>
                              </p:par>
                            </p:childTnLst>
                          </p:cTn>
                        </p:par>
                        <p:par>
                          <p:cTn id="70" fill="hold">
                            <p:stCondLst>
                              <p:cond delay="500"/>
                            </p:stCondLst>
                            <p:childTnLst>
                              <p:par>
                                <p:cTn id="71" presetID="23" presetClass="exit" presetSubtype="32" fill="hold" nodeType="afterEffect">
                                  <p:stCondLst>
                                    <p:cond delay="1000"/>
                                  </p:stCondLst>
                                  <p:childTnLst>
                                    <p:anim calcmode="lin" valueType="num">
                                      <p:cBhvr>
                                        <p:cTn id="72" dur="500"/>
                                        <p:tgtEl>
                                          <p:spTgt spid="27674"/>
                                        </p:tgtEl>
                                        <p:attrNameLst>
                                          <p:attrName>ppt_w</p:attrName>
                                        </p:attrNameLst>
                                      </p:cBhvr>
                                      <p:tavLst>
                                        <p:tav tm="0">
                                          <p:val>
                                            <p:strVal val="ppt_w"/>
                                          </p:val>
                                        </p:tav>
                                        <p:tav tm="100000">
                                          <p:val>
                                            <p:fltVal val="0"/>
                                          </p:val>
                                        </p:tav>
                                      </p:tavLst>
                                    </p:anim>
                                    <p:anim calcmode="lin" valueType="num">
                                      <p:cBhvr>
                                        <p:cTn id="73" dur="500"/>
                                        <p:tgtEl>
                                          <p:spTgt spid="27674"/>
                                        </p:tgtEl>
                                        <p:attrNameLst>
                                          <p:attrName>ppt_h</p:attrName>
                                        </p:attrNameLst>
                                      </p:cBhvr>
                                      <p:tavLst>
                                        <p:tav tm="0">
                                          <p:val>
                                            <p:strVal val="ppt_h"/>
                                          </p:val>
                                        </p:tav>
                                        <p:tav tm="100000">
                                          <p:val>
                                            <p:fltVal val="0"/>
                                          </p:val>
                                        </p:tav>
                                      </p:tavLst>
                                    </p:anim>
                                    <p:set>
                                      <p:cBhvr>
                                        <p:cTn id="74" dur="1" fill="hold">
                                          <p:stCondLst>
                                            <p:cond delay="499"/>
                                          </p:stCondLst>
                                        </p:cTn>
                                        <p:tgtEl>
                                          <p:spTgt spid="27674"/>
                                        </p:tgtEl>
                                        <p:attrNameLst>
                                          <p:attrName>style.visibility</p:attrName>
                                        </p:attrNameLst>
                                      </p:cBhvr>
                                      <p:to>
                                        <p:strVal val="hidden"/>
                                      </p:to>
                                    </p:set>
                                  </p:childTnLst>
                                </p:cTn>
                              </p:par>
                            </p:childTnLst>
                          </p:cTn>
                        </p:par>
                        <p:par>
                          <p:cTn id="75" fill="hold">
                            <p:stCondLst>
                              <p:cond delay="2000"/>
                            </p:stCondLst>
                            <p:childTnLst>
                              <p:par>
                                <p:cTn id="76" presetID="23" presetClass="entr" presetSubtype="16" fill="hold" grpId="0" nodeType="afterEffect">
                                  <p:stCondLst>
                                    <p:cond delay="0"/>
                                  </p:stCondLst>
                                  <p:childTnLst>
                                    <p:set>
                                      <p:cBhvr>
                                        <p:cTn id="77" dur="1" fill="hold">
                                          <p:stCondLst>
                                            <p:cond delay="0"/>
                                          </p:stCondLst>
                                        </p:cTn>
                                        <p:tgtEl>
                                          <p:spTgt spid="27673"/>
                                        </p:tgtEl>
                                        <p:attrNameLst>
                                          <p:attrName>style.visibility</p:attrName>
                                        </p:attrNameLst>
                                      </p:cBhvr>
                                      <p:to>
                                        <p:strVal val="visible"/>
                                      </p:to>
                                    </p:set>
                                    <p:anim calcmode="lin" valueType="num">
                                      <p:cBhvr>
                                        <p:cTn id="78" dur="500" fill="hold"/>
                                        <p:tgtEl>
                                          <p:spTgt spid="27673"/>
                                        </p:tgtEl>
                                        <p:attrNameLst>
                                          <p:attrName>ppt_w</p:attrName>
                                        </p:attrNameLst>
                                      </p:cBhvr>
                                      <p:tavLst>
                                        <p:tav tm="0">
                                          <p:val>
                                            <p:fltVal val="0"/>
                                          </p:val>
                                        </p:tav>
                                        <p:tav tm="100000">
                                          <p:val>
                                            <p:strVal val="#ppt_w"/>
                                          </p:val>
                                        </p:tav>
                                      </p:tavLst>
                                    </p:anim>
                                    <p:anim calcmode="lin" valueType="num">
                                      <p:cBhvr>
                                        <p:cTn id="79" dur="500" fill="hold"/>
                                        <p:tgtEl>
                                          <p:spTgt spid="276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1" grpId="1" animBg="1"/>
      <p:bldP spid="27661" grpId="2" animBg="1"/>
      <p:bldP spid="27666" grpId="0"/>
      <p:bldP spid="27667" grpId="0"/>
      <p:bldP spid="27668" grpId="0"/>
      <p:bldP spid="27669" grpId="0" animBg="1"/>
      <p:bldP spid="27669" grpId="1" animBg="1"/>
      <p:bldP spid="27670" grpId="0"/>
      <p:bldP spid="27672" grpId="0"/>
      <p:bldP spid="276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marL="514350" lvl="0" indent="-514350">
              <a:buNone/>
            </a:pPr>
            <a:r>
              <a:rPr lang="en-US" b="1" dirty="0" smtClean="0"/>
              <a:t>	</a:t>
            </a:r>
            <a:r>
              <a:rPr lang="en-US" dirty="0" smtClean="0"/>
              <a:t>For a 1-km cable, the one-way propagation time is 5 µsec, so </a:t>
            </a:r>
            <a:r>
              <a:rPr lang="en-US" dirty="0" smtClean="0">
                <a:solidFill>
                  <a:srgbClr val="FF0000"/>
                </a:solidFill>
              </a:rPr>
              <a:t>2τ = 10 µsec</a:t>
            </a:r>
            <a:r>
              <a:rPr lang="en-US" dirty="0" smtClean="0"/>
              <a:t>. To make CSMA/CD work, it must be impossible to transmit an entire frame in this interval. At </a:t>
            </a:r>
            <a:r>
              <a:rPr lang="en-US" dirty="0" smtClean="0">
                <a:solidFill>
                  <a:srgbClr val="FF0000"/>
                </a:solidFill>
              </a:rPr>
              <a:t>1 </a:t>
            </a:r>
            <a:r>
              <a:rPr lang="en-US" dirty="0" err="1" smtClean="0">
                <a:solidFill>
                  <a:srgbClr val="FF0000"/>
                </a:solidFill>
              </a:rPr>
              <a:t>Gbps</a:t>
            </a:r>
            <a:r>
              <a:rPr lang="en-US" dirty="0" smtClean="0"/>
              <a:t>, all frames shorter than </a:t>
            </a:r>
            <a:r>
              <a:rPr lang="en-US" dirty="0" smtClean="0">
                <a:solidFill>
                  <a:srgbClr val="FF0000"/>
                </a:solidFill>
              </a:rPr>
              <a:t>10,000</a:t>
            </a:r>
            <a:r>
              <a:rPr lang="en-US" dirty="0" smtClean="0"/>
              <a:t> </a:t>
            </a:r>
            <a:r>
              <a:rPr lang="en-US" dirty="0" smtClean="0">
                <a:solidFill>
                  <a:srgbClr val="FF0000"/>
                </a:solidFill>
              </a:rPr>
              <a:t>bits</a:t>
            </a:r>
            <a:r>
              <a:rPr lang="en-US" dirty="0" smtClean="0"/>
              <a:t> can be completely transmitted in under 10 µsec, so the minimum frame is 10,000 bits or 1250 bytes.</a:t>
            </a:r>
          </a:p>
          <a:p>
            <a:endParaRPr lang="en-SG" sz="2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514350" lvl="0" indent="-514350">
              <a:buFont typeface="+mj-lt"/>
              <a:buAutoNum type="arabicPeriod" startAt="2"/>
            </a:pPr>
            <a:r>
              <a:rPr lang="en-US" sz="2800" b="1" dirty="0" smtClean="0"/>
              <a:t>Ethernet frames must be </a:t>
            </a:r>
            <a:r>
              <a:rPr lang="en-US" sz="2800" b="1" dirty="0" smtClean="0">
                <a:solidFill>
                  <a:srgbClr val="FF0000"/>
                </a:solidFill>
              </a:rPr>
              <a:t>at least 64 bytes long</a:t>
            </a:r>
            <a:r>
              <a:rPr lang="en-US" sz="2800" b="1" dirty="0" smtClean="0"/>
              <a:t> to ensure that the transmitter is still going in the event of a collision at the far end of the cable. Fast Ethernet has </a:t>
            </a:r>
            <a:r>
              <a:rPr lang="en-US" sz="2800" b="1" dirty="0" smtClean="0">
                <a:solidFill>
                  <a:srgbClr val="FF0000"/>
                </a:solidFill>
              </a:rPr>
              <a:t>the same 64-byte minimum frame size</a:t>
            </a:r>
            <a:r>
              <a:rPr lang="en-US" sz="2800" b="1" dirty="0" smtClean="0"/>
              <a:t> but can get the bits out </a:t>
            </a:r>
            <a:r>
              <a:rPr lang="en-US" sz="2800" b="1" dirty="0" smtClean="0">
                <a:solidFill>
                  <a:srgbClr val="FF0000"/>
                </a:solidFill>
              </a:rPr>
              <a:t>ten times faster</a:t>
            </a:r>
            <a:r>
              <a:rPr lang="en-US" sz="2800" b="1" dirty="0" smtClean="0"/>
              <a:t>. How is it </a:t>
            </a:r>
            <a:r>
              <a:rPr lang="en-US" sz="4000" b="1" i="1" dirty="0" smtClean="0">
                <a:solidFill>
                  <a:srgbClr val="FF0000"/>
                </a:solidFill>
                <a:effectLst>
                  <a:outerShdw blurRad="38100" dist="38100" dir="2700000" algn="tl">
                    <a:srgbClr val="000000">
                      <a:alpha val="43137"/>
                    </a:srgbClr>
                  </a:outerShdw>
                </a:effectLst>
              </a:rPr>
              <a:t>possible</a:t>
            </a:r>
            <a:r>
              <a:rPr lang="en-US" sz="2800" b="1" dirty="0" smtClean="0"/>
              <a:t> to maintain the same minimum frame size?</a:t>
            </a:r>
          </a:p>
          <a:p>
            <a:pPr marL="514350" lvl="0" indent="-514350">
              <a:buAutoNum type="arabicPeriod" startAt="2"/>
            </a:pPr>
            <a:endParaRPr lang="en-US" sz="2400" i="1" dirty="0" smtClean="0"/>
          </a:p>
          <a:p>
            <a:pPr>
              <a:buNone/>
            </a:pPr>
            <a:r>
              <a:rPr lang="en-US" sz="2800" i="1" dirty="0" smtClean="0"/>
              <a:t>	</a:t>
            </a:r>
            <a:r>
              <a:rPr lang="en-US" sz="2800" dirty="0" smtClean="0"/>
              <a:t>The maximum wire length in fast Ethernet is 1/10 as long as in Ethernet.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638800"/>
          </a:xfrm>
        </p:spPr>
        <p:txBody>
          <a:bodyPr>
            <a:normAutofit fontScale="92500" lnSpcReduction="10000"/>
          </a:bodyPr>
          <a:lstStyle/>
          <a:p>
            <a:pPr marL="514350" lvl="0" indent="-514350">
              <a:buNone/>
            </a:pPr>
            <a:r>
              <a:rPr lang="en-US" b="1" dirty="0" smtClean="0"/>
              <a:t>3.	Suppose that an </a:t>
            </a:r>
            <a:r>
              <a:rPr lang="en-US" b="1" dirty="0" smtClean="0">
                <a:solidFill>
                  <a:srgbClr val="FF0000"/>
                </a:solidFill>
              </a:rPr>
              <a:t>11-Mbps</a:t>
            </a:r>
            <a:r>
              <a:rPr lang="en-US" b="1" dirty="0" smtClean="0"/>
              <a:t> 802.11b LAN is transmitting </a:t>
            </a:r>
            <a:r>
              <a:rPr lang="en-US" b="1" dirty="0" smtClean="0">
                <a:solidFill>
                  <a:srgbClr val="FF0000"/>
                </a:solidFill>
              </a:rPr>
              <a:t>64-byte</a:t>
            </a:r>
            <a:r>
              <a:rPr lang="en-US" b="1" dirty="0" smtClean="0"/>
              <a:t> frames back-to-back over a radio channel with a </a:t>
            </a:r>
            <a:r>
              <a:rPr lang="en-US" b="1" dirty="0" smtClean="0">
                <a:solidFill>
                  <a:srgbClr val="FF0000"/>
                </a:solidFill>
              </a:rPr>
              <a:t>bit error rate of 10</a:t>
            </a:r>
            <a:r>
              <a:rPr lang="en-US" b="1" baseline="30000" dirty="0" smtClean="0">
                <a:solidFill>
                  <a:srgbClr val="FF0000"/>
                </a:solidFill>
              </a:rPr>
              <a:t>-7</a:t>
            </a:r>
            <a:r>
              <a:rPr lang="en-US" b="1" dirty="0" smtClean="0"/>
              <a:t>. How many frames per second will be damaged on average? </a:t>
            </a:r>
          </a:p>
          <a:p>
            <a:pPr>
              <a:buNone/>
            </a:pPr>
            <a:endParaRPr lang="en-US" i="1" dirty="0" smtClean="0"/>
          </a:p>
          <a:p>
            <a:pPr>
              <a:buNone/>
            </a:pPr>
            <a:r>
              <a:rPr lang="en-US" i="1" dirty="0" smtClean="0"/>
              <a:t>	</a:t>
            </a:r>
            <a:r>
              <a:rPr lang="en-US" dirty="0" smtClean="0"/>
              <a:t>A frame contains 512 bits. The bit error rate is </a:t>
            </a:r>
            <a:r>
              <a:rPr lang="en-US" i="1" dirty="0" smtClean="0"/>
              <a:t>p </a:t>
            </a:r>
            <a:r>
              <a:rPr lang="en-US" dirty="0" smtClean="0"/>
              <a:t>= 10</a:t>
            </a:r>
            <a:r>
              <a:rPr lang="en-US" baseline="30000" dirty="0" smtClean="0"/>
              <a:t>−7</a:t>
            </a:r>
            <a:r>
              <a:rPr lang="en-US" dirty="0" smtClean="0"/>
              <a:t>. The probability of all 512 of them surviving correctly is (1 − </a:t>
            </a:r>
            <a:r>
              <a:rPr lang="en-US" i="1" dirty="0" smtClean="0"/>
              <a:t>p</a:t>
            </a:r>
            <a:r>
              <a:rPr lang="en-US" dirty="0" smtClean="0"/>
              <a:t>)</a:t>
            </a:r>
            <a:r>
              <a:rPr lang="en-US" baseline="30000" dirty="0" smtClean="0"/>
              <a:t>512</a:t>
            </a:r>
            <a:r>
              <a:rPr lang="en-US" dirty="0" smtClean="0"/>
              <a:t>, which is about </a:t>
            </a:r>
            <a:r>
              <a:rPr lang="en-US" b="1" dirty="0" smtClean="0">
                <a:solidFill>
                  <a:srgbClr val="FF0000"/>
                </a:solidFill>
              </a:rPr>
              <a:t>0.9999488</a:t>
            </a:r>
            <a:r>
              <a:rPr lang="en-US" dirty="0" smtClean="0"/>
              <a:t>. The fraction damaged is thus about </a:t>
            </a:r>
            <a:r>
              <a:rPr lang="en-US" b="1" dirty="0" smtClean="0">
                <a:solidFill>
                  <a:srgbClr val="FF0000"/>
                </a:solidFill>
              </a:rPr>
              <a:t>5 × 10</a:t>
            </a:r>
            <a:r>
              <a:rPr lang="en-US" b="1" baseline="30000" dirty="0" smtClean="0">
                <a:solidFill>
                  <a:srgbClr val="FF0000"/>
                </a:solidFill>
              </a:rPr>
              <a:t>−5</a:t>
            </a:r>
            <a:r>
              <a:rPr lang="en-US" dirty="0" smtClean="0"/>
              <a:t>. The number of frames/sec is 11 × 10</a:t>
            </a:r>
            <a:r>
              <a:rPr lang="en-US" baseline="30000" dirty="0" smtClean="0"/>
              <a:t>6</a:t>
            </a:r>
            <a:r>
              <a:rPr lang="en-US" dirty="0" smtClean="0"/>
              <a:t> </a:t>
            </a:r>
            <a:r>
              <a:rPr lang="en-US" i="1" dirty="0" smtClean="0"/>
              <a:t>/</a:t>
            </a:r>
            <a:r>
              <a:rPr lang="en-US" dirty="0" smtClean="0"/>
              <a:t>512 or about </a:t>
            </a:r>
            <a:r>
              <a:rPr lang="en-US" b="1" dirty="0" smtClean="0">
                <a:solidFill>
                  <a:srgbClr val="FF0000"/>
                </a:solidFill>
              </a:rPr>
              <a:t>21,484</a:t>
            </a:r>
            <a:r>
              <a:rPr lang="en-US" dirty="0" smtClean="0"/>
              <a:t>. Multiplying these two numbers together, we get about </a:t>
            </a:r>
            <a:r>
              <a:rPr lang="en-US" b="1" dirty="0" smtClean="0">
                <a:solidFill>
                  <a:srgbClr val="FF0000"/>
                </a:solidFill>
              </a:rPr>
              <a:t>1 damaged frame per second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638800"/>
          </a:xfrm>
        </p:spPr>
        <p:txBody>
          <a:bodyPr>
            <a:normAutofit fontScale="85000" lnSpcReduction="20000"/>
          </a:bodyPr>
          <a:lstStyle/>
          <a:p>
            <a:pPr marL="514350" lvl="0" indent="-514350">
              <a:buNone/>
            </a:pPr>
            <a:r>
              <a:rPr lang="en-US" b="1" dirty="0"/>
              <a:t>4</a:t>
            </a:r>
            <a:r>
              <a:rPr lang="en-US" b="1" dirty="0" smtClean="0"/>
              <a:t>.	Give two reasons why networks might use an error-correcting code instead of error detection and retransmission. </a:t>
            </a:r>
          </a:p>
          <a:p>
            <a:pPr>
              <a:buNone/>
            </a:pPr>
            <a:endParaRPr lang="en-US" i="1" dirty="0" smtClean="0"/>
          </a:p>
          <a:p>
            <a:pPr>
              <a:buNone/>
            </a:pPr>
            <a:r>
              <a:rPr lang="en-US" b="1" i="1" dirty="0" smtClean="0"/>
              <a:t>	</a:t>
            </a:r>
            <a:r>
              <a:rPr lang="en-US" b="1" dirty="0" smtClean="0"/>
              <a:t>One reason is the need for </a:t>
            </a:r>
            <a:r>
              <a:rPr lang="en-US" b="1" dirty="0" smtClean="0">
                <a:solidFill>
                  <a:srgbClr val="FF0000"/>
                </a:solidFill>
                <a:effectLst>
                  <a:outerShdw blurRad="38100" dist="38100" dir="2700000" algn="tl">
                    <a:srgbClr val="000000">
                      <a:alpha val="43137"/>
                    </a:srgbClr>
                  </a:outerShdw>
                </a:effectLst>
              </a:rPr>
              <a:t>real-time quality</a:t>
            </a:r>
            <a:r>
              <a:rPr lang="en-US" b="1" dirty="0" smtClean="0"/>
              <a:t> of service. If an error is discovered, there is no time to get a retransmission. The show must go on. Forward error correction can be used here. </a:t>
            </a:r>
          </a:p>
          <a:p>
            <a:pPr>
              <a:buNone/>
            </a:pPr>
            <a:r>
              <a:rPr lang="en-US" dirty="0" smtClean="0"/>
              <a:t>	</a:t>
            </a:r>
          </a:p>
          <a:p>
            <a:pPr>
              <a:buNone/>
            </a:pPr>
            <a:r>
              <a:rPr lang="en-US" b="1" dirty="0" smtClean="0"/>
              <a:t>	Another reason is that on </a:t>
            </a:r>
            <a:r>
              <a:rPr lang="en-US" b="1" dirty="0" smtClean="0">
                <a:solidFill>
                  <a:srgbClr val="FF0000"/>
                </a:solidFill>
                <a:effectLst>
                  <a:outerShdw blurRad="38100" dist="38100" dir="2700000" algn="tl">
                    <a:srgbClr val="000000">
                      <a:alpha val="43137"/>
                    </a:srgbClr>
                  </a:outerShdw>
                </a:effectLst>
              </a:rPr>
              <a:t>very low quality lines </a:t>
            </a:r>
            <a:r>
              <a:rPr lang="en-US" b="1" dirty="0" smtClean="0"/>
              <a:t>(e.g., wireless channels), the error rate can be so high that practically all frames would have to be retransmitted, and the retransmission would probably damaged as well. To avoid this, forward error correction is used to increase the fraction of frames that arrive correctly.</a:t>
            </a:r>
          </a:p>
          <a:p>
            <a:pPr>
              <a:buNone/>
            </a:pP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183</Words>
  <Application>Microsoft Office PowerPoint</Application>
  <PresentationFormat>On-screen Show (4:3)</PresentationFormat>
  <Paragraphs>25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Symbol</vt:lpstr>
      <vt:lpstr>Office Theme</vt:lpstr>
      <vt:lpstr>The MAC Sublayer and LAN</vt:lpstr>
      <vt:lpstr>PowerPoint Presentation</vt:lpstr>
      <vt:lpstr>Collision Detection Time and Minimal Frame Length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 Li (Asst Prof)</dc:creator>
  <cp:lastModifiedBy>limo</cp:lastModifiedBy>
  <cp:revision>369</cp:revision>
  <dcterms:created xsi:type="dcterms:W3CDTF">2006-08-16T00:00:00Z</dcterms:created>
  <dcterms:modified xsi:type="dcterms:W3CDTF">2014-02-01T14:55:57Z</dcterms:modified>
</cp:coreProperties>
</file>