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99" r:id="rId2"/>
    <p:sldId id="259" r:id="rId3"/>
    <p:sldId id="296" r:id="rId4"/>
    <p:sldId id="290" r:id="rId5"/>
    <p:sldId id="291" r:id="rId6"/>
    <p:sldId id="297" r:id="rId7"/>
    <p:sldId id="292" r:id="rId8"/>
    <p:sldId id="293" r:id="rId9"/>
    <p:sldId id="298" r:id="rId10"/>
    <p:sldId id="295" r:id="rId11"/>
  </p:sldIdLst>
  <p:sldSz cx="9144000" cy="6858000" type="screen4x3"/>
  <p:notesSz cx="6662738" cy="98329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6" autoAdjust="0"/>
    <p:restoredTop sz="94660"/>
  </p:normalViewPr>
  <p:slideViewPr>
    <p:cSldViewPr>
      <p:cViewPr varScale="1">
        <p:scale>
          <a:sx n="74" d="100"/>
          <a:sy n="74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493C-72CA-4C51-B28B-C68A3F41A93B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401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DA6FE-F1F0-48A4-9EFC-7FE6F9035A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0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Network Layer and IP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6172199"/>
          </a:xfrm>
        </p:spPr>
        <p:txBody>
          <a:bodyPr>
            <a:normAutofit fontScale="77500" lnSpcReduction="20000"/>
          </a:bodyPr>
          <a:lstStyle/>
          <a:p>
            <a:pPr marL="742950" lvl="0" indent="-742950">
              <a:buFont typeface="+mj-lt"/>
              <a:buAutoNum type="arabicPeriod" startAt="6"/>
            </a:pPr>
            <a:r>
              <a:rPr lang="en-US" sz="3600" b="1" dirty="0" smtClean="0"/>
              <a:t>IPv6 uses 16-byte addresses. If a block of </a:t>
            </a:r>
            <a:r>
              <a:rPr lang="en-US" sz="3600" b="1" dirty="0" smtClean="0">
                <a:solidFill>
                  <a:srgbClr val="FF0000"/>
                </a:solidFill>
              </a:rPr>
              <a:t>1 million</a:t>
            </a:r>
            <a:r>
              <a:rPr lang="en-US" sz="3600" b="1" dirty="0" smtClean="0"/>
              <a:t> address is allocated every </a:t>
            </a:r>
            <a:r>
              <a:rPr lang="en-US" sz="3600" b="1" dirty="0" err="1" smtClean="0">
                <a:solidFill>
                  <a:srgbClr val="FF0000"/>
                </a:solidFill>
              </a:rPr>
              <a:t>picosecond</a:t>
            </a:r>
            <a:r>
              <a:rPr lang="en-US" sz="3600" b="1" dirty="0" smtClean="0">
                <a:solidFill>
                  <a:srgbClr val="FF0000"/>
                </a:solidFill>
              </a:rPr>
              <a:t> (= 10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-12</a:t>
            </a:r>
            <a:r>
              <a:rPr lang="en-US" sz="3600" b="1" dirty="0" smtClean="0">
                <a:solidFill>
                  <a:srgbClr val="FF0000"/>
                </a:solidFill>
              </a:rPr>
              <a:t> sec)</a:t>
            </a:r>
            <a:r>
              <a:rPr lang="en-US" sz="3600" b="1" dirty="0" smtClean="0"/>
              <a:t>, how long will the addresses last?</a:t>
            </a:r>
            <a:endParaRPr lang="en-US" sz="3800" b="1" dirty="0" smtClean="0"/>
          </a:p>
          <a:p>
            <a:pPr marL="514350" lvl="0" indent="-514350">
              <a:buFont typeface="Arial" pitchFamily="34" charset="0"/>
              <a:buAutoNum type="arabicPeriod" startAt="6"/>
            </a:pPr>
            <a:endParaRPr lang="en-US" sz="3800" dirty="0" smtClean="0"/>
          </a:p>
          <a:p>
            <a:pPr marL="914400" lvl="1" indent="-514350">
              <a:buNone/>
            </a:pPr>
            <a:r>
              <a:rPr lang="en-US" sz="4000" dirty="0" smtClean="0"/>
              <a:t>      With 16 bytes there are 2</a:t>
            </a:r>
            <a:r>
              <a:rPr lang="en-US" sz="4000" baseline="30000" dirty="0" smtClean="0"/>
              <a:t>128</a:t>
            </a:r>
            <a:r>
              <a:rPr lang="en-US" sz="4000" dirty="0" smtClean="0"/>
              <a:t> or 3.4 × 10</a:t>
            </a:r>
            <a:r>
              <a:rPr lang="en-US" sz="4000" baseline="30000" dirty="0" smtClean="0"/>
              <a:t>38</a:t>
            </a:r>
            <a:r>
              <a:rPr lang="en-US" sz="4000" dirty="0" smtClean="0"/>
              <a:t> addresses. If we allocate them at a rate of 10</a:t>
            </a:r>
            <a:r>
              <a:rPr lang="en-US" sz="4000" baseline="30000" dirty="0" smtClean="0"/>
              <a:t>18</a:t>
            </a:r>
            <a:r>
              <a:rPr lang="en-US" sz="4000" dirty="0" smtClean="0"/>
              <a:t> per second, they will last for 10</a:t>
            </a:r>
            <a:r>
              <a:rPr lang="en-US" sz="4000" baseline="30000" dirty="0" smtClean="0"/>
              <a:t>13</a:t>
            </a:r>
            <a:r>
              <a:rPr lang="en-US" sz="4000" dirty="0" smtClean="0"/>
              <a:t> years.  This number is 1000 times the age of the universe. </a:t>
            </a:r>
          </a:p>
          <a:p>
            <a:pPr marL="914400" lvl="1" indent="-514350">
              <a:buNone/>
            </a:pPr>
            <a:endParaRPr lang="en-US" sz="4000" dirty="0" smtClean="0"/>
          </a:p>
          <a:p>
            <a:pPr marL="914400" lvl="1" indent="-514350">
              <a:buNone/>
            </a:pPr>
            <a:r>
              <a:rPr lang="en-US" sz="4000" dirty="0" smtClean="0"/>
              <a:t>      Of course, the address space is not flat, so they are not allocated linearly, but this calculation shows that even with an allocation scheme that has an efficiency of 1/1000 (0.1 percent), one will never run out</a:t>
            </a:r>
            <a:r>
              <a:rPr lang="en-US" sz="38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410199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Arial" pitchFamily="34" charset="0"/>
              <a:buAutoNum type="arabicPeriod"/>
            </a:pPr>
            <a:r>
              <a:rPr lang="en-US" sz="3800" b="1" dirty="0" smtClean="0">
                <a:solidFill>
                  <a:srgbClr val="FF0000"/>
                </a:solidFill>
              </a:rPr>
              <a:t>Datagram subnets </a:t>
            </a:r>
            <a:r>
              <a:rPr lang="en-US" sz="3800" b="1" dirty="0" smtClean="0"/>
              <a:t>route each packet as a separate unit, independent of all others. </a:t>
            </a:r>
            <a:r>
              <a:rPr lang="en-US" sz="3800" b="1" dirty="0" smtClean="0">
                <a:solidFill>
                  <a:srgbClr val="FF0000"/>
                </a:solidFill>
              </a:rPr>
              <a:t>Virtual-circuit subnets</a:t>
            </a:r>
            <a:r>
              <a:rPr lang="en-US" sz="3800" b="1" dirty="0" smtClean="0"/>
              <a:t> do not have to do this, since each data packet follows a predetermined route. Does this observation mean that virtual-circuit subnets do not need the capability to route isolated packets from an arbitrary source to an arbitrary destination? Explain your answer.</a:t>
            </a:r>
          </a:p>
          <a:p>
            <a:pPr marL="514350" lvl="0" indent="-514350">
              <a:buFont typeface="Arial" pitchFamily="34" charset="0"/>
              <a:buAutoNum type="arabicPeriod"/>
            </a:pPr>
            <a:endParaRPr lang="en-US" sz="3800" dirty="0" smtClean="0"/>
          </a:p>
          <a:p>
            <a:pPr>
              <a:buNone/>
            </a:pPr>
            <a:endParaRPr lang="en-US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458200" cy="2590800"/>
          </a:xfrm>
        </p:spPr>
        <p:txBody>
          <a:bodyPr>
            <a:normAutofit fontScale="92500" lnSpcReduction="10000"/>
          </a:bodyPr>
          <a:lstStyle/>
          <a:p>
            <a:pPr marL="914400" lvl="1" indent="-514350">
              <a:buFont typeface="Arial" pitchFamily="34" charset="0"/>
              <a:buNone/>
            </a:pPr>
            <a:r>
              <a:rPr lang="en-US" sz="3800" dirty="0" smtClean="0"/>
              <a:t>Virtual circuit networks most certainly need this capability in order to route connection setup packets from an arbitrary source to an arbitrary destination.</a:t>
            </a:r>
          </a:p>
          <a:p>
            <a:pPr>
              <a:buNone/>
            </a:pPr>
            <a:endParaRPr lang="en-US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828800"/>
            <a:ext cx="8458200" cy="2590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514350">
              <a:buFont typeface="Arial" pitchFamily="34" charset="0"/>
              <a:buNone/>
            </a:pPr>
            <a:r>
              <a:rPr lang="en-US" sz="3800" dirty="0" smtClean="0"/>
              <a:t>Virtual circuit networks most certainly need this capability in order to route connection setup packets from an arbitrary source to an arbitrary destination.</a:t>
            </a:r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endParaRPr lang="en-US" b="1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1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6019799"/>
          </a:xfrm>
        </p:spPr>
        <p:txBody>
          <a:bodyPr>
            <a:normAutofit fontScale="77500" lnSpcReduction="20000"/>
          </a:bodyPr>
          <a:lstStyle/>
          <a:p>
            <a:pPr marL="742950" lvl="0" indent="-742950">
              <a:buFont typeface="+mj-lt"/>
              <a:buAutoNum type="arabicPeriod" startAt="2"/>
            </a:pPr>
            <a:r>
              <a:rPr lang="en-US" sz="3600" b="1" dirty="0" smtClean="0"/>
              <a:t>Assuming that all routers and hosts are working properly and that </a:t>
            </a:r>
            <a:r>
              <a:rPr lang="en-US" sz="3600" b="1" dirty="0" smtClean="0">
                <a:solidFill>
                  <a:srgbClr val="FF0000"/>
                </a:solidFill>
              </a:rPr>
              <a:t>all software in both is free of all errors</a:t>
            </a:r>
            <a:r>
              <a:rPr lang="en-US" sz="3600" b="1" dirty="0" smtClean="0"/>
              <a:t>, is there any chance, however small, that  a packet will be delivered to the wrong destination? </a:t>
            </a:r>
          </a:p>
          <a:p>
            <a:pPr marL="514350" lvl="0" indent="-514350">
              <a:buFont typeface="Arial" pitchFamily="34" charset="0"/>
              <a:buAutoNum type="arabicPeriod"/>
            </a:pPr>
            <a:endParaRPr lang="en-US" sz="3800" dirty="0" smtClean="0"/>
          </a:p>
          <a:p>
            <a:pPr>
              <a:buNone/>
            </a:pPr>
            <a:r>
              <a:rPr lang="en-US" sz="3600" dirty="0" smtClean="0"/>
              <a:t>    Yes.  A large noise burst could garble a packet badly. With a </a:t>
            </a:r>
            <a:r>
              <a:rPr lang="en-US" sz="3600" i="1" dirty="0" smtClean="0"/>
              <a:t>k</a:t>
            </a:r>
            <a:r>
              <a:rPr lang="en-US" sz="3600" dirty="0" smtClean="0"/>
              <a:t>-bit checksum, there is a probability of 2^(−</a:t>
            </a:r>
            <a:r>
              <a:rPr lang="en-US" sz="3600" i="1" dirty="0" smtClean="0"/>
              <a:t>k)  </a:t>
            </a:r>
            <a:r>
              <a:rPr lang="en-US" sz="3600" dirty="0" smtClean="0"/>
              <a:t>that the error is undetected. If the destination field or, equivalently, virtual-circuit number, is changed, the packet will be delivered to the wrong destination and accepted as genuine.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   Put in other words, an occasional noise burst could change a perfectly legal packet for one destination into a perfectly legal packet for another destination.</a:t>
            </a:r>
          </a:p>
          <a:p>
            <a:pPr>
              <a:buNone/>
            </a:pPr>
            <a:endParaRPr lang="en-US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3886199"/>
          </a:xfrm>
        </p:spPr>
        <p:txBody>
          <a:bodyPr>
            <a:noAutofit/>
          </a:bodyPr>
          <a:lstStyle/>
          <a:p>
            <a:pPr marL="914400" lvl="0" indent="-914400">
              <a:buFont typeface="+mj-lt"/>
              <a:buAutoNum type="arabicPeriod" startAt="3"/>
            </a:pPr>
            <a:r>
              <a:rPr lang="en-US" sz="2400" b="1" dirty="0" smtClean="0"/>
              <a:t>Consider the subnet of the following figure:                                      </a:t>
            </a:r>
          </a:p>
          <a:p>
            <a:pPr>
              <a:buNone/>
            </a:pPr>
            <a:r>
              <a:rPr lang="en-US" sz="2400" b="1" dirty="0" smtClean="0"/>
              <a:t>Distance vector routing is used, and the following vectors have </a:t>
            </a:r>
          </a:p>
          <a:p>
            <a:pPr>
              <a:buNone/>
            </a:pPr>
            <a:r>
              <a:rPr lang="en-US" sz="2400" b="1" dirty="0" smtClean="0"/>
              <a:t>just come into router C: </a:t>
            </a:r>
          </a:p>
          <a:p>
            <a:pPr marL="514350" indent="-457200"/>
            <a:r>
              <a:rPr lang="en-US" sz="2400" b="1" dirty="0" smtClean="0"/>
              <a:t>from B: (5, 0, 8, 12, 6, 2); </a:t>
            </a:r>
          </a:p>
          <a:p>
            <a:pPr marL="514350" indent="-457200"/>
            <a:r>
              <a:rPr lang="en-US" sz="2400" b="1" dirty="0" smtClean="0"/>
              <a:t>from D: (16, 12, 6, 0, 9, 10); </a:t>
            </a:r>
          </a:p>
          <a:p>
            <a:pPr marL="514350" indent="-457200"/>
            <a:r>
              <a:rPr lang="en-US" sz="2400" b="1" dirty="0" smtClean="0"/>
              <a:t> from E: (7, 6, 3, 9, 0, 4).</a:t>
            </a:r>
          </a:p>
          <a:p>
            <a:pPr marL="514350" lvl="0" indent="-514350">
              <a:buNone/>
            </a:pPr>
            <a:r>
              <a:rPr lang="en-US" sz="2400" b="1" dirty="0" smtClean="0"/>
              <a:t>The measured delays to B, D and E, are 6, 3, and 5, respectively.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What is C's new routing table? Give both the outgoing line to use and the expected delay.</a:t>
            </a:r>
          </a:p>
          <a:p>
            <a:pPr>
              <a:buNone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3" descr="tutefi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6185" y="3962400"/>
            <a:ext cx="405701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19100" y="4572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Answer: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Going via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(5, 0, 8, 12, 6, 2)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(11, 6, 14, 18, 12, 8)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Going via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(16,12,6,0,9,10)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(19, 15, 9, 3, 12, 13).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Going via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E: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(7, 6, 3, 9, 0, 4)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(12, 11, 8, 14, 5, 9).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Taking the minimum (except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gives:    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11,  6,  0,  3,  5, 8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outgoing lines are:                               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–,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tutefi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799" y="3492500"/>
            <a:ext cx="405701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51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54101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sz="3600" b="1" dirty="0" smtClean="0"/>
              <a:t>Is </a:t>
            </a:r>
            <a:r>
              <a:rPr lang="en-US" sz="3600" b="1" dirty="0" smtClean="0">
                <a:solidFill>
                  <a:srgbClr val="FF0000"/>
                </a:solidFill>
              </a:rPr>
              <a:t>fragmentation</a:t>
            </a:r>
            <a:r>
              <a:rPr lang="en-US" sz="3600" b="1" dirty="0" smtClean="0"/>
              <a:t> needed in concatenated virtual circuit internets, or only in datagram systems?</a:t>
            </a:r>
          </a:p>
          <a:p>
            <a:pPr marL="514350" lvl="0" indent="-514350">
              <a:buNone/>
            </a:pPr>
            <a:endParaRPr lang="en-US" sz="3800" dirty="0" smtClean="0"/>
          </a:p>
          <a:p>
            <a:pPr marL="914400" lvl="1" indent="-514350">
              <a:buNone/>
            </a:pPr>
            <a:r>
              <a:rPr lang="en-US" sz="4000" dirty="0" smtClean="0"/>
              <a:t>     It is needed in both. Even in a concatenated virtual-circuit network, some networks along the path might accept 1024-byte packets, and others might only accept 48-byte packets. Fragmentation is still needed</a:t>
            </a:r>
            <a:r>
              <a:rPr lang="en-US" sz="38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458200" cy="2743199"/>
          </a:xfrm>
        </p:spPr>
        <p:txBody>
          <a:bodyPr>
            <a:normAutofit fontScale="85000" lnSpcReduction="10000"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en-US" sz="3600" b="1" dirty="0" smtClean="0">
                <a:solidFill>
                  <a:srgbClr val="FF0000"/>
                </a:solidFill>
              </a:rPr>
              <a:t>Tunneling</a:t>
            </a:r>
            <a:r>
              <a:rPr lang="en-US" sz="3600" b="1" dirty="0" smtClean="0"/>
              <a:t> through a concatenated virtual circuit subnet is straightforward: the multiprotocol router at one end just set up a virtual circuit to the other end and passes packets through it. Can tunneling also be used in datagram subnet? If so, how?</a:t>
            </a:r>
          </a:p>
          <a:p>
            <a:pPr marL="514350" lvl="0" indent="-514350">
              <a:buNone/>
            </a:pPr>
            <a:endParaRPr lang="en-US" sz="3800" dirty="0" smtClean="0"/>
          </a:p>
          <a:p>
            <a:pPr>
              <a:buNone/>
            </a:pPr>
            <a:endParaRPr lang="en-US" dirty="0" smtClean="0"/>
          </a:p>
          <a:p>
            <a:pPr marL="514350" lvl="0" indent="-514350">
              <a:buAutoNum type="arabicPeriod"/>
            </a:pPr>
            <a:endParaRPr lang="en-US" b="1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199"/>
            <a:ext cx="6400800" cy="41205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5334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514350">
              <a:buNone/>
            </a:pPr>
            <a:r>
              <a:rPr lang="en-US" sz="3200" dirty="0"/>
              <a:t>No problem. Just encapsulate the packet in the payload field of a datagram belonging to the subnet being passed through and send it.</a:t>
            </a:r>
          </a:p>
        </p:txBody>
      </p:sp>
    </p:spTree>
    <p:extLst>
      <p:ext uri="{BB962C8B-B14F-4D97-AF65-F5344CB8AC3E}">
        <p14:creationId xmlns:p14="http://schemas.microsoft.com/office/powerpoint/2010/main" val="38995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727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The Network Layer and IP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 Li (Asst Prof)</dc:creator>
  <cp:lastModifiedBy>limo</cp:lastModifiedBy>
  <cp:revision>517</cp:revision>
  <dcterms:created xsi:type="dcterms:W3CDTF">2006-08-16T00:00:00Z</dcterms:created>
  <dcterms:modified xsi:type="dcterms:W3CDTF">2014-09-09T08:50:38Z</dcterms:modified>
</cp:coreProperties>
</file>