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89" r:id="rId2"/>
    <p:sldId id="290" r:id="rId3"/>
    <p:sldId id="291" r:id="rId4"/>
    <p:sldId id="292" r:id="rId5"/>
    <p:sldId id="293" r:id="rId6"/>
    <p:sldId id="287" r:id="rId7"/>
    <p:sldId id="281" r:id="rId8"/>
    <p:sldId id="282" r:id="rId9"/>
    <p:sldId id="284" r:id="rId10"/>
    <p:sldId id="285" r:id="rId11"/>
    <p:sldId id="288" r:id="rId12"/>
    <p:sldId id="294" r:id="rId13"/>
    <p:sldId id="295" r:id="rId14"/>
    <p:sldId id="296" r:id="rId15"/>
  </p:sldIdLst>
  <p:sldSz cx="9144000" cy="6858000" type="screen4x3"/>
  <p:notesSz cx="6662738" cy="98329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12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1493C-72CA-4C51-B28B-C68A3F41A93B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3962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4010" y="933962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DA6FE-F1F0-48A4-9EFC-7FE6F9035A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CSC 302 Net-centric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>
              <a:buNone/>
            </a:pPr>
            <a:r>
              <a:rPr lang="en-US" u="sng" dirty="0" smtClean="0"/>
              <a:t>Tutorial Five: </a:t>
            </a:r>
          </a:p>
          <a:p>
            <a:pPr algn="ctr">
              <a:buNone/>
            </a:pPr>
            <a:r>
              <a:rPr lang="en-US" dirty="0" smtClean="0"/>
              <a:t>The Transport Layer and the TCP/UDP protocols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2895600"/>
          </a:xfrm>
        </p:spPr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 startAt="9"/>
            </a:pPr>
            <a:r>
              <a:rPr lang="en-US" b="1" dirty="0" smtClean="0"/>
              <a:t>What is the </a:t>
            </a:r>
            <a:r>
              <a:rPr lang="en-US" b="1" dirty="0" smtClean="0">
                <a:solidFill>
                  <a:srgbClr val="FF0000"/>
                </a:solidFill>
              </a:rPr>
              <a:t>fastest line speed</a:t>
            </a:r>
            <a:r>
              <a:rPr lang="en-US" b="1" dirty="0" smtClean="0"/>
              <a:t> at which a host can blast out </a:t>
            </a:r>
            <a:r>
              <a:rPr lang="en-US" b="1" dirty="0" smtClean="0">
                <a:solidFill>
                  <a:srgbClr val="FF0000"/>
                </a:solidFill>
              </a:rPr>
              <a:t>1500-byte</a:t>
            </a:r>
            <a:r>
              <a:rPr lang="en-US" b="1" dirty="0" smtClean="0"/>
              <a:t> TCP payloads with a </a:t>
            </a:r>
            <a:r>
              <a:rPr lang="en-US" b="1" dirty="0" smtClean="0">
                <a:solidFill>
                  <a:srgbClr val="FF0000"/>
                </a:solidFill>
              </a:rPr>
              <a:t>120-sec</a:t>
            </a:r>
            <a:r>
              <a:rPr lang="en-US" b="1" dirty="0" smtClean="0"/>
              <a:t> maximum packet lifetime </a:t>
            </a:r>
            <a:r>
              <a:rPr lang="en-US" b="1" dirty="0" smtClean="0">
                <a:solidFill>
                  <a:srgbClr val="FF0000"/>
                </a:solidFill>
              </a:rPr>
              <a:t>without having the sequence numbers wrap around</a:t>
            </a:r>
            <a:r>
              <a:rPr lang="en-US" b="1" dirty="0" smtClean="0"/>
              <a:t>? Take TCP, IP, and Ethernet overhead into consideration. Assume that Ethernet frames may be sent continuously.</a:t>
            </a:r>
          </a:p>
          <a:p>
            <a:pPr marL="514350" lvl="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i="1" dirty="0" smtClean="0"/>
          </a:p>
        </p:txBody>
      </p:sp>
      <p:pic>
        <p:nvPicPr>
          <p:cNvPr id="4" name="Picture 3" descr="TC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048000"/>
            <a:ext cx="7649835" cy="2932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 startAt="9"/>
            </a:pPr>
            <a:r>
              <a:rPr lang="en-US" b="1" dirty="0" smtClean="0"/>
              <a:t>Answer:</a:t>
            </a:r>
          </a:p>
          <a:p>
            <a:pPr marL="514350" lvl="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The goal is to send </a:t>
            </a:r>
            <a:r>
              <a:rPr lang="en-US" dirty="0" smtClean="0">
                <a:solidFill>
                  <a:srgbClr val="FF0000"/>
                </a:solidFill>
              </a:rPr>
              <a:t>2^32</a:t>
            </a:r>
            <a:r>
              <a:rPr lang="en-US" dirty="0" smtClean="0"/>
              <a:t> bytes in 120 sec or </a:t>
            </a:r>
            <a:r>
              <a:rPr lang="en-US" dirty="0" smtClean="0">
                <a:solidFill>
                  <a:srgbClr val="FF0000"/>
                </a:solidFill>
              </a:rPr>
              <a:t>35,791,394 payload bytes/sec</a:t>
            </a:r>
            <a:r>
              <a:rPr lang="en-US" dirty="0" smtClean="0"/>
              <a:t>. This is </a:t>
            </a:r>
            <a:r>
              <a:rPr lang="en-US" dirty="0" smtClean="0">
                <a:solidFill>
                  <a:srgbClr val="FF0000"/>
                </a:solidFill>
              </a:rPr>
              <a:t>23,860 1500-byte frames/sec</a:t>
            </a:r>
            <a:r>
              <a:rPr lang="en-US" dirty="0" smtClean="0"/>
              <a:t>. The TCP overhead is </a:t>
            </a:r>
            <a:r>
              <a:rPr lang="en-US" dirty="0" smtClean="0">
                <a:solidFill>
                  <a:srgbClr val="FF0000"/>
                </a:solidFill>
              </a:rPr>
              <a:t>20 bytes</a:t>
            </a:r>
            <a:r>
              <a:rPr lang="en-US" dirty="0" smtClean="0"/>
              <a:t>. The IP overhead is </a:t>
            </a:r>
            <a:r>
              <a:rPr lang="en-US" dirty="0" smtClean="0">
                <a:solidFill>
                  <a:srgbClr val="FF0000"/>
                </a:solidFill>
              </a:rPr>
              <a:t>20 bytes</a:t>
            </a:r>
            <a:r>
              <a:rPr lang="en-US" dirty="0" smtClean="0"/>
              <a:t>. The Ethernet overhead is </a:t>
            </a:r>
            <a:r>
              <a:rPr lang="en-US" dirty="0" smtClean="0">
                <a:solidFill>
                  <a:srgbClr val="FF0000"/>
                </a:solidFill>
              </a:rPr>
              <a:t>26 bytes</a:t>
            </a:r>
            <a:r>
              <a:rPr lang="en-US" dirty="0" smtClean="0"/>
              <a:t>. This means that for 1500 bytes of payload, 1566 bytes must be sent. If we are to send </a:t>
            </a:r>
            <a:r>
              <a:rPr lang="en-US" dirty="0" smtClean="0">
                <a:solidFill>
                  <a:srgbClr val="FF0000"/>
                </a:solidFill>
              </a:rPr>
              <a:t>23,860 frames of 1566 bytes every second</a:t>
            </a:r>
            <a:r>
              <a:rPr lang="en-US" dirty="0" smtClean="0"/>
              <a:t>, we need a line of </a:t>
            </a:r>
            <a:r>
              <a:rPr lang="en-US" dirty="0" smtClean="0">
                <a:solidFill>
                  <a:srgbClr val="FF0000"/>
                </a:solidFill>
              </a:rPr>
              <a:t>299 Mbps</a:t>
            </a:r>
            <a:r>
              <a:rPr lang="en-US" dirty="0" smtClean="0"/>
              <a:t>. With anything faster than this we run the risk of two different TCP segments having the same sequence number at the same time.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fontScale="77500" lnSpcReduction="20000"/>
          </a:bodyPr>
          <a:lstStyle/>
          <a:p>
            <a:pPr marL="571500" lvl="0" indent="-571500">
              <a:buFont typeface="+mj-lt"/>
              <a:buAutoNum type="arabicPeriod" startAt="10"/>
            </a:pPr>
            <a:r>
              <a:rPr lang="en-US" b="1" dirty="0" smtClean="0"/>
              <a:t>To get around the problem of sequence numbers wrapping around while old packets still exist, one could use </a:t>
            </a:r>
            <a:r>
              <a:rPr lang="en-US" b="1" dirty="0" smtClean="0">
                <a:solidFill>
                  <a:srgbClr val="FF0000"/>
                </a:solidFill>
              </a:rPr>
              <a:t>64-bit</a:t>
            </a:r>
            <a:r>
              <a:rPr lang="en-US" b="1" dirty="0" smtClean="0"/>
              <a:t> sequence numbers. However, theoretically, an optical fiber can run at </a:t>
            </a:r>
            <a:r>
              <a:rPr lang="en-US" b="1" dirty="0" smtClean="0">
                <a:solidFill>
                  <a:srgbClr val="FF0000"/>
                </a:solidFill>
              </a:rPr>
              <a:t>75 </a:t>
            </a:r>
            <a:r>
              <a:rPr lang="en-US" b="1" dirty="0" err="1" smtClean="0">
                <a:solidFill>
                  <a:srgbClr val="FF0000"/>
                </a:solidFill>
              </a:rPr>
              <a:t>Tbps</a:t>
            </a:r>
            <a:r>
              <a:rPr lang="en-US" b="1" dirty="0" smtClean="0"/>
              <a:t>. What maximum packet lifetime is required to make sure that future 75 </a:t>
            </a:r>
            <a:r>
              <a:rPr lang="en-US" b="1" dirty="0" err="1" smtClean="0"/>
              <a:t>Tbps</a:t>
            </a:r>
            <a:r>
              <a:rPr lang="en-US" b="1" dirty="0" smtClean="0"/>
              <a:t> networks do not have wraparound problems even with 64-bit sequence numbers? </a:t>
            </a:r>
            <a:r>
              <a:rPr lang="en-US" b="1" dirty="0" smtClean="0">
                <a:solidFill>
                  <a:srgbClr val="FF0000"/>
                </a:solidFill>
              </a:rPr>
              <a:t>Assume that each byte has its own sequence number, as TCP does.</a:t>
            </a:r>
          </a:p>
          <a:p>
            <a:pPr marL="514350" lvl="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</a:p>
          <a:p>
            <a:pPr marL="514350" lvl="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The size of the sequence space is </a:t>
            </a:r>
            <a:r>
              <a:rPr lang="en-US" dirty="0" smtClean="0">
                <a:solidFill>
                  <a:srgbClr val="FF0000"/>
                </a:solidFill>
              </a:rPr>
              <a:t>2^ 64</a:t>
            </a:r>
            <a:r>
              <a:rPr lang="en-US" dirty="0" smtClean="0"/>
              <a:t> bytes, which is about </a:t>
            </a:r>
            <a:r>
              <a:rPr lang="en-US" dirty="0" smtClean="0">
                <a:solidFill>
                  <a:srgbClr val="FF0000"/>
                </a:solidFill>
              </a:rPr>
              <a:t>2 × 10^19</a:t>
            </a:r>
            <a:r>
              <a:rPr lang="en-US" dirty="0" smtClean="0"/>
              <a:t> bytes. A 75 </a:t>
            </a:r>
            <a:r>
              <a:rPr lang="en-US" dirty="0" err="1" smtClean="0"/>
              <a:t>Tbps</a:t>
            </a:r>
            <a:r>
              <a:rPr lang="en-US" dirty="0" smtClean="0"/>
              <a:t> transmitter uses up sequence space at a rate of </a:t>
            </a:r>
            <a:r>
              <a:rPr lang="en-US" dirty="0" smtClean="0">
                <a:solidFill>
                  <a:srgbClr val="FF0000"/>
                </a:solidFill>
              </a:rPr>
              <a:t>9.375 × 10^12</a:t>
            </a:r>
            <a:r>
              <a:rPr lang="en-US" dirty="0" smtClean="0"/>
              <a:t> sequence numbers per second. It takes 2 million seconds to wrap around. Since there are 86,400 seconds in a day, it will take </a:t>
            </a:r>
            <a:r>
              <a:rPr lang="en-US" dirty="0" smtClean="0">
                <a:solidFill>
                  <a:srgbClr val="FF0000"/>
                </a:solidFill>
              </a:rPr>
              <a:t>over 3 weeks </a:t>
            </a:r>
            <a:r>
              <a:rPr lang="en-US" dirty="0" smtClean="0"/>
              <a:t>to wrap around, even at 75 </a:t>
            </a:r>
            <a:r>
              <a:rPr lang="en-US" dirty="0" err="1" smtClean="0"/>
              <a:t>Tbps</a:t>
            </a:r>
            <a:r>
              <a:rPr lang="en-US" dirty="0" smtClean="0"/>
              <a:t>. A maximum packet lifetime of less than 3 weeks will prevent the problem. In short, going to 64 bits is likely to work for quite a while.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fontScale="85000" lnSpcReduction="10000"/>
          </a:bodyPr>
          <a:lstStyle/>
          <a:p>
            <a:pPr marL="514350" lvl="0" indent="-514350">
              <a:buFont typeface="+mj-lt"/>
              <a:buAutoNum type="arabicPeriod" startAt="11"/>
            </a:pPr>
            <a:r>
              <a:rPr lang="en-US" b="1" dirty="0" smtClean="0"/>
              <a:t>Calculate the </a:t>
            </a:r>
            <a:r>
              <a:rPr lang="en-US" b="1" dirty="0" smtClean="0">
                <a:solidFill>
                  <a:srgbClr val="FF0000"/>
                </a:solidFill>
              </a:rPr>
              <a:t>bandwidth-delay product </a:t>
            </a:r>
            <a:r>
              <a:rPr lang="en-US" b="1" dirty="0" smtClean="0"/>
              <a:t>for the following networks: (1) T1 (1.5 Mbps), (2) Ethernet (10Mbps), (3) T3 (45 Mbps), and (4) STS-3 (155 Mbps). Assume an </a:t>
            </a:r>
            <a:r>
              <a:rPr lang="en-US" b="1" dirty="0" smtClean="0">
                <a:solidFill>
                  <a:srgbClr val="FF0000"/>
                </a:solidFill>
              </a:rPr>
              <a:t>RTT of 100 msec</a:t>
            </a:r>
            <a:r>
              <a:rPr lang="en-US" b="1" dirty="0" smtClean="0"/>
              <a:t>. Recall a TCP header has </a:t>
            </a:r>
            <a:r>
              <a:rPr lang="en-US" b="1" dirty="0" smtClean="0">
                <a:solidFill>
                  <a:srgbClr val="FF0000"/>
                </a:solidFill>
              </a:rPr>
              <a:t>16 bits reserved for Window Size</a:t>
            </a:r>
            <a:r>
              <a:rPr lang="en-US" b="1" dirty="0" smtClean="0"/>
              <a:t>. What are its implications in light of your calculations?</a:t>
            </a:r>
          </a:p>
          <a:p>
            <a:pPr marL="514350" lvl="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dirty="0" smtClean="0"/>
              <a:t>The answer are: (1) 18.75 KB, (2) 125 KB, (3) 562.5 KB, (4) 1.937 MB. </a:t>
            </a:r>
            <a:r>
              <a:rPr lang="en-US" dirty="0" smtClean="0">
                <a:solidFill>
                  <a:srgbClr val="FF0000"/>
                </a:solidFill>
              </a:rPr>
              <a:t>A 16-bit window size means a sender can send at most 64 KB before having to wait for an acknowledgement. </a:t>
            </a:r>
            <a:r>
              <a:rPr lang="en-US" dirty="0" smtClean="0"/>
              <a:t>This means that a sender cannot transmit continuously using TCP and keep the pipe full if the network technology used is Ethernet, T3, or STS-3.</a:t>
            </a:r>
          </a:p>
          <a:p>
            <a:pPr marL="514350" lvl="0" indent="-514350">
              <a:buAutoNum type="arabicPeriod" startAt="17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 startAt="12"/>
            </a:pPr>
            <a:r>
              <a:rPr lang="en-US" b="1" dirty="0" smtClean="0"/>
              <a:t>What is the bandwidth-delay product for a </a:t>
            </a:r>
            <a:r>
              <a:rPr lang="en-US" b="1" dirty="0" smtClean="0">
                <a:solidFill>
                  <a:srgbClr val="FF0000"/>
                </a:solidFill>
              </a:rPr>
              <a:t>50-Mbps channel </a:t>
            </a:r>
            <a:r>
              <a:rPr lang="en-US" b="1" dirty="0" smtClean="0"/>
              <a:t>on a </a:t>
            </a:r>
            <a:r>
              <a:rPr lang="en-US" b="1" dirty="0" smtClean="0">
                <a:solidFill>
                  <a:srgbClr val="FF0000"/>
                </a:solidFill>
              </a:rPr>
              <a:t>geostationary satellite</a:t>
            </a:r>
            <a:r>
              <a:rPr lang="en-US" b="1" dirty="0" smtClean="0"/>
              <a:t>? If the packets are all 1500 bytes (including overhead), how big should the window be in packets?</a:t>
            </a:r>
          </a:p>
          <a:p>
            <a:pPr marL="514350" lvl="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dirty="0" smtClean="0"/>
              <a:t>The round-trip delay is about 540 </a:t>
            </a:r>
            <a:r>
              <a:rPr lang="en-US" dirty="0" err="1" smtClean="0"/>
              <a:t>msec</a:t>
            </a:r>
            <a:r>
              <a:rPr lang="en-US" dirty="0" smtClean="0"/>
              <a:t>, so with a 50 Mbps channel the bandwidth-product delay is </a:t>
            </a:r>
            <a:r>
              <a:rPr lang="en-US" dirty="0" smtClean="0">
                <a:solidFill>
                  <a:srgbClr val="FF0000"/>
                </a:solidFill>
              </a:rPr>
              <a:t>27 megabits </a:t>
            </a:r>
            <a:r>
              <a:rPr lang="en-US" dirty="0" smtClean="0"/>
              <a:t>or 3,375,000 bytes. With packets of 1500 bytes, it takes </a:t>
            </a:r>
            <a:r>
              <a:rPr lang="en-US" dirty="0" smtClean="0">
                <a:solidFill>
                  <a:srgbClr val="FF0000"/>
                </a:solidFill>
              </a:rPr>
              <a:t>2250 packets to fill the pipe</a:t>
            </a:r>
            <a:r>
              <a:rPr lang="en-US" dirty="0" smtClean="0"/>
              <a:t>, so the window should be at least 2250 packets.</a:t>
            </a:r>
          </a:p>
          <a:p>
            <a:pPr marL="514350" lvl="0" indent="-514350">
              <a:buAutoNum type="arabicPeriod" startAt="19"/>
            </a:pPr>
            <a:endParaRPr lang="en-US" dirty="0" smtClean="0"/>
          </a:p>
          <a:p>
            <a:pPr marL="514350" lvl="0" indent="-514350">
              <a:buAutoNum type="arabicPeriod" startAt="17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5105399"/>
          </a:xfrm>
        </p:spPr>
        <p:txBody>
          <a:bodyPr>
            <a:normAutofit fontScale="925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i="1" dirty="0" smtClean="0"/>
              <a:t>Why does UDP exist? Would it not have been enough to just let user processes send raw IP packets?</a:t>
            </a:r>
            <a:endParaRPr lang="en-US" b="1" dirty="0" smtClean="0"/>
          </a:p>
          <a:p>
            <a:pPr marL="514350" lvl="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dirty="0" smtClean="0"/>
              <a:t>No. IP packets contain IP addresses, which specify a destination machine. Once such a packet arrived, how would the network handler know which process to give it to? UDP packets contain a destination port. This information is essential so they can be delivered to the correct process.</a:t>
            </a:r>
          </a:p>
          <a:p>
            <a:pPr marL="514350" lvl="0" indent="-514350">
              <a:buNone/>
            </a:pPr>
            <a:endParaRPr lang="en-US" b="1" dirty="0" smtClean="0"/>
          </a:p>
          <a:p>
            <a:pPr marL="514350" lvl="0" indent="-514350">
              <a:buAutoNum type="arabicPeriod"/>
            </a:pPr>
            <a:endParaRPr lang="en-US" b="1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510539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i="1" dirty="0" smtClean="0"/>
              <a:t>A client sends a 128-byte RPC request to a server located 100km away over a 1-gigabit optical fiber. What is the efficiency of the line during the remote procedure call?</a:t>
            </a:r>
            <a:endParaRPr lang="en-US" dirty="0" smtClean="0"/>
          </a:p>
          <a:p>
            <a:pPr marL="514350" lvl="0" indent="-514350">
              <a:buNone/>
            </a:pPr>
            <a:endParaRPr lang="en-US" dirty="0" smtClean="0"/>
          </a:p>
          <a:p>
            <a:r>
              <a:rPr lang="en-US" dirty="0" smtClean="0"/>
              <a:t>Sending 1000 bits over a 1 </a:t>
            </a:r>
            <a:r>
              <a:rPr lang="en-US" dirty="0" err="1" smtClean="0"/>
              <a:t>Gbps</a:t>
            </a:r>
            <a:r>
              <a:rPr lang="en-US" dirty="0" smtClean="0"/>
              <a:t> line takes 1 µsec. </a:t>
            </a:r>
          </a:p>
          <a:p>
            <a:r>
              <a:rPr lang="en-US" dirty="0" smtClean="0"/>
              <a:t>The speed of light in fiber optics is 200 km/</a:t>
            </a:r>
            <a:r>
              <a:rPr lang="en-US" dirty="0" err="1" smtClean="0"/>
              <a:t>msec</a:t>
            </a:r>
            <a:r>
              <a:rPr lang="en-US" dirty="0" smtClean="0"/>
              <a:t>, so it takes 0.5 </a:t>
            </a:r>
            <a:r>
              <a:rPr lang="en-US" dirty="0" err="1" smtClean="0"/>
              <a:t>msec</a:t>
            </a:r>
            <a:r>
              <a:rPr lang="en-US" dirty="0" smtClean="0"/>
              <a:t> for the request to arrive and another 0.5 </a:t>
            </a:r>
            <a:r>
              <a:rPr lang="en-US" dirty="0" err="1" smtClean="0"/>
              <a:t>msec</a:t>
            </a:r>
            <a:r>
              <a:rPr lang="en-US" dirty="0" smtClean="0"/>
              <a:t> for the reply to get back. </a:t>
            </a:r>
          </a:p>
          <a:p>
            <a:r>
              <a:rPr lang="en-US" dirty="0" smtClean="0"/>
              <a:t>In all, 1000 bits have been transmitted in 1 msec. This is equivalent to 1 megabit/sec, or  0.1% efficiency.</a:t>
            </a:r>
          </a:p>
          <a:p>
            <a:pPr marL="514350" lvl="0" indent="-514350">
              <a:buNone/>
            </a:pPr>
            <a:endParaRPr lang="en-US" b="1" dirty="0" smtClean="0"/>
          </a:p>
          <a:p>
            <a:pPr marL="514350" lvl="0" indent="-514350">
              <a:buAutoNum type="arabicPeriod"/>
            </a:pPr>
            <a:endParaRPr lang="en-US" b="1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510539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i="1" dirty="0" smtClean="0"/>
              <a:t>Consider the situation of the previous problem again. Compute the minimum possible response time both for the given 1-Gbps line and for a 1-Mbps line. What conclusion can you draw?</a:t>
            </a:r>
            <a:endParaRPr lang="en-US" dirty="0" smtClean="0"/>
          </a:p>
          <a:p>
            <a:pPr marL="514350" lvl="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dirty="0" smtClean="0"/>
              <a:t> At 1 </a:t>
            </a:r>
            <a:r>
              <a:rPr lang="en-US" dirty="0" err="1" smtClean="0"/>
              <a:t>Gbps</a:t>
            </a:r>
            <a:r>
              <a:rPr lang="en-US" dirty="0" smtClean="0"/>
              <a:t>, the response time is determined by the speed of light. The best that can be achieved is 1 msec. At 1 Mbps, it takes about 1 </a:t>
            </a:r>
            <a:r>
              <a:rPr lang="en-US" dirty="0" err="1" smtClean="0"/>
              <a:t>msec</a:t>
            </a:r>
            <a:r>
              <a:rPr lang="en-US" dirty="0" smtClean="0"/>
              <a:t> to pump out the 1024 bits, 0.5 </a:t>
            </a:r>
            <a:r>
              <a:rPr lang="en-US" dirty="0" err="1" smtClean="0"/>
              <a:t>msec</a:t>
            </a:r>
            <a:r>
              <a:rPr lang="en-US" dirty="0" smtClean="0"/>
              <a:t> for the last one to get to the server, and 0.5 </a:t>
            </a:r>
            <a:r>
              <a:rPr lang="en-US" dirty="0" err="1" smtClean="0"/>
              <a:t>msec</a:t>
            </a:r>
            <a:r>
              <a:rPr lang="en-US" dirty="0" smtClean="0"/>
              <a:t> for the reply to get back in the best case. The best possible RPC time is then 2 msec. The conclusion is that improving the line speed by a factor of 1000 only wins a factor of two in performance. Unless the gigabit line is amazingly cheap, it is probably not worth having for this application.</a:t>
            </a:r>
          </a:p>
          <a:p>
            <a:pPr>
              <a:buNone/>
            </a:pPr>
            <a:endParaRPr lang="en-US" dirty="0" smtClean="0"/>
          </a:p>
          <a:p>
            <a:pPr marL="514350" lvl="0" indent="-514350">
              <a:buNone/>
            </a:pPr>
            <a:endParaRPr lang="en-US" b="1" dirty="0" smtClean="0"/>
          </a:p>
          <a:p>
            <a:pPr marL="514350" lvl="0" indent="-514350">
              <a:buAutoNum type="arabicPeriod"/>
            </a:pPr>
            <a:endParaRPr lang="en-US" b="1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5105399"/>
          </a:xfrm>
        </p:spPr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en-US" b="1" dirty="0" smtClean="0"/>
              <a:t>Both UDP and TCP use port numbers to identify the destination entity when delivering a message. Give two reasons for why these protocols invented a new abstract ID (</a:t>
            </a:r>
            <a:r>
              <a:rPr lang="en-US" b="1" dirty="0" smtClean="0">
                <a:solidFill>
                  <a:srgbClr val="FF0000"/>
                </a:solidFill>
              </a:rPr>
              <a:t>port number</a:t>
            </a:r>
            <a:r>
              <a:rPr lang="en-US" b="1" dirty="0" smtClean="0"/>
              <a:t>),  instead of using </a:t>
            </a:r>
            <a:r>
              <a:rPr lang="en-US" b="1" dirty="0" smtClean="0">
                <a:solidFill>
                  <a:srgbClr val="FF0000"/>
                </a:solidFill>
              </a:rPr>
              <a:t>process IDs</a:t>
            </a:r>
            <a:r>
              <a:rPr lang="en-US" b="1" dirty="0" smtClean="0"/>
              <a:t>, which already existed when these protocols were designed.</a:t>
            </a:r>
          </a:p>
          <a:p>
            <a:pPr marL="514350" lvl="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dirty="0" smtClean="0"/>
              <a:t>Here are three reasons: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 IDs are OS-specific. Using process IDs would have made these protocols </a:t>
            </a:r>
            <a:r>
              <a:rPr lang="en-US" dirty="0" smtClean="0">
                <a:solidFill>
                  <a:srgbClr val="FF0000"/>
                </a:solidFill>
              </a:rPr>
              <a:t>OS-dependent. 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 single process may establish multiple channels of communications</a:t>
            </a:r>
            <a:r>
              <a:rPr lang="en-US" dirty="0" smtClean="0"/>
              <a:t>. A single process ID (per process) as the destination identifier cannot be used to distinguish between these channels.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Having processes listen on </a:t>
            </a:r>
            <a:r>
              <a:rPr lang="en-US" dirty="0" smtClean="0">
                <a:solidFill>
                  <a:srgbClr val="FF0000"/>
                </a:solidFill>
              </a:rPr>
              <a:t>well-known ports </a:t>
            </a:r>
            <a:r>
              <a:rPr lang="en-US" dirty="0" smtClean="0"/>
              <a:t>is easy, but well-known process IDs are impossible.</a:t>
            </a:r>
          </a:p>
          <a:p>
            <a:pPr marL="514350" lvl="0" indent="-514350">
              <a:buNone/>
            </a:pPr>
            <a:endParaRPr lang="en-US" b="1" dirty="0" smtClean="0"/>
          </a:p>
          <a:p>
            <a:pPr marL="514350" lvl="0" indent="-514350">
              <a:buAutoNum type="arabicPeriod"/>
            </a:pPr>
            <a:endParaRPr lang="en-US" b="1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6388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5"/>
            </a:pPr>
            <a:r>
              <a:rPr lang="en-US" i="1" dirty="0" smtClean="0"/>
              <a:t>Datagram fragmentation and reassembly is handled by IP, and is invisible to TCP.  Does this mean that TCP does not have to worry about data arriving in the wrong order?</a:t>
            </a:r>
            <a:endParaRPr lang="en-US" b="1" dirty="0" smtClean="0"/>
          </a:p>
          <a:p>
            <a:pPr marL="514350" lvl="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Even though each datagram arrives intact, it is possible that </a:t>
            </a:r>
            <a:r>
              <a:rPr lang="en-US" dirty="0" err="1" smtClean="0"/>
              <a:t>datagrams</a:t>
            </a:r>
            <a:r>
              <a:rPr lang="en-US" dirty="0" smtClean="0"/>
              <a:t> arrive in the wrong order, so TCP has to be prepared to reassemble the parts of a message properly.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6388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6"/>
            </a:pPr>
            <a:r>
              <a:rPr lang="en-US" b="1" dirty="0" smtClean="0"/>
              <a:t>Consider the effect of using slow start on a line with a </a:t>
            </a:r>
            <a:r>
              <a:rPr lang="en-US" b="1" dirty="0" smtClean="0">
                <a:solidFill>
                  <a:srgbClr val="FF0000"/>
                </a:solidFill>
              </a:rPr>
              <a:t>10-msec round-trip time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no congestion</a:t>
            </a:r>
            <a:r>
              <a:rPr lang="en-US" b="1" dirty="0" smtClean="0"/>
              <a:t>. The receive window is 24 KB and the maximum segment size is 2KB. How long does it take before the first full window can be sent?				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The first bursts contain 2K, 4K, 8K, and 16K bytes, respectively. The next one is 24 KB and occurs after 40 msec.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6388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7"/>
            </a:pPr>
            <a:r>
              <a:rPr lang="en-US" b="1" dirty="0" smtClean="0"/>
              <a:t>Suppose that the TCP congestion window is set to 18 KB and a timeout occurs. How big will the window be if the </a:t>
            </a:r>
            <a:r>
              <a:rPr lang="en-US" b="1" dirty="0" smtClean="0">
                <a:solidFill>
                  <a:srgbClr val="FF0000"/>
                </a:solidFill>
              </a:rPr>
              <a:t>next four </a:t>
            </a:r>
            <a:r>
              <a:rPr lang="en-US" b="1" dirty="0" smtClean="0"/>
              <a:t>transmission bursts are all successful? Assume that the maximum segment size is 1 KB. </a:t>
            </a:r>
          </a:p>
          <a:p>
            <a:pPr marL="514350" lvl="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The next transmission will be 1 maximum segment size. Then 2, 4, and 8. So after four successes, it will be 8 KB.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638800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 startAt="8"/>
            </a:pPr>
            <a:r>
              <a:rPr lang="en-US" b="1" dirty="0" smtClean="0"/>
              <a:t>A TCP machine is sending windows of 65,535 bytes over a 1-Gbps channel that has a </a:t>
            </a:r>
            <a:r>
              <a:rPr lang="en-US" b="1" dirty="0" smtClean="0">
                <a:solidFill>
                  <a:srgbClr val="FF0000"/>
                </a:solidFill>
              </a:rPr>
              <a:t>10-msec one-way </a:t>
            </a:r>
            <a:r>
              <a:rPr lang="en-US" b="1" dirty="0" smtClean="0"/>
              <a:t>delay. What is the maximum throughput achievable? What is the line efficiency?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One window can be sent every </a:t>
            </a:r>
            <a:r>
              <a:rPr lang="en-US" dirty="0" smtClean="0">
                <a:solidFill>
                  <a:srgbClr val="FF0000"/>
                </a:solidFill>
              </a:rPr>
              <a:t>20 msec</a:t>
            </a:r>
            <a:r>
              <a:rPr lang="en-US" dirty="0" smtClean="0"/>
              <a:t>. This gives 50 windows/sec, for a maximum data rate of about </a:t>
            </a:r>
            <a:r>
              <a:rPr lang="en-US" dirty="0" smtClean="0">
                <a:solidFill>
                  <a:srgbClr val="FF0000"/>
                </a:solidFill>
              </a:rPr>
              <a:t>3.3 million bytes/sec</a:t>
            </a:r>
            <a:r>
              <a:rPr lang="en-US" dirty="0" smtClean="0"/>
              <a:t>. The line efficiency is then 26.4 Mbps/1000 Mbps or </a:t>
            </a:r>
            <a:r>
              <a:rPr lang="en-US" dirty="0" smtClean="0">
                <a:solidFill>
                  <a:srgbClr val="FF0000"/>
                </a:solidFill>
              </a:rPr>
              <a:t>2.6 percent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602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CSC 302 Net-centric computing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 Li (Asst Prof)</dc:creator>
  <cp:lastModifiedBy>scz10</cp:lastModifiedBy>
  <cp:revision>487</cp:revision>
  <dcterms:created xsi:type="dcterms:W3CDTF">2006-08-16T00:00:00Z</dcterms:created>
  <dcterms:modified xsi:type="dcterms:W3CDTF">2013-01-15T06:20:48Z</dcterms:modified>
</cp:coreProperties>
</file>