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6d7920fb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6d7920fb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6d7920f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6d7920f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6d7920fb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6d7920fb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6d7920fb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6d7920fb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6d7920fb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6d7920fb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6d7920fb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6d7920fb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6d7920fb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6d7920fb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Databases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Checkpoint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 sz="1100"/>
              <a:t>Data Structure and Schema</a:t>
            </a:r>
            <a:r>
              <a:rPr lang="en-GB" sz="1100"/>
              <a:t>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 sz="1100"/>
              <a:t>SQL</a:t>
            </a:r>
            <a:r>
              <a:rPr lang="en-GB" sz="1100"/>
              <a:t>: Prioritizes organization and consistency. Uses a fixed schema with predefined tables and columns.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GB" sz="1100"/>
              <a:t>MongoDB</a:t>
            </a:r>
            <a:r>
              <a:rPr lang="en-GB" sz="1100"/>
              <a:t>: Allows dynamic data management. Schema-less, using flexible JSON-like documents.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25" y="2216075"/>
            <a:ext cx="8836976" cy="2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/>
              <a:t>Query Language and Operations</a:t>
            </a:r>
            <a:r>
              <a:rPr lang="en-GB" sz="1100"/>
              <a:t>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33425" y="774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  2.Query Language and Operations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SQL</a:t>
            </a:r>
            <a:r>
              <a:rPr lang="en-GB" sz="1100">
                <a:solidFill>
                  <a:schemeClr val="dk1"/>
                </a:solidFill>
              </a:rPr>
              <a:t>: Utilizes SQL (Structured Query Language) for querying and manipulation.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MongoDB</a:t>
            </a:r>
            <a:r>
              <a:rPr lang="en-GB" sz="1100">
                <a:solidFill>
                  <a:schemeClr val="dk1"/>
                </a:solidFill>
              </a:rPr>
              <a:t>: Employs a rich query language for document-based queries.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803" y="2055125"/>
            <a:ext cx="5401000" cy="23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Scalability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5120625" y="1286750"/>
            <a:ext cx="3000000" cy="17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Scalability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SQL</a:t>
            </a:r>
            <a:r>
              <a:rPr lang="en-GB" sz="1100">
                <a:solidFill>
                  <a:schemeClr val="dk1"/>
                </a:solidFill>
              </a:rPr>
              <a:t>: Primarily oriented towards vertical scaling (adding more resources to a single server).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MongoDB</a:t>
            </a:r>
            <a:r>
              <a:rPr lang="en-GB" sz="1100">
                <a:solidFill>
                  <a:schemeClr val="dk1"/>
                </a:solidFill>
              </a:rPr>
              <a:t>: Ideal for horizontal scaling (distributing data across multiple servers).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7" name="Google Shape;77;p16" title="File:IPFIXify Scalability Example.PN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615599" cy="30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Transactions and integrity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Transactions and Data Integrity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SQL</a:t>
            </a:r>
            <a:r>
              <a:rPr lang="en-GB" sz="1100">
                <a:solidFill>
                  <a:schemeClr val="dk1"/>
                </a:solidFill>
              </a:rPr>
              <a:t>: Ensures strong transaction capability and data integrity.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MongoDB</a:t>
            </a:r>
            <a:r>
              <a:rPr lang="en-GB" sz="1100">
                <a:solidFill>
                  <a:schemeClr val="dk1"/>
                </a:solidFill>
              </a:rPr>
              <a:t>: Sacrifices some transactional features for a more dynamic experience.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Use Cases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SQL</a:t>
            </a:r>
            <a:r>
              <a:rPr lang="en-GB" sz="1100">
                <a:solidFill>
                  <a:schemeClr val="dk1"/>
                </a:solidFill>
              </a:rPr>
              <a:t>: Well-suited for applications requiring strict data consistency (e.g., financial systems).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GB" sz="1100">
                <a:solidFill>
                  <a:schemeClr val="dk1"/>
                </a:solidFill>
              </a:rPr>
              <a:t>MongoDB</a:t>
            </a:r>
            <a:r>
              <a:rPr lang="en-GB" sz="1100">
                <a:solidFill>
                  <a:schemeClr val="dk1"/>
                </a:solidFill>
              </a:rPr>
              <a:t>: Great for scenarios where flexibility and scalability are critical (e.g., real-time analytics).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 title="NSWCPD Engineers Spearheading Condition Based Maintenance (CBM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54725"/>
            <a:ext cx="9144003" cy="248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80035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CACACA"/>
              </a:buClr>
              <a:buSzPct val="100000"/>
              <a:buFont typeface="Roboto"/>
              <a:buAutoNum type="arabicPeriod"/>
            </a:pPr>
            <a:r>
              <a:rPr lang="en-GB" sz="900">
                <a:solidFill>
                  <a:srgbClr val="CACACA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Present each type and their functionalities.</a:t>
            </a:r>
            <a:endParaRPr sz="900">
              <a:solidFill>
                <a:srgbClr val="CACACA"/>
              </a:solidFill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60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AutoNum type="arabicPeriod"/>
            </a:pPr>
            <a:r>
              <a:rPr b="1"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MongoDB</a:t>
            </a: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○"/>
            </a:pPr>
            <a:r>
              <a:rPr b="1"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Document-Oriented</a:t>
            </a: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: MongoDB stores data in flexible, JSON-like documents (BSON format).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○"/>
            </a:pPr>
            <a:r>
              <a:rPr b="1"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Schema-less</a:t>
            </a: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: No fixed schema; fields can vary across documents.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○"/>
            </a:pPr>
            <a:r>
              <a:rPr b="1"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Queries</a:t>
            </a: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: Supports rich queries using a query language similar to JavaScript.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○"/>
            </a:pPr>
            <a:r>
              <a:rPr b="1"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Scalability</a:t>
            </a: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: Horizontally scalable, ideal for large datasets and distributed systems.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○"/>
            </a:pPr>
            <a:r>
              <a:rPr b="1"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Use Cases</a:t>
            </a: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: Well-suited for real-time analytics, content management, and IoT applications.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900">
                <a:solidFill>
                  <a:srgbClr val="CACACA"/>
                </a:solidFill>
                <a:highlight>
                  <a:schemeClr val="accent2"/>
                </a:highlight>
                <a:latin typeface="Roboto"/>
                <a:ea typeface="Roboto"/>
                <a:cs typeface="Roboto"/>
                <a:sym typeface="Roboto"/>
              </a:rPr>
              <a:t>mo</a:t>
            </a:r>
            <a:endParaRPr sz="900">
              <a:solidFill>
                <a:srgbClr val="CACACA"/>
              </a:solidFill>
              <a:highlight>
                <a:schemeClr val="accen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613" y="2650050"/>
            <a:ext cx="8590776" cy="23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60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AutoNum type="arabicPeriod"/>
            </a:pPr>
            <a:r>
              <a:rPr b="1"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SQL</a:t>
            </a: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○"/>
            </a:pPr>
            <a:r>
              <a:rPr b="1"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Table-Based</a:t>
            </a: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: SQL databases use tables with predefined schemas.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○"/>
            </a:pPr>
            <a:r>
              <a:rPr b="1"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Structured Query Language (SQL)</a:t>
            </a: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: Standardized language for querying and managing data.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○"/>
            </a:pPr>
            <a:r>
              <a:rPr b="1"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Transactions</a:t>
            </a: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: Ensures strong data consistency and ACID properties.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○"/>
            </a:pPr>
            <a:r>
              <a:rPr b="1"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Scalability</a:t>
            </a: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: Primarily vertical scaling (adding resources to a single server).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○"/>
            </a:pPr>
            <a:r>
              <a:rPr b="1"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Use Cases</a:t>
            </a: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: Commonly used for financial systems, e-commerce, and applications requiring strict data integrity.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125" y="2360375"/>
            <a:ext cx="5169575" cy="278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Comparison</a:t>
            </a: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●"/>
            </a:pPr>
            <a:r>
              <a:rPr b="1"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Data Model</a:t>
            </a: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○"/>
            </a:pP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MongoDB: Flexible, dynamic documents.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○"/>
            </a:pP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SQL: Structured tables with fixed columns.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●"/>
            </a:pPr>
            <a:r>
              <a:rPr b="1"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Schema</a:t>
            </a: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○"/>
            </a:pP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MongoDB: Schema-less.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○"/>
            </a:pP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SQL: Fixed schema.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●"/>
            </a:pPr>
            <a:r>
              <a:rPr b="1"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Query Language</a:t>
            </a: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○"/>
            </a:pP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MongoDB: JavaScript-like queries.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○"/>
            </a:pP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SQL: SQL queries.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●"/>
            </a:pPr>
            <a:r>
              <a:rPr b="1"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Scalability</a:t>
            </a: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○"/>
            </a:pP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MongoDB: Horizontal scaling (sharding).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○"/>
            </a:pP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SQL: Vertical scaling (adding resources to a server).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●"/>
            </a:pPr>
            <a:r>
              <a:rPr b="1"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Consistency</a:t>
            </a: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○"/>
            </a:pP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MongoDB: Eventual consistency.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2D0CE"/>
              </a:buClr>
              <a:buSzPts val="1050"/>
              <a:buFont typeface="Roboto"/>
              <a:buChar char="○"/>
            </a:pPr>
            <a:r>
              <a:rPr lang="en-GB" sz="1050">
                <a:solidFill>
                  <a:srgbClr val="D2D0CE"/>
                </a:solidFill>
                <a:highlight>
                  <a:srgbClr val="2B2B2B"/>
                </a:highlight>
                <a:latin typeface="Roboto"/>
                <a:ea typeface="Roboto"/>
                <a:cs typeface="Roboto"/>
                <a:sym typeface="Roboto"/>
              </a:rPr>
              <a:t>SQL: Strong consistency.</a:t>
            </a:r>
            <a:endParaRPr sz="1050">
              <a:solidFill>
                <a:srgbClr val="D2D0CE"/>
              </a:solidFill>
              <a:highlight>
                <a:srgbClr val="2B2B2B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