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5" r:id="rId14"/>
    <p:sldId id="271" r:id="rId15"/>
    <p:sldId id="272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65"/>
            <p14:sldId id="271"/>
            <p14:sldId id="272"/>
            <p14:sldId id="273"/>
            <p14:sldId id="27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73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 algn="l">
              <a:defRPr sz="1600"/>
            </a:lvl1pPr>
            <a:lvl2pPr algn="l">
              <a:defRPr sz="1400"/>
            </a:lvl2pPr>
            <a:lvl3pPr algn="l">
              <a:defRPr sz="12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07/01/2023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07/01/2023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/>
              <a:t>Gruppo C13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32619-2666-2825-151C-FBFCD9D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trovare la manovra che minimizzi il 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CC50A82-7DFF-E562-D4F6-DAE7F372E5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396000"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Idea di base: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discretizzare orbita iniziale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discretizzare orbita finale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per ogni possibile coppia di punti, trovare tutte le possibili orbite di trasferimento variando il parametro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selezionare le orbite ellittiche valide controllandone l’eccentricità attraverso il </a:t>
                </a:r>
                <a:r>
                  <a:rPr lang="it-IT" u="sng" dirty="0"/>
                  <a:t>grafico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selezionare l’orbita che in assoluto presenti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 minimo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CC50A82-7DFF-E562-D4F6-DAE7F372E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478A47-10ED-20F3-8DC6-247B45D3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3192B-9275-7800-DF9B-ACBB9DF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6A8BC4C5-C1D2-9ED6-2A22-A521E6339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300899"/>
            <a:ext cx="5381520" cy="42096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44184C-CB2A-A466-B900-1EB2C924472D}"/>
                  </a:ext>
                </a:extLst>
              </p:cNvPr>
              <p:cNvSpPr txBox="1"/>
              <p:nvPr/>
            </p:nvSpPr>
            <p:spPr>
              <a:xfrm>
                <a:off x="6172202" y="5510537"/>
                <a:ext cx="5381520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ctr"/>
                <a:r>
                  <a:rPr lang="it-IT" sz="1600" i="1" dirty="0"/>
                  <a:t>Grafico dell’eccentricità al variare del parametro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244184C-CB2A-A466-B900-1EB2C924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2" y="5510537"/>
                <a:ext cx="538152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83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ABD0E-F9D6-4409-9519-7BA27A4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297353" cy="590931"/>
          </a:xfrm>
        </p:spPr>
        <p:txBody>
          <a:bodyPr/>
          <a:lstStyle/>
          <a:p>
            <a:r>
              <a:rPr lang="it-IT" dirty="0"/>
              <a:t>Alternativa 2: considerazioni sulla strategia trovata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71B64-8AB9-1A9A-F52C-BE5CB7D448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tIns="216000"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it-IT" sz="1800" b="1" dirty="0"/>
              <a:t>Considerazioni:</a:t>
            </a:r>
          </a:p>
          <a:p>
            <a:pPr>
              <a:lnSpc>
                <a:spcPct val="130000"/>
              </a:lnSpc>
            </a:pPr>
            <a:r>
              <a:rPr lang="it-IT" dirty="0"/>
              <a:t>È possibile notare che il punto di manovra scelto sull’orbita iniziale è molto vicino al punto di partenza</a:t>
            </a:r>
          </a:p>
          <a:p>
            <a:pPr>
              <a:lnSpc>
                <a:spcPct val="130000"/>
              </a:lnSpc>
            </a:pPr>
            <a:r>
              <a:rPr lang="it-IT" dirty="0"/>
              <a:t>Essendo leggermente più indietro, il satellite è costretto a percorrere un giro quasi completo dell’orbita iniziale, con notevole dispendio di tempo</a:t>
            </a:r>
          </a:p>
          <a:p>
            <a:pPr marL="0" indent="0">
              <a:lnSpc>
                <a:spcPct val="130000"/>
              </a:lnSpc>
              <a:buNone/>
            </a:pPr>
            <a:endParaRPr lang="it-IT" dirty="0"/>
          </a:p>
          <a:p>
            <a:pPr marL="0" indent="0">
              <a:lnSpc>
                <a:spcPct val="130000"/>
              </a:lnSpc>
              <a:buNone/>
            </a:pPr>
            <a:r>
              <a:rPr lang="it-IT" sz="1800" b="1" dirty="0"/>
              <a:t>Possibile miglioramento:</a:t>
            </a:r>
          </a:p>
          <a:p>
            <a:pPr>
              <a:lnSpc>
                <a:spcPct val="130000"/>
              </a:lnSpc>
            </a:pPr>
            <a:r>
              <a:rPr lang="it-IT" u="sng" dirty="0"/>
              <a:t>Imporre il punto iniziale</a:t>
            </a:r>
            <a:r>
              <a:rPr lang="it-IT" dirty="0"/>
              <a:t> come primo punto di manovra</a:t>
            </a:r>
          </a:p>
          <a:p>
            <a:pPr>
              <a:lnSpc>
                <a:spcPct val="130000"/>
              </a:lnSpc>
            </a:pPr>
            <a:r>
              <a:rPr lang="it-IT" dirty="0"/>
              <a:t>Ripetere la procedura seguita precedentemente ma discretizzando soltanto l’orbita finale, trovando così una </a:t>
            </a:r>
            <a:r>
              <a:rPr lang="it-IT" u="sng" dirty="0"/>
              <a:t>nuova orbita di trasferimento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3312FD-108F-CE09-919E-1278F2C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4B877-B18F-E8F8-34FD-F009005F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A8CE7F20-8B07-EB0B-80AA-6CC79EFA8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2" y="1006331"/>
            <a:ext cx="5181600" cy="5236320"/>
          </a:xfrm>
        </p:spPr>
      </p:pic>
    </p:spTree>
    <p:extLst>
      <p:ext uri="{BB962C8B-B14F-4D97-AF65-F5344CB8AC3E}">
        <p14:creationId xmlns:p14="http://schemas.microsoft.com/office/powerpoint/2010/main" val="264374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535624" cy="590931"/>
          </a:xfrm>
        </p:spPr>
        <p:txBody>
          <a:bodyPr/>
          <a:lstStyle/>
          <a:p>
            <a:r>
              <a:rPr lang="it-IT" dirty="0"/>
              <a:t>Alternativa 2: confronto con la precedente strategia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6800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Costo complessivo impiegato dalla strategia: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precedente: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0070C0"/>
                    </a:solidFill>
                  </a:rPr>
                  <a:t> = </a:t>
                </a:r>
                <a:r>
                  <a:rPr lang="it-IT" dirty="0">
                    <a:solidFill>
                      <a:srgbClr val="0070C0"/>
                    </a:solidFill>
                  </a:rPr>
                  <a:t>5.0529</a:t>
                </a:r>
                <a:r>
                  <a:rPr lang="it-IT" sz="1600" dirty="0">
                    <a:solidFill>
                      <a:srgbClr val="0070C0"/>
                    </a:solidFill>
                  </a:rPr>
                  <a:t> km/s</a:t>
                </a:r>
                <a:endParaRPr lang="it-IT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scelta: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5.1306 km/s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La strategia scelta ha un </a:t>
                </a:r>
                <a:r>
                  <a:rPr lang="it-IT" u="sng" dirty="0">
                    <a:solidFill>
                      <a:srgbClr val="FF0000"/>
                    </a:solidFill>
                  </a:rPr>
                  <a:t>costo maggiore</a:t>
                </a:r>
                <a:r>
                  <a:rPr lang="it-IT" dirty="0"/>
                  <a:t> del 1.54%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t-IT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b="1" dirty="0"/>
                  <a:t>Tempo complessivo impiegato dalla strategia: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precedente: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= </a:t>
                </a:r>
                <a:r>
                  <a:rPr lang="it-IT" dirty="0">
                    <a:solidFill>
                      <a:srgbClr val="FF0000"/>
                    </a:solidFill>
                  </a:rPr>
                  <a:t>4.6951 </a:t>
                </a:r>
                <a:r>
                  <a:rPr lang="it-IT" sz="1600" dirty="0">
                    <a:solidFill>
                      <a:srgbClr val="FF0000"/>
                    </a:solidFill>
                  </a:rPr>
                  <a:t>h = </a:t>
                </a:r>
                <a:r>
                  <a:rPr lang="it-IT" dirty="0">
                    <a:solidFill>
                      <a:srgbClr val="FF0000"/>
                    </a:solidFill>
                  </a:rPr>
                  <a:t>16902.3642</a:t>
                </a:r>
                <a:r>
                  <a:rPr lang="it-IT" sz="1600" dirty="0">
                    <a:solidFill>
                      <a:srgbClr val="FF0000"/>
                    </a:solidFill>
                  </a:rPr>
                  <a:t> s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Strategia scelta: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0070C0"/>
                    </a:solidFill>
                  </a:rPr>
                  <a:t> = 2.4878 h = 8964.9024 s</a:t>
                </a:r>
                <a:endParaRPr lang="it-IT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La strategia scelta impiega un </a:t>
                </a:r>
                <a:r>
                  <a:rPr lang="it-IT" u="sng" dirty="0">
                    <a:solidFill>
                      <a:srgbClr val="0070C0"/>
                    </a:solidFill>
                  </a:rPr>
                  <a:t>tempo minore</a:t>
                </a:r>
                <a:r>
                  <a:rPr lang="it-IT" dirty="0"/>
                  <a:t> del 46.96%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2" y="1100546"/>
            <a:ext cx="5341663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69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257EB455-D2B0-6371-18EA-3247101B07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32000"/>
              <a:lstStyle/>
              <a:p>
                <a:pPr marL="0" marR="0" lvl="0" indent="0" algn="l" defTabSz="914400" rtl="0" eaLnBrk="1" fontAlgn="auto" latinLnBrk="0" hangingPunct="1">
                  <a:lnSpc>
                    <a:spcPct val="16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Idea di partenza: </a:t>
                </a:r>
                <a:r>
                  <a:rPr kumimoji="0" lang="it-IT" sz="17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sfruttare un impulso tangente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in un punto arbitrario sull’orbita iniziale per: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6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7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diminuire il costo del cambio di piano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attraverso un aumento di eccentricità e semiasse maggiore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6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7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correggere l’anomalia di pericentro</a:t>
                </a:r>
                <a:r>
                  <a:rPr kumimoji="0" lang="it-IT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senza ricorrere ad una manovra dedicata o ad impulsi secanti</a:t>
                </a:r>
                <a:endParaRPr kumimoji="0" lang="it-IT" sz="17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/>
                      <m:t>𝚫</m:t>
                    </m:r>
                    <m:sSub>
                      <m:sSubPr>
                        <m:ctrlPr>
                          <a:rPr lang="it-IT" sz="1700" b="1" i="1" smtClean="0"/>
                        </m:ctrlPr>
                      </m:sSubPr>
                      <m:e>
                        <m:r>
                          <a:rPr lang="it-IT" sz="1700" b="1" i="1" smtClean="0"/>
                          <m:t>𝒗</m:t>
                        </m:r>
                      </m:e>
                      <m:sub>
                        <m:r>
                          <a:rPr lang="it-IT" sz="1700" b="1" i="1" smtClean="0"/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5.3574 km/s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/>
                      <m:t>𝚫</m:t>
                    </m:r>
                    <m:sSub>
                      <m:sSubPr>
                        <m:ctrlPr>
                          <a:rPr lang="it-IT" sz="1700" b="1" i="1" smtClean="0"/>
                        </m:ctrlPr>
                      </m:sSubPr>
                      <m:e>
                        <m:r>
                          <a:rPr lang="it-IT" sz="1700" b="1" i="1" smtClean="0"/>
                          <m:t>𝒕</m:t>
                        </m:r>
                      </m:e>
                      <m:sub>
                        <m:r>
                          <a:rPr lang="it-IT" sz="1700" b="1" i="1" smtClean="0"/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7.8499 h = 28259.7957 s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257EB455-D2B0-6371-18EA-3247101B0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r="-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B99BFD4-77D9-4A91-1D0D-BFE8AE8CE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1" y="1083379"/>
            <a:ext cx="5637241" cy="519592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D21C0-C947-D6DC-C260-055534CC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467656" cy="590931"/>
          </a:xfrm>
        </p:spPr>
        <p:txBody>
          <a:bodyPr/>
          <a:lstStyle/>
          <a:p>
            <a:r>
              <a:rPr lang="it-IT" dirty="0"/>
              <a:t>Alternativa 3: manovra tangente in punto arbitrario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C40F27-E092-431D-E43F-1018357E31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180000"/>
              <a:lstStyle/>
              <a:p>
                <a:pPr>
                  <a:lnSpc>
                    <a:spcPct val="120000"/>
                  </a:lnSpc>
                </a:pPr>
                <a:r>
                  <a:rPr lang="it-IT" sz="1800" b="1" dirty="0"/>
                  <a:t>Parametri orbitali variati: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sz="1800" dirty="0"/>
              </a:p>
              <a:p>
                <a:pPr>
                  <a:lnSpc>
                    <a:spcPct val="120000"/>
                  </a:lnSpc>
                </a:pPr>
                <a:r>
                  <a:rPr lang="it-IT" sz="1800" b="1" dirty="0"/>
                  <a:t>Passaggi effettuati: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Raggiungere punto di tangenza: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b="1" dirty="0"/>
                  <a:t> = 6543 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Primo impulso: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b="1" dirty="0"/>
                  <a:t> = 0.6212 km/s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Percorrenza su orbita tangente: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sz="1600" b="1" dirty="0"/>
                  <a:t> = 7118 s</a:t>
                </a:r>
              </a:p>
              <a:p>
                <a:pPr>
                  <a:lnSpc>
                    <a:spcPct val="120000"/>
                  </a:lnSpc>
                </a:pPr>
                <a:r>
                  <a:rPr lang="it-IT" sz="1800" b="1" dirty="0"/>
                  <a:t>Punti critici: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Questa manovra è stata definita attraverso l’</a:t>
                </a:r>
                <a:r>
                  <a:rPr lang="it-IT" sz="1600" u="sng" dirty="0"/>
                  <a:t>imposizione del </a:t>
                </a:r>
                <a14:m>
                  <m:oMath xmlns:m="http://schemas.openxmlformats.org/officeDocument/2006/math">
                    <m:r>
                      <a:rPr lang="it-IT" sz="1600" b="0" i="1" u="sng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sz="1600" dirty="0"/>
                  <a:t> dell’orbita tangente in grado di assicurare l’allineamento con l’orbita finale a seguito del cambio di piano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Le orbite tangenti che soddisfano tale richiesta sono infinite: è stato scelto di </a:t>
                </a:r>
                <a:r>
                  <a:rPr lang="it-IT" sz="1600" u="sng" dirty="0"/>
                  <a:t>imporre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u="sng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u="sng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/>
                  <a:t> che minimizzasse il costo complessivo della strategia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C40F27-E092-431D-E43F-1018357E3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r="-1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B33E3E-F64B-56F3-A3A9-F5F588CD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C3E4A4-F08E-994D-3733-032BFA0D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536FB45F-0E63-C946-0075-656B9C114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1063464"/>
            <a:ext cx="5598458" cy="5235753"/>
          </a:xfrm>
        </p:spPr>
      </p:pic>
    </p:spTree>
    <p:extLst>
      <p:ext uri="{BB962C8B-B14F-4D97-AF65-F5344CB8AC3E}">
        <p14:creationId xmlns:p14="http://schemas.microsoft.com/office/powerpoint/2010/main" val="195073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41012-DED4-B3B0-BBE3-1AE1F1BF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9467656" cy="590931"/>
          </a:xfrm>
        </p:spPr>
        <p:txBody>
          <a:bodyPr/>
          <a:lstStyle/>
          <a:p>
            <a:r>
              <a:rPr lang="it-IT" dirty="0"/>
              <a:t>Alternativa 3: manovra tangente in punto arbitrario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3F9DF7-77A1-FC09-60FA-59C05C4E0D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360000"/>
              <a:lstStyle/>
              <a:p>
                <a:pPr>
                  <a:lnSpc>
                    <a:spcPct val="120000"/>
                  </a:lnSpc>
                </a:pPr>
                <a:r>
                  <a:rPr lang="it-IT" b="1" dirty="0"/>
                  <a:t>Come si trova il parametro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b="1" dirty="0"/>
                  <a:t> da imporre nella manovra?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it-IT" sz="1600" dirty="0"/>
                  <a:t>Avendo nota l’orbita finale e l’inclinazione del piano orbitale iniziale, è possibile sfruttare le </a:t>
                </a:r>
                <a:r>
                  <a:rPr lang="it-IT" sz="1600" u="sng" dirty="0"/>
                  <a:t>formule per il cambio di piano</a:t>
                </a:r>
                <a:r>
                  <a:rPr lang="it-IT" sz="1600" dirty="0"/>
                  <a:t> per ottenere la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sz="1600" dirty="0"/>
                  <a:t> necessaria sul piano iniziale e i punti di cambio piano disponibili.</a:t>
                </a:r>
              </a:p>
              <a:p>
                <a:pPr>
                  <a:lnSpc>
                    <a:spcPct val="120000"/>
                  </a:lnSpc>
                </a:pPr>
                <a:r>
                  <a:rPr lang="it-IT" b="1" dirty="0"/>
                  <a:t>Come e perché è stato scelto l’impulso iniziale?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it-IT" sz="1600" dirty="0"/>
                  <a:t>Il </a:t>
                </a:r>
                <a:r>
                  <a:rPr lang="it-IT" sz="1600" u="sng" dirty="0"/>
                  <a:t>problema</a:t>
                </a:r>
                <a:r>
                  <a:rPr lang="it-IT" sz="1600" dirty="0"/>
                  <a:t> finora descritto risulta </a:t>
                </a:r>
                <a:r>
                  <a:rPr lang="it-IT" sz="1600" u="sng" dirty="0"/>
                  <a:t>sotto determinato</a:t>
                </a:r>
                <a:r>
                  <a:rPr lang="it-IT" sz="1600" dirty="0"/>
                  <a:t>, pertanto le orbite tangenti possibili sono infinite. Anziché imporre classicamente il punto di manovra (o altre condizioni), è stato scelto di studiare </a:t>
                </a:r>
                <a:r>
                  <a:rPr lang="it-IT" sz="1600" u="sng" dirty="0"/>
                  <a:t>graficamente</a:t>
                </a:r>
                <a:r>
                  <a:rPr lang="it-IT" sz="1600" dirty="0"/>
                  <a:t> il costo complessivo della strategia in funzione dell’impulso iniziale e di scegliere il punto di costo minimo.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3F9DF7-77A1-FC09-60FA-59C05C4E0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55F7F3B-1DBA-BC99-D7EB-E62FC0746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9692"/>
            <a:ext cx="5504329" cy="455847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9EBFC9-72C5-4AB1-DD07-B9BA5860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7BC08F-B3A7-FD0D-0053-2320BA2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57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22FFF-BDAA-66D0-6397-FBB0CD4A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304179" cy="590931"/>
          </a:xfrm>
        </p:spPr>
        <p:txBody>
          <a:bodyPr/>
          <a:lstStyle/>
          <a:p>
            <a:r>
              <a:rPr lang="it-IT" dirty="0"/>
              <a:t>Alternativa 3: manovra di cambio piano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C21FD3-3E1E-E6E0-5BD9-EEB20C93B6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36000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b="1" dirty="0"/>
                  <a:t>Parametri orbitali variati: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it-IT" sz="1800" dirty="0"/>
              </a:p>
              <a:p>
                <a:pPr>
                  <a:lnSpc>
                    <a:spcPct val="150000"/>
                  </a:lnSpc>
                </a:pPr>
                <a:r>
                  <a:rPr lang="it-IT" sz="1800" b="1" dirty="0"/>
                  <a:t>Passaggi effettuati: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600" dirty="0"/>
                  <a:t>Secondo impulso: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sz="1600" b="1" dirty="0"/>
                  <a:t> = 4.6024 km/s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600" dirty="0"/>
                  <a:t>Percorrenza su orbita di cambio piano: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sz="1600" b="1" dirty="0"/>
                  <a:t> = 8605 s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800" b="1" dirty="0"/>
                  <a:t>Osservazioni: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600" dirty="0"/>
                  <a:t>L’</a:t>
                </a:r>
                <a:r>
                  <a:rPr lang="it-IT" sz="1600" u="sng" dirty="0"/>
                  <a:t>orbita di cambio piano e l’orbita finale sono allineate</a:t>
                </a:r>
                <a:r>
                  <a:rPr lang="it-IT" sz="1600" dirty="0"/>
                  <a:t>, come previsto in precedenza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600" dirty="0"/>
                  <a:t>Il </a:t>
                </a:r>
                <a:r>
                  <a:rPr lang="it-IT" sz="1600" u="sng" dirty="0"/>
                  <a:t>costo della manovra è esiguo</a:t>
                </a:r>
                <a:r>
                  <a:rPr lang="it-IT" sz="1600" dirty="0"/>
                  <a:t> se comparato ai cambi di piano visti nelle precedenti strategie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C21FD3-3E1E-E6E0-5BD9-EEB20C93B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383F42B-37F8-071A-BBFC-A1963D704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1152835"/>
            <a:ext cx="5553633" cy="5172191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D0F362-9997-81AA-3826-4A9939B0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994408-34CA-C877-9635-A7762CC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E1623-5E3A-7C6B-484D-353B826D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962547" cy="590931"/>
          </a:xfrm>
        </p:spPr>
        <p:txBody>
          <a:bodyPr/>
          <a:lstStyle/>
          <a:p>
            <a:r>
              <a:rPr lang="it-IT" dirty="0"/>
              <a:t>Alternativa 3: manovra bitangente 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CE70B3E-C77D-E0C3-B156-B147F6790FA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180000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1800" b="1" dirty="0"/>
                  <a:t>Parametri orbitali variati:</a:t>
                </a: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it-IT" sz="1800" dirty="0"/>
              </a:p>
              <a:p>
                <a:pPr>
                  <a:lnSpc>
                    <a:spcPct val="120000"/>
                  </a:lnSpc>
                </a:pPr>
                <a:r>
                  <a:rPr lang="it-IT" sz="1800" b="1" dirty="0"/>
                  <a:t>Passaggi effettuati: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Terzo impulso: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sz="1600" b="1" dirty="0"/>
                  <a:t> = 0.1338 km/s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Percorrenza su orbita bitangente: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sz="1600" b="1" dirty="0"/>
                  <a:t> = 5632 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Quarto impulso: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sz="1600" b="1" dirty="0"/>
                  <a:t> = 0.00004 km/s</a:t>
                </a:r>
                <a:endParaRPr lang="it-IT" sz="1600" dirty="0"/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Percorrenza su orbita finale: </a:t>
                </a:r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it-IT" sz="1600" b="1" dirty="0"/>
                  <a:t> = 362 s</a:t>
                </a:r>
                <a:endParaRPr lang="it-IT" sz="1600" dirty="0"/>
              </a:p>
              <a:p>
                <a:pPr>
                  <a:lnSpc>
                    <a:spcPct val="120000"/>
                  </a:lnSpc>
                </a:pPr>
                <a:r>
                  <a:rPr lang="it-IT" sz="1800" b="1" dirty="0"/>
                  <a:t>Osservazioni: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Il secondo impulso della manovra è esiguo in quanto gli apocentri delle orbite di cambio piano e finale sono molto vicini tra loro (323 m di distanza)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it-IT" sz="1600" dirty="0"/>
                  <a:t>Sarebbe possibile sostituire la manovra con un singolo impulso nell’</a:t>
                </a:r>
                <a:r>
                  <a:rPr lang="it-IT" sz="1600" dirty="0" err="1"/>
                  <a:t>apocentro</a:t>
                </a:r>
                <a:r>
                  <a:rPr lang="it-IT" sz="1600" dirty="0"/>
                  <a:t> imponendo la coincidenza dei due apocentri invece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/>
                  <a:t> durante la definizione della manovra tangente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CE70B3E-C77D-E0C3-B156-B147F6790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r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F1A31D8-8D18-884E-AA64-B3DE6981D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56115"/>
            <a:ext cx="5558117" cy="5165631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6D556A-39C0-3A67-18BF-5CD069E1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CBC6A6-33F2-E093-2636-578942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67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7211509-AD95-BFEB-81A9-2C0915E9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2" y="1255706"/>
            <a:ext cx="6663736" cy="491995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D874399-DC43-3F8B-E8ED-9211C2BEA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270640"/>
            <a:ext cx="4867046" cy="48768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FB0A883-A577-92E1-A62C-0B5DBE5BD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04947"/>
            <a:ext cx="5181600" cy="484810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9ADE6-6702-82AE-AFC1-57D895FE0C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93EBE2-40A8-4A58-A662-B832B6C83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5C6A054-F546-BB81-046D-290F060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0072F3-5290-A1B1-74E4-ED69C98F8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B17A5B1-AB93-562A-4D11-91DBC3794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468000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it-IT" sz="1700" b="1" dirty="0"/>
                  <a:t>Idea di partenza</a:t>
                </a:r>
                <a:r>
                  <a:rPr lang="it-IT" sz="1700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700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700" u="sng" dirty="0"/>
                  <a:t> più basso possibile</a:t>
                </a:r>
              </a:p>
              <a:p>
                <a:pPr>
                  <a:lnSpc>
                    <a:spcPct val="160000"/>
                  </a:lnSpc>
                </a:pPr>
                <a:r>
                  <a:rPr lang="it-IT" sz="1700" b="1" dirty="0"/>
                  <a:t>Risultato</a:t>
                </a:r>
                <a:r>
                  <a:rPr lang="it-IT" sz="1700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700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700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1700" u="sng" dirty="0"/>
                  <a:t> vicino al minimo e tempo di manovra fortemente ridotto</a:t>
                </a:r>
                <a:endParaRPr lang="it-IT" sz="1700" dirty="0"/>
              </a:p>
              <a:p>
                <a:pPr marL="0" indent="0">
                  <a:buNone/>
                </a:pPr>
                <a:endParaRPr lang="it-IT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5.1306 km/s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7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1700" b="1" i="1" smtClean="0"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it-IT" sz="1700" b="1" dirty="0"/>
                  <a:t> = 2.4878 h = 8964.9024 s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88" r="-1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2" y="890791"/>
            <a:ext cx="5341663" cy="507641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7B988-3C93-D31E-A057-91AEB82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7A1492-E05A-9A8F-2F51-E9FE17A8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360000" tIns="900000" rIns="90000"/>
          <a:lstStyle/>
          <a:p>
            <a:pPr marL="0" indent="0">
              <a:buNone/>
            </a:pPr>
            <a:r>
              <a:rPr lang="it-IT" sz="2400" b="1" dirty="0"/>
              <a:t>Step per definire la manovra:</a:t>
            </a:r>
            <a:endParaRPr lang="it-IT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Trovare la manovra a due impulsi che minimizzi il costo per passare da orbita iniziale a finale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Studiare tale manovra e fare delle considerazioni su possibili miglioramenti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it-IT" sz="2000" dirty="0"/>
              <a:t>Trovare una nuova manovra migliorativa e confrontarla con la precedente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7A48F-C302-085A-D58E-E51E98E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C21A3B-986C-FBB4-1EAF-17E7880A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52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1086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Confronto con altre strategie standard</vt:lpstr>
      <vt:lpstr>Alternativa 1</vt:lpstr>
      <vt:lpstr>Alternativa 2: Strategia Secante</vt:lpstr>
      <vt:lpstr>Alternativa 2: Strategia Secante</vt:lpstr>
      <vt:lpstr>Alternativa 2: trovare la manovra che minimizzi il costo</vt:lpstr>
      <vt:lpstr>Alternativa 2: considerazioni sulla strategia trovata</vt:lpstr>
      <vt:lpstr>Alternativa 2: confronto con la precedente strategia</vt:lpstr>
      <vt:lpstr>Alternativa 3: Strategia Tangente</vt:lpstr>
      <vt:lpstr>Alternativa 3: manovra tangente in punto arbitrario</vt:lpstr>
      <vt:lpstr>Alternativa 3: manovra tangente in punto arbitrario</vt:lpstr>
      <vt:lpstr>Alternativa 3: manovra di cambio piano</vt:lpstr>
      <vt:lpstr>Alternativa 3: manovra bitangente AP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Alex Cristian Turcu</cp:lastModifiedBy>
  <cp:revision>13</cp:revision>
  <dcterms:created xsi:type="dcterms:W3CDTF">2023-01-04T14:38:41Z</dcterms:created>
  <dcterms:modified xsi:type="dcterms:W3CDTF">2023-01-07T19:28:38Z</dcterms:modified>
</cp:coreProperties>
</file>