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79" d="100"/>
          <a:sy n="79" d="100"/>
        </p:scale>
        <p:origin x="1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06/01/2023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 algn="l">
              <a:defRPr sz="1600"/>
            </a:lvl1pPr>
            <a:lvl2pPr algn="l">
              <a:defRPr sz="1400"/>
            </a:lvl2pPr>
            <a:lvl3pPr algn="l">
              <a:defRPr sz="12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06/01/2023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06/01/2023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06/01/2023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06/01/2023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06/01/2023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/>
              <a:t>Gruppo C13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32619-2666-2825-151C-FBFCD9D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trovare la manovra che minimizzi il costo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396000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Idea di base: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iniziale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finale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per ogni possibile coppia di punti, trovare tutte le possibili orbite di trasferimento variando il parametro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le orbite ellittiche valide controllandone l’eccentricità attraverso il </a:t>
                </a:r>
                <a:r>
                  <a:rPr lang="it-IT" u="sng" dirty="0"/>
                  <a:t>grafico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l’orbita che in assoluto presenti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 minimo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478A47-10ED-20F3-8DC6-247B45D3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3192B-9275-7800-DF9B-ACBB9DF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6A8BC4C5-C1D2-9ED6-2A22-A521E6339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300899"/>
            <a:ext cx="5381520" cy="42096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/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lang="it-IT" sz="1600" i="1" dirty="0"/>
                  <a:t>Grafico dell’eccentricità al variare del parametro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sz="1600" i="1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8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ABD0E-F9D6-4409-9519-7BA27A4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297353" cy="590931"/>
          </a:xfrm>
        </p:spPr>
        <p:txBody>
          <a:bodyPr/>
          <a:lstStyle/>
          <a:p>
            <a:r>
              <a:rPr lang="it-IT" dirty="0"/>
              <a:t>Alternativa 2: considerazioni sulla strategia trovata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71B64-8AB9-1A9A-F52C-BE5CB7D44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tIns="216000"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Considerazioni:</a:t>
            </a:r>
          </a:p>
          <a:p>
            <a:pPr>
              <a:lnSpc>
                <a:spcPct val="130000"/>
              </a:lnSpc>
            </a:pPr>
            <a:r>
              <a:rPr lang="it-IT" dirty="0"/>
              <a:t>È possibile notare che il punto di manovra scelto sull’orbita iniziale è molto vicino al punto di partenza</a:t>
            </a:r>
          </a:p>
          <a:p>
            <a:pPr>
              <a:lnSpc>
                <a:spcPct val="130000"/>
              </a:lnSpc>
            </a:pPr>
            <a:r>
              <a:rPr lang="it-IT" dirty="0"/>
              <a:t>Essendo leggermente più indietro, il satellite è costretto a percorrere un giro quasi completo dell’orbita iniziale, con notevole dispendio di tempo</a:t>
            </a:r>
          </a:p>
          <a:p>
            <a:pPr marL="0" indent="0">
              <a:lnSpc>
                <a:spcPct val="130000"/>
              </a:lnSpc>
              <a:buNone/>
            </a:pPr>
            <a:endParaRPr lang="it-IT" dirty="0"/>
          </a:p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Possibile miglioramento:</a:t>
            </a:r>
          </a:p>
          <a:p>
            <a:pPr>
              <a:lnSpc>
                <a:spcPct val="130000"/>
              </a:lnSpc>
            </a:pPr>
            <a:r>
              <a:rPr lang="it-IT" dirty="0"/>
              <a:t>Imporre il punto iniziale come primo punto di manovra</a:t>
            </a:r>
          </a:p>
          <a:p>
            <a:pPr>
              <a:lnSpc>
                <a:spcPct val="130000"/>
              </a:lnSpc>
            </a:pPr>
            <a:r>
              <a:rPr lang="it-IT" dirty="0"/>
              <a:t>Ripetere la procedura seguita precedentemente ma discretizzando soltanto l’orbita finale, trovando così una nuova orbita di trasferimento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3312FD-108F-CE09-919E-1278F2C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4B877-B18F-E8F8-34FD-F009005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8CE7F20-8B07-EB0B-80AA-6CC79EFA8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02" y="1006331"/>
            <a:ext cx="5181600" cy="5236321"/>
          </a:xfrm>
        </p:spPr>
      </p:pic>
    </p:spTree>
    <p:extLst>
      <p:ext uri="{BB962C8B-B14F-4D97-AF65-F5344CB8AC3E}">
        <p14:creationId xmlns:p14="http://schemas.microsoft.com/office/powerpoint/2010/main" val="264374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535624" cy="590931"/>
          </a:xfrm>
        </p:spPr>
        <p:txBody>
          <a:bodyPr/>
          <a:lstStyle/>
          <a:p>
            <a:r>
              <a:rPr lang="it-IT" dirty="0"/>
              <a:t>Alternativa 2: confronto con la precedente strategia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Costo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</a:t>
                </a:r>
                <a:r>
                  <a:rPr lang="it-IT" dirty="0">
                    <a:solidFill>
                      <a:srgbClr val="0070C0"/>
                    </a:solidFill>
                  </a:rPr>
                  <a:t>5.0529</a:t>
                </a:r>
                <a:r>
                  <a:rPr lang="it-IT" sz="1600" dirty="0">
                    <a:solidFill>
                      <a:srgbClr val="0070C0"/>
                    </a:solidFill>
                  </a:rPr>
                  <a:t> km/s</a:t>
                </a: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5.1306 km/s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ha un </a:t>
                </a:r>
                <a:r>
                  <a:rPr lang="it-IT" u="sng" dirty="0">
                    <a:solidFill>
                      <a:srgbClr val="FF0000"/>
                    </a:solidFill>
                  </a:rPr>
                  <a:t>costo maggiore</a:t>
                </a:r>
                <a:r>
                  <a:rPr lang="it-IT" dirty="0"/>
                  <a:t> del 1.54%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Tempo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</a:t>
                </a:r>
                <a:r>
                  <a:rPr lang="it-IT" dirty="0">
                    <a:solidFill>
                      <a:srgbClr val="FF0000"/>
                    </a:solidFill>
                  </a:rPr>
                  <a:t>4.6951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 = </a:t>
                </a:r>
                <a:r>
                  <a:rPr lang="it-IT" dirty="0">
                    <a:solidFill>
                      <a:srgbClr val="FF0000"/>
                    </a:solidFill>
                  </a:rPr>
                  <a:t>16902.3642</a:t>
                </a:r>
                <a:r>
                  <a:rPr lang="it-IT" sz="1600" dirty="0">
                    <a:solidFill>
                      <a:srgbClr val="FF0000"/>
                    </a:solidFill>
                  </a:rPr>
                  <a:t> 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2.4878 h = 8964.9024 s</a:t>
                </a:r>
                <a:endParaRPr lang="it-IT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impiega un </a:t>
                </a:r>
                <a:r>
                  <a:rPr lang="it-IT" u="sng" dirty="0">
                    <a:solidFill>
                      <a:srgbClr val="0070C0"/>
                    </a:solidFill>
                  </a:rPr>
                  <a:t>tempo minore</a:t>
                </a:r>
                <a:r>
                  <a:rPr lang="it-IT" dirty="0"/>
                  <a:t> del 46.96%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9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7211509-AD95-BFEB-81A9-2C0915E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2" y="1255706"/>
            <a:ext cx="6663736" cy="491995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874399-DC43-3F8B-E8ED-9211C2BEA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270640"/>
            <a:ext cx="4867046" cy="4876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FB0A883-A577-92E1-A62C-0B5DBE5BD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04947"/>
            <a:ext cx="5181600" cy="484810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9ADE6-6702-82AE-AFC1-57D895FE0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3EBE2-40A8-4A58-A662-B832B6C83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0072F3-5290-A1B1-74E4-ED69C98F8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17A5B1-AB93-562A-4D11-91DBC37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Idea di partenza</a:t>
                </a:r>
                <a:r>
                  <a:rPr lang="it-IT" sz="1700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più basso possibile</a:t>
                </a:r>
              </a:p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Risultato</a:t>
                </a:r>
                <a:r>
                  <a:rPr lang="it-IT" sz="1700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vicino al minimo e tempo di manovra fortemente ridotto</a:t>
                </a:r>
                <a:endParaRPr lang="it-IT" sz="1700" dirty="0"/>
              </a:p>
              <a:p>
                <a:pPr marL="0" indent="0">
                  <a:buNone/>
                </a:pPr>
                <a:endParaRPr lang="it-IT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5.1306 km/s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2.4878 h = 8964.9024 s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8" r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7B988-3C93-D31E-A057-91AEB82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7A1492-E05A-9A8F-2F51-E9FE17A8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900000" rIns="90000"/>
          <a:lstStyle/>
          <a:p>
            <a:pPr marL="0" indent="0">
              <a:buNone/>
            </a:pPr>
            <a:r>
              <a:rPr lang="it-IT" sz="2400" b="1" dirty="0"/>
              <a:t>Step per definire la manovra:</a:t>
            </a:r>
            <a:endParaRPr lang="it-IT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la manovra a due impulsi che minimizzi il costo per passare da orbita iniziale a finale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Studiare tale manovra e fare delle considerazioni su possibili miglioramenti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una nuova manovra migliorativa e confrontarla con la precedente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7A48F-C302-085A-D58E-E51E98E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21A3B-986C-FBB4-1EAF-17E7880A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5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584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Confronto con altre strategie standard</vt:lpstr>
      <vt:lpstr>Alternativa 1</vt:lpstr>
      <vt:lpstr>Alternativa 2: Strategia Secante</vt:lpstr>
      <vt:lpstr>Alternativa 2: Strategia Secante</vt:lpstr>
      <vt:lpstr>Alternativa 2: trovare la manovra che minimizzi il costo</vt:lpstr>
      <vt:lpstr>Alternativa 2: considerazioni sulla strategia trovata</vt:lpstr>
      <vt:lpstr>Alternativa 2: confronto con la precedente strategia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Alex Cristian Turcu</cp:lastModifiedBy>
  <cp:revision>8</cp:revision>
  <dcterms:created xsi:type="dcterms:W3CDTF">2023-01-04T14:38:41Z</dcterms:created>
  <dcterms:modified xsi:type="dcterms:W3CDTF">2023-01-06T20:20:44Z</dcterms:modified>
</cp:coreProperties>
</file>