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13"/>
  </p:notesMasterIdLst>
  <p:sldIdLst>
    <p:sldId id="270" r:id="rId2"/>
    <p:sldId id="271" r:id="rId3"/>
    <p:sldId id="279" r:id="rId4"/>
    <p:sldId id="278" r:id="rId5"/>
    <p:sldId id="275" r:id="rId6"/>
    <p:sldId id="276" r:id="rId7"/>
    <p:sldId id="274" r:id="rId8"/>
    <p:sldId id="273" r:id="rId9"/>
    <p:sldId id="277" r:id="rId10"/>
    <p:sldId id="257" r:id="rId11"/>
    <p:sldId id="272" r:id="rId12"/>
  </p:sldIdLst>
  <p:sldSz cx="12192000" cy="6858000"/>
  <p:notesSz cx="6858000" cy="9144000"/>
  <p:embeddedFontLst>
    <p:embeddedFont>
      <p:font typeface="Playfair Display" panose="020B0604020202020204" charset="0"/>
      <p:regular r:id="rId14"/>
      <p:bold r:id="rId15"/>
      <p:italic r:id="rId16"/>
      <p:boldItalic r:id="rId17"/>
    </p:embeddedFont>
    <p:embeddedFont>
      <p:font typeface="Montserrat" panose="020B060402020202020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Lato Light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E4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8898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0945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9664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4896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4376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2427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5654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3195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770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4191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9531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3768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fair Display"/>
              <a:buNone/>
              <a:defRPr sz="4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fair Display"/>
              <a:buNone/>
              <a:defRPr sz="4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fair Display"/>
              <a:buNone/>
              <a:defRPr sz="4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9313331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tx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fld id="{00000000-1234-1234-1234-123412341234}" type="slidenum">
              <a:rPr lang="en-PH" smtClean="0"/>
              <a:pPr/>
              <a:t>‹#›</a:t>
            </a:fld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fair Display"/>
              <a:buNone/>
              <a:defRPr sz="4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fair Display"/>
              <a:buNone/>
              <a:defRPr sz="4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fair Display"/>
              <a:buNone/>
              <a:defRPr sz="4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fair Display"/>
              <a:buNone/>
              <a:defRPr sz="4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10.jpeg"/><Relationship Id="rId4" Type="http://schemas.openxmlformats.org/officeDocument/2006/relationships/image" Target="../media/image1.png"/><Relationship Id="rId9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1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1593370" y="1465846"/>
            <a:ext cx="8872268" cy="1856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b="1" dirty="0" smtClean="0">
                <a:solidFill>
                  <a:schemeClr val="dk1"/>
                </a:solidFill>
                <a:latin typeface="Montserrat"/>
                <a:sym typeface="Montserrat"/>
              </a:rPr>
              <a:t>Implementarea unui sistem software de tip Smart Home</a:t>
            </a:r>
            <a:endParaRPr lang="ro-RO" b="1" dirty="0"/>
          </a:p>
        </p:txBody>
      </p:sp>
      <p:sp>
        <p:nvSpPr>
          <p:cNvPr id="98" name="Shape 98"/>
          <p:cNvSpPr txBox="1"/>
          <p:nvPr/>
        </p:nvSpPr>
        <p:spPr>
          <a:xfrm>
            <a:off x="7331318" y="5185248"/>
            <a:ext cx="2008890" cy="779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Absolvent</a:t>
            </a:r>
            <a:r>
              <a:rPr lang="en-PH" sz="1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lang="ro-RO" sz="1800" dirty="0" smtClean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 b="1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Nicu</a:t>
            </a:r>
            <a:r>
              <a:rPr lang="ro-RO" sz="18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șor TURCU</a:t>
            </a:r>
            <a:endParaRPr b="1" dirty="0"/>
          </a:p>
        </p:txBody>
      </p:sp>
      <p:pic>
        <p:nvPicPr>
          <p:cNvPr id="6" name="Picture 5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97"/>
          <p:cNvSpPr txBox="1"/>
          <p:nvPr/>
        </p:nvSpPr>
        <p:spPr>
          <a:xfrm>
            <a:off x="1593370" y="6130454"/>
            <a:ext cx="8872268" cy="48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 smtClean="0">
                <a:solidFill>
                  <a:schemeClr val="dk1"/>
                </a:solidFill>
                <a:latin typeface="Montserrat"/>
                <a:sym typeface="Montserrat"/>
              </a:rPr>
              <a:t>Sesiunea: Iulie 2018</a:t>
            </a:r>
          </a:p>
        </p:txBody>
      </p:sp>
      <p:sp>
        <p:nvSpPr>
          <p:cNvPr id="10" name="Shape 98"/>
          <p:cNvSpPr txBox="1"/>
          <p:nvPr/>
        </p:nvSpPr>
        <p:spPr>
          <a:xfrm>
            <a:off x="2317404" y="5194628"/>
            <a:ext cx="4189539" cy="79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ro-RO" sz="1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Coordonator științific</a:t>
            </a:r>
            <a:r>
              <a:rPr lang="en-PH" sz="1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lang="ro-RO" sz="1800" dirty="0" smtClean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ctr"/>
            <a:r>
              <a:rPr lang="ro-RO" sz="18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Lector </a:t>
            </a:r>
            <a:r>
              <a:rPr lang="ro-RO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doctor Cristian FRĂSINARU</a:t>
            </a:r>
            <a:endParaRPr b="1" dirty="0"/>
          </a:p>
        </p:txBody>
      </p:sp>
      <p:sp>
        <p:nvSpPr>
          <p:cNvPr id="11" name="Shape 97"/>
          <p:cNvSpPr txBox="1"/>
          <p:nvPr/>
        </p:nvSpPr>
        <p:spPr>
          <a:xfrm>
            <a:off x="1593370" y="331351"/>
            <a:ext cx="8872268" cy="1230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800" dirty="0" smtClean="0">
                <a:solidFill>
                  <a:schemeClr val="dk1"/>
                </a:solidFill>
                <a:latin typeface="Montserrat"/>
                <a:sym typeface="Montserrat"/>
              </a:rPr>
              <a:t>Universitatea Alexandru Ioan Cuza Iași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800" dirty="0" smtClean="0">
                <a:solidFill>
                  <a:schemeClr val="dk1"/>
                </a:solidFill>
                <a:latin typeface="Montserrat"/>
                <a:sym typeface="Montserrat"/>
              </a:rPr>
              <a:t>Facultatea de Informatică</a:t>
            </a:r>
            <a:endParaRPr lang="ro-RO" sz="9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3072" y="3090927"/>
            <a:ext cx="1928220" cy="189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08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0" y="2837154"/>
            <a:ext cx="12191999" cy="1364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7200" dirty="0" smtClean="0">
                <a:solidFill>
                  <a:schemeClr val="tx1"/>
                </a:solidFill>
                <a:latin typeface="Montserrat"/>
                <a:sym typeface="Montserrat"/>
              </a:rPr>
              <a:t>Întrebări?</a:t>
            </a:r>
            <a:endParaRPr sz="2400" dirty="0">
              <a:solidFill>
                <a:schemeClr val="tx1"/>
              </a:solidFill>
            </a:endParaRPr>
          </a:p>
        </p:txBody>
      </p:sp>
      <p:pic>
        <p:nvPicPr>
          <p:cNvPr id="8" name="Picture 7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0" y="2837154"/>
            <a:ext cx="12191999" cy="1364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6000" b="1" dirty="0" smtClean="0">
                <a:solidFill>
                  <a:schemeClr val="tx1"/>
                </a:solidFill>
                <a:latin typeface="Montserrat"/>
                <a:sym typeface="Montserrat"/>
              </a:rPr>
              <a:t>Mulțumesc pentru atenție!</a:t>
            </a:r>
            <a:endParaRPr sz="1800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95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b="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Cuprins</a:t>
            </a:r>
            <a:endParaRPr dirty="0"/>
          </a:p>
        </p:txBody>
      </p:sp>
      <p:sp>
        <p:nvSpPr>
          <p:cNvPr id="113" name="Shape 113"/>
          <p:cNvSpPr txBox="1"/>
          <p:nvPr/>
        </p:nvSpPr>
        <p:spPr>
          <a:xfrm>
            <a:off x="660903" y="1611516"/>
            <a:ext cx="9322809" cy="4245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ro-RO" sz="2800" dirty="0" smtClean="0">
                <a:solidFill>
                  <a:schemeClr val="tx1"/>
                </a:solidFill>
                <a:latin typeface="Lato Light"/>
                <a:ea typeface="Lato Light"/>
                <a:cs typeface="Lato Light"/>
                <a:sym typeface="Lato Light"/>
              </a:rPr>
              <a:t>1. Introducere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ro-RO" sz="2800" dirty="0" smtClean="0">
                <a:solidFill>
                  <a:schemeClr val="tx1"/>
                </a:solidFill>
                <a:latin typeface="Lato Light"/>
                <a:sym typeface="Lato Light"/>
              </a:rPr>
              <a:t>2</a:t>
            </a:r>
            <a:r>
              <a:rPr lang="ro-RO" sz="2800" dirty="0" smtClean="0">
                <a:solidFill>
                  <a:schemeClr val="tx1"/>
                </a:solidFill>
                <a:latin typeface="Lato Light"/>
                <a:sym typeface="Lato Light"/>
              </a:rPr>
              <a:t>. Arhitectura sistemului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ro-RO" sz="2800" dirty="0" smtClean="0">
                <a:solidFill>
                  <a:schemeClr val="tx1"/>
                </a:solidFill>
                <a:latin typeface="Lato Light"/>
                <a:sym typeface="Lato Light"/>
              </a:rPr>
              <a:t>3. Dispozitive implementate</a:t>
            </a:r>
            <a:endParaRPr lang="ro-RO" sz="2800" dirty="0" smtClean="0">
              <a:solidFill>
                <a:schemeClr val="tx1"/>
              </a:solidFill>
              <a:latin typeface="Lato Light"/>
              <a:sym typeface="Lato Light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ro-RO" sz="2800" dirty="0" smtClean="0">
                <a:solidFill>
                  <a:schemeClr val="tx1"/>
                </a:solidFill>
                <a:latin typeface="Lato Light"/>
                <a:sym typeface="Lato Light"/>
              </a:rPr>
              <a:t>3. </a:t>
            </a:r>
            <a:r>
              <a:rPr lang="ro-RO" sz="2800" dirty="0" smtClean="0">
                <a:solidFill>
                  <a:schemeClr val="tx1"/>
                </a:solidFill>
                <a:latin typeface="Lato Light"/>
                <a:sym typeface="Lato Light"/>
              </a:rPr>
              <a:t>Direcții </a:t>
            </a:r>
            <a:r>
              <a:rPr lang="ro-RO" sz="2800" dirty="0" smtClean="0">
                <a:solidFill>
                  <a:schemeClr val="tx1"/>
                </a:solidFill>
                <a:latin typeface="Lato Light"/>
                <a:sym typeface="Lato Light"/>
              </a:rPr>
              <a:t>de dezvoltare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ro-RO" sz="2800" dirty="0" smtClean="0">
                <a:solidFill>
                  <a:schemeClr val="tx1"/>
                </a:solidFill>
                <a:latin typeface="Lato Light"/>
                <a:sym typeface="Lato Light"/>
              </a:rPr>
              <a:t>3. Concluzii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7955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b="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Introducere</a:t>
            </a:r>
            <a:endParaRPr dirty="0"/>
          </a:p>
        </p:txBody>
      </p:sp>
      <p:sp>
        <p:nvSpPr>
          <p:cNvPr id="113" name="Shape 113"/>
          <p:cNvSpPr txBox="1"/>
          <p:nvPr/>
        </p:nvSpPr>
        <p:spPr>
          <a:xfrm>
            <a:off x="660903" y="1611516"/>
            <a:ext cx="9322809" cy="4245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o-RO" sz="2800" dirty="0" smtClean="0">
                <a:solidFill>
                  <a:schemeClr val="tx1"/>
                </a:solidFill>
                <a:latin typeface="Lato Light"/>
                <a:sym typeface="Lato Light"/>
              </a:rPr>
              <a:t>De ce Smart Home?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o-RO" sz="2800" dirty="0" smtClean="0">
                <a:solidFill>
                  <a:schemeClr val="tx1"/>
                </a:solidFill>
                <a:latin typeface="Lato Light"/>
                <a:sym typeface="Lato Light"/>
              </a:rPr>
              <a:t>etc</a:t>
            </a:r>
            <a:endParaRPr lang="ro-RO" sz="2800" dirty="0" smtClean="0">
              <a:solidFill>
                <a:schemeClr val="tx1"/>
              </a:solidFill>
              <a:latin typeface="Lato Light"/>
              <a:sym typeface="Lato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2477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b="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Arhitectura sistemului</a:t>
            </a:r>
            <a:endParaRPr dirty="0"/>
          </a:p>
        </p:txBody>
      </p:sp>
      <p:sp>
        <p:nvSpPr>
          <p:cNvPr id="114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4</a:t>
            </a:fld>
            <a:endParaRPr lang="en-PH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7489" y="1297884"/>
            <a:ext cx="9641940" cy="542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0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326" t="15635" r="10530" b="10174"/>
          <a:stretch/>
        </p:blipFill>
        <p:spPr>
          <a:xfrm>
            <a:off x="1826772" y="1478565"/>
            <a:ext cx="2515512" cy="2035082"/>
          </a:xfrm>
          <a:prstGeom prst="rect">
            <a:avLst/>
          </a:prstGeom>
        </p:spPr>
      </p:pic>
      <p:sp>
        <p:nvSpPr>
          <p:cNvPr id="112" name="Shape 112"/>
          <p:cNvSpPr txBox="1"/>
          <p:nvPr/>
        </p:nvSpPr>
        <p:spPr>
          <a:xfrm>
            <a:off x="774194" y="222898"/>
            <a:ext cx="801672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 smtClean="0">
                <a:solidFill>
                  <a:schemeClr val="dk1"/>
                </a:solidFill>
                <a:latin typeface="Montserrat"/>
                <a:sym typeface="Montserrat"/>
              </a:rPr>
              <a:t>Dispozitive</a:t>
            </a:r>
            <a:r>
              <a:rPr lang="en-US" sz="4800" dirty="0" smtClean="0">
                <a:solidFill>
                  <a:schemeClr val="dk1"/>
                </a:solidFill>
                <a:latin typeface="Montserrat"/>
                <a:sym typeface="Montserrat"/>
              </a:rPr>
              <a:t> </a:t>
            </a:r>
            <a:r>
              <a:rPr lang="en-US" sz="4800" dirty="0" err="1" smtClean="0">
                <a:solidFill>
                  <a:schemeClr val="dk1"/>
                </a:solidFill>
                <a:latin typeface="Montserrat"/>
                <a:sym typeface="Montserrat"/>
              </a:rPr>
              <a:t>implementate</a:t>
            </a:r>
            <a:endParaRPr dirty="0"/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11" name="Shape 143"/>
          <p:cNvSpPr/>
          <p:nvPr/>
        </p:nvSpPr>
        <p:spPr>
          <a:xfrm>
            <a:off x="2631205" y="3641918"/>
            <a:ext cx="875962" cy="398892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" name="Shape 152"/>
          <p:cNvSpPr txBox="1"/>
          <p:nvPr/>
        </p:nvSpPr>
        <p:spPr>
          <a:xfrm>
            <a:off x="1666067" y="3657759"/>
            <a:ext cx="280813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 dirty="0" smtClean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Lamp</a:t>
            </a:r>
            <a:r>
              <a:rPr lang="ro-RO" sz="1800" dirty="0" smtClean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ă</a:t>
            </a:r>
            <a:endParaRPr sz="1800"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22163" y="1488417"/>
            <a:ext cx="2769156" cy="2035082"/>
          </a:xfrm>
          <a:prstGeom prst="rect">
            <a:avLst/>
          </a:prstGeom>
        </p:spPr>
      </p:pic>
      <p:sp>
        <p:nvSpPr>
          <p:cNvPr id="16" name="Shape 143"/>
          <p:cNvSpPr/>
          <p:nvPr/>
        </p:nvSpPr>
        <p:spPr>
          <a:xfrm>
            <a:off x="6182543" y="3642717"/>
            <a:ext cx="875962" cy="398892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8" name="Shape 152"/>
          <p:cNvSpPr txBox="1"/>
          <p:nvPr/>
        </p:nvSpPr>
        <p:spPr>
          <a:xfrm>
            <a:off x="5217405" y="3658558"/>
            <a:ext cx="280813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 smtClean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Bec</a:t>
            </a:r>
            <a:endParaRPr sz="1800"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4924" y="2407814"/>
            <a:ext cx="2638211" cy="247332"/>
          </a:xfrm>
          <a:prstGeom prst="rect">
            <a:avLst/>
          </a:prstGeom>
        </p:spPr>
      </p:pic>
      <p:sp>
        <p:nvSpPr>
          <p:cNvPr id="20" name="Shape 143"/>
          <p:cNvSpPr/>
          <p:nvPr/>
        </p:nvSpPr>
        <p:spPr>
          <a:xfrm>
            <a:off x="9135391" y="3641918"/>
            <a:ext cx="2046083" cy="398892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2" name="Shape 152"/>
          <p:cNvSpPr txBox="1"/>
          <p:nvPr/>
        </p:nvSpPr>
        <p:spPr>
          <a:xfrm>
            <a:off x="8737173" y="3643437"/>
            <a:ext cx="280813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 smtClean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Laser de securitate</a:t>
            </a:r>
            <a:endParaRPr sz="1800"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5</a:t>
            </a:fld>
            <a:endParaRPr lang="en-PH" dirty="0"/>
          </a:p>
        </p:txBody>
      </p:sp>
      <p:sp>
        <p:nvSpPr>
          <p:cNvPr id="23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4258" y="4467705"/>
            <a:ext cx="1362424" cy="11626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20952" y="4432286"/>
            <a:ext cx="1171577" cy="12040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35391" y="4426410"/>
            <a:ext cx="1768278" cy="1104314"/>
          </a:xfrm>
          <a:prstGeom prst="rect">
            <a:avLst/>
          </a:prstGeom>
        </p:spPr>
      </p:pic>
      <p:sp>
        <p:nvSpPr>
          <p:cNvPr id="27" name="Shape 114"/>
          <p:cNvSpPr/>
          <p:nvPr/>
        </p:nvSpPr>
        <p:spPr>
          <a:xfrm>
            <a:off x="605444" y="4257458"/>
            <a:ext cx="11451087" cy="548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8" name="Shape 146"/>
          <p:cNvSpPr txBox="1"/>
          <p:nvPr/>
        </p:nvSpPr>
        <p:spPr>
          <a:xfrm>
            <a:off x="496807" y="3771143"/>
            <a:ext cx="15764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b="1" dirty="0" smtClean="0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rPr>
              <a:t>Software</a:t>
            </a:r>
            <a:endParaRPr sz="2400" b="1" i="1" dirty="0">
              <a:solidFill>
                <a:srgbClr val="00B0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Shape 146"/>
          <p:cNvSpPr txBox="1"/>
          <p:nvPr/>
        </p:nvSpPr>
        <p:spPr>
          <a:xfrm>
            <a:off x="505860" y="4330416"/>
            <a:ext cx="17020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b="1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lang="ro-RO" sz="2400" b="1" dirty="0" smtClean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ardware</a:t>
            </a:r>
            <a:endParaRPr sz="2400" b="1" i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" name="Shape 143"/>
          <p:cNvSpPr/>
          <p:nvPr/>
        </p:nvSpPr>
        <p:spPr>
          <a:xfrm>
            <a:off x="1790561" y="5875091"/>
            <a:ext cx="2601056" cy="398892"/>
          </a:xfrm>
          <a:prstGeom prst="rect">
            <a:avLst/>
          </a:prstGeom>
          <a:noFill/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2" name="Shape 152"/>
          <p:cNvSpPr txBox="1"/>
          <p:nvPr/>
        </p:nvSpPr>
        <p:spPr>
          <a:xfrm>
            <a:off x="1790560" y="5890932"/>
            <a:ext cx="260105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KY-016, </a:t>
            </a:r>
            <a:r>
              <a:rPr lang="en-US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Modul</a:t>
            </a:r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LED cu 3 </a:t>
            </a:r>
            <a:r>
              <a:rPr lang="en-US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culori</a:t>
            </a:r>
            <a:endParaRPr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3" name="Shape 143"/>
          <p:cNvSpPr/>
          <p:nvPr/>
        </p:nvSpPr>
        <p:spPr>
          <a:xfrm>
            <a:off x="5275204" y="5869952"/>
            <a:ext cx="2601056" cy="398892"/>
          </a:xfrm>
          <a:prstGeom prst="rect">
            <a:avLst/>
          </a:prstGeom>
          <a:noFill/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4" name="Shape 152"/>
          <p:cNvSpPr txBox="1"/>
          <p:nvPr/>
        </p:nvSpPr>
        <p:spPr>
          <a:xfrm>
            <a:off x="5275203" y="5885793"/>
            <a:ext cx="260105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KY-011, </a:t>
            </a:r>
            <a:r>
              <a:rPr lang="en-US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Modul</a:t>
            </a:r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LED cu 2 </a:t>
            </a:r>
            <a:r>
              <a:rPr lang="en-US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culori</a:t>
            </a:r>
            <a:endParaRPr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5" name="Shape 143"/>
          <p:cNvSpPr/>
          <p:nvPr/>
        </p:nvSpPr>
        <p:spPr>
          <a:xfrm>
            <a:off x="8914925" y="5866374"/>
            <a:ext cx="2601056" cy="398892"/>
          </a:xfrm>
          <a:prstGeom prst="rect">
            <a:avLst/>
          </a:prstGeom>
          <a:noFill/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6" name="Shape 152"/>
          <p:cNvSpPr txBox="1"/>
          <p:nvPr/>
        </p:nvSpPr>
        <p:spPr>
          <a:xfrm>
            <a:off x="8914924" y="5882215"/>
            <a:ext cx="260105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KY-008, </a:t>
            </a:r>
            <a:r>
              <a:rPr lang="en-US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Modulul</a:t>
            </a:r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senzor</a:t>
            </a:r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laser</a:t>
            </a:r>
            <a:endParaRPr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1176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94" t="19083" r="5241" b="11087"/>
          <a:stretch/>
        </p:blipFill>
        <p:spPr>
          <a:xfrm>
            <a:off x="2181842" y="1436508"/>
            <a:ext cx="3897764" cy="2088088"/>
          </a:xfrm>
          <a:prstGeom prst="rect">
            <a:avLst/>
          </a:prstGeom>
        </p:spPr>
      </p:pic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 smtClean="0">
                <a:solidFill>
                  <a:schemeClr val="dk1"/>
                </a:solidFill>
                <a:latin typeface="Montserrat"/>
                <a:sym typeface="Montserrat"/>
              </a:rPr>
              <a:t>Dispozitive</a:t>
            </a:r>
            <a:r>
              <a:rPr lang="en-US" sz="4800" dirty="0" smtClean="0">
                <a:solidFill>
                  <a:schemeClr val="dk1"/>
                </a:solidFill>
                <a:latin typeface="Montserrat"/>
                <a:sym typeface="Montserrat"/>
              </a:rPr>
              <a:t> </a:t>
            </a:r>
            <a:r>
              <a:rPr lang="en-US" sz="4800" dirty="0" err="1" smtClean="0">
                <a:solidFill>
                  <a:schemeClr val="dk1"/>
                </a:solidFill>
                <a:latin typeface="Montserrat"/>
                <a:sym typeface="Montserrat"/>
              </a:rPr>
              <a:t>implementate</a:t>
            </a:r>
            <a:endParaRPr dirty="0"/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11" name="Shape 143"/>
          <p:cNvSpPr/>
          <p:nvPr/>
        </p:nvSpPr>
        <p:spPr>
          <a:xfrm>
            <a:off x="3132464" y="3619190"/>
            <a:ext cx="2046081" cy="471022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" name="Shape 152"/>
          <p:cNvSpPr txBox="1"/>
          <p:nvPr/>
        </p:nvSpPr>
        <p:spPr>
          <a:xfrm>
            <a:off x="3193140" y="3668137"/>
            <a:ext cx="1985405" cy="399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 smtClean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Încuietoarea  ușii</a:t>
            </a:r>
            <a:endParaRPr sz="1800"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30" t="20441" r="11502" b="7521"/>
          <a:stretch/>
        </p:blipFill>
        <p:spPr>
          <a:xfrm>
            <a:off x="6916823" y="1435688"/>
            <a:ext cx="4058449" cy="2088908"/>
          </a:xfrm>
          <a:prstGeom prst="rect">
            <a:avLst/>
          </a:prstGeom>
        </p:spPr>
      </p:pic>
      <p:sp>
        <p:nvSpPr>
          <p:cNvPr id="16" name="Shape 143"/>
          <p:cNvSpPr/>
          <p:nvPr/>
        </p:nvSpPr>
        <p:spPr>
          <a:xfrm>
            <a:off x="7541980" y="3644002"/>
            <a:ext cx="2808134" cy="457339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8" name="Shape 152"/>
          <p:cNvSpPr txBox="1"/>
          <p:nvPr/>
        </p:nvSpPr>
        <p:spPr>
          <a:xfrm>
            <a:off x="7541980" y="3659844"/>
            <a:ext cx="280813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Monitor </a:t>
            </a:r>
            <a:r>
              <a:rPr lang="en-US" sz="1800" dirty="0" err="1" smtClean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ambian</a:t>
            </a:r>
            <a:r>
              <a:rPr lang="ro-RO" sz="1800" dirty="0" smtClean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ță locuință</a:t>
            </a:r>
            <a:endParaRPr sz="1800"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6</a:t>
            </a:fld>
            <a:endParaRPr lang="en-PH" dirty="0"/>
          </a:p>
        </p:txBody>
      </p:sp>
      <p:sp>
        <p:nvSpPr>
          <p:cNvPr id="23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3140" y="4398390"/>
            <a:ext cx="1926888" cy="16024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75276" y="4361515"/>
            <a:ext cx="1530037" cy="1648201"/>
          </a:xfrm>
          <a:prstGeom prst="rect">
            <a:avLst/>
          </a:prstGeom>
        </p:spPr>
      </p:pic>
      <p:sp>
        <p:nvSpPr>
          <p:cNvPr id="25" name="Shape 114"/>
          <p:cNvSpPr/>
          <p:nvPr/>
        </p:nvSpPr>
        <p:spPr>
          <a:xfrm>
            <a:off x="605444" y="4257450"/>
            <a:ext cx="11451087" cy="548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6" name="Shape 146"/>
          <p:cNvSpPr txBox="1"/>
          <p:nvPr/>
        </p:nvSpPr>
        <p:spPr>
          <a:xfrm>
            <a:off x="496807" y="3771147"/>
            <a:ext cx="15764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b="1" dirty="0" smtClean="0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rPr>
              <a:t>Software</a:t>
            </a:r>
            <a:endParaRPr sz="2400" b="1" i="1" dirty="0">
              <a:solidFill>
                <a:srgbClr val="00B0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" name="Shape 146"/>
          <p:cNvSpPr txBox="1"/>
          <p:nvPr/>
        </p:nvSpPr>
        <p:spPr>
          <a:xfrm>
            <a:off x="505860" y="4330420"/>
            <a:ext cx="17020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b="1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lang="ro-RO" sz="2400" b="1" dirty="0" smtClean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ardware</a:t>
            </a:r>
            <a:endParaRPr sz="2400" b="1" i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" name="Shape 143"/>
          <p:cNvSpPr/>
          <p:nvPr/>
        </p:nvSpPr>
        <p:spPr>
          <a:xfrm>
            <a:off x="2890917" y="6071089"/>
            <a:ext cx="2601056" cy="398892"/>
          </a:xfrm>
          <a:prstGeom prst="rect">
            <a:avLst/>
          </a:prstGeom>
          <a:noFill/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9" name="Shape 152"/>
          <p:cNvSpPr txBox="1"/>
          <p:nvPr/>
        </p:nvSpPr>
        <p:spPr>
          <a:xfrm>
            <a:off x="2890916" y="6086930"/>
            <a:ext cx="260105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KY-019, </a:t>
            </a:r>
            <a:r>
              <a:rPr lang="en-US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Modul</a:t>
            </a:r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releu</a:t>
            </a:r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5V</a:t>
            </a:r>
            <a:endParaRPr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0" name="Shape 143"/>
          <p:cNvSpPr/>
          <p:nvPr/>
        </p:nvSpPr>
        <p:spPr>
          <a:xfrm>
            <a:off x="7559638" y="6055172"/>
            <a:ext cx="2791618" cy="469127"/>
          </a:xfrm>
          <a:prstGeom prst="rect">
            <a:avLst/>
          </a:prstGeom>
          <a:noFill/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1" name="Shape 152"/>
          <p:cNvSpPr txBox="1"/>
          <p:nvPr/>
        </p:nvSpPr>
        <p:spPr>
          <a:xfrm>
            <a:off x="7559637" y="6024077"/>
            <a:ext cx="2791618" cy="473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pt-BR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KY-015, Modulul cu senzor de temperatură și umiditate</a:t>
            </a:r>
            <a:endParaRPr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09260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dirty="0" smtClean="0">
                <a:solidFill>
                  <a:schemeClr val="dk1"/>
                </a:solidFill>
                <a:latin typeface="Montserrat"/>
                <a:sym typeface="Montserrat"/>
              </a:rPr>
              <a:t>Direcții de dezvoltare</a:t>
            </a:r>
            <a:endParaRPr dirty="0"/>
          </a:p>
        </p:txBody>
      </p:sp>
      <p:sp>
        <p:nvSpPr>
          <p:cNvPr id="113" name="Shape 113"/>
          <p:cNvSpPr txBox="1"/>
          <p:nvPr/>
        </p:nvSpPr>
        <p:spPr>
          <a:xfrm>
            <a:off x="660903" y="1611516"/>
            <a:ext cx="9322809" cy="4245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ro-RO" sz="2800" dirty="0" smtClean="0">
                <a:solidFill>
                  <a:schemeClr val="tx1"/>
                </a:solidFill>
                <a:latin typeface="Lato Light"/>
                <a:ea typeface="Lato Light"/>
                <a:cs typeface="Lato Light"/>
                <a:sym typeface="Lato Light"/>
              </a:rPr>
              <a:t>1. Introducere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ro-RO" sz="2800" dirty="0" smtClean="0">
                <a:solidFill>
                  <a:schemeClr val="tx1"/>
                </a:solidFill>
                <a:latin typeface="Lato Light"/>
                <a:sym typeface="Lato Light"/>
              </a:rPr>
              <a:t>2. Motivație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ro-RO" sz="2800" dirty="0" smtClean="0">
                <a:solidFill>
                  <a:schemeClr val="tx1"/>
                </a:solidFill>
                <a:latin typeface="Lato Light"/>
                <a:sym typeface="Lato Light"/>
              </a:rPr>
              <a:t>3. </a:t>
            </a:r>
            <a:r>
              <a:rPr lang="ro-RO" sz="2800" dirty="0" smtClean="0">
                <a:solidFill>
                  <a:schemeClr val="tx1"/>
                </a:solidFill>
                <a:latin typeface="Lato Light"/>
                <a:sym typeface="Lato Light"/>
              </a:rPr>
              <a:t>Direcții </a:t>
            </a:r>
            <a:r>
              <a:rPr lang="ro-RO" sz="2800" dirty="0" smtClean="0">
                <a:solidFill>
                  <a:schemeClr val="tx1"/>
                </a:solidFill>
                <a:latin typeface="Lato Light"/>
                <a:sym typeface="Lato Light"/>
              </a:rPr>
              <a:t>de dezvoltare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ro-RO" sz="2800" dirty="0" smtClean="0">
                <a:solidFill>
                  <a:schemeClr val="tx1"/>
                </a:solidFill>
                <a:latin typeface="Lato Light"/>
                <a:sym typeface="Lato Light"/>
              </a:rPr>
              <a:t>3. </a:t>
            </a:r>
            <a:r>
              <a:rPr lang="ro-RO" sz="2800" dirty="0" smtClean="0">
                <a:solidFill>
                  <a:schemeClr val="tx1"/>
                </a:solidFill>
                <a:latin typeface="Lato Light"/>
                <a:sym typeface="Lato Light"/>
              </a:rPr>
              <a:t>Concluzii</a:t>
            </a:r>
            <a:endParaRPr lang="ro-RO" sz="2800" dirty="0" smtClean="0">
              <a:solidFill>
                <a:schemeClr val="tx1"/>
              </a:solidFill>
              <a:latin typeface="Lato Light"/>
              <a:sym typeface="Lato Light"/>
            </a:endParaRPr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7</a:t>
            </a:fld>
            <a:endParaRPr lang="en-PH" dirty="0"/>
          </a:p>
        </p:txBody>
      </p:sp>
      <p:sp>
        <p:nvSpPr>
          <p:cNvPr id="11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91238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dirty="0" smtClean="0">
                <a:solidFill>
                  <a:schemeClr val="dk1"/>
                </a:solidFill>
                <a:latin typeface="Montserrat"/>
                <a:sym typeface="Montserrat"/>
              </a:rPr>
              <a:t>Concluzii</a:t>
            </a:r>
            <a:endParaRPr dirty="0"/>
          </a:p>
        </p:txBody>
      </p:sp>
      <p:sp>
        <p:nvSpPr>
          <p:cNvPr id="113" name="Shape 113"/>
          <p:cNvSpPr txBox="1"/>
          <p:nvPr/>
        </p:nvSpPr>
        <p:spPr>
          <a:xfrm>
            <a:off x="660903" y="1611516"/>
            <a:ext cx="9322809" cy="4245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ro-RO" sz="2800" dirty="0" smtClean="0">
                <a:solidFill>
                  <a:schemeClr val="tx1"/>
                </a:solidFill>
                <a:latin typeface="Lato Light"/>
                <a:ea typeface="Lato Light"/>
                <a:cs typeface="Lato Light"/>
                <a:sym typeface="Lato Light"/>
              </a:rPr>
              <a:t>1. Introducere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ro-RO" sz="2800" dirty="0" smtClean="0">
                <a:solidFill>
                  <a:schemeClr val="tx1"/>
                </a:solidFill>
                <a:latin typeface="Lato Light"/>
                <a:sym typeface="Lato Light"/>
              </a:rPr>
              <a:t>2. Motivație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ro-RO" sz="2800" dirty="0" smtClean="0">
                <a:solidFill>
                  <a:schemeClr val="tx1"/>
                </a:solidFill>
                <a:latin typeface="Lato Light"/>
                <a:sym typeface="Lato Light"/>
              </a:rPr>
              <a:t>3. </a:t>
            </a:r>
            <a:r>
              <a:rPr lang="ro-RO" sz="2800" dirty="0" smtClean="0">
                <a:solidFill>
                  <a:schemeClr val="tx1"/>
                </a:solidFill>
                <a:latin typeface="Lato Light"/>
                <a:sym typeface="Lato Light"/>
              </a:rPr>
              <a:t>Direcții </a:t>
            </a:r>
            <a:r>
              <a:rPr lang="ro-RO" sz="2800" dirty="0" smtClean="0">
                <a:solidFill>
                  <a:schemeClr val="tx1"/>
                </a:solidFill>
                <a:latin typeface="Lato Light"/>
                <a:sym typeface="Lato Light"/>
              </a:rPr>
              <a:t>de dezvoltare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ro-RO" sz="2800" dirty="0" smtClean="0">
                <a:solidFill>
                  <a:schemeClr val="tx1"/>
                </a:solidFill>
                <a:latin typeface="Lato Light"/>
                <a:sym typeface="Lato Light"/>
              </a:rPr>
              <a:t>3. Concluzii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sz="3200" dirty="0">
              <a:solidFill>
                <a:schemeClr val="tx1"/>
              </a:solidFill>
            </a:endParaRPr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8</a:t>
            </a:fld>
            <a:endParaRPr lang="en-PH" dirty="0"/>
          </a:p>
        </p:txBody>
      </p:sp>
      <p:sp>
        <p:nvSpPr>
          <p:cNvPr id="11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41871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E4D5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0" y="2837154"/>
            <a:ext cx="12191999" cy="1364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7200" dirty="0" smtClean="0">
                <a:solidFill>
                  <a:schemeClr val="tx1"/>
                </a:solidFill>
                <a:latin typeface="Montserrat"/>
                <a:sym typeface="Montserrat"/>
              </a:rPr>
              <a:t>Demo</a:t>
            </a:r>
            <a:endParaRPr sz="2400" dirty="0">
              <a:solidFill>
                <a:schemeClr val="tx1"/>
              </a:solidFill>
            </a:endParaRPr>
          </a:p>
        </p:txBody>
      </p:sp>
      <p:pic>
        <p:nvPicPr>
          <p:cNvPr id="8" name="Picture 7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34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160</Words>
  <Application>Microsoft Office PowerPoint</Application>
  <PresentationFormat>Widescreen</PresentationFormat>
  <Paragraphs>54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Playfair Display</vt:lpstr>
      <vt:lpstr>Montserrat</vt:lpstr>
      <vt:lpstr>Calibri</vt:lpstr>
      <vt:lpstr>Lato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Turcu Nicusor</dc:creator>
  <cp:lastModifiedBy>Turcu Nicusor</cp:lastModifiedBy>
  <cp:revision>60</cp:revision>
  <dcterms:modified xsi:type="dcterms:W3CDTF">2018-06-28T13:39:42Z</dcterms:modified>
</cp:coreProperties>
</file>